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grandir" panose="020B0604020202020204" charset="0"/>
      <p:regular r:id="rId18"/>
    </p:embeddedFont>
    <p:embeddedFont>
      <p:font typeface="Agrandir Bold" panose="020B0604020202020204" charset="0"/>
      <p:regular r:id="rId19"/>
    </p:embeddedFont>
    <p:embeddedFont>
      <p:font typeface="Agrandir Ultra-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2" d="100"/>
          <a:sy n="52" d="100"/>
        </p:scale>
        <p:origin x="8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80A3"/>
        </a:solidFill>
        <a:effectLst/>
      </p:bgPr>
    </p:bg>
    <p:spTree>
      <p:nvGrpSpPr>
        <p:cNvPr id="1" name=""/>
        <p:cNvGrpSpPr/>
        <p:nvPr/>
      </p:nvGrpSpPr>
      <p:grpSpPr>
        <a:xfrm>
          <a:off x="0" y="0"/>
          <a:ext cx="0" cy="0"/>
          <a:chOff x="0" y="0"/>
          <a:chExt cx="0" cy="0"/>
        </a:xfrm>
      </p:grpSpPr>
      <p:sp>
        <p:nvSpPr>
          <p:cNvPr id="2" name="Freeform 2"/>
          <p:cNvSpPr/>
          <p:nvPr/>
        </p:nvSpPr>
        <p:spPr>
          <a:xfrm>
            <a:off x="10853433" y="3003830"/>
            <a:ext cx="5609053" cy="5801448"/>
          </a:xfrm>
          <a:custGeom>
            <a:avLst/>
            <a:gdLst/>
            <a:ahLst/>
            <a:cxnLst/>
            <a:rect l="l" t="t" r="r" b="b"/>
            <a:pathLst>
              <a:path w="5609053" h="5801448">
                <a:moveTo>
                  <a:pt x="0" y="0"/>
                </a:moveTo>
                <a:lnTo>
                  <a:pt x="5609053" y="0"/>
                </a:lnTo>
                <a:lnTo>
                  <a:pt x="5609053" y="5801448"/>
                </a:lnTo>
                <a:lnTo>
                  <a:pt x="0" y="5801448"/>
                </a:lnTo>
                <a:lnTo>
                  <a:pt x="0" y="0"/>
                </a:lnTo>
                <a:close/>
              </a:path>
            </a:pathLst>
          </a:custGeom>
          <a:blipFill>
            <a:blip r:embed="rId2"/>
            <a:stretch>
              <a:fillRect/>
            </a:stretch>
          </a:blipFill>
        </p:spPr>
        <p:txBody>
          <a:bodyPr/>
          <a:lstStyle/>
          <a:p>
            <a:endParaRPr lang="es-MX"/>
          </a:p>
        </p:txBody>
      </p:sp>
      <p:sp>
        <p:nvSpPr>
          <p:cNvPr id="3" name="Freeform 3"/>
          <p:cNvSpPr/>
          <p:nvPr/>
        </p:nvSpPr>
        <p:spPr>
          <a:xfrm rot="-5400000">
            <a:off x="2179317" y="3562913"/>
            <a:ext cx="858376" cy="4401927"/>
          </a:xfrm>
          <a:custGeom>
            <a:avLst/>
            <a:gdLst/>
            <a:ahLst/>
            <a:cxnLst/>
            <a:rect l="l" t="t" r="r" b="b"/>
            <a:pathLst>
              <a:path w="858376" h="4401927">
                <a:moveTo>
                  <a:pt x="0" y="0"/>
                </a:moveTo>
                <a:lnTo>
                  <a:pt x="858376" y="0"/>
                </a:lnTo>
                <a:lnTo>
                  <a:pt x="858376" y="4401927"/>
                </a:lnTo>
                <a:lnTo>
                  <a:pt x="0" y="4401927"/>
                </a:lnTo>
                <a:lnTo>
                  <a:pt x="0" y="0"/>
                </a:lnTo>
                <a:close/>
              </a:path>
            </a:pathLst>
          </a:custGeom>
          <a:blipFill>
            <a:blip r:embed="rId3"/>
            <a:stretch>
              <a:fillRect/>
            </a:stretch>
          </a:blipFill>
        </p:spPr>
        <p:txBody>
          <a:bodyPr/>
          <a:lstStyle/>
          <a:p>
            <a:endParaRPr lang="es-MX"/>
          </a:p>
        </p:txBody>
      </p:sp>
      <p:sp>
        <p:nvSpPr>
          <p:cNvPr id="4" name="Freeform 4"/>
          <p:cNvSpPr/>
          <p:nvPr/>
        </p:nvSpPr>
        <p:spPr>
          <a:xfrm>
            <a:off x="9360518" y="1789754"/>
            <a:ext cx="8594883" cy="8229600"/>
          </a:xfrm>
          <a:custGeom>
            <a:avLst/>
            <a:gdLst/>
            <a:ahLst/>
            <a:cxnLst/>
            <a:rect l="l" t="t" r="r" b="b"/>
            <a:pathLst>
              <a:path w="8594883" h="8229600">
                <a:moveTo>
                  <a:pt x="0" y="0"/>
                </a:moveTo>
                <a:lnTo>
                  <a:pt x="8594883" y="0"/>
                </a:lnTo>
                <a:lnTo>
                  <a:pt x="8594883" y="8229600"/>
                </a:lnTo>
                <a:lnTo>
                  <a:pt x="0" y="8229600"/>
                </a:lnTo>
                <a:lnTo>
                  <a:pt x="0" y="0"/>
                </a:lnTo>
                <a:close/>
              </a:path>
            </a:pathLst>
          </a:custGeom>
          <a:blipFill>
            <a:blip r:embed="rId4"/>
            <a:stretch>
              <a:fillRect/>
            </a:stretch>
          </a:blipFill>
        </p:spPr>
        <p:txBody>
          <a:bodyPr/>
          <a:lstStyle/>
          <a:p>
            <a:endParaRPr lang="es-MX"/>
          </a:p>
        </p:txBody>
      </p:sp>
      <p:sp>
        <p:nvSpPr>
          <p:cNvPr id="5" name="TextBox 5"/>
          <p:cNvSpPr txBox="1"/>
          <p:nvPr/>
        </p:nvSpPr>
        <p:spPr>
          <a:xfrm>
            <a:off x="407542" y="944921"/>
            <a:ext cx="9078023" cy="4216400"/>
          </a:xfrm>
          <a:prstGeom prst="rect">
            <a:avLst/>
          </a:prstGeom>
        </p:spPr>
        <p:txBody>
          <a:bodyPr lIns="0" tIns="0" rIns="0" bIns="0" rtlCol="0" anchor="t">
            <a:spAutoFit/>
          </a:bodyPr>
          <a:lstStyle/>
          <a:p>
            <a:pPr algn="l">
              <a:lnSpc>
                <a:spcPts val="5350"/>
              </a:lnSpc>
            </a:pPr>
            <a:r>
              <a:rPr lang="en-US" sz="5000" b="1">
                <a:solidFill>
                  <a:srgbClr val="FFFFFF"/>
                </a:solidFill>
                <a:latin typeface="Agrandir Ultra-Bold"/>
                <a:ea typeface="Agrandir Ultra-Bold"/>
                <a:cs typeface="Agrandir Ultra-Bold"/>
                <a:sym typeface="Agrandir Ultra-Bold"/>
              </a:rPr>
              <a:t>OPTIMIZACIÓN DE LA CAPACIDAD DE ABSORCIÓN DE UN HIDROGEL BIOBASADO ADICIONADO CON BIOCARBÓN</a:t>
            </a:r>
          </a:p>
        </p:txBody>
      </p:sp>
      <p:sp>
        <p:nvSpPr>
          <p:cNvPr id="6" name="TextBox 6"/>
          <p:cNvSpPr txBox="1"/>
          <p:nvPr/>
        </p:nvSpPr>
        <p:spPr>
          <a:xfrm>
            <a:off x="407542" y="9300962"/>
            <a:ext cx="6055289" cy="514985"/>
          </a:xfrm>
          <a:prstGeom prst="rect">
            <a:avLst/>
          </a:prstGeom>
        </p:spPr>
        <p:txBody>
          <a:bodyPr lIns="0" tIns="0" rIns="0" bIns="0" rtlCol="0" anchor="t">
            <a:spAutoFit/>
          </a:bodyPr>
          <a:lstStyle/>
          <a:p>
            <a:pPr algn="l">
              <a:lnSpc>
                <a:spcPts val="3639"/>
              </a:lnSpc>
            </a:pPr>
            <a:r>
              <a:rPr lang="en-US" sz="2599">
                <a:solidFill>
                  <a:srgbClr val="000000"/>
                </a:solidFill>
                <a:latin typeface="Agrandir"/>
                <a:ea typeface="Agrandir"/>
                <a:cs typeface="Agrandir"/>
                <a:sym typeface="Agrandir"/>
              </a:rPr>
              <a:t>Terezza Marianne González Jauregui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a:off x="3261220" y="1469121"/>
            <a:ext cx="12552346" cy="7789179"/>
          </a:xfrm>
          <a:custGeom>
            <a:avLst/>
            <a:gdLst/>
            <a:ahLst/>
            <a:cxnLst/>
            <a:rect l="l" t="t" r="r" b="b"/>
            <a:pathLst>
              <a:path w="12552346" h="7789179">
                <a:moveTo>
                  <a:pt x="0" y="0"/>
                </a:moveTo>
                <a:lnTo>
                  <a:pt x="12552346" y="0"/>
                </a:lnTo>
                <a:lnTo>
                  <a:pt x="12552346" y="7789179"/>
                </a:lnTo>
                <a:lnTo>
                  <a:pt x="0" y="7789179"/>
                </a:lnTo>
                <a:lnTo>
                  <a:pt x="0" y="0"/>
                </a:lnTo>
                <a:close/>
              </a:path>
            </a:pathLst>
          </a:custGeom>
          <a:blipFill>
            <a:blip r:embed="rId2"/>
            <a:stretch>
              <a:fillRect l="-53747" t="-78576" r="-76760" b="-30372"/>
            </a:stretch>
          </a:blipFill>
        </p:spPr>
        <p:txBody>
          <a:bodyPr/>
          <a:lstStyle/>
          <a:p>
            <a:endParaRPr lang="es-MX"/>
          </a:p>
        </p:txBody>
      </p:sp>
      <p:sp>
        <p:nvSpPr>
          <p:cNvPr id="3" name="TextBox 3"/>
          <p:cNvSpPr txBox="1"/>
          <p:nvPr/>
        </p:nvSpPr>
        <p:spPr>
          <a:xfrm>
            <a:off x="476000" y="326610"/>
            <a:ext cx="11712388" cy="1013460"/>
          </a:xfrm>
          <a:prstGeom prst="rect">
            <a:avLst/>
          </a:prstGeom>
        </p:spPr>
        <p:txBody>
          <a:bodyPr lIns="0" tIns="0" rIns="0" bIns="0" rtlCol="0" anchor="t">
            <a:spAutoFit/>
          </a:bodyPr>
          <a:lstStyle/>
          <a:p>
            <a:pPr algn="l">
              <a:lnSpc>
                <a:spcPts val="6420"/>
              </a:lnSpc>
            </a:pPr>
            <a:r>
              <a:rPr lang="en-US" sz="6000" b="1">
                <a:solidFill>
                  <a:srgbClr val="000000"/>
                </a:solidFill>
                <a:latin typeface="Agrandir Ultra-Bold"/>
                <a:ea typeface="Agrandir Ultra-Bold"/>
                <a:cs typeface="Agrandir Ultra-Bold"/>
                <a:sym typeface="Agrandir Ultra-Bold"/>
              </a:rPr>
              <a:t>VISUALIZACIÓN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rot="5400000">
            <a:off x="172192" y="5736977"/>
            <a:ext cx="4352870" cy="4320223"/>
          </a:xfrm>
          <a:custGeom>
            <a:avLst/>
            <a:gdLst/>
            <a:ahLst/>
            <a:cxnLst/>
            <a:rect l="l" t="t" r="r" b="b"/>
            <a:pathLst>
              <a:path w="4352870" h="4320223">
                <a:moveTo>
                  <a:pt x="0" y="0"/>
                </a:moveTo>
                <a:lnTo>
                  <a:pt x="4352870" y="0"/>
                </a:lnTo>
                <a:lnTo>
                  <a:pt x="4352870" y="4320223"/>
                </a:lnTo>
                <a:lnTo>
                  <a:pt x="0" y="4320223"/>
                </a:lnTo>
                <a:lnTo>
                  <a:pt x="0" y="0"/>
                </a:lnTo>
                <a:close/>
              </a:path>
            </a:pathLst>
          </a:custGeom>
          <a:blipFill>
            <a:blip r:embed="rId2"/>
            <a:stretch>
              <a:fillRect/>
            </a:stretch>
          </a:blipFill>
        </p:spPr>
        <p:txBody>
          <a:bodyPr/>
          <a:lstStyle/>
          <a:p>
            <a:endParaRPr lang="es-MX"/>
          </a:p>
        </p:txBody>
      </p:sp>
      <p:sp>
        <p:nvSpPr>
          <p:cNvPr id="3" name="Freeform 3"/>
          <p:cNvSpPr/>
          <p:nvPr/>
        </p:nvSpPr>
        <p:spPr>
          <a:xfrm>
            <a:off x="1597779" y="2101188"/>
            <a:ext cx="8562927" cy="6474408"/>
          </a:xfrm>
          <a:custGeom>
            <a:avLst/>
            <a:gdLst/>
            <a:ahLst/>
            <a:cxnLst/>
            <a:rect l="l" t="t" r="r" b="b"/>
            <a:pathLst>
              <a:path w="8562927" h="6474408">
                <a:moveTo>
                  <a:pt x="0" y="0"/>
                </a:moveTo>
                <a:lnTo>
                  <a:pt x="8562927" y="0"/>
                </a:lnTo>
                <a:lnTo>
                  <a:pt x="8562927" y="6474409"/>
                </a:lnTo>
                <a:lnTo>
                  <a:pt x="0" y="6474409"/>
                </a:lnTo>
                <a:lnTo>
                  <a:pt x="0" y="0"/>
                </a:lnTo>
                <a:close/>
              </a:path>
            </a:pathLst>
          </a:custGeom>
          <a:blipFill>
            <a:blip r:embed="rId3"/>
            <a:stretch>
              <a:fillRect l="-96254" t="-136797" r="-223531" b="-75503"/>
            </a:stretch>
          </a:blipFill>
        </p:spPr>
        <p:txBody>
          <a:bodyPr/>
          <a:lstStyle/>
          <a:p>
            <a:endParaRPr lang="es-MX"/>
          </a:p>
        </p:txBody>
      </p:sp>
      <p:sp>
        <p:nvSpPr>
          <p:cNvPr id="4" name="TextBox 4"/>
          <p:cNvSpPr txBox="1"/>
          <p:nvPr/>
        </p:nvSpPr>
        <p:spPr>
          <a:xfrm>
            <a:off x="1597779" y="469582"/>
            <a:ext cx="11712388" cy="1013460"/>
          </a:xfrm>
          <a:prstGeom prst="rect">
            <a:avLst/>
          </a:prstGeom>
        </p:spPr>
        <p:txBody>
          <a:bodyPr lIns="0" tIns="0" rIns="0" bIns="0" rtlCol="0" anchor="t">
            <a:spAutoFit/>
          </a:bodyPr>
          <a:lstStyle/>
          <a:p>
            <a:pPr algn="l">
              <a:lnSpc>
                <a:spcPts val="6420"/>
              </a:lnSpc>
            </a:pPr>
            <a:r>
              <a:rPr lang="en-US" sz="6000" b="1">
                <a:solidFill>
                  <a:srgbClr val="000000"/>
                </a:solidFill>
                <a:latin typeface="Agrandir Ultra-Bold"/>
                <a:ea typeface="Agrandir Ultra-Bold"/>
                <a:cs typeface="Agrandir Ultra-Bold"/>
                <a:sym typeface="Agrandir Ultra-Bold"/>
              </a:rPr>
              <a:t>RESULTADOS</a:t>
            </a:r>
          </a:p>
        </p:txBody>
      </p:sp>
      <p:sp>
        <p:nvSpPr>
          <p:cNvPr id="5" name="TextBox 5"/>
          <p:cNvSpPr txBox="1"/>
          <p:nvPr/>
        </p:nvSpPr>
        <p:spPr>
          <a:xfrm>
            <a:off x="10659154" y="1870710"/>
            <a:ext cx="7125436" cy="6898005"/>
          </a:xfrm>
          <a:prstGeom prst="rect">
            <a:avLst/>
          </a:prstGeom>
        </p:spPr>
        <p:txBody>
          <a:bodyPr lIns="0" tIns="0" rIns="0" bIns="0" rtlCol="0" anchor="t">
            <a:spAutoFit/>
          </a:bodyPr>
          <a:lstStyle/>
          <a:p>
            <a:pPr algn="just">
              <a:lnSpc>
                <a:spcPts val="3210"/>
              </a:lnSpc>
              <a:spcBef>
                <a:spcPct val="0"/>
              </a:spcBef>
            </a:pPr>
            <a:r>
              <a:rPr lang="en-US" sz="3000">
                <a:solidFill>
                  <a:srgbClr val="000000"/>
                </a:solidFill>
                <a:latin typeface="Agrandir"/>
                <a:ea typeface="Agrandir"/>
                <a:cs typeface="Agrandir"/>
                <a:sym typeface="Agrandir"/>
              </a:rPr>
              <a:t>De las muestras evaluadas, la mejor muestra identificada es la correspondiente a la entrada 14.35, la cual presenta una escala de entrecruzado ideal de 3 y un alto valor de FSC (39.12). Este resultado destaca la importancia de mantener un equilibrio entre el porcentaje de prepolímero y el tiempo de entrecruzado (en especial el tiempo de entrecruzado). Se observó que un porcentaje de prepolímero cercano al 0.8 % y un tiempo de entrecruzado de 35 minutos maximizan la absorción, lo que indica que condiciones más bajas o más altas tienden a reducir la capacidad de absorción.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9D5E1"/>
        </a:solidFill>
        <a:effectLst/>
      </p:bgPr>
    </p:bg>
    <p:spTree>
      <p:nvGrpSpPr>
        <p:cNvPr id="1" name=""/>
        <p:cNvGrpSpPr/>
        <p:nvPr/>
      </p:nvGrpSpPr>
      <p:grpSpPr>
        <a:xfrm>
          <a:off x="0" y="0"/>
          <a:ext cx="0" cy="0"/>
          <a:chOff x="0" y="0"/>
          <a:chExt cx="0" cy="0"/>
        </a:xfrm>
      </p:grpSpPr>
      <p:sp>
        <p:nvSpPr>
          <p:cNvPr id="2" name="TextBox 2"/>
          <p:cNvSpPr txBox="1"/>
          <p:nvPr/>
        </p:nvSpPr>
        <p:spPr>
          <a:xfrm>
            <a:off x="5982887" y="4179570"/>
            <a:ext cx="6869410" cy="1823085"/>
          </a:xfrm>
          <a:prstGeom prst="rect">
            <a:avLst/>
          </a:prstGeom>
        </p:spPr>
        <p:txBody>
          <a:bodyPr lIns="0" tIns="0" rIns="0" bIns="0" rtlCol="0" anchor="t">
            <a:spAutoFit/>
          </a:bodyPr>
          <a:lstStyle/>
          <a:p>
            <a:pPr algn="ctr">
              <a:lnSpc>
                <a:spcPts val="6420"/>
              </a:lnSpc>
            </a:pPr>
            <a:r>
              <a:rPr lang="en-US" sz="6000" b="1">
                <a:solidFill>
                  <a:srgbClr val="3144B2"/>
                </a:solidFill>
                <a:latin typeface="Agrandir Ultra-Bold"/>
                <a:ea typeface="Agrandir Ultra-Bold"/>
                <a:cs typeface="Agrandir Ultra-Bold"/>
                <a:sym typeface="Agrandir Ultra-Bold"/>
              </a:rPr>
              <a:t>04.</a:t>
            </a:r>
          </a:p>
          <a:p>
            <a:pPr algn="ctr">
              <a:lnSpc>
                <a:spcPts val="6420"/>
              </a:lnSpc>
            </a:pPr>
            <a:r>
              <a:rPr lang="en-US" sz="6000" b="1">
                <a:solidFill>
                  <a:srgbClr val="3144B2"/>
                </a:solidFill>
                <a:latin typeface="Agrandir Ultra-Bold"/>
                <a:ea typeface="Agrandir Ultra-Bold"/>
                <a:cs typeface="Agrandir Ultra-Bold"/>
                <a:sym typeface="Agrandir Ultra-Bold"/>
              </a:rPr>
              <a:t>CONCLUSIONES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rot="-5400000">
            <a:off x="7788267" y="-1335548"/>
            <a:ext cx="2711466" cy="5382562"/>
          </a:xfrm>
          <a:custGeom>
            <a:avLst/>
            <a:gdLst/>
            <a:ahLst/>
            <a:cxnLst/>
            <a:rect l="l" t="t" r="r" b="b"/>
            <a:pathLst>
              <a:path w="2711466" h="5382562">
                <a:moveTo>
                  <a:pt x="0" y="0"/>
                </a:moveTo>
                <a:lnTo>
                  <a:pt x="2711466" y="0"/>
                </a:lnTo>
                <a:lnTo>
                  <a:pt x="2711466" y="5382562"/>
                </a:lnTo>
                <a:lnTo>
                  <a:pt x="0" y="5382562"/>
                </a:lnTo>
                <a:lnTo>
                  <a:pt x="0" y="0"/>
                </a:lnTo>
                <a:close/>
              </a:path>
            </a:pathLst>
          </a:custGeom>
          <a:blipFill>
            <a:blip r:embed="rId2"/>
            <a:stretch>
              <a:fillRect/>
            </a:stretch>
          </a:blipFill>
        </p:spPr>
        <p:txBody>
          <a:bodyPr/>
          <a:lstStyle/>
          <a:p>
            <a:endParaRPr lang="es-MX"/>
          </a:p>
        </p:txBody>
      </p:sp>
      <p:sp>
        <p:nvSpPr>
          <p:cNvPr id="3" name="TextBox 3"/>
          <p:cNvSpPr txBox="1"/>
          <p:nvPr/>
        </p:nvSpPr>
        <p:spPr>
          <a:xfrm>
            <a:off x="458811" y="2771538"/>
            <a:ext cx="17370378" cy="6864309"/>
          </a:xfrm>
          <a:prstGeom prst="rect">
            <a:avLst/>
          </a:prstGeom>
        </p:spPr>
        <p:txBody>
          <a:bodyPr lIns="0" tIns="0" rIns="0" bIns="0" rtlCol="0" anchor="t">
            <a:spAutoFit/>
          </a:bodyPr>
          <a:lstStyle/>
          <a:p>
            <a:pPr algn="just">
              <a:lnSpc>
                <a:spcPts val="3852"/>
              </a:lnSpc>
            </a:pPr>
            <a:r>
              <a:rPr lang="en-US" sz="2751">
                <a:solidFill>
                  <a:srgbClr val="000000"/>
                </a:solidFill>
                <a:latin typeface="Agrandir"/>
                <a:ea typeface="Agrandir"/>
                <a:cs typeface="Agrandir"/>
                <a:sym typeface="Agrandir"/>
              </a:rPr>
              <a:t>Estos resultados validan la importancia de los parámetros experimentales y confirman que la escala de entrecruzado tiene un impacto significativo en el desempeño del material. Además, el uso de optimización permitió validar las condiciones óptimas identificadas experimentalmente. Este logro responde a los objetivos específicos, ya que se desarrolló un modelo predictivo basado en datos experimentales, optimizando parámetros clave como el porcentaje de prepolímero y el tiempo de entrecruzado. Los resultados obtenidos subrayan que el hidrogel diseñado bajo estas condiciones es altamente eficiente, lo que lo hace prometedor para aplicaciones prácticas en agricultura, especialmente en regiones afectadas por estrés hídrico.</a:t>
            </a:r>
          </a:p>
          <a:p>
            <a:pPr algn="just">
              <a:lnSpc>
                <a:spcPts val="3852"/>
              </a:lnSpc>
            </a:pPr>
            <a:endParaRPr lang="en-US" sz="2751">
              <a:solidFill>
                <a:srgbClr val="000000"/>
              </a:solidFill>
              <a:latin typeface="Agrandir"/>
              <a:ea typeface="Agrandir"/>
              <a:cs typeface="Agrandir"/>
              <a:sym typeface="Agrandir"/>
            </a:endParaRPr>
          </a:p>
          <a:p>
            <a:pPr algn="just">
              <a:lnSpc>
                <a:spcPts val="3852"/>
              </a:lnSpc>
            </a:pPr>
            <a:r>
              <a:rPr lang="en-US" sz="2751">
                <a:solidFill>
                  <a:srgbClr val="000000"/>
                </a:solidFill>
                <a:latin typeface="Agrandir"/>
                <a:ea typeface="Agrandir"/>
                <a:cs typeface="Agrandir"/>
                <a:sym typeface="Agrandir"/>
              </a:rPr>
              <a:t>En futuras investigaciones se podrían explorarse variaciones en la proporción de biocarbón, otros tipos de prepolímeros y otros componentes para ampliar la funcionalidad del hidrogel. Asimismo, los hallazgos sientan las bases para desarrollar soluciones sostenibles en retención de agua, cumpliendo con los objetivos generales y abriendo nuevas posibilidades para la aplicación de hidrogeles biobasados en la industria agrícola.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9D5E1"/>
        </a:solidFill>
        <a:effectLst/>
      </p:bgPr>
    </p:bg>
    <p:spTree>
      <p:nvGrpSpPr>
        <p:cNvPr id="1" name=""/>
        <p:cNvGrpSpPr/>
        <p:nvPr/>
      </p:nvGrpSpPr>
      <p:grpSpPr>
        <a:xfrm>
          <a:off x="0" y="0"/>
          <a:ext cx="0" cy="0"/>
          <a:chOff x="0" y="0"/>
          <a:chExt cx="0" cy="0"/>
        </a:xfrm>
      </p:grpSpPr>
      <p:sp>
        <p:nvSpPr>
          <p:cNvPr id="2" name="TextBox 2"/>
          <p:cNvSpPr txBox="1"/>
          <p:nvPr/>
        </p:nvSpPr>
        <p:spPr>
          <a:xfrm>
            <a:off x="5982887" y="4179570"/>
            <a:ext cx="6322226" cy="1823085"/>
          </a:xfrm>
          <a:prstGeom prst="rect">
            <a:avLst/>
          </a:prstGeom>
        </p:spPr>
        <p:txBody>
          <a:bodyPr lIns="0" tIns="0" rIns="0" bIns="0" rtlCol="0" anchor="t">
            <a:spAutoFit/>
          </a:bodyPr>
          <a:lstStyle/>
          <a:p>
            <a:pPr algn="ctr">
              <a:lnSpc>
                <a:spcPts val="6420"/>
              </a:lnSpc>
            </a:pPr>
            <a:r>
              <a:rPr lang="en-US" sz="6000" b="1">
                <a:solidFill>
                  <a:srgbClr val="3144B2"/>
                </a:solidFill>
                <a:latin typeface="Agrandir Ultra-Bold"/>
                <a:ea typeface="Agrandir Ultra-Bold"/>
                <a:cs typeface="Agrandir Ultra-Bold"/>
                <a:sym typeface="Agrandir Ultra-Bold"/>
              </a:rPr>
              <a:t>05.</a:t>
            </a:r>
          </a:p>
          <a:p>
            <a:pPr algn="ctr">
              <a:lnSpc>
                <a:spcPts val="6420"/>
              </a:lnSpc>
            </a:pPr>
            <a:r>
              <a:rPr lang="en-US" sz="6000" b="1">
                <a:solidFill>
                  <a:srgbClr val="3144B2"/>
                </a:solidFill>
                <a:latin typeface="Agrandir Ultra-Bold"/>
                <a:ea typeface="Agrandir Ultra-Bold"/>
                <a:cs typeface="Agrandir Ultra-Bold"/>
                <a:sym typeface="Agrandir Ultra-Bold"/>
              </a:rPr>
              <a:t>REFERENCIAS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rot="-5400000">
            <a:off x="7376399" y="-1484998"/>
            <a:ext cx="3535201" cy="7017769"/>
          </a:xfrm>
          <a:custGeom>
            <a:avLst/>
            <a:gdLst/>
            <a:ahLst/>
            <a:cxnLst/>
            <a:rect l="l" t="t" r="r" b="b"/>
            <a:pathLst>
              <a:path w="3535201" h="7017769">
                <a:moveTo>
                  <a:pt x="0" y="0"/>
                </a:moveTo>
                <a:lnTo>
                  <a:pt x="3535202" y="0"/>
                </a:lnTo>
                <a:lnTo>
                  <a:pt x="3535202" y="7017769"/>
                </a:lnTo>
                <a:lnTo>
                  <a:pt x="0" y="7017769"/>
                </a:lnTo>
                <a:lnTo>
                  <a:pt x="0" y="0"/>
                </a:lnTo>
                <a:close/>
              </a:path>
            </a:pathLst>
          </a:custGeom>
          <a:blipFill>
            <a:blip r:embed="rId2"/>
            <a:stretch>
              <a:fillRect/>
            </a:stretch>
          </a:blipFill>
        </p:spPr>
        <p:txBody>
          <a:bodyPr/>
          <a:lstStyle/>
          <a:p>
            <a:endParaRPr lang="es-MX"/>
          </a:p>
        </p:txBody>
      </p:sp>
      <p:sp>
        <p:nvSpPr>
          <p:cNvPr id="3" name="TextBox 3"/>
          <p:cNvSpPr txBox="1"/>
          <p:nvPr/>
        </p:nvSpPr>
        <p:spPr>
          <a:xfrm>
            <a:off x="1028700" y="4108323"/>
            <a:ext cx="16230600" cy="5149977"/>
          </a:xfrm>
          <a:prstGeom prst="rect">
            <a:avLst/>
          </a:prstGeom>
        </p:spPr>
        <p:txBody>
          <a:bodyPr lIns="0" tIns="0" rIns="0" bIns="0" rtlCol="0" anchor="t">
            <a:spAutoFit/>
          </a:bodyPr>
          <a:lstStyle/>
          <a:p>
            <a:pPr algn="just">
              <a:lnSpc>
                <a:spcPts val="2889"/>
              </a:lnSpc>
              <a:spcBef>
                <a:spcPct val="0"/>
              </a:spcBef>
            </a:pPr>
            <a:r>
              <a:rPr lang="en-US" sz="2700">
                <a:solidFill>
                  <a:srgbClr val="000000"/>
                </a:solidFill>
                <a:latin typeface="Agrandir"/>
                <a:ea typeface="Agrandir"/>
                <a:cs typeface="Agrandir"/>
                <a:sym typeface="Agrandir"/>
              </a:rPr>
              <a:t>Ortiz-García, T., Rapado-Paneque, M., &amp; Peniche-Covas, C. (2021). Hidrogeles superabsorbentes basados en poliacrilamida para aplicación agrícola: estudio de hinchamiento. Revista Cubana de Química, 33(2), 46-68.</a:t>
            </a:r>
          </a:p>
          <a:p>
            <a:pPr algn="just">
              <a:lnSpc>
                <a:spcPts val="2889"/>
              </a:lnSpc>
              <a:spcBef>
                <a:spcPct val="0"/>
              </a:spcBef>
            </a:pPr>
            <a:endParaRPr lang="en-US" sz="2700">
              <a:solidFill>
                <a:srgbClr val="000000"/>
              </a:solidFill>
              <a:latin typeface="Agrandir"/>
              <a:ea typeface="Agrandir"/>
              <a:cs typeface="Agrandir"/>
              <a:sym typeface="Agrandir"/>
            </a:endParaRPr>
          </a:p>
          <a:p>
            <a:pPr algn="just">
              <a:lnSpc>
                <a:spcPts val="2889"/>
              </a:lnSpc>
              <a:spcBef>
                <a:spcPct val="0"/>
              </a:spcBef>
            </a:pPr>
            <a:r>
              <a:rPr lang="en-US" sz="2700">
                <a:solidFill>
                  <a:srgbClr val="000000"/>
                </a:solidFill>
                <a:latin typeface="Agrandir"/>
                <a:ea typeface="Agrandir"/>
                <a:cs typeface="Agrandir"/>
                <a:sym typeface="Agrandir"/>
              </a:rPr>
              <a:t>Benítez, J. L., Lárez Velásquez, C., &amp; Rojas de Gáscue, B. (2015). Cinética de absorción y transporte del agua en hidrogeles sintetizados a partir de acrilamida y anhídrido maleico. Revista Latinoamericana de Metalurgia y Materiales, 35(2), 242-253.</a:t>
            </a:r>
          </a:p>
          <a:p>
            <a:pPr algn="just">
              <a:lnSpc>
                <a:spcPts val="2889"/>
              </a:lnSpc>
              <a:spcBef>
                <a:spcPct val="0"/>
              </a:spcBef>
            </a:pPr>
            <a:endParaRPr lang="en-US" sz="2700">
              <a:solidFill>
                <a:srgbClr val="000000"/>
              </a:solidFill>
              <a:latin typeface="Agrandir"/>
              <a:ea typeface="Agrandir"/>
              <a:cs typeface="Agrandir"/>
              <a:sym typeface="Agrandir"/>
            </a:endParaRPr>
          </a:p>
          <a:p>
            <a:pPr algn="just">
              <a:lnSpc>
                <a:spcPts val="2889"/>
              </a:lnSpc>
              <a:spcBef>
                <a:spcPct val="0"/>
              </a:spcBef>
            </a:pPr>
            <a:r>
              <a:rPr lang="en-US" sz="2700">
                <a:solidFill>
                  <a:srgbClr val="000000"/>
                </a:solidFill>
                <a:latin typeface="Agrandir"/>
                <a:ea typeface="Agrandir"/>
                <a:cs typeface="Agrandir"/>
                <a:sym typeface="Agrandir"/>
              </a:rPr>
              <a:t>Zheng, W., Holm, N., &amp; Spokas, K. A. (2015). Research and Application of Biochar in North America. En SSSA special publication series (pp. 475-494). https://doi.org/10.2136/sssaspecpub63.2014.0053 </a:t>
            </a:r>
          </a:p>
          <a:p>
            <a:pPr algn="just">
              <a:lnSpc>
                <a:spcPts val="2889"/>
              </a:lnSpc>
              <a:spcBef>
                <a:spcPct val="0"/>
              </a:spcBef>
            </a:pPr>
            <a:endParaRPr lang="en-US" sz="2700">
              <a:solidFill>
                <a:srgbClr val="000000"/>
              </a:solidFill>
              <a:latin typeface="Agrandir"/>
              <a:ea typeface="Agrandir"/>
              <a:cs typeface="Agrandir"/>
              <a:sym typeface="Agrandir"/>
            </a:endParaRPr>
          </a:p>
          <a:p>
            <a:pPr algn="just">
              <a:lnSpc>
                <a:spcPts val="2889"/>
              </a:lnSpc>
              <a:spcBef>
                <a:spcPct val="0"/>
              </a:spcBef>
            </a:pPr>
            <a:r>
              <a:rPr lang="en-US" sz="2700">
                <a:solidFill>
                  <a:srgbClr val="000000"/>
                </a:solidFill>
                <a:latin typeface="Agrandir"/>
                <a:ea typeface="Agrandir"/>
                <a:cs typeface="Agrandir"/>
                <a:sym typeface="Agrandir"/>
              </a:rPr>
              <a:t>Montesano, F., Parente, A., &amp; Santamaria, P. (2015). Biodegradable superabsorbent hydrogel increases water retention properties of growing media and plant growth. Agriculture and Agricultural Science Procedia, 4, 451-458. https://doi.org/10.1016/j.aaspro.2015.03.051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80A3"/>
        </a:solidFill>
        <a:effectLst/>
      </p:bgPr>
    </p:bg>
    <p:spTree>
      <p:nvGrpSpPr>
        <p:cNvPr id="1" name=""/>
        <p:cNvGrpSpPr/>
        <p:nvPr/>
      </p:nvGrpSpPr>
      <p:grpSpPr>
        <a:xfrm>
          <a:off x="0" y="0"/>
          <a:ext cx="0" cy="0"/>
          <a:chOff x="0" y="0"/>
          <a:chExt cx="0" cy="0"/>
        </a:xfrm>
      </p:grpSpPr>
      <p:sp>
        <p:nvSpPr>
          <p:cNvPr id="2" name="Freeform 2"/>
          <p:cNvSpPr/>
          <p:nvPr/>
        </p:nvSpPr>
        <p:spPr>
          <a:xfrm>
            <a:off x="7340151" y="2373675"/>
            <a:ext cx="3607698" cy="5539651"/>
          </a:xfrm>
          <a:custGeom>
            <a:avLst/>
            <a:gdLst/>
            <a:ahLst/>
            <a:cxnLst/>
            <a:rect l="l" t="t" r="r" b="b"/>
            <a:pathLst>
              <a:path w="3607698" h="5539651">
                <a:moveTo>
                  <a:pt x="0" y="0"/>
                </a:moveTo>
                <a:lnTo>
                  <a:pt x="3607698" y="0"/>
                </a:lnTo>
                <a:lnTo>
                  <a:pt x="3607698" y="5539650"/>
                </a:lnTo>
                <a:lnTo>
                  <a:pt x="0" y="5539650"/>
                </a:lnTo>
                <a:lnTo>
                  <a:pt x="0" y="0"/>
                </a:lnTo>
                <a:close/>
              </a:path>
            </a:pathLst>
          </a:custGeom>
          <a:blipFill>
            <a:blip r:embed="rId2"/>
            <a:stretch>
              <a:fillRect/>
            </a:stretch>
          </a:blipFill>
        </p:spPr>
        <p:txBody>
          <a:bodyPr/>
          <a:lstStyle/>
          <a:p>
            <a:endParaRPr lang="es-MX"/>
          </a:p>
        </p:txBody>
      </p:sp>
      <p:sp>
        <p:nvSpPr>
          <p:cNvPr id="3" name="TextBox 3"/>
          <p:cNvSpPr txBox="1"/>
          <p:nvPr/>
        </p:nvSpPr>
        <p:spPr>
          <a:xfrm>
            <a:off x="5649126" y="4062121"/>
            <a:ext cx="6989747" cy="1972259"/>
          </a:xfrm>
          <a:prstGeom prst="rect">
            <a:avLst/>
          </a:prstGeom>
        </p:spPr>
        <p:txBody>
          <a:bodyPr lIns="0" tIns="0" rIns="0" bIns="0" rtlCol="0" anchor="t">
            <a:spAutoFit/>
          </a:bodyPr>
          <a:lstStyle/>
          <a:p>
            <a:pPr algn="ctr">
              <a:lnSpc>
                <a:spcPts val="12544"/>
              </a:lnSpc>
            </a:pPr>
            <a:r>
              <a:rPr lang="en-US" sz="11723" b="1">
                <a:solidFill>
                  <a:srgbClr val="FFFFFF"/>
                </a:solidFill>
                <a:latin typeface="Agrandir Ultra-Bold"/>
                <a:ea typeface="Agrandir Ultra-Bold"/>
                <a:cs typeface="Agrandir Ultra-Bold"/>
                <a:sym typeface="Agrandir Ultra-Bold"/>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a:off x="10623056" y="4312768"/>
            <a:ext cx="3859551" cy="3991937"/>
          </a:xfrm>
          <a:custGeom>
            <a:avLst/>
            <a:gdLst/>
            <a:ahLst/>
            <a:cxnLst/>
            <a:rect l="l" t="t" r="r" b="b"/>
            <a:pathLst>
              <a:path w="3859551" h="3991937">
                <a:moveTo>
                  <a:pt x="0" y="0"/>
                </a:moveTo>
                <a:lnTo>
                  <a:pt x="3859551" y="0"/>
                </a:lnTo>
                <a:lnTo>
                  <a:pt x="3859551" y="3991937"/>
                </a:lnTo>
                <a:lnTo>
                  <a:pt x="0" y="3991937"/>
                </a:lnTo>
                <a:lnTo>
                  <a:pt x="0" y="0"/>
                </a:lnTo>
                <a:close/>
              </a:path>
            </a:pathLst>
          </a:custGeom>
          <a:blipFill>
            <a:blip r:embed="rId2"/>
            <a:stretch>
              <a:fillRect/>
            </a:stretch>
          </a:blipFill>
        </p:spPr>
        <p:txBody>
          <a:bodyPr/>
          <a:lstStyle/>
          <a:p>
            <a:endParaRPr lang="es-MX"/>
          </a:p>
        </p:txBody>
      </p:sp>
      <p:sp>
        <p:nvSpPr>
          <p:cNvPr id="3" name="Freeform 3"/>
          <p:cNvSpPr/>
          <p:nvPr/>
        </p:nvSpPr>
        <p:spPr>
          <a:xfrm>
            <a:off x="9602941" y="3235934"/>
            <a:ext cx="5899782" cy="6145606"/>
          </a:xfrm>
          <a:custGeom>
            <a:avLst/>
            <a:gdLst/>
            <a:ahLst/>
            <a:cxnLst/>
            <a:rect l="l" t="t" r="r" b="b"/>
            <a:pathLst>
              <a:path w="5899782" h="6145606">
                <a:moveTo>
                  <a:pt x="0" y="0"/>
                </a:moveTo>
                <a:lnTo>
                  <a:pt x="5899782" y="0"/>
                </a:lnTo>
                <a:lnTo>
                  <a:pt x="5899782" y="6145605"/>
                </a:lnTo>
                <a:lnTo>
                  <a:pt x="0" y="6145605"/>
                </a:lnTo>
                <a:lnTo>
                  <a:pt x="0" y="0"/>
                </a:lnTo>
                <a:close/>
              </a:path>
            </a:pathLst>
          </a:custGeom>
          <a:blipFill>
            <a:blip r:embed="rId3"/>
            <a:stretch>
              <a:fillRect/>
            </a:stretch>
          </a:blipFill>
        </p:spPr>
        <p:txBody>
          <a:bodyPr/>
          <a:lstStyle/>
          <a:p>
            <a:endParaRPr lang="es-MX"/>
          </a:p>
        </p:txBody>
      </p:sp>
      <p:sp>
        <p:nvSpPr>
          <p:cNvPr id="4" name="TextBox 4"/>
          <p:cNvSpPr txBox="1"/>
          <p:nvPr/>
        </p:nvSpPr>
        <p:spPr>
          <a:xfrm>
            <a:off x="10171741" y="895350"/>
            <a:ext cx="10661963" cy="1351280"/>
          </a:xfrm>
          <a:prstGeom prst="rect">
            <a:avLst/>
          </a:prstGeom>
        </p:spPr>
        <p:txBody>
          <a:bodyPr lIns="0" tIns="0" rIns="0" bIns="0" rtlCol="0" anchor="t">
            <a:spAutoFit/>
          </a:bodyPr>
          <a:lstStyle/>
          <a:p>
            <a:pPr algn="l">
              <a:lnSpc>
                <a:spcPts val="8560"/>
              </a:lnSpc>
            </a:pPr>
            <a:r>
              <a:rPr lang="en-US" sz="8000" b="1">
                <a:solidFill>
                  <a:srgbClr val="FF78A3"/>
                </a:solidFill>
                <a:latin typeface="Agrandir Ultra-Bold"/>
                <a:ea typeface="Agrandir Ultra-Bold"/>
                <a:cs typeface="Agrandir Ultra-Bold"/>
                <a:sym typeface="Agrandir Ultra-Bold"/>
              </a:rPr>
              <a:t>Contents</a:t>
            </a:r>
          </a:p>
        </p:txBody>
      </p:sp>
      <p:sp>
        <p:nvSpPr>
          <p:cNvPr id="5" name="TextBox 5"/>
          <p:cNvSpPr txBox="1"/>
          <p:nvPr/>
        </p:nvSpPr>
        <p:spPr>
          <a:xfrm>
            <a:off x="2073411" y="1395070"/>
            <a:ext cx="10185328" cy="7315884"/>
          </a:xfrm>
          <a:prstGeom prst="rect">
            <a:avLst/>
          </a:prstGeom>
        </p:spPr>
        <p:txBody>
          <a:bodyPr lIns="0" tIns="0" rIns="0" bIns="0" rtlCol="0" anchor="t">
            <a:spAutoFit/>
          </a:bodyPr>
          <a:lstStyle/>
          <a:p>
            <a:pPr algn="l">
              <a:lnSpc>
                <a:spcPts val="5212"/>
              </a:lnSpc>
            </a:pPr>
            <a:r>
              <a:rPr lang="en-US" sz="3723">
                <a:solidFill>
                  <a:srgbClr val="000000"/>
                </a:solidFill>
                <a:latin typeface="Agrandir"/>
                <a:ea typeface="Agrandir"/>
                <a:cs typeface="Agrandir"/>
                <a:sym typeface="Agrandir"/>
              </a:rPr>
              <a:t>01. INTRODUCCIÓN</a:t>
            </a:r>
          </a:p>
          <a:p>
            <a:pPr algn="l">
              <a:lnSpc>
                <a:spcPts val="5212"/>
              </a:lnSpc>
            </a:pPr>
            <a:endParaRPr lang="en-US" sz="3723">
              <a:solidFill>
                <a:srgbClr val="000000"/>
              </a:solidFill>
              <a:latin typeface="Agrandir"/>
              <a:ea typeface="Agrandir"/>
              <a:cs typeface="Agrandir"/>
              <a:sym typeface="Agrandir"/>
            </a:endParaRPr>
          </a:p>
          <a:p>
            <a:pPr algn="l">
              <a:lnSpc>
                <a:spcPts val="5212"/>
              </a:lnSpc>
            </a:pPr>
            <a:r>
              <a:rPr lang="en-US" sz="3723">
                <a:solidFill>
                  <a:srgbClr val="000000"/>
                </a:solidFill>
                <a:latin typeface="Agrandir"/>
                <a:ea typeface="Agrandir"/>
                <a:cs typeface="Agrandir"/>
                <a:sym typeface="Agrandir"/>
              </a:rPr>
              <a:t>02. OBJETIVOS</a:t>
            </a:r>
          </a:p>
          <a:p>
            <a:pPr algn="l">
              <a:lnSpc>
                <a:spcPts val="5212"/>
              </a:lnSpc>
            </a:pPr>
            <a:endParaRPr lang="en-US" sz="3723">
              <a:solidFill>
                <a:srgbClr val="000000"/>
              </a:solidFill>
              <a:latin typeface="Agrandir"/>
              <a:ea typeface="Agrandir"/>
              <a:cs typeface="Agrandir"/>
              <a:sym typeface="Agrandir"/>
            </a:endParaRPr>
          </a:p>
          <a:p>
            <a:pPr algn="l">
              <a:lnSpc>
                <a:spcPts val="5212"/>
              </a:lnSpc>
            </a:pPr>
            <a:r>
              <a:rPr lang="en-US" sz="3723">
                <a:solidFill>
                  <a:srgbClr val="000000"/>
                </a:solidFill>
                <a:latin typeface="Agrandir"/>
                <a:ea typeface="Agrandir"/>
                <a:cs typeface="Agrandir"/>
                <a:sym typeface="Agrandir"/>
              </a:rPr>
              <a:t>03. MÓDELO</a:t>
            </a:r>
          </a:p>
          <a:p>
            <a:pPr algn="l">
              <a:lnSpc>
                <a:spcPts val="5212"/>
              </a:lnSpc>
            </a:pPr>
            <a:endParaRPr lang="en-US" sz="3723">
              <a:solidFill>
                <a:srgbClr val="000000"/>
              </a:solidFill>
              <a:latin typeface="Agrandir"/>
              <a:ea typeface="Agrandir"/>
              <a:cs typeface="Agrandir"/>
              <a:sym typeface="Agrandir"/>
            </a:endParaRPr>
          </a:p>
          <a:p>
            <a:pPr algn="l">
              <a:lnSpc>
                <a:spcPts val="5212"/>
              </a:lnSpc>
            </a:pPr>
            <a:r>
              <a:rPr lang="en-US" sz="3723">
                <a:solidFill>
                  <a:srgbClr val="000000"/>
                </a:solidFill>
                <a:latin typeface="Agrandir"/>
                <a:ea typeface="Agrandir"/>
                <a:cs typeface="Agrandir"/>
                <a:sym typeface="Agrandir"/>
              </a:rPr>
              <a:t>04. VISUALIZACIÓN</a:t>
            </a:r>
          </a:p>
          <a:p>
            <a:pPr algn="l">
              <a:lnSpc>
                <a:spcPts val="5212"/>
              </a:lnSpc>
            </a:pPr>
            <a:endParaRPr lang="en-US" sz="3723">
              <a:solidFill>
                <a:srgbClr val="000000"/>
              </a:solidFill>
              <a:latin typeface="Agrandir"/>
              <a:ea typeface="Agrandir"/>
              <a:cs typeface="Agrandir"/>
              <a:sym typeface="Agrandir"/>
            </a:endParaRPr>
          </a:p>
          <a:p>
            <a:pPr algn="l">
              <a:lnSpc>
                <a:spcPts val="5212"/>
              </a:lnSpc>
            </a:pPr>
            <a:r>
              <a:rPr lang="en-US" sz="3723">
                <a:solidFill>
                  <a:srgbClr val="000000"/>
                </a:solidFill>
                <a:latin typeface="Agrandir"/>
                <a:ea typeface="Agrandir"/>
                <a:cs typeface="Agrandir"/>
                <a:sym typeface="Agrandir"/>
              </a:rPr>
              <a:t>0.5 CONCLUSIONES</a:t>
            </a:r>
          </a:p>
          <a:p>
            <a:pPr algn="l">
              <a:lnSpc>
                <a:spcPts val="5212"/>
              </a:lnSpc>
            </a:pPr>
            <a:endParaRPr lang="en-US" sz="3723">
              <a:solidFill>
                <a:srgbClr val="000000"/>
              </a:solidFill>
              <a:latin typeface="Agrandir"/>
              <a:ea typeface="Agrandir"/>
              <a:cs typeface="Agrandir"/>
              <a:sym typeface="Agrandir"/>
            </a:endParaRPr>
          </a:p>
          <a:p>
            <a:pPr algn="l">
              <a:lnSpc>
                <a:spcPts val="5212"/>
              </a:lnSpc>
            </a:pPr>
            <a:r>
              <a:rPr lang="en-US" sz="3723">
                <a:solidFill>
                  <a:srgbClr val="000000"/>
                </a:solidFill>
                <a:latin typeface="Agrandir"/>
                <a:ea typeface="Agrandir"/>
                <a:cs typeface="Agrandir"/>
                <a:sym typeface="Agrandir"/>
              </a:rPr>
              <a:t>0.6 REFRENCIAS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9D5E1"/>
        </a:solidFill>
        <a:effectLst/>
      </p:bgPr>
    </p:bg>
    <p:spTree>
      <p:nvGrpSpPr>
        <p:cNvPr id="1" name=""/>
        <p:cNvGrpSpPr/>
        <p:nvPr/>
      </p:nvGrpSpPr>
      <p:grpSpPr>
        <a:xfrm>
          <a:off x="0" y="0"/>
          <a:ext cx="0" cy="0"/>
          <a:chOff x="0" y="0"/>
          <a:chExt cx="0" cy="0"/>
        </a:xfrm>
      </p:grpSpPr>
      <p:sp>
        <p:nvSpPr>
          <p:cNvPr id="2" name="TextBox 2"/>
          <p:cNvSpPr txBox="1"/>
          <p:nvPr/>
        </p:nvSpPr>
        <p:spPr>
          <a:xfrm>
            <a:off x="3278328" y="4179570"/>
            <a:ext cx="11731343" cy="1823085"/>
          </a:xfrm>
          <a:prstGeom prst="rect">
            <a:avLst/>
          </a:prstGeom>
        </p:spPr>
        <p:txBody>
          <a:bodyPr lIns="0" tIns="0" rIns="0" bIns="0" rtlCol="0" anchor="t">
            <a:spAutoFit/>
          </a:bodyPr>
          <a:lstStyle/>
          <a:p>
            <a:pPr algn="ctr">
              <a:lnSpc>
                <a:spcPts val="6420"/>
              </a:lnSpc>
            </a:pPr>
            <a:r>
              <a:rPr lang="en-US" sz="6000" b="1">
                <a:solidFill>
                  <a:srgbClr val="3144B2"/>
                </a:solidFill>
                <a:latin typeface="Agrandir Ultra-Bold"/>
                <a:ea typeface="Agrandir Ultra-Bold"/>
                <a:cs typeface="Agrandir Ultra-Bold"/>
                <a:sym typeface="Agrandir Ultra-Bold"/>
              </a:rPr>
              <a:t>01.</a:t>
            </a:r>
          </a:p>
          <a:p>
            <a:pPr algn="ctr">
              <a:lnSpc>
                <a:spcPts val="6420"/>
              </a:lnSpc>
            </a:pPr>
            <a:r>
              <a:rPr lang="en-US" sz="6000" b="1">
                <a:solidFill>
                  <a:srgbClr val="3144B2"/>
                </a:solidFill>
                <a:latin typeface="Agrandir Ultra-Bold"/>
                <a:ea typeface="Agrandir Ultra-Bold"/>
                <a:cs typeface="Agrandir Ultra-Bold"/>
                <a:sym typeface="Agrandir Ultra-Bold"/>
              </a:rPr>
              <a:t>INTRODUCCIÓN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a:off x="12026385" y="6377542"/>
            <a:ext cx="4484026" cy="3704926"/>
          </a:xfrm>
          <a:custGeom>
            <a:avLst/>
            <a:gdLst/>
            <a:ahLst/>
            <a:cxnLst/>
            <a:rect l="l" t="t" r="r" b="b"/>
            <a:pathLst>
              <a:path w="4484026" h="3704926">
                <a:moveTo>
                  <a:pt x="0" y="0"/>
                </a:moveTo>
                <a:lnTo>
                  <a:pt x="4484025" y="0"/>
                </a:lnTo>
                <a:lnTo>
                  <a:pt x="4484025" y="3704926"/>
                </a:lnTo>
                <a:lnTo>
                  <a:pt x="0" y="3704926"/>
                </a:lnTo>
                <a:lnTo>
                  <a:pt x="0" y="0"/>
                </a:lnTo>
                <a:close/>
              </a:path>
            </a:pathLst>
          </a:custGeom>
          <a:blipFill>
            <a:blip r:embed="rId2"/>
            <a:stretch>
              <a:fillRect/>
            </a:stretch>
          </a:blipFill>
        </p:spPr>
        <p:txBody>
          <a:bodyPr/>
          <a:lstStyle/>
          <a:p>
            <a:endParaRPr lang="es-MX"/>
          </a:p>
        </p:txBody>
      </p:sp>
      <p:sp>
        <p:nvSpPr>
          <p:cNvPr id="3" name="Freeform 3"/>
          <p:cNvSpPr/>
          <p:nvPr/>
        </p:nvSpPr>
        <p:spPr>
          <a:xfrm>
            <a:off x="9448265" y="262649"/>
            <a:ext cx="8445769" cy="5770125"/>
          </a:xfrm>
          <a:custGeom>
            <a:avLst/>
            <a:gdLst/>
            <a:ahLst/>
            <a:cxnLst/>
            <a:rect l="l" t="t" r="r" b="b"/>
            <a:pathLst>
              <a:path w="8445769" h="5770125">
                <a:moveTo>
                  <a:pt x="0" y="0"/>
                </a:moveTo>
                <a:lnTo>
                  <a:pt x="8445769" y="0"/>
                </a:lnTo>
                <a:lnTo>
                  <a:pt x="8445769" y="5770125"/>
                </a:lnTo>
                <a:lnTo>
                  <a:pt x="0" y="5770125"/>
                </a:lnTo>
                <a:lnTo>
                  <a:pt x="0" y="0"/>
                </a:lnTo>
                <a:close/>
              </a:path>
            </a:pathLst>
          </a:custGeom>
          <a:blipFill>
            <a:blip r:embed="rId3"/>
            <a:stretch>
              <a:fillRect t="-772" b="-772"/>
            </a:stretch>
          </a:blipFill>
        </p:spPr>
        <p:txBody>
          <a:bodyPr/>
          <a:lstStyle/>
          <a:p>
            <a:endParaRPr lang="es-MX"/>
          </a:p>
        </p:txBody>
      </p:sp>
      <p:sp>
        <p:nvSpPr>
          <p:cNvPr id="4" name="TextBox 4"/>
          <p:cNvSpPr txBox="1"/>
          <p:nvPr/>
        </p:nvSpPr>
        <p:spPr>
          <a:xfrm>
            <a:off x="1291349" y="895350"/>
            <a:ext cx="7611289" cy="8963536"/>
          </a:xfrm>
          <a:prstGeom prst="rect">
            <a:avLst/>
          </a:prstGeom>
        </p:spPr>
        <p:txBody>
          <a:bodyPr lIns="0" tIns="0" rIns="0" bIns="0" rtlCol="0" anchor="t">
            <a:spAutoFit/>
          </a:bodyPr>
          <a:lstStyle/>
          <a:p>
            <a:pPr algn="just">
              <a:lnSpc>
                <a:spcPts val="4171"/>
              </a:lnSpc>
            </a:pPr>
            <a:r>
              <a:rPr lang="en-US" sz="2979">
                <a:solidFill>
                  <a:srgbClr val="000000"/>
                </a:solidFill>
                <a:latin typeface="Agrandir"/>
                <a:ea typeface="Agrandir"/>
                <a:cs typeface="Agrandir"/>
                <a:sym typeface="Agrandir"/>
              </a:rPr>
              <a:t>  Este tipo de hidrogel, al integrar biocarbón como componente funcional, mejora la retención de agua y nutrientes en el suelo, contribuyendo a mitigar los efectos del estrés hídrico en cultivos. Sin embargo, el desarrollo de un material con propiedades óptimas requiere un balance entre la capacidad de absorción, la estabilidad mecánica y el costo de fabricación. La ingeniería en nanotecnología proporciona las herramientas necesarias para abordar este problema mediante la caracterización, diseño de experimentos, modelado y simulación de materiales en la nanoescala, promoviendo soluciones sostenibles y eficientes. </a:t>
            </a:r>
          </a:p>
        </p:txBody>
      </p:sp>
      <p:sp>
        <p:nvSpPr>
          <p:cNvPr id="5" name="TextBox 5"/>
          <p:cNvSpPr txBox="1"/>
          <p:nvPr/>
        </p:nvSpPr>
        <p:spPr>
          <a:xfrm>
            <a:off x="10685281" y="1622949"/>
            <a:ext cx="5971737" cy="3001899"/>
          </a:xfrm>
          <a:prstGeom prst="rect">
            <a:avLst/>
          </a:prstGeom>
        </p:spPr>
        <p:txBody>
          <a:bodyPr lIns="0" tIns="0" rIns="0" bIns="0" rtlCol="0" anchor="t">
            <a:spAutoFit/>
          </a:bodyPr>
          <a:lstStyle/>
          <a:p>
            <a:pPr algn="just">
              <a:lnSpc>
                <a:spcPts val="2567"/>
              </a:lnSpc>
            </a:pPr>
            <a:r>
              <a:rPr lang="en-US" sz="2399" b="1">
                <a:solidFill>
                  <a:srgbClr val="628B2D"/>
                </a:solidFill>
                <a:latin typeface="Agrandir Ultra-Bold"/>
                <a:ea typeface="Agrandir Ultra-Bold"/>
                <a:cs typeface="Agrandir Ultra-Bold"/>
                <a:sym typeface="Agrandir Ultra-Bold"/>
              </a:rPr>
              <a:t>La escasez de agua es uno de los principales desafíos globales, impactando directamente la agricultura y la seguridad alimentaria. Los hidrogeles superabsorbentes biobasados surgen como soluciones sostenibles para mejorar la retención de agua y nutrientes en el suelo.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9D5E1"/>
        </a:solidFill>
        <a:effectLst/>
      </p:bgPr>
    </p:bg>
    <p:spTree>
      <p:nvGrpSpPr>
        <p:cNvPr id="1" name=""/>
        <p:cNvGrpSpPr/>
        <p:nvPr/>
      </p:nvGrpSpPr>
      <p:grpSpPr>
        <a:xfrm>
          <a:off x="0" y="0"/>
          <a:ext cx="0" cy="0"/>
          <a:chOff x="0" y="0"/>
          <a:chExt cx="0" cy="0"/>
        </a:xfrm>
      </p:grpSpPr>
      <p:sp>
        <p:nvSpPr>
          <p:cNvPr id="2" name="TextBox 2"/>
          <p:cNvSpPr txBox="1"/>
          <p:nvPr/>
        </p:nvSpPr>
        <p:spPr>
          <a:xfrm>
            <a:off x="2930208" y="3774758"/>
            <a:ext cx="12427584" cy="1643014"/>
          </a:xfrm>
          <a:prstGeom prst="rect">
            <a:avLst/>
          </a:prstGeom>
        </p:spPr>
        <p:txBody>
          <a:bodyPr lIns="0" tIns="0" rIns="0" bIns="0" rtlCol="0" anchor="t">
            <a:spAutoFit/>
          </a:bodyPr>
          <a:lstStyle/>
          <a:p>
            <a:pPr algn="ctr">
              <a:lnSpc>
                <a:spcPts val="6420"/>
              </a:lnSpc>
            </a:pPr>
            <a:r>
              <a:rPr lang="en-US" sz="6000" b="1" dirty="0">
                <a:solidFill>
                  <a:srgbClr val="3144B2"/>
                </a:solidFill>
                <a:latin typeface="Agrandir Ultra-Bold"/>
                <a:ea typeface="Agrandir Ultra-Bold"/>
                <a:cs typeface="Agrandir Ultra-Bold"/>
                <a:sym typeface="Agrandir Ultra-Bold"/>
              </a:rPr>
              <a:t>02. </a:t>
            </a:r>
          </a:p>
          <a:p>
            <a:pPr algn="ctr">
              <a:lnSpc>
                <a:spcPts val="6420"/>
              </a:lnSpc>
            </a:pPr>
            <a:r>
              <a:rPr lang="en-US" sz="6000" b="1" dirty="0">
                <a:solidFill>
                  <a:srgbClr val="3144B2"/>
                </a:solidFill>
                <a:latin typeface="Agrandir Ultra-Bold"/>
                <a:ea typeface="Agrandir Ultra-Bold"/>
                <a:cs typeface="Agrandir Ultra-Bold"/>
                <a:sym typeface="Agrandir Ultra-Bold"/>
              </a:rPr>
              <a:t>OBJETIVOS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a:off x="11197746" y="2232269"/>
            <a:ext cx="7365492" cy="8229600"/>
          </a:xfrm>
          <a:custGeom>
            <a:avLst/>
            <a:gdLst/>
            <a:ahLst/>
            <a:cxnLst/>
            <a:rect l="l" t="t" r="r" b="b"/>
            <a:pathLst>
              <a:path w="7365492" h="8229600">
                <a:moveTo>
                  <a:pt x="0" y="0"/>
                </a:moveTo>
                <a:lnTo>
                  <a:pt x="7365492" y="0"/>
                </a:lnTo>
                <a:lnTo>
                  <a:pt x="7365492" y="8229600"/>
                </a:lnTo>
                <a:lnTo>
                  <a:pt x="0" y="8229600"/>
                </a:lnTo>
                <a:lnTo>
                  <a:pt x="0" y="0"/>
                </a:lnTo>
                <a:close/>
              </a:path>
            </a:pathLst>
          </a:custGeom>
          <a:blipFill>
            <a:blip r:embed="rId2"/>
            <a:stretch>
              <a:fillRect/>
            </a:stretch>
          </a:blipFill>
        </p:spPr>
        <p:txBody>
          <a:bodyPr/>
          <a:lstStyle/>
          <a:p>
            <a:endParaRPr lang="es-MX"/>
          </a:p>
        </p:txBody>
      </p:sp>
      <p:sp>
        <p:nvSpPr>
          <p:cNvPr id="3" name="Freeform 3"/>
          <p:cNvSpPr/>
          <p:nvPr/>
        </p:nvSpPr>
        <p:spPr>
          <a:xfrm>
            <a:off x="587844" y="4581203"/>
            <a:ext cx="3543101" cy="5880666"/>
          </a:xfrm>
          <a:custGeom>
            <a:avLst/>
            <a:gdLst/>
            <a:ahLst/>
            <a:cxnLst/>
            <a:rect l="l" t="t" r="r" b="b"/>
            <a:pathLst>
              <a:path w="3543101" h="5880666">
                <a:moveTo>
                  <a:pt x="0" y="0"/>
                </a:moveTo>
                <a:lnTo>
                  <a:pt x="3543101" y="0"/>
                </a:lnTo>
                <a:lnTo>
                  <a:pt x="3543101" y="5880666"/>
                </a:lnTo>
                <a:lnTo>
                  <a:pt x="0" y="5880666"/>
                </a:lnTo>
                <a:lnTo>
                  <a:pt x="0" y="0"/>
                </a:lnTo>
                <a:close/>
              </a:path>
            </a:pathLst>
          </a:custGeom>
          <a:blipFill>
            <a:blip r:embed="rId3"/>
            <a:stretch>
              <a:fillRect/>
            </a:stretch>
          </a:blipFill>
        </p:spPr>
        <p:txBody>
          <a:bodyPr/>
          <a:lstStyle/>
          <a:p>
            <a:endParaRPr lang="es-MX"/>
          </a:p>
        </p:txBody>
      </p:sp>
      <p:sp>
        <p:nvSpPr>
          <p:cNvPr id="4" name="Freeform 4"/>
          <p:cNvSpPr/>
          <p:nvPr/>
        </p:nvSpPr>
        <p:spPr>
          <a:xfrm>
            <a:off x="4659583" y="5143500"/>
            <a:ext cx="4484417" cy="4638236"/>
          </a:xfrm>
          <a:custGeom>
            <a:avLst/>
            <a:gdLst/>
            <a:ahLst/>
            <a:cxnLst/>
            <a:rect l="l" t="t" r="r" b="b"/>
            <a:pathLst>
              <a:path w="4484417" h="4638236">
                <a:moveTo>
                  <a:pt x="0" y="0"/>
                </a:moveTo>
                <a:lnTo>
                  <a:pt x="4484417" y="0"/>
                </a:lnTo>
                <a:lnTo>
                  <a:pt x="4484417" y="4638236"/>
                </a:lnTo>
                <a:lnTo>
                  <a:pt x="0" y="4638236"/>
                </a:lnTo>
                <a:lnTo>
                  <a:pt x="0" y="0"/>
                </a:lnTo>
                <a:close/>
              </a:path>
            </a:pathLst>
          </a:custGeom>
          <a:blipFill>
            <a:blip r:embed="rId4"/>
            <a:stretch>
              <a:fillRect/>
            </a:stretch>
          </a:blipFill>
        </p:spPr>
        <p:txBody>
          <a:bodyPr/>
          <a:lstStyle/>
          <a:p>
            <a:endParaRPr lang="es-MX"/>
          </a:p>
        </p:txBody>
      </p:sp>
      <p:sp>
        <p:nvSpPr>
          <p:cNvPr id="5" name="TextBox 5"/>
          <p:cNvSpPr txBox="1"/>
          <p:nvPr/>
        </p:nvSpPr>
        <p:spPr>
          <a:xfrm>
            <a:off x="476000" y="326610"/>
            <a:ext cx="11344115" cy="1013460"/>
          </a:xfrm>
          <a:prstGeom prst="rect">
            <a:avLst/>
          </a:prstGeom>
        </p:spPr>
        <p:txBody>
          <a:bodyPr lIns="0" tIns="0" rIns="0" bIns="0" rtlCol="0" anchor="t">
            <a:spAutoFit/>
          </a:bodyPr>
          <a:lstStyle/>
          <a:p>
            <a:pPr algn="l">
              <a:lnSpc>
                <a:spcPts val="6420"/>
              </a:lnSpc>
            </a:pPr>
            <a:r>
              <a:rPr lang="en-US" sz="6000" b="1">
                <a:solidFill>
                  <a:srgbClr val="000000"/>
                </a:solidFill>
                <a:latin typeface="Agrandir Ultra-Bold"/>
                <a:ea typeface="Agrandir Ultra-Bold"/>
                <a:cs typeface="Agrandir Ultra-Bold"/>
                <a:sym typeface="Agrandir Ultra-Bold"/>
              </a:rPr>
              <a:t>GENERAL</a:t>
            </a:r>
          </a:p>
        </p:txBody>
      </p:sp>
      <p:sp>
        <p:nvSpPr>
          <p:cNvPr id="6" name="TextBox 6"/>
          <p:cNvSpPr txBox="1"/>
          <p:nvPr/>
        </p:nvSpPr>
        <p:spPr>
          <a:xfrm>
            <a:off x="587844" y="2083212"/>
            <a:ext cx="14640474" cy="1621499"/>
          </a:xfrm>
          <a:prstGeom prst="rect">
            <a:avLst/>
          </a:prstGeom>
        </p:spPr>
        <p:txBody>
          <a:bodyPr lIns="0" tIns="0" rIns="0" bIns="0" rtlCol="0" anchor="t">
            <a:spAutoFit/>
          </a:bodyPr>
          <a:lstStyle/>
          <a:p>
            <a:pPr algn="l">
              <a:lnSpc>
                <a:spcPts val="4132"/>
              </a:lnSpc>
            </a:pPr>
            <a:r>
              <a:rPr lang="en-US" sz="2951">
                <a:solidFill>
                  <a:srgbClr val="000000"/>
                </a:solidFill>
                <a:latin typeface="Agrandir"/>
                <a:ea typeface="Agrandir"/>
                <a:cs typeface="Agrandir"/>
                <a:sym typeface="Agrandir"/>
              </a:rPr>
              <a:t>Maximizar la capacidad de absorción libre (FSC) de un hidrogel biobasado con biocarbón, manteniendo sus propiedades funcionales y minimizando los costos de fabricación.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a:off x="2418696" y="2787734"/>
            <a:ext cx="1672116" cy="2192939"/>
          </a:xfrm>
          <a:custGeom>
            <a:avLst/>
            <a:gdLst/>
            <a:ahLst/>
            <a:cxnLst/>
            <a:rect l="l" t="t" r="r" b="b"/>
            <a:pathLst>
              <a:path w="1672116" h="2192939">
                <a:moveTo>
                  <a:pt x="0" y="0"/>
                </a:moveTo>
                <a:lnTo>
                  <a:pt x="1672116" y="0"/>
                </a:lnTo>
                <a:lnTo>
                  <a:pt x="1672116" y="2192939"/>
                </a:lnTo>
                <a:lnTo>
                  <a:pt x="0" y="2192939"/>
                </a:lnTo>
                <a:lnTo>
                  <a:pt x="0" y="0"/>
                </a:lnTo>
                <a:close/>
              </a:path>
            </a:pathLst>
          </a:custGeom>
          <a:blipFill>
            <a:blip r:embed="rId2"/>
            <a:stretch>
              <a:fillRect/>
            </a:stretch>
          </a:blipFill>
        </p:spPr>
        <p:txBody>
          <a:bodyPr/>
          <a:lstStyle/>
          <a:p>
            <a:endParaRPr lang="es-MX"/>
          </a:p>
        </p:txBody>
      </p:sp>
      <p:sp>
        <p:nvSpPr>
          <p:cNvPr id="3" name="Freeform 3"/>
          <p:cNvSpPr/>
          <p:nvPr/>
        </p:nvSpPr>
        <p:spPr>
          <a:xfrm>
            <a:off x="8143322" y="2812847"/>
            <a:ext cx="1531282" cy="2142712"/>
          </a:xfrm>
          <a:custGeom>
            <a:avLst/>
            <a:gdLst/>
            <a:ahLst/>
            <a:cxnLst/>
            <a:rect l="l" t="t" r="r" b="b"/>
            <a:pathLst>
              <a:path w="1531282" h="2142712">
                <a:moveTo>
                  <a:pt x="0" y="0"/>
                </a:moveTo>
                <a:lnTo>
                  <a:pt x="1531282" y="0"/>
                </a:lnTo>
                <a:lnTo>
                  <a:pt x="1531282" y="2142712"/>
                </a:lnTo>
                <a:lnTo>
                  <a:pt x="0" y="2142712"/>
                </a:lnTo>
                <a:lnTo>
                  <a:pt x="0" y="0"/>
                </a:lnTo>
                <a:close/>
              </a:path>
            </a:pathLst>
          </a:custGeom>
          <a:blipFill>
            <a:blip r:embed="rId3"/>
            <a:stretch>
              <a:fillRect/>
            </a:stretch>
          </a:blipFill>
        </p:spPr>
        <p:txBody>
          <a:bodyPr/>
          <a:lstStyle/>
          <a:p>
            <a:endParaRPr lang="es-MX"/>
          </a:p>
        </p:txBody>
      </p:sp>
      <p:sp>
        <p:nvSpPr>
          <p:cNvPr id="4" name="Freeform 4"/>
          <p:cNvSpPr/>
          <p:nvPr/>
        </p:nvSpPr>
        <p:spPr>
          <a:xfrm>
            <a:off x="13527688" y="2787734"/>
            <a:ext cx="2593298" cy="2142712"/>
          </a:xfrm>
          <a:custGeom>
            <a:avLst/>
            <a:gdLst/>
            <a:ahLst/>
            <a:cxnLst/>
            <a:rect l="l" t="t" r="r" b="b"/>
            <a:pathLst>
              <a:path w="2593298" h="2142712">
                <a:moveTo>
                  <a:pt x="0" y="0"/>
                </a:moveTo>
                <a:lnTo>
                  <a:pt x="2593298" y="0"/>
                </a:lnTo>
                <a:lnTo>
                  <a:pt x="2593298" y="2142712"/>
                </a:lnTo>
                <a:lnTo>
                  <a:pt x="0" y="2142712"/>
                </a:lnTo>
                <a:lnTo>
                  <a:pt x="0" y="0"/>
                </a:lnTo>
                <a:close/>
              </a:path>
            </a:pathLst>
          </a:custGeom>
          <a:blipFill>
            <a:blip r:embed="rId4"/>
            <a:stretch>
              <a:fillRect/>
            </a:stretch>
          </a:blipFill>
        </p:spPr>
        <p:txBody>
          <a:bodyPr/>
          <a:lstStyle/>
          <a:p>
            <a:endParaRPr lang="es-MX"/>
          </a:p>
        </p:txBody>
      </p:sp>
      <p:sp>
        <p:nvSpPr>
          <p:cNvPr id="5" name="TextBox 5"/>
          <p:cNvSpPr txBox="1"/>
          <p:nvPr/>
        </p:nvSpPr>
        <p:spPr>
          <a:xfrm>
            <a:off x="1696940" y="923925"/>
            <a:ext cx="14424046" cy="1013460"/>
          </a:xfrm>
          <a:prstGeom prst="rect">
            <a:avLst/>
          </a:prstGeom>
        </p:spPr>
        <p:txBody>
          <a:bodyPr lIns="0" tIns="0" rIns="0" bIns="0" rtlCol="0" anchor="t">
            <a:spAutoFit/>
          </a:bodyPr>
          <a:lstStyle/>
          <a:p>
            <a:pPr algn="l">
              <a:lnSpc>
                <a:spcPts val="6420"/>
              </a:lnSpc>
            </a:pPr>
            <a:r>
              <a:rPr lang="en-US" sz="6000" b="1">
                <a:solidFill>
                  <a:srgbClr val="000000"/>
                </a:solidFill>
                <a:latin typeface="Agrandir Ultra-Bold"/>
                <a:ea typeface="Agrandir Ultra-Bold"/>
                <a:cs typeface="Agrandir Ultra-Bold"/>
                <a:sym typeface="Agrandir Ultra-Bold"/>
              </a:rPr>
              <a:t>ESPECÍFICOS</a:t>
            </a:r>
          </a:p>
        </p:txBody>
      </p:sp>
      <p:sp>
        <p:nvSpPr>
          <p:cNvPr id="6" name="TextBox 6"/>
          <p:cNvSpPr txBox="1"/>
          <p:nvPr/>
        </p:nvSpPr>
        <p:spPr>
          <a:xfrm>
            <a:off x="1028700" y="5526162"/>
            <a:ext cx="4452109" cy="2915285"/>
          </a:xfrm>
          <a:prstGeom prst="rect">
            <a:avLst/>
          </a:prstGeom>
        </p:spPr>
        <p:txBody>
          <a:bodyPr lIns="0" tIns="0" rIns="0" bIns="0" rtlCol="0" anchor="t">
            <a:spAutoFit/>
          </a:bodyPr>
          <a:lstStyle/>
          <a:p>
            <a:pPr algn="just">
              <a:lnSpc>
                <a:spcPts val="3745"/>
              </a:lnSpc>
            </a:pPr>
            <a:r>
              <a:rPr lang="en-US" sz="3500" b="1">
                <a:solidFill>
                  <a:srgbClr val="3144B2"/>
                </a:solidFill>
                <a:latin typeface="Agrandir Bold"/>
                <a:ea typeface="Agrandir Bold"/>
                <a:cs typeface="Agrandir Bold"/>
                <a:sym typeface="Agrandir Bold"/>
              </a:rPr>
              <a:t> Desarrollar un modelo matemático basado en datos experimentales para predecir el FSC.</a:t>
            </a:r>
          </a:p>
        </p:txBody>
      </p:sp>
      <p:sp>
        <p:nvSpPr>
          <p:cNvPr id="7" name="TextBox 7"/>
          <p:cNvSpPr txBox="1"/>
          <p:nvPr/>
        </p:nvSpPr>
        <p:spPr>
          <a:xfrm>
            <a:off x="6359818" y="5409565"/>
            <a:ext cx="5305716" cy="3848735"/>
          </a:xfrm>
          <a:prstGeom prst="rect">
            <a:avLst/>
          </a:prstGeom>
        </p:spPr>
        <p:txBody>
          <a:bodyPr lIns="0" tIns="0" rIns="0" bIns="0" rtlCol="0" anchor="t">
            <a:spAutoFit/>
          </a:bodyPr>
          <a:lstStyle/>
          <a:p>
            <a:pPr algn="just">
              <a:lnSpc>
                <a:spcPts val="3745"/>
              </a:lnSpc>
            </a:pPr>
            <a:r>
              <a:rPr lang="en-US" sz="3500" b="1">
                <a:solidFill>
                  <a:srgbClr val="3144B2"/>
                </a:solidFill>
                <a:latin typeface="Agrandir Bold"/>
                <a:ea typeface="Agrandir Bold"/>
                <a:cs typeface="Agrandir Bold"/>
                <a:sym typeface="Agrandir Bold"/>
              </a:rPr>
              <a:t>   Implementar métodos de optimización no convexos para determinar las proporciones óptimas de biocarbón, temperatura y tiempo de entrecruzado.</a:t>
            </a:r>
          </a:p>
        </p:txBody>
      </p:sp>
      <p:sp>
        <p:nvSpPr>
          <p:cNvPr id="8" name="TextBox 8"/>
          <p:cNvSpPr txBox="1"/>
          <p:nvPr/>
        </p:nvSpPr>
        <p:spPr>
          <a:xfrm>
            <a:off x="12544543" y="5526162"/>
            <a:ext cx="4714757" cy="2448560"/>
          </a:xfrm>
          <a:prstGeom prst="rect">
            <a:avLst/>
          </a:prstGeom>
        </p:spPr>
        <p:txBody>
          <a:bodyPr lIns="0" tIns="0" rIns="0" bIns="0" rtlCol="0" anchor="t">
            <a:spAutoFit/>
          </a:bodyPr>
          <a:lstStyle/>
          <a:p>
            <a:pPr algn="just">
              <a:lnSpc>
                <a:spcPts val="3745"/>
              </a:lnSpc>
            </a:pPr>
            <a:r>
              <a:rPr lang="en-US" sz="3500" b="1">
                <a:solidFill>
                  <a:srgbClr val="3144B2"/>
                </a:solidFill>
                <a:latin typeface="Agrandir Bold"/>
                <a:ea typeface="Agrandir Bold"/>
                <a:cs typeface="Agrandir Bold"/>
                <a:sym typeface="Agrandir Bold"/>
              </a:rPr>
              <a:t>  Validar el modelo optimizado mediante experimentos y pruebas de absorción libre (FSC).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9D5E1"/>
        </a:solidFill>
        <a:effectLst/>
      </p:bgPr>
    </p:bg>
    <p:spTree>
      <p:nvGrpSpPr>
        <p:cNvPr id="1" name=""/>
        <p:cNvGrpSpPr/>
        <p:nvPr/>
      </p:nvGrpSpPr>
      <p:grpSpPr>
        <a:xfrm>
          <a:off x="0" y="0"/>
          <a:ext cx="0" cy="0"/>
          <a:chOff x="0" y="0"/>
          <a:chExt cx="0" cy="0"/>
        </a:xfrm>
      </p:grpSpPr>
      <p:sp>
        <p:nvSpPr>
          <p:cNvPr id="2" name="TextBox 2"/>
          <p:cNvSpPr txBox="1"/>
          <p:nvPr/>
        </p:nvSpPr>
        <p:spPr>
          <a:xfrm>
            <a:off x="5982887" y="4179570"/>
            <a:ext cx="6322226" cy="1823085"/>
          </a:xfrm>
          <a:prstGeom prst="rect">
            <a:avLst/>
          </a:prstGeom>
        </p:spPr>
        <p:txBody>
          <a:bodyPr lIns="0" tIns="0" rIns="0" bIns="0" rtlCol="0" anchor="t">
            <a:spAutoFit/>
          </a:bodyPr>
          <a:lstStyle/>
          <a:p>
            <a:pPr algn="ctr">
              <a:lnSpc>
                <a:spcPts val="6420"/>
              </a:lnSpc>
            </a:pPr>
            <a:r>
              <a:rPr lang="en-US" sz="6000" b="1">
                <a:solidFill>
                  <a:srgbClr val="3144B2"/>
                </a:solidFill>
                <a:latin typeface="Agrandir Ultra-Bold"/>
                <a:ea typeface="Agrandir Ultra-Bold"/>
                <a:cs typeface="Agrandir Ultra-Bold"/>
                <a:sym typeface="Agrandir Ultra-Bold"/>
              </a:rPr>
              <a:t>03.</a:t>
            </a:r>
          </a:p>
          <a:p>
            <a:pPr algn="ctr">
              <a:lnSpc>
                <a:spcPts val="6420"/>
              </a:lnSpc>
            </a:pPr>
            <a:r>
              <a:rPr lang="en-US" sz="6000" b="1">
                <a:solidFill>
                  <a:srgbClr val="3144B2"/>
                </a:solidFill>
                <a:latin typeface="Agrandir Ultra-Bold"/>
                <a:ea typeface="Agrandir Ultra-Bold"/>
                <a:cs typeface="Agrandir Ultra-Bold"/>
                <a:sym typeface="Agrandir Ultra-Bold"/>
              </a:rPr>
              <a:t>MÓDELO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0CD"/>
        </a:solidFill>
        <a:effectLst/>
      </p:bgPr>
    </p:bg>
    <p:spTree>
      <p:nvGrpSpPr>
        <p:cNvPr id="1" name=""/>
        <p:cNvGrpSpPr/>
        <p:nvPr/>
      </p:nvGrpSpPr>
      <p:grpSpPr>
        <a:xfrm>
          <a:off x="0" y="0"/>
          <a:ext cx="0" cy="0"/>
          <a:chOff x="0" y="0"/>
          <a:chExt cx="0" cy="0"/>
        </a:xfrm>
      </p:grpSpPr>
      <p:sp>
        <p:nvSpPr>
          <p:cNvPr id="2" name="Freeform 2"/>
          <p:cNvSpPr/>
          <p:nvPr/>
        </p:nvSpPr>
        <p:spPr>
          <a:xfrm rot="5400000">
            <a:off x="172192" y="5736977"/>
            <a:ext cx="4352870" cy="4320223"/>
          </a:xfrm>
          <a:custGeom>
            <a:avLst/>
            <a:gdLst/>
            <a:ahLst/>
            <a:cxnLst/>
            <a:rect l="l" t="t" r="r" b="b"/>
            <a:pathLst>
              <a:path w="4352870" h="4320223">
                <a:moveTo>
                  <a:pt x="0" y="0"/>
                </a:moveTo>
                <a:lnTo>
                  <a:pt x="4352870" y="0"/>
                </a:lnTo>
                <a:lnTo>
                  <a:pt x="4352870" y="4320223"/>
                </a:lnTo>
                <a:lnTo>
                  <a:pt x="0" y="4320223"/>
                </a:lnTo>
                <a:lnTo>
                  <a:pt x="0" y="0"/>
                </a:lnTo>
                <a:close/>
              </a:path>
            </a:pathLst>
          </a:custGeom>
          <a:blipFill>
            <a:blip r:embed="rId2"/>
            <a:stretch>
              <a:fillRect/>
            </a:stretch>
          </a:blipFill>
        </p:spPr>
        <p:txBody>
          <a:bodyPr/>
          <a:lstStyle/>
          <a:p>
            <a:endParaRPr lang="es-MX"/>
          </a:p>
        </p:txBody>
      </p:sp>
      <p:sp>
        <p:nvSpPr>
          <p:cNvPr id="3" name="Freeform 3"/>
          <p:cNvSpPr/>
          <p:nvPr/>
        </p:nvSpPr>
        <p:spPr>
          <a:xfrm>
            <a:off x="4924660" y="7494311"/>
            <a:ext cx="9034582" cy="805554"/>
          </a:xfrm>
          <a:custGeom>
            <a:avLst/>
            <a:gdLst/>
            <a:ahLst/>
            <a:cxnLst/>
            <a:rect l="l" t="t" r="r" b="b"/>
            <a:pathLst>
              <a:path w="9034582" h="805554">
                <a:moveTo>
                  <a:pt x="0" y="0"/>
                </a:moveTo>
                <a:lnTo>
                  <a:pt x="9034583" y="0"/>
                </a:lnTo>
                <a:lnTo>
                  <a:pt x="9034583" y="805554"/>
                </a:lnTo>
                <a:lnTo>
                  <a:pt x="0" y="805554"/>
                </a:lnTo>
                <a:lnTo>
                  <a:pt x="0" y="0"/>
                </a:lnTo>
                <a:close/>
              </a:path>
            </a:pathLst>
          </a:custGeom>
          <a:blipFill>
            <a:blip r:embed="rId3"/>
            <a:stretch>
              <a:fillRect l="-72331" t="-718807" r="-78317" b="-762447"/>
            </a:stretch>
          </a:blipFill>
        </p:spPr>
        <p:txBody>
          <a:bodyPr/>
          <a:lstStyle/>
          <a:p>
            <a:endParaRPr lang="es-MX"/>
          </a:p>
        </p:txBody>
      </p:sp>
      <p:sp>
        <p:nvSpPr>
          <p:cNvPr id="4" name="TextBox 4"/>
          <p:cNvSpPr txBox="1"/>
          <p:nvPr/>
        </p:nvSpPr>
        <p:spPr>
          <a:xfrm>
            <a:off x="1293316" y="985187"/>
            <a:ext cx="15701367" cy="2668320"/>
          </a:xfrm>
          <a:prstGeom prst="rect">
            <a:avLst/>
          </a:prstGeom>
        </p:spPr>
        <p:txBody>
          <a:bodyPr lIns="0" tIns="0" rIns="0" bIns="0" rtlCol="0" anchor="t">
            <a:spAutoFit/>
          </a:bodyPr>
          <a:lstStyle/>
          <a:p>
            <a:pPr algn="ctr">
              <a:lnSpc>
                <a:spcPts val="6752"/>
              </a:lnSpc>
              <a:spcBef>
                <a:spcPct val="0"/>
              </a:spcBef>
            </a:pPr>
            <a:r>
              <a:rPr lang="en-US" sz="4823" b="1">
                <a:solidFill>
                  <a:srgbClr val="000000"/>
                </a:solidFill>
                <a:latin typeface="Agrandir Bold"/>
                <a:ea typeface="Agrandir Bold"/>
                <a:cs typeface="Agrandir Bold"/>
                <a:sym typeface="Agrandir Bold"/>
              </a:rPr>
              <a:t>Criterio Maximizar FSC(x) bajo restricciones físicas.</a:t>
            </a:r>
          </a:p>
          <a:p>
            <a:pPr algn="ctr">
              <a:lnSpc>
                <a:spcPts val="6752"/>
              </a:lnSpc>
              <a:spcBef>
                <a:spcPct val="0"/>
              </a:spcBef>
            </a:pPr>
            <a:endParaRPr lang="en-US" sz="4823" b="1">
              <a:solidFill>
                <a:srgbClr val="000000"/>
              </a:solidFill>
              <a:latin typeface="Agrandir Bold"/>
              <a:ea typeface="Agrandir Bold"/>
              <a:cs typeface="Agrandir Bold"/>
              <a:sym typeface="Agrandir Bold"/>
            </a:endParaRPr>
          </a:p>
          <a:p>
            <a:pPr algn="ctr">
              <a:lnSpc>
                <a:spcPts val="6752"/>
              </a:lnSpc>
              <a:spcBef>
                <a:spcPct val="0"/>
              </a:spcBef>
            </a:pPr>
            <a:endParaRPr lang="en-US" sz="4823" b="1">
              <a:solidFill>
                <a:srgbClr val="000000"/>
              </a:solidFill>
              <a:latin typeface="Agrandir Bold"/>
              <a:ea typeface="Agrandir Bold"/>
              <a:cs typeface="Agrandir Bold"/>
              <a:sym typeface="Agrandir Bold"/>
            </a:endParaRPr>
          </a:p>
        </p:txBody>
      </p:sp>
      <p:sp>
        <p:nvSpPr>
          <p:cNvPr id="5" name="TextBox 5"/>
          <p:cNvSpPr txBox="1"/>
          <p:nvPr/>
        </p:nvSpPr>
        <p:spPr>
          <a:xfrm>
            <a:off x="4154031" y="2709822"/>
            <a:ext cx="8484513" cy="3372534"/>
          </a:xfrm>
          <a:prstGeom prst="rect">
            <a:avLst/>
          </a:prstGeom>
        </p:spPr>
        <p:txBody>
          <a:bodyPr lIns="0" tIns="0" rIns="0" bIns="0" rtlCol="0" anchor="t">
            <a:spAutoFit/>
          </a:bodyPr>
          <a:lstStyle/>
          <a:p>
            <a:pPr algn="l">
              <a:lnSpc>
                <a:spcPts val="5212"/>
              </a:lnSpc>
              <a:spcBef>
                <a:spcPct val="0"/>
              </a:spcBef>
            </a:pPr>
            <a:r>
              <a:rPr lang="en-US" sz="3723">
                <a:solidFill>
                  <a:srgbClr val="000000"/>
                </a:solidFill>
                <a:latin typeface="Agrandir"/>
                <a:ea typeface="Agrandir"/>
                <a:cs typeface="Agrandir"/>
                <a:sym typeface="Agrandir"/>
              </a:rPr>
              <a:t>Variables de Control:</a:t>
            </a:r>
          </a:p>
          <a:p>
            <a:pPr marL="803810" lvl="1" indent="-401905" algn="l">
              <a:lnSpc>
                <a:spcPts val="5212"/>
              </a:lnSpc>
              <a:buFont typeface="Arial"/>
              <a:buChar char="•"/>
            </a:pPr>
            <a:r>
              <a:rPr lang="en-US" sz="3723">
                <a:solidFill>
                  <a:srgbClr val="000000"/>
                </a:solidFill>
                <a:latin typeface="Agrandir"/>
                <a:ea typeface="Agrandir"/>
                <a:cs typeface="Agrandir"/>
                <a:sym typeface="Agrandir"/>
              </a:rPr>
              <a:t>𝑥1: Porcentaje de biocarbón.</a:t>
            </a:r>
          </a:p>
          <a:p>
            <a:pPr marL="803810" lvl="1" indent="-401905" algn="l">
              <a:lnSpc>
                <a:spcPts val="5212"/>
              </a:lnSpc>
              <a:buFont typeface="Arial"/>
              <a:buChar char="•"/>
            </a:pPr>
            <a:r>
              <a:rPr lang="en-US" sz="3723">
                <a:solidFill>
                  <a:srgbClr val="000000"/>
                </a:solidFill>
                <a:latin typeface="Agrandir"/>
                <a:ea typeface="Agrandir"/>
                <a:cs typeface="Agrandir"/>
                <a:sym typeface="Agrandir"/>
              </a:rPr>
              <a:t>𝑥2: Temperatura de entrecruzado.</a:t>
            </a:r>
          </a:p>
          <a:p>
            <a:pPr marL="803810" lvl="1" indent="-401905" algn="l">
              <a:lnSpc>
                <a:spcPts val="5212"/>
              </a:lnSpc>
              <a:buFont typeface="Arial"/>
              <a:buChar char="•"/>
            </a:pPr>
            <a:r>
              <a:rPr lang="en-US" sz="3723">
                <a:solidFill>
                  <a:srgbClr val="000000"/>
                </a:solidFill>
                <a:latin typeface="Agrandir"/>
                <a:ea typeface="Agrandir"/>
                <a:cs typeface="Agrandir"/>
                <a:sym typeface="Agrandir"/>
              </a:rPr>
              <a:t>𝑥3: Tiempo de entrecruzado.</a:t>
            </a:r>
          </a:p>
          <a:p>
            <a:pPr algn="l">
              <a:lnSpc>
                <a:spcPts val="5212"/>
              </a:lnSpc>
              <a:spcBef>
                <a:spcPct val="0"/>
              </a:spcBef>
            </a:pPr>
            <a:endParaRPr lang="en-US" sz="3723">
              <a:solidFill>
                <a:srgbClr val="000000"/>
              </a:solidFill>
              <a:latin typeface="Agrandir"/>
              <a:ea typeface="Agrandir"/>
              <a:cs typeface="Agrandir"/>
              <a:sym typeface="Agrandir"/>
            </a:endParaRPr>
          </a:p>
        </p:txBody>
      </p:sp>
      <p:sp>
        <p:nvSpPr>
          <p:cNvPr id="6" name="TextBox 6"/>
          <p:cNvSpPr txBox="1"/>
          <p:nvPr/>
        </p:nvSpPr>
        <p:spPr>
          <a:xfrm>
            <a:off x="4154031" y="6496229"/>
            <a:ext cx="4282916" cy="743634"/>
          </a:xfrm>
          <a:prstGeom prst="rect">
            <a:avLst/>
          </a:prstGeom>
        </p:spPr>
        <p:txBody>
          <a:bodyPr lIns="0" tIns="0" rIns="0" bIns="0" rtlCol="0" anchor="t">
            <a:spAutoFit/>
          </a:bodyPr>
          <a:lstStyle/>
          <a:p>
            <a:pPr algn="l">
              <a:lnSpc>
                <a:spcPts val="5212"/>
              </a:lnSpc>
              <a:spcBef>
                <a:spcPct val="0"/>
              </a:spcBef>
            </a:pPr>
            <a:r>
              <a:rPr lang="en-US" sz="3723">
                <a:solidFill>
                  <a:srgbClr val="000000"/>
                </a:solidFill>
                <a:latin typeface="Agrandir"/>
                <a:ea typeface="Agrandir"/>
                <a:cs typeface="Agrandir"/>
                <a:sym typeface="Agrandir"/>
              </a:rPr>
              <a:t>La función objetivo: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772</Words>
  <Application>Microsoft Office PowerPoint</Application>
  <PresentationFormat>Custom</PresentationFormat>
  <Paragraphs>52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Agrandir</vt:lpstr>
      <vt:lpstr>Agrandir Bold</vt:lpstr>
      <vt:lpstr>Agrandir Ultra-Bold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 DE LA CAPACIDAD DE ABSORCIÓN DE UN HIDROGEL BIOBASADO ADICIONADO CON BIOCARBÓN</dc:title>
  <cp:lastModifiedBy>Tere Gonzalez</cp:lastModifiedBy>
  <cp:revision>2</cp:revision>
  <dcterms:created xsi:type="dcterms:W3CDTF">2006-08-16T00:00:00Z</dcterms:created>
  <dcterms:modified xsi:type="dcterms:W3CDTF">2024-12-02T19:44:13Z</dcterms:modified>
  <dc:identifier>DAGYKnrG_NY</dc:identifier>
</cp:coreProperties>
</file>