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4" r:id="rId5"/>
    <p:sldId id="265" r:id="rId6"/>
    <p:sldId id="266" r:id="rId7"/>
    <p:sldId id="27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59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1" r:id="rId29"/>
    <p:sldId id="294" r:id="rId30"/>
    <p:sldId id="288" r:id="rId31"/>
    <p:sldId id="289" r:id="rId32"/>
    <p:sldId id="290" r:id="rId33"/>
    <p:sldId id="291" r:id="rId34"/>
    <p:sldId id="262" r:id="rId35"/>
    <p:sldId id="295" r:id="rId36"/>
    <p:sldId id="296" r:id="rId37"/>
    <p:sldId id="297" r:id="rId38"/>
    <p:sldId id="263" r:id="rId39"/>
    <p:sldId id="298" r:id="rId40"/>
    <p:sldId id="300" r:id="rId41"/>
    <p:sldId id="292" r:id="rId42"/>
    <p:sldId id="293" r:id="rId43"/>
    <p:sldId id="301" r:id="rId44"/>
    <p:sldId id="299" r:id="rId45"/>
    <p:sldId id="302" r:id="rId4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0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24044-30EA-BF40-983D-6D1C975D1DE6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9F63-929A-284B-9980-9C1D038F70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26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ars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technica</a:t>
            </a:r>
            <a:r>
              <a:rPr kumimoji="1" lang="ja-JP" altLang="en-US"/>
              <a:t>はテクノロジー系の記事が投稿されるサイト。投稿者は修士号を取得している研究者が多いジャーナル。以外と文が易しいので英語の練習にぴったり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49F63-929A-284B-9980-9C1D038F700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73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49F63-929A-284B-9980-9C1D038F700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4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クロスモーダル現象とは聴覚、視覚、味覚等の本来独立している感覚が互いに影響を及ぼす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49F63-929A-284B-9980-9C1D038F700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20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クロスモーダル現象とは、認知系の心理学において聴覚、視覚、味覚等の本来独立している感覚が互いに影響を及ぼす現象のこと。例えばかき氷のイチゴ味とブルーハワイが別の味に感じるなど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49F63-929A-284B-9980-9C1D038F700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63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クロスモーダル現象とは聴覚、視覚、味覚等の本来独立している感覚が互いに影響を及ぼす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49F63-929A-284B-9980-9C1D038F700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0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クロスモーダル現象とは聴覚、視覚、味覚等の本来独立している感覚が互いに影響を及ぼす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49F63-929A-284B-9980-9C1D038F700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816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クロスモーダル現象とは聴覚、視覚、味覚等の本来独立している感覚が互いに影響を及ぼす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49F63-929A-284B-9980-9C1D038F700C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04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クロスモーダル現象とは聴覚、視覚、味覚等の本来独立している感覚が互いに影響を及ぼす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49F63-929A-284B-9980-9C1D038F700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69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893AD-F80D-014C-8B2D-BEA686821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256E99-6A43-7647-B527-460A4C583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DA55FC-78C0-DF4A-9FA3-FE5AA864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88E-A02B-CD42-B4A5-956C2DE1E7A9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376926-3B4A-C942-80E8-3FD50E95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C8DB8-6391-6D48-B494-038B7416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8B5E-4CDC-AF4E-BAF2-403F719E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09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C974D-9550-EC41-B312-474A08BC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B56953-C944-CF47-9F4F-821FC809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66EBA6-CB00-264D-A22A-20A3A4A1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88E-A02B-CD42-B4A5-956C2DE1E7A9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ABD8A8-C154-1A4C-8D51-745CDC0A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F4B92-2258-3F41-BB79-EA0661D2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8B5E-4CDC-AF4E-BAF2-403F719E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06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85D20A-C328-4244-9309-23669D99E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D8F401-A067-3646-973D-236EF1F9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F8CE2E-2516-304E-9E42-61DA0A24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88E-A02B-CD42-B4A5-956C2DE1E7A9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CE8F4F-0EB1-BE41-A37E-9E888204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246488-1D12-1C4D-99D0-732ACC11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8B5E-4CDC-AF4E-BAF2-403F719E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1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F5A0D4-3C7E-F843-AF9F-99F5D3FF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2AA31A-C9D3-AC4A-88BA-CDBE117D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4C5EC-631E-5A46-972E-AB0226A2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88E-A02B-CD42-B4A5-956C2DE1E7A9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3FD18-9D7A-0348-895E-2518A078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F98136-4258-4040-8DAC-DF1272C0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8B5E-4CDC-AF4E-BAF2-403F719E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06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5A03B-9FB9-904C-B99F-520B8483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EEE785-5D33-5949-87EB-7F66F774E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9D277-D7A4-3A48-96A6-E579EF41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88E-A02B-CD42-B4A5-956C2DE1E7A9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0DCE1-335E-1A43-883D-DF3AAD01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DBFC48-3C50-004F-84A7-FD6B41A2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8B5E-4CDC-AF4E-BAF2-403F719E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16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291F6-2B0B-4E4D-95BC-D2B1D791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89D57F-493E-D046-9453-8FF397F03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EAFCFD-2C42-4E45-8EA0-433BC622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642FE9-48E7-9B44-859E-EA5128D4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88E-A02B-CD42-B4A5-956C2DE1E7A9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FEAA4-B8AB-9844-80C6-624F5163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E0C9D7-D83C-FC40-987A-2A20F5C3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8B5E-4CDC-AF4E-BAF2-403F719E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07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A8832-F87D-674A-B13E-92793C66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A2A961-7E4B-D24A-95AF-7F4F262CF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843D4-A7A7-C54F-8E13-55CFEDE06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0A3FEF-75A2-C743-8764-E1D4A63E4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96B0E0-24CB-B64A-A581-A9E4FD3FF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E85882-44D8-B949-8B42-BB1C07F7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88E-A02B-CD42-B4A5-956C2DE1E7A9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B1E8C6-E3C1-8D46-9746-97B18669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7AA8EA-8896-3F49-9CE5-888DF8E8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8B5E-4CDC-AF4E-BAF2-403F719E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7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530DE-E3F8-9F4E-9DA6-9A74C5E5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1C233E-7C8E-2540-8290-616C90E4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88E-A02B-CD42-B4A5-956C2DE1E7A9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87AAA0-4F41-F646-9AF4-3BF80AB1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61B941-E315-574E-9C65-F379C426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8B5E-4CDC-AF4E-BAF2-403F719E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51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6F3F26-FDEE-764A-85E8-D3AD79F6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88E-A02B-CD42-B4A5-956C2DE1E7A9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13DF09-8152-6245-B4F5-BF125AF4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58E632-5463-624B-8466-21AD2843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8B5E-4CDC-AF4E-BAF2-403F719E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57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34D65-810D-8947-9BF6-33EA19EB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FE3933-470F-E24B-AD94-0A24392A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D3DBA8-F26D-4B45-832C-7FE4AC304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4D663-0A7F-1744-ACB5-119A2A3F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88E-A02B-CD42-B4A5-956C2DE1E7A9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F2F628-F93C-2640-84F4-729C47E2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F3C650-269F-2B49-9F4B-855C8562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8B5E-4CDC-AF4E-BAF2-403F719E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49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0B69E-5B5C-8044-8540-8B0BEF51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9CA566-3FAF-8740-B12D-FA7E2AAA6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B18F21-9281-9643-B85C-0B300B654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4DB4BF-CCF8-6F4B-9215-5245145B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C88E-A02B-CD42-B4A5-956C2DE1E7A9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6C72C9-2662-EA45-8AF6-A0EABCF8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AB39B-23ED-E34C-AFAE-00BC8D65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8B5E-4CDC-AF4E-BAF2-403F719E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62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5716A5-8D70-994A-A37F-B314CF81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2C76D5-B2DB-934F-8EFD-D6873F51D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16D33F-A0F1-B94D-9979-FEE08E070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defRPr>
            </a:lvl1pPr>
          </a:lstStyle>
          <a:p>
            <a:fld id="{8690C88E-A02B-CD42-B4A5-956C2DE1E7A9}" type="datetimeFigureOut">
              <a:rPr lang="ja-JP" altLang="en-US" smtClean="0"/>
              <a:pPr/>
              <a:t>2019/9/3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634601-93FE-174B-ADD1-7C12BB9F5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B2E1AD-C984-9047-8F03-222D61A67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-OTF UD Shin Go Pr6N L" panose="020B0300000000000000" pitchFamily="34" charset="-128"/>
                <a:ea typeface="A-OTF UD Shin Go Pr6N L" panose="020B0300000000000000" pitchFamily="34" charset="-128"/>
              </a:defRPr>
            </a:lvl1pPr>
          </a:lstStyle>
          <a:p>
            <a:fld id="{E0308B5E-4CDC-AF4E-BAF2-403F719EF67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211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rgbClr val="ED7D31"/>
          </a:solidFill>
          <a:latin typeface="FOT-TsukuBRdGothic Std R" panose="02020400000000000000" pitchFamily="18" charset="-128"/>
          <a:ea typeface="FOT-TsukuBRdGothic Std R" panose="020204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A-OTF UD Shin Go Pr6N L" panose="020B0300000000000000" pitchFamily="34" charset="-128"/>
          <a:ea typeface="A-OTF UD Shin Go Pr6N L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A-OTF UD Shin Go Pr6N L" panose="020B0300000000000000" pitchFamily="34" charset="-128"/>
          <a:ea typeface="A-OTF UD Shin Go Pr6N L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A-OTF UD Shin Go Pr6N L" panose="020B0300000000000000" pitchFamily="34" charset="-128"/>
          <a:ea typeface="A-OTF UD Shin Go Pr6N L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-OTF UD Shin Go Pr6N L" panose="020B0300000000000000" pitchFamily="34" charset="-128"/>
          <a:ea typeface="A-OTF UD Shin Go Pr6N L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A-OTF UD Shin Go Pr6N L" panose="020B0300000000000000" pitchFamily="34" charset="-128"/>
          <a:ea typeface="A-OTF UD Shin Go Pr6N L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98D54-4B6B-BE42-8213-E81B60DFA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7200" dirty="0" err="1"/>
              <a:t>Valkyria</a:t>
            </a:r>
            <a:endParaRPr kumimoji="1" lang="ja-JP" altLang="en-US" sz="72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22AC3A-815E-7E40-949C-860207739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727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bluehood</a:t>
            </a:r>
            <a:endParaRPr lang="en-US" altLang="ja-JP" dirty="0"/>
          </a:p>
          <a:p>
            <a:r>
              <a:rPr kumimoji="1" lang="en-US" altLang="ja-JP" sz="300" dirty="0"/>
              <a:t> </a:t>
            </a:r>
            <a:endParaRPr kumimoji="1" lang="en-US" altLang="ja-JP" sz="100" dirty="0"/>
          </a:p>
          <a:p>
            <a:r>
              <a:rPr kumimoji="1" lang="en-US" altLang="ja-JP" sz="2000" dirty="0" err="1"/>
              <a:t>Takahito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Sueda</a:t>
            </a:r>
            <a:r>
              <a:rPr kumimoji="1" lang="en-US" altLang="ja-JP" sz="2000" dirty="0"/>
              <a:t> </a:t>
            </a:r>
            <a:r>
              <a:rPr kumimoji="1" lang="en-US" altLang="ja-JP" sz="2000" b="1" dirty="0">
                <a:solidFill>
                  <a:srgbClr val="ED7D31"/>
                </a:solidFill>
              </a:rPr>
              <a:t>/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Kaito</a:t>
            </a:r>
            <a:r>
              <a:rPr kumimoji="1" lang="en-US" altLang="ja-JP" sz="2000" dirty="0"/>
              <a:t> Sato </a:t>
            </a:r>
            <a:r>
              <a:rPr kumimoji="1" lang="en-US" altLang="ja-JP" sz="2000" b="1" dirty="0">
                <a:solidFill>
                  <a:srgbClr val="ED7D31"/>
                </a:solidFill>
              </a:rPr>
              <a:t>/</a:t>
            </a:r>
            <a:r>
              <a:rPr kumimoji="1" lang="en-US" altLang="ja-JP" sz="2000" dirty="0"/>
              <a:t> Rin Sato </a:t>
            </a:r>
            <a:r>
              <a:rPr kumimoji="1" lang="en-US" altLang="ja-JP" sz="2000" b="1" dirty="0">
                <a:solidFill>
                  <a:srgbClr val="ED7D31"/>
                </a:solidFill>
              </a:rPr>
              <a:t>/</a:t>
            </a:r>
            <a:r>
              <a:rPr kumimoji="1" lang="en-US" altLang="ja-JP" sz="2000" dirty="0"/>
              <a:t> </a:t>
            </a:r>
            <a:r>
              <a:rPr kumimoji="1" lang="en-US" altLang="ja-JP" sz="2000" dirty="0" err="1"/>
              <a:t>Shunsuke</a:t>
            </a:r>
            <a:r>
              <a:rPr kumimoji="1" lang="en-US" altLang="ja-JP" sz="2000" dirty="0"/>
              <a:t> Eda </a:t>
            </a:r>
            <a:r>
              <a:rPr kumimoji="1" lang="en-US" altLang="ja-JP" sz="2000" b="1" dirty="0">
                <a:solidFill>
                  <a:srgbClr val="ED7D31"/>
                </a:solidFill>
              </a:rPr>
              <a:t>/</a:t>
            </a:r>
            <a:r>
              <a:rPr kumimoji="1" lang="en-US" altLang="ja-JP" sz="2000" dirty="0"/>
              <a:t> Akira Tamura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70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集中にはいくつかの種類がある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84171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集中に入るトリガーが存在する</a:t>
            </a:r>
            <a:endParaRPr kumimoji="1" lang="en-US" altLang="ja-JP" sz="5400" dirty="0"/>
          </a:p>
          <a:p>
            <a:pPr marL="0" indent="0" algn="ctr">
              <a:buNone/>
            </a:pPr>
            <a:r>
              <a:rPr kumimoji="1" lang="en-US" altLang="ja-JP" sz="5400" dirty="0"/>
              <a:t>i.e. </a:t>
            </a:r>
            <a:r>
              <a:rPr kumimoji="1" lang="ja-JP" altLang="en-US" sz="5400"/>
              <a:t>ルーティーン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42612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このトリガーは人それぞれ</a:t>
            </a:r>
            <a:endParaRPr kumimoji="1" lang="en-US" altLang="ja-JP" sz="5400" dirty="0"/>
          </a:p>
          <a:p>
            <a:pPr marL="0" indent="0" algn="ctr">
              <a:buNone/>
            </a:pPr>
            <a:r>
              <a:rPr lang="en-US" altLang="ja-JP" dirty="0"/>
              <a:t>e.g.</a:t>
            </a:r>
            <a:r>
              <a:rPr lang="ja-JP" altLang="en-US"/>
              <a:t> </a:t>
            </a:r>
            <a:r>
              <a:rPr lang="en-US" altLang="ja-JP" dirty="0"/>
              <a:t>(</a:t>
            </a:r>
            <a:r>
              <a:rPr lang="ja-JP" altLang="en-US"/>
              <a:t>モンスター</a:t>
            </a:r>
            <a:r>
              <a:rPr lang="en-US" altLang="ja-JP" dirty="0"/>
              <a:t> || </a:t>
            </a:r>
            <a:r>
              <a:rPr lang="ja-JP" altLang="en-US"/>
              <a:t>座禅</a:t>
            </a:r>
            <a:r>
              <a:rPr lang="en-US" altLang="ja-JP" dirty="0"/>
              <a:t> || </a:t>
            </a:r>
            <a:r>
              <a:rPr lang="ja-JP" altLang="en-US"/>
              <a:t>睡眠 </a:t>
            </a:r>
            <a:r>
              <a:rPr lang="en-US" altLang="ja-JP" dirty="0"/>
              <a:t>|| </a:t>
            </a:r>
            <a:r>
              <a:rPr lang="ja-JP" altLang="en-US"/>
              <a:t>徹夜</a:t>
            </a:r>
            <a:r>
              <a:rPr lang="en-US" altLang="ja-JP" dirty="0"/>
              <a:t> || </a:t>
            </a:r>
            <a:r>
              <a:rPr lang="ja-JP" altLang="en-US"/>
              <a:t>締め切り</a:t>
            </a:r>
            <a:r>
              <a:rPr lang="en-US" altLang="ja-JP" dirty="0"/>
              <a:t>)</a:t>
            </a:r>
            <a:r>
              <a:rPr lang="ja-JP" altLang="en-US"/>
              <a:t>駆動開発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49692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8800"/>
              <a:t>締め切り駆動開発</a:t>
            </a:r>
            <a:endParaRPr kumimoji="1" lang="en-US" altLang="ja-JP" sz="8800" dirty="0"/>
          </a:p>
          <a:p>
            <a:pPr marL="0" indent="0" algn="ctr">
              <a:buNone/>
            </a:pPr>
            <a:r>
              <a:rPr lang="en-US" altLang="ja-JP" sz="4800" dirty="0">
                <a:solidFill>
                  <a:srgbClr val="ED7D31"/>
                </a:solidFill>
              </a:rPr>
              <a:t>D</a:t>
            </a:r>
            <a:r>
              <a:rPr lang="en-US" altLang="ja-JP" sz="4800" dirty="0"/>
              <a:t>eadline </a:t>
            </a:r>
            <a:r>
              <a:rPr lang="en-US" altLang="ja-JP" sz="4800" dirty="0">
                <a:solidFill>
                  <a:srgbClr val="ED7D31"/>
                </a:solidFill>
              </a:rPr>
              <a:t>D</a:t>
            </a:r>
            <a:r>
              <a:rPr lang="en-US" altLang="ja-JP" sz="4800" dirty="0"/>
              <a:t>riven </a:t>
            </a:r>
            <a:r>
              <a:rPr lang="en-US" altLang="ja-JP" sz="4800" dirty="0">
                <a:solidFill>
                  <a:srgbClr val="ED7D31"/>
                </a:solidFill>
              </a:rPr>
              <a:t>D</a:t>
            </a:r>
            <a:r>
              <a:rPr lang="en-US" altLang="ja-JP" sz="4800" dirty="0"/>
              <a:t>evelopment</a:t>
            </a:r>
          </a:p>
        </p:txBody>
      </p:sp>
    </p:spTree>
    <p:extLst>
      <p:ext uri="{BB962C8B-B14F-4D97-AF65-F5344CB8AC3E}">
        <p14:creationId xmlns:p14="http://schemas.microsoft.com/office/powerpoint/2010/main" val="397690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9600"/>
              <a:t>実は心理学的に</a:t>
            </a:r>
            <a:br>
              <a:rPr lang="en-US" altLang="ja-JP" sz="9600" dirty="0"/>
            </a:br>
            <a:r>
              <a:rPr lang="ja-JP" altLang="en-US" sz="9600"/>
              <a:t>理に適っている</a:t>
            </a:r>
            <a:endParaRPr lang="en-US" altLang="ja-JP" sz="9600" dirty="0"/>
          </a:p>
        </p:txBody>
      </p:sp>
    </p:spTree>
    <p:extLst>
      <p:ext uri="{BB962C8B-B14F-4D97-AF65-F5344CB8AC3E}">
        <p14:creationId xmlns:p14="http://schemas.microsoft.com/office/powerpoint/2010/main" val="383729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FYI: </a:t>
            </a:r>
            <a:r>
              <a:rPr lang="en-US" altLang="ja-JP" sz="2400" i="1" dirty="0"/>
              <a:t>“You’re all going to die”: A scientifically proven pep-talk for winning</a:t>
            </a:r>
          </a:p>
          <a:p>
            <a:pPr marL="0" indent="0" algn="r">
              <a:buNone/>
            </a:pPr>
            <a:r>
              <a:rPr lang="en-US" altLang="ja-JP" sz="2400" dirty="0"/>
              <a:t> - Ars </a:t>
            </a:r>
            <a:r>
              <a:rPr lang="en-US" altLang="ja-JP" sz="2400" dirty="0" err="1"/>
              <a:t>Technica</a:t>
            </a:r>
            <a:r>
              <a:rPr lang="en-US" altLang="ja-JP" sz="2400" dirty="0"/>
              <a:t> 2016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FYI: </a:t>
            </a:r>
            <a:r>
              <a:rPr lang="en-US" altLang="ja-JP" sz="2400" i="1" dirty="0"/>
              <a:t>He Dies, He Scores: Evidence That Reminders of Death</a:t>
            </a:r>
            <a:br>
              <a:rPr lang="en-US" altLang="ja-JP" sz="2400" i="1" dirty="0"/>
            </a:br>
            <a:r>
              <a:rPr lang="en-US" altLang="ja-JP" sz="2400" i="1" dirty="0"/>
              <a:t>      Motivate</a:t>
            </a:r>
            <a:r>
              <a:rPr lang="ja-JP" altLang="en-US" sz="2400" i="1"/>
              <a:t> </a:t>
            </a:r>
            <a:r>
              <a:rPr lang="en-US" altLang="ja-JP" sz="2400" i="1" dirty="0"/>
              <a:t>Improved Performance in Basketball</a:t>
            </a:r>
          </a:p>
          <a:p>
            <a:pPr marL="0" indent="0" algn="r">
              <a:buNone/>
            </a:pPr>
            <a:r>
              <a:rPr lang="en-US" altLang="ja-JP" sz="2400" dirty="0"/>
              <a:t> - human</a:t>
            </a:r>
            <a:r>
              <a:rPr lang="ja-JP" altLang="en-US" sz="2400"/>
              <a:t> </a:t>
            </a:r>
            <a:r>
              <a:rPr lang="en-US" altLang="ja-JP" sz="2400" dirty="0"/>
              <a:t>kinetics</a:t>
            </a:r>
            <a:r>
              <a:rPr lang="ja-JP" altLang="en-US" sz="2400"/>
              <a:t> </a:t>
            </a:r>
            <a:r>
              <a:rPr lang="en-US" altLang="ja-JP" sz="2400" dirty="0"/>
              <a:t>journals 2016</a:t>
            </a:r>
          </a:p>
        </p:txBody>
      </p:sp>
    </p:spTree>
    <p:extLst>
      <p:ext uri="{BB962C8B-B14F-4D97-AF65-F5344CB8AC3E}">
        <p14:creationId xmlns:p14="http://schemas.microsoft.com/office/powerpoint/2010/main" val="275759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6000" dirty="0"/>
              <a:t>TL;DR</a:t>
            </a:r>
          </a:p>
          <a:p>
            <a:pPr marL="0" indent="0" algn="ctr">
              <a:buNone/>
            </a:pPr>
            <a:r>
              <a:rPr lang="ja-JP" altLang="en-US" sz="4400"/>
              <a:t>人間は死を意識すると</a:t>
            </a:r>
            <a:br>
              <a:rPr lang="en-US" altLang="ja-JP" sz="4400" dirty="0"/>
            </a:br>
            <a:r>
              <a:rPr lang="ja-JP" altLang="en-US" sz="4400"/>
              <a:t>パフォーマンスが向上することを</a:t>
            </a:r>
            <a:br>
              <a:rPr lang="en-US" altLang="ja-JP" sz="4400" dirty="0"/>
            </a:br>
            <a:r>
              <a:rPr lang="ja-JP" altLang="en-US" sz="4400"/>
              <a:t>バスケットボール選手で実験して</a:t>
            </a:r>
            <a:br>
              <a:rPr lang="en-US" altLang="ja-JP" sz="4400" dirty="0"/>
            </a:br>
            <a:r>
              <a:rPr lang="ja-JP" altLang="en-US" sz="4400"/>
              <a:t>実証したよ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233684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私達も安易に死を意識して</a:t>
            </a:r>
            <a:br>
              <a:rPr kumimoji="1" lang="en-US" altLang="ja-JP" sz="5400" dirty="0"/>
            </a:br>
            <a:r>
              <a:rPr kumimoji="1" lang="ja-JP" altLang="en-US" sz="5400"/>
              <a:t>パフォーマンス向上させたいぜ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189262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5400"/>
              <a:t>とりあえず死を再現してみる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00936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ぐーぐるせんせいたすけて</a:t>
            </a:r>
            <a:endParaRPr kumimoji="1" lang="en-US" altLang="ja-JP" sz="5400" dirty="0"/>
          </a:p>
          <a:p>
            <a:pPr marL="0" indent="0" algn="ctr">
              <a:buNone/>
            </a:pPr>
            <a:endParaRPr lang="en-US" altLang="ja-JP" sz="5400" dirty="0"/>
          </a:p>
          <a:p>
            <a:pPr marL="0" indent="0" algn="ctr">
              <a:buNone/>
            </a:pPr>
            <a:endParaRPr kumimoji="1" lang="en-US" altLang="ja-JP" sz="5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181AA2A-5593-EB4A-8166-39804342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652044"/>
            <a:ext cx="9867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6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18907-A6FE-744A-8418-D9002278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もくじ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FE9F3F-EBA7-E34E-A538-A349C6D2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kumimoji="1" lang="ja-JP" altLang="en-US" sz="4800"/>
              <a:t>背景</a:t>
            </a:r>
            <a:endParaRPr lang="en-US" altLang="ja-JP" sz="4800" dirty="0"/>
          </a:p>
          <a:p>
            <a:r>
              <a:rPr kumimoji="1" lang="ja-JP" altLang="en-US" sz="4800"/>
              <a:t>ニーズ</a:t>
            </a:r>
            <a:endParaRPr kumimoji="1" lang="en-US" altLang="ja-JP" sz="4800" dirty="0"/>
          </a:p>
          <a:p>
            <a:r>
              <a:rPr kumimoji="1" lang="ja-JP" altLang="en-US" sz="4800"/>
              <a:t>ソリューション</a:t>
            </a:r>
            <a:endParaRPr kumimoji="1" lang="en-US" altLang="ja-JP" sz="4800" dirty="0"/>
          </a:p>
          <a:p>
            <a:r>
              <a:rPr lang="ja-JP" altLang="en-US" sz="4800"/>
              <a:t>システム構成</a:t>
            </a:r>
            <a:endParaRPr lang="en-US" altLang="ja-JP" sz="4800" dirty="0"/>
          </a:p>
          <a:p>
            <a:r>
              <a:rPr kumimoji="1" lang="ja-JP" altLang="en-US" sz="4800"/>
              <a:t>おわりに</a:t>
            </a:r>
          </a:p>
        </p:txBody>
      </p:sp>
    </p:spTree>
    <p:extLst>
      <p:ext uri="{BB962C8B-B14F-4D97-AF65-F5344CB8AC3E}">
        <p14:creationId xmlns:p14="http://schemas.microsoft.com/office/powerpoint/2010/main" val="291393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ぐーぐるせんせいたすけて</a:t>
            </a:r>
            <a:endParaRPr kumimoji="1" lang="en-US" altLang="ja-JP" sz="5400" dirty="0"/>
          </a:p>
          <a:p>
            <a:pPr marL="0" indent="0" algn="ctr">
              <a:buNone/>
            </a:pPr>
            <a:endParaRPr lang="en-US" altLang="ja-JP" sz="5400" dirty="0"/>
          </a:p>
          <a:p>
            <a:pPr marL="0" indent="0" algn="ctr">
              <a:buNone/>
            </a:pPr>
            <a:endParaRPr kumimoji="1" lang="en-US" altLang="ja-JP" sz="5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181AA2A-5593-EB4A-8166-39804342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652044"/>
            <a:ext cx="9867900" cy="698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3618ECC-5292-9E4B-BA33-FA619339F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1955800"/>
            <a:ext cx="82931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83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ぐーぐるせんせいたすけて</a:t>
            </a:r>
            <a:endParaRPr kumimoji="1" lang="en-US" altLang="ja-JP" sz="5400" dirty="0"/>
          </a:p>
          <a:p>
            <a:pPr marL="0" indent="0" algn="ctr">
              <a:buNone/>
            </a:pPr>
            <a:endParaRPr lang="en-US" altLang="ja-JP" sz="5400" dirty="0"/>
          </a:p>
          <a:p>
            <a:pPr marL="0" indent="0" algn="ctr">
              <a:buNone/>
            </a:pPr>
            <a:endParaRPr kumimoji="1" lang="en-US" altLang="ja-JP" sz="5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181AA2A-5593-EB4A-8166-39804342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3652044"/>
            <a:ext cx="9867900" cy="6985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3618ECC-5292-9E4B-BA33-FA619339F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1955800"/>
            <a:ext cx="8293100" cy="2946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50D099-399C-B848-8127-BFBDDCFE5D88}"/>
              </a:ext>
            </a:extLst>
          </p:cNvPr>
          <p:cNvSpPr txBox="1"/>
          <p:nvPr/>
        </p:nvSpPr>
        <p:spPr>
          <a:xfrm>
            <a:off x="4343400" y="5300663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/>
              <a:t>ググるのが下手だった。</a:t>
            </a:r>
            <a:r>
              <a:rPr kumimoji="1" lang="en-US" altLang="ja-JP" sz="4000" dirty="0"/>
              <a:t>🙇‍♂️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985665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/>
              <a:t>cf. </a:t>
            </a:r>
            <a:r>
              <a:rPr kumimoji="1" lang="ja-JP" altLang="en-US" sz="5400"/>
              <a:t>私の経験</a:t>
            </a:r>
            <a:endParaRPr kumimoji="1" lang="en-US" altLang="ja-JP" sz="5400" dirty="0"/>
          </a:p>
          <a:p>
            <a:pPr marL="0" indent="0" algn="ctr">
              <a:buNone/>
            </a:pPr>
            <a:r>
              <a:rPr lang="en-US" altLang="ja-JP" sz="5400" dirty="0"/>
              <a:t>keyword: </a:t>
            </a:r>
            <a:r>
              <a:rPr lang="ja-JP" altLang="en-US" sz="5400"/>
              <a:t>死にかけた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3463087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4400" dirty="0"/>
              <a:t>result: </a:t>
            </a:r>
            <a:r>
              <a:rPr kumimoji="1" lang="ja-JP" altLang="en-US" sz="4400"/>
              <a:t>登山中の滑落は死ぬかと思った</a:t>
            </a:r>
            <a:endParaRPr kumimoji="1"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689980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7200"/>
              <a:t>一般化</a:t>
            </a:r>
            <a:endParaRPr kumimoji="1" lang="en-US" altLang="ja-JP" sz="7200" dirty="0"/>
          </a:p>
          <a:p>
            <a:pPr marL="0" indent="0" algn="ctr">
              <a:buNone/>
            </a:pPr>
            <a:r>
              <a:rPr lang="ja-JP" altLang="en-US" sz="7200"/>
              <a:t>高いとこから落ちる</a:t>
            </a:r>
            <a:endParaRPr kumimoji="1" lang="en-US" altLang="ja-JP" sz="7200" dirty="0"/>
          </a:p>
        </p:txBody>
      </p:sp>
    </p:spTree>
    <p:extLst>
      <p:ext uri="{BB962C8B-B14F-4D97-AF65-F5344CB8AC3E}">
        <p14:creationId xmlns:p14="http://schemas.microsoft.com/office/powerpoint/2010/main" val="213125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7200" dirty="0"/>
              <a:t>=</a:t>
            </a:r>
            <a:r>
              <a:rPr kumimoji="1" lang="ja-JP" altLang="en-US" sz="7200"/>
              <a:t>バンジー</a:t>
            </a:r>
            <a:r>
              <a:rPr kumimoji="1" lang="en-US" altLang="ja-JP" sz="7200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1976698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7200" dirty="0"/>
              <a:t>=&gt;</a:t>
            </a:r>
            <a:r>
              <a:rPr kumimoji="1" lang="ja-JP" altLang="en-US" sz="7200"/>
              <a:t>紐無しバンジー</a:t>
            </a:r>
            <a:r>
              <a:rPr kumimoji="1" lang="en-US" altLang="ja-JP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763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7200" dirty="0"/>
              <a:t>(</a:t>
            </a:r>
            <a:r>
              <a:rPr lang="ja-JP" altLang="en-US" sz="7200"/>
              <a:t>ﾟ∀ﾟ</a:t>
            </a:r>
            <a:r>
              <a:rPr lang="en-US" altLang="ja-JP" sz="7200" dirty="0"/>
              <a:t>)</a:t>
            </a:r>
            <a:br>
              <a:rPr lang="en-US" altLang="ja-JP" sz="7200" dirty="0"/>
            </a:br>
            <a:r>
              <a:rPr kumimoji="1" lang="ja-JP" altLang="en-US" sz="7200"/>
              <a:t>キタコレ</a:t>
            </a:r>
            <a:endParaRPr kumimoji="1" lang="en-US" altLang="ja-JP" sz="7200" dirty="0"/>
          </a:p>
        </p:txBody>
      </p:sp>
    </p:spTree>
    <p:extLst>
      <p:ext uri="{BB962C8B-B14F-4D97-AF65-F5344CB8AC3E}">
        <p14:creationId xmlns:p14="http://schemas.microsoft.com/office/powerpoint/2010/main" val="2689193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ソリューション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ja-JP" altLang="en-US"/>
              <a:t>解決する課題</a:t>
            </a:r>
            <a:r>
              <a:rPr kumimoji="1" lang="en-US" altLang="ja-JP" dirty="0"/>
              <a:t>:</a:t>
            </a:r>
          </a:p>
          <a:p>
            <a:pPr marL="0" indent="0">
              <a:buNone/>
            </a:pPr>
            <a:r>
              <a:rPr kumimoji="1" lang="ja-JP" altLang="en-US" sz="3200"/>
              <a:t>ユーザーに死を体験してもらう。</a:t>
            </a:r>
            <a:r>
              <a:rPr kumimoji="1" lang="en-US" altLang="ja-JP" sz="3200" dirty="0"/>
              <a:t>(</a:t>
            </a:r>
            <a:r>
              <a:rPr kumimoji="1" lang="ja-JP" altLang="en-US" sz="3200"/>
              <a:t>できるだけリアルに</a:t>
            </a:r>
            <a:r>
              <a:rPr kumimoji="1" lang="en-US" altLang="ja-JP" sz="3200" dirty="0"/>
              <a:t>)</a:t>
            </a:r>
          </a:p>
          <a:p>
            <a:pPr marL="0" indent="0">
              <a:buNone/>
            </a:pPr>
            <a:r>
              <a:rPr lang="ja-JP" altLang="en-US" sz="3200"/>
              <a:t>→ユーザーは能動的に集中のトリガーを引ける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8960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ソリューション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ja-JP" altLang="en-US"/>
              <a:t>想定される弊害</a:t>
            </a:r>
            <a:r>
              <a:rPr lang="en-US" altLang="ja-JP" dirty="0"/>
              <a:t>: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/>
              <a:t>死を意識することが日常的になって</a:t>
            </a:r>
            <a:br>
              <a:rPr lang="en-US" altLang="ja-JP" sz="3200" dirty="0"/>
            </a:br>
            <a:r>
              <a:rPr lang="ja-JP" altLang="en-US" sz="3200"/>
              <a:t>トリガーたりえなくなる</a:t>
            </a:r>
            <a:r>
              <a:rPr lang="en-US" altLang="ja-JP" sz="3200" dirty="0"/>
              <a:t>…?(</a:t>
            </a:r>
            <a:r>
              <a:rPr lang="ja-JP" altLang="en-US" sz="3200"/>
              <a:t>かも</a:t>
            </a:r>
            <a:r>
              <a:rPr lang="en-US" altLang="ja-JP" sz="3200" dirty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54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13800"/>
              <a:t>皆さん</a:t>
            </a:r>
          </a:p>
        </p:txBody>
      </p:sp>
    </p:spTree>
    <p:extLst>
      <p:ext uri="{BB962C8B-B14F-4D97-AF65-F5344CB8AC3E}">
        <p14:creationId xmlns:p14="http://schemas.microsoft.com/office/powerpoint/2010/main" val="1328978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ソリューション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4000"/>
              <a:t>クロスモーダル現象を</a:t>
            </a:r>
            <a:r>
              <a:rPr kumimoji="1" lang="en-US" altLang="ja-JP" sz="4000" dirty="0"/>
              <a:t>VR</a:t>
            </a:r>
            <a:r>
              <a:rPr kumimoji="1" lang="ja-JP" altLang="en-US" sz="4000"/>
              <a:t>上で</a:t>
            </a:r>
            <a:br>
              <a:rPr kumimoji="1" lang="en-US" altLang="ja-JP" sz="4000" dirty="0"/>
            </a:br>
            <a:r>
              <a:rPr kumimoji="1" lang="ja-JP" altLang="en-US" sz="4000"/>
              <a:t>応用することにした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408169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ソリューション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6000"/>
              <a:t>クロスモーダル現象 </a:t>
            </a:r>
            <a:r>
              <a:rPr lang="en-US" altLang="ja-JP" sz="6000" dirty="0"/>
              <a:t>is </a:t>
            </a:r>
            <a:r>
              <a:rPr lang="ja-JP" altLang="en-US" sz="6000"/>
              <a:t>何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3047251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ソリューション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4000"/>
              <a:t>→視覚的にバンジーする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/>
              <a:t>→身体感覚</a:t>
            </a:r>
            <a:r>
              <a:rPr lang="en-US" altLang="ja-JP" sz="4000" dirty="0"/>
              <a:t>&gt;</a:t>
            </a:r>
            <a:r>
              <a:rPr lang="ja-JP" altLang="en-US" sz="4000"/>
              <a:t>深部感覚</a:t>
            </a:r>
            <a:r>
              <a:rPr lang="en-US" altLang="ja-JP" sz="4000" dirty="0"/>
              <a:t>&gt;</a:t>
            </a:r>
            <a:r>
              <a:rPr lang="ja-JP" altLang="en-US" sz="4000"/>
              <a:t>位置覚 に対して</a:t>
            </a:r>
            <a:br>
              <a:rPr lang="en-US" altLang="ja-JP" sz="4000" dirty="0"/>
            </a:br>
            <a:r>
              <a:rPr lang="ja-JP" altLang="en-US" sz="4000"/>
              <a:t>   クロスモーダル現象でアプローチ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85953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ソリューション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4000"/>
              <a:t>加えて工場扇とハンモックで</a:t>
            </a:r>
            <a:endParaRPr kumimoji="1" lang="en-US" altLang="ja-JP" sz="4000" dirty="0"/>
          </a:p>
          <a:p>
            <a:pPr marL="0" indent="0">
              <a:buNone/>
            </a:pPr>
            <a:r>
              <a:rPr lang="ja-JP" altLang="en-US" sz="4000"/>
              <a:t>身体感覚</a:t>
            </a:r>
            <a:r>
              <a:rPr lang="en-US" altLang="ja-JP" sz="4000" dirty="0"/>
              <a:t>&gt;</a:t>
            </a:r>
            <a:r>
              <a:rPr lang="ja-JP" altLang="en-US" sz="4000"/>
              <a:t>触覚 と 聴覚 を不明瞭にして</a:t>
            </a:r>
            <a:br>
              <a:rPr lang="en-US" altLang="ja-JP" sz="4000" dirty="0"/>
            </a:br>
            <a:r>
              <a:rPr lang="ja-JP" altLang="en-US" sz="4000"/>
              <a:t>位置覚をより不安定なものへ</a:t>
            </a:r>
            <a:endParaRPr lang="en-US" altLang="ja-JP" sz="4000" dirty="0"/>
          </a:p>
          <a:p>
            <a:pPr marL="0" indent="0" algn="r">
              <a:buNone/>
            </a:pPr>
            <a:r>
              <a:rPr lang="ja-JP" altLang="en-US" sz="4000"/>
              <a:t>←アクセスしやすくなる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483371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システム構成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19B453E-FF45-E649-B6D7-B1B8CD3C13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606" y="1509712"/>
            <a:ext cx="9622788" cy="53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72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システム構成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19B453E-FF45-E649-B6D7-B1B8CD3C13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012" y="1509712"/>
            <a:ext cx="9622788" cy="534828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F0BB414-A6C2-1D49-B994-62B48A6A5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85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ソリューション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4000"/>
              <a:t>なんてシンプルなシステムなんだ</a:t>
            </a:r>
            <a:r>
              <a:rPr kumimoji="1" lang="en-US" altLang="ja-JP" sz="4000" dirty="0"/>
              <a:t>!</a:t>
            </a:r>
          </a:p>
          <a:p>
            <a:pPr marL="0" indent="0" algn="ctr">
              <a:buNone/>
            </a:pPr>
            <a:r>
              <a:rPr lang="ja-JP" altLang="en-US" sz="4000"/>
              <a:t>これで集中できるなんて</a:t>
            </a:r>
            <a:r>
              <a:rPr lang="en-US" altLang="ja-JP" sz="4000" dirty="0"/>
              <a:t>!</a:t>
            </a:r>
          </a:p>
          <a:p>
            <a:pPr marL="0" indent="0" algn="ctr">
              <a:buNone/>
            </a:pPr>
            <a:r>
              <a:rPr kumimoji="1" lang="ja-JP" altLang="en-US" sz="4000"/>
              <a:t>最高</a:t>
            </a:r>
            <a:r>
              <a:rPr kumimoji="1" lang="en-US" altLang="ja-JP" sz="4000" dirty="0"/>
              <a:t>!!!!!!!!</a:t>
            </a:r>
          </a:p>
        </p:txBody>
      </p:sp>
    </p:spTree>
    <p:extLst>
      <p:ext uri="{BB962C8B-B14F-4D97-AF65-F5344CB8AC3E}">
        <p14:creationId xmlns:p14="http://schemas.microsoft.com/office/powerpoint/2010/main" val="1325279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ソリューション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6600"/>
              <a:t>あとは</a:t>
            </a:r>
            <a:endParaRPr kumimoji="1" lang="en-US" altLang="ja-JP" sz="6600" dirty="0"/>
          </a:p>
          <a:p>
            <a:pPr marL="0" indent="0" algn="ctr">
              <a:buNone/>
            </a:pPr>
            <a:r>
              <a:rPr lang="ja-JP" altLang="en-US" sz="6600"/>
              <a:t>やるだけ</a:t>
            </a:r>
            <a:endParaRPr kumimoji="1" lang="en-US" altLang="ja-JP" sz="6600" dirty="0"/>
          </a:p>
        </p:txBody>
      </p:sp>
    </p:spTree>
    <p:extLst>
      <p:ext uri="{BB962C8B-B14F-4D97-AF65-F5344CB8AC3E}">
        <p14:creationId xmlns:p14="http://schemas.microsoft.com/office/powerpoint/2010/main" val="35659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260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/>
              <a:t>このシステムの弊害として、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/>
              <a:t>クロスモーダル現象を意図的に発生させるため、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en-US" altLang="ja-JP" dirty="0"/>
              <a:t>VR</a:t>
            </a:r>
            <a:r>
              <a:rPr kumimoji="1" lang="ja-JP" altLang="en-US"/>
              <a:t>酔いを誘発します。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122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9600"/>
              <a:t>集中してます</a:t>
            </a:r>
            <a:r>
              <a:rPr kumimoji="1" lang="en-US" altLang="ja-JP" sz="9600" dirty="0"/>
              <a:t>?</a:t>
            </a:r>
            <a:endParaRPr kumimoji="1" lang="ja-JP" altLang="en-US" sz="9600"/>
          </a:p>
        </p:txBody>
      </p:sp>
    </p:spTree>
    <p:extLst>
      <p:ext uri="{BB962C8B-B14F-4D97-AF65-F5344CB8AC3E}">
        <p14:creationId xmlns:p14="http://schemas.microsoft.com/office/powerpoint/2010/main" val="3867555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/>
              <a:t>そのため、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 sz="4800"/>
              <a:t>体調不良の方</a:t>
            </a:r>
            <a:endParaRPr lang="en-US" altLang="ja-JP" sz="4800" dirty="0"/>
          </a:p>
          <a:p>
            <a:pPr marL="0" indent="0" algn="ctr">
              <a:buNone/>
            </a:pPr>
            <a:r>
              <a:rPr kumimoji="1" lang="ja-JP" altLang="en-US" sz="4800"/>
              <a:t>徹夜明けの方</a:t>
            </a:r>
            <a:endParaRPr kumimoji="1" lang="en-US" altLang="ja-JP" sz="4800" dirty="0"/>
          </a:p>
          <a:p>
            <a:pPr marL="0" indent="0" algn="ctr">
              <a:buNone/>
            </a:pPr>
            <a:r>
              <a:rPr lang="ja-JP" altLang="en-US" sz="4800"/>
              <a:t>二日酔いの方</a:t>
            </a:r>
            <a:endParaRPr lang="en-US" altLang="ja-JP" sz="4800" dirty="0"/>
          </a:p>
          <a:p>
            <a:pPr marL="0" indent="0" algn="ctr">
              <a:buNone/>
            </a:pPr>
            <a:r>
              <a:rPr kumimoji="1" lang="ja-JP" altLang="en-US"/>
              <a:t>は使用を控えていただきたいです。</a:t>
            </a:r>
            <a:r>
              <a:rPr kumimoji="1" lang="en-US" altLang="ja-JP" dirty="0"/>
              <a:t>🙇‍♂️</a:t>
            </a:r>
          </a:p>
        </p:txBody>
      </p:sp>
    </p:spTree>
    <p:extLst>
      <p:ext uri="{BB962C8B-B14F-4D97-AF65-F5344CB8AC3E}">
        <p14:creationId xmlns:p14="http://schemas.microsoft.com/office/powerpoint/2010/main" val="2573653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600"/>
              <a:t>当然ですが、三半規管が弱い自覚のある方は</a:t>
            </a:r>
            <a:br>
              <a:rPr lang="en-US" altLang="ja-JP" sz="3600" dirty="0"/>
            </a:br>
            <a:r>
              <a:rPr lang="ja-JP" altLang="en-US" sz="3600"/>
              <a:t>使用をひかえてください。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367497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/>
              <a:t>体調を崩しても私達は一切の責任を負いかねます。</a:t>
            </a:r>
          </a:p>
        </p:txBody>
      </p:sp>
    </p:spTree>
    <p:extLst>
      <p:ext uri="{BB962C8B-B14F-4D97-AF65-F5344CB8AC3E}">
        <p14:creationId xmlns:p14="http://schemas.microsoft.com/office/powerpoint/2010/main" val="222003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ja-JP" dirty="0"/>
              <a:t>…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81007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11500" dirty="0"/>
              <a:t>Let’s </a:t>
            </a:r>
            <a:r>
              <a:rPr kumimoji="1" lang="ja-JP" altLang="en-US" sz="11500"/>
              <a:t>集中</a:t>
            </a:r>
            <a:r>
              <a:rPr kumimoji="1" lang="en-US" altLang="ja-JP" sz="11500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3307412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kumimoji="1" lang="ja-JP" altLang="en-US" sz="5400"/>
              <a:t>あ、ハンモックは</a:t>
            </a:r>
            <a:r>
              <a:rPr kumimoji="1" lang="en-US" altLang="ja-JP" sz="5400"/>
              <a:t>75kg</a:t>
            </a:r>
            <a:r>
              <a:rPr kumimoji="1" lang="ja-JP" altLang="en-US" sz="5400"/>
              <a:t>までです。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10688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9600"/>
              <a:t>てか、集中</a:t>
            </a:r>
            <a:r>
              <a:rPr kumimoji="1" lang="en-US" altLang="ja-JP" sz="9600" dirty="0"/>
              <a:t> is </a:t>
            </a:r>
            <a:r>
              <a:rPr kumimoji="1" lang="ja-JP" altLang="en-US" sz="9600"/>
              <a:t>何</a:t>
            </a:r>
          </a:p>
        </p:txBody>
      </p:sp>
    </p:spTree>
    <p:extLst>
      <p:ext uri="{BB962C8B-B14F-4D97-AF65-F5344CB8AC3E}">
        <p14:creationId xmlns:p14="http://schemas.microsoft.com/office/powerpoint/2010/main" val="383396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8800"/>
              <a:t>自分</a:t>
            </a:r>
            <a:r>
              <a:rPr kumimoji="1" lang="ja-JP" altLang="en-US" sz="8800"/>
              <a:t>の</a:t>
            </a:r>
            <a:r>
              <a:rPr lang="ja-JP" altLang="en-US" sz="8800"/>
              <a:t>リソースを</a:t>
            </a:r>
            <a:br>
              <a:rPr lang="en-US" altLang="ja-JP" sz="8800" dirty="0"/>
            </a:br>
            <a:r>
              <a:rPr lang="ja-JP" altLang="en-US" sz="8800"/>
              <a:t>対象に集めること</a:t>
            </a:r>
            <a:endParaRPr kumimoji="1" lang="ja-JP" altLang="en-US" sz="8800"/>
          </a:p>
        </p:txBody>
      </p:sp>
    </p:spTree>
    <p:extLst>
      <p:ext uri="{BB962C8B-B14F-4D97-AF65-F5344CB8AC3E}">
        <p14:creationId xmlns:p14="http://schemas.microsoft.com/office/powerpoint/2010/main" val="329028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5400" dirty="0"/>
              <a:t>i.e. </a:t>
            </a:r>
            <a:r>
              <a:rPr lang="ja-JP" altLang="en-US" sz="5400"/>
              <a:t>普段の生活より</a:t>
            </a:r>
            <a:br>
              <a:rPr lang="en-US" altLang="ja-JP" sz="5400" dirty="0"/>
            </a:br>
            <a:r>
              <a:rPr lang="ja-JP" altLang="en-US" sz="5400"/>
              <a:t>パフォーマンスを向上させる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53726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8800" dirty="0"/>
              <a:t>How to</a:t>
            </a:r>
            <a:r>
              <a:rPr lang="ja-JP" altLang="en-US" sz="8800"/>
              <a:t> 集中</a:t>
            </a:r>
            <a:endParaRPr kumimoji="1" lang="ja-JP" altLang="en-US" sz="8800"/>
          </a:p>
        </p:txBody>
      </p:sp>
    </p:spTree>
    <p:extLst>
      <p:ext uri="{BB962C8B-B14F-4D97-AF65-F5344CB8AC3E}">
        <p14:creationId xmlns:p14="http://schemas.microsoft.com/office/powerpoint/2010/main" val="206998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9816-D183-1E4C-A355-DE3D4C49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0251F-B70B-DC43-9527-7B8C219BB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/>
              <a:t>cf. </a:t>
            </a:r>
            <a:r>
              <a:rPr kumimoji="1" lang="ja-JP" altLang="en-US" sz="5400"/>
              <a:t>左利きのエレン</a:t>
            </a:r>
            <a:r>
              <a:rPr kumimoji="1" lang="en-US" altLang="ja-JP" sz="5400" dirty="0"/>
              <a:t> / </a:t>
            </a:r>
            <a:r>
              <a:rPr lang="ja-JP" altLang="en-US" sz="5400"/>
              <a:t>才能の質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371951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659</Words>
  <Application>Microsoft Macintosh PowerPoint</Application>
  <PresentationFormat>ワイド画面</PresentationFormat>
  <Paragraphs>134</Paragraphs>
  <Slides>45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0" baseType="lpstr">
      <vt:lpstr>A-OTF UD Shin Go Pr6N L</vt:lpstr>
      <vt:lpstr>FOT-TsukuBRdGothic Std R</vt:lpstr>
      <vt:lpstr>游ゴシック</vt:lpstr>
      <vt:lpstr>Arial</vt:lpstr>
      <vt:lpstr>Office テーマ</vt:lpstr>
      <vt:lpstr>Valkyria</vt:lpstr>
      <vt:lpstr>もくじ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背景</vt:lpstr>
      <vt:lpstr>ニーズ</vt:lpstr>
      <vt:lpstr>ニーズ</vt:lpstr>
      <vt:lpstr>ニーズ</vt:lpstr>
      <vt:lpstr>ニーズ</vt:lpstr>
      <vt:lpstr>ニーズ</vt:lpstr>
      <vt:lpstr>ニーズ</vt:lpstr>
      <vt:lpstr>ニーズ</vt:lpstr>
      <vt:lpstr>ニーズ</vt:lpstr>
      <vt:lpstr>ニーズ</vt:lpstr>
      <vt:lpstr>ニーズ</vt:lpstr>
      <vt:lpstr>ニーズ</vt:lpstr>
      <vt:lpstr>ソリューション</vt:lpstr>
      <vt:lpstr>ソリューション</vt:lpstr>
      <vt:lpstr>ソリューション</vt:lpstr>
      <vt:lpstr>ソリューション</vt:lpstr>
      <vt:lpstr>ソリューション</vt:lpstr>
      <vt:lpstr>ソリューション</vt:lpstr>
      <vt:lpstr>システム構成</vt:lpstr>
      <vt:lpstr>システム構成</vt:lpstr>
      <vt:lpstr>ソリューション</vt:lpstr>
      <vt:lpstr>ソリューション</vt:lpstr>
      <vt:lpstr>おわりに</vt:lpstr>
      <vt:lpstr>おわりに</vt:lpstr>
      <vt:lpstr>おわりに</vt:lpstr>
      <vt:lpstr>おわりに</vt:lpstr>
      <vt:lpstr>おわりに</vt:lpstr>
      <vt:lpstr>おわりに</vt:lpstr>
      <vt:lpstr>おわりに</vt:lpstr>
      <vt:lpstr>おわりに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Valkyrja</dc:title>
  <dc:creator>b-suedat@tsuyama.kosen-ac.jp</dc:creator>
  <cp:lastModifiedBy>b-suedat@tsuyama.kosen-ac.jp</cp:lastModifiedBy>
  <cp:revision>18</cp:revision>
  <dcterms:created xsi:type="dcterms:W3CDTF">2019-09-02T23:07:05Z</dcterms:created>
  <dcterms:modified xsi:type="dcterms:W3CDTF">2019-09-03T06:22:34Z</dcterms:modified>
</cp:coreProperties>
</file>