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00" r:id="rId3"/>
    <p:sldId id="257" r:id="rId4"/>
    <p:sldId id="263" r:id="rId5"/>
    <p:sldId id="264" r:id="rId6"/>
    <p:sldId id="265" r:id="rId7"/>
    <p:sldId id="289" r:id="rId8"/>
    <p:sldId id="259" r:id="rId9"/>
    <p:sldId id="260" r:id="rId10"/>
    <p:sldId id="261" r:id="rId11"/>
    <p:sldId id="262" r:id="rId12"/>
    <p:sldId id="266" r:id="rId13"/>
    <p:sldId id="270" r:id="rId14"/>
    <p:sldId id="271" r:id="rId15"/>
    <p:sldId id="267" r:id="rId16"/>
    <p:sldId id="272" r:id="rId17"/>
    <p:sldId id="273" r:id="rId18"/>
    <p:sldId id="268" r:id="rId19"/>
    <p:sldId id="275" r:id="rId20"/>
    <p:sldId id="276" r:id="rId21"/>
    <p:sldId id="290" r:id="rId22"/>
    <p:sldId id="269" r:id="rId23"/>
    <p:sldId id="277" r:id="rId24"/>
    <p:sldId id="278" r:id="rId25"/>
    <p:sldId id="279" r:id="rId26"/>
    <p:sldId id="281" r:id="rId27"/>
    <p:sldId id="282" r:id="rId28"/>
    <p:sldId id="258" r:id="rId29"/>
    <p:sldId id="283" r:id="rId30"/>
    <p:sldId id="284" r:id="rId31"/>
    <p:sldId id="286" r:id="rId32"/>
    <p:sldId id="285" r:id="rId33"/>
    <p:sldId id="287" r:id="rId34"/>
    <p:sldId id="288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/>
    <p:restoredTop sz="69001"/>
  </p:normalViewPr>
  <p:slideViewPr>
    <p:cSldViewPr snapToGrid="0" snapToObjects="1">
      <p:cViewPr varScale="1">
        <p:scale>
          <a:sx n="78" d="100"/>
          <a:sy n="78" d="100"/>
        </p:scale>
        <p:origin x="1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CB3E-801F-054C-A3FA-98A52CC7125A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2B63E-8DA0-6942-B247-E77F1E8A0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7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13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87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9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64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50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231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ゲシュタルト心理学は全体を全体として捉えるみたいなやつ</a:t>
            </a:r>
            <a:endParaRPr kumimoji="1" lang="en-US" altLang="ja-JP" dirty="0"/>
          </a:p>
          <a:p>
            <a:r>
              <a:rPr kumimoji="1" lang="ja-JP" altLang="en-US"/>
              <a:t>私達が</a:t>
            </a:r>
            <a:r>
              <a:rPr kumimoji="1" lang="en-US" altLang="ja-JP" dirty="0"/>
              <a:t>A</a:t>
            </a:r>
            <a:r>
              <a:rPr kumimoji="1" lang="ja-JP" altLang="en-US"/>
              <a:t>を見て</a:t>
            </a:r>
            <a:r>
              <a:rPr kumimoji="1" lang="en-US" altLang="ja-JP" dirty="0"/>
              <a:t>A</a:t>
            </a:r>
            <a:r>
              <a:rPr kumimoji="1" lang="ja-JP" altLang="en-US"/>
              <a:t>だと思える</a:t>
            </a:r>
            <a:r>
              <a:rPr kumimoji="1" lang="en-US" altLang="ja-JP" dirty="0"/>
              <a:t>(?)</a:t>
            </a:r>
            <a:r>
              <a:rPr kumimoji="1" lang="ja-JP" altLang="en-US"/>
              <a:t>みたいなやつだと思ってもらえれば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83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ゲシュタルト心理学は全体を全体として捉えるみたいなやつ</a:t>
            </a:r>
            <a:endParaRPr kumimoji="1" lang="en-US" altLang="ja-JP" dirty="0"/>
          </a:p>
          <a:p>
            <a:r>
              <a:rPr kumimoji="1" lang="ja-JP" altLang="en-US"/>
              <a:t>私達が</a:t>
            </a:r>
            <a:r>
              <a:rPr kumimoji="1" lang="en-US" altLang="ja-JP" dirty="0"/>
              <a:t>A</a:t>
            </a:r>
            <a:r>
              <a:rPr kumimoji="1" lang="ja-JP" altLang="en-US"/>
              <a:t>を見て</a:t>
            </a:r>
            <a:r>
              <a:rPr kumimoji="1" lang="en-US" altLang="ja-JP" dirty="0"/>
              <a:t>A</a:t>
            </a:r>
            <a:r>
              <a:rPr kumimoji="1" lang="ja-JP" altLang="en-US"/>
              <a:t>だと思える</a:t>
            </a:r>
            <a:r>
              <a:rPr kumimoji="1" lang="en-US" altLang="ja-JP" dirty="0"/>
              <a:t>(?)</a:t>
            </a:r>
            <a:r>
              <a:rPr kumimoji="1" lang="ja-JP" altLang="en-US"/>
              <a:t>みたいなやつだと思ってもらえれば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442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ゲシュタルト心理学は全体を全体として捉えるみたいなやつ</a:t>
            </a:r>
            <a:endParaRPr kumimoji="1" lang="en-US" altLang="ja-JP" dirty="0"/>
          </a:p>
          <a:p>
            <a:r>
              <a:rPr kumimoji="1" lang="ja-JP" altLang="en-US"/>
              <a:t>私達が</a:t>
            </a:r>
            <a:r>
              <a:rPr kumimoji="1" lang="en-US" altLang="ja-JP" dirty="0"/>
              <a:t>A</a:t>
            </a:r>
            <a:r>
              <a:rPr kumimoji="1" lang="ja-JP" altLang="en-US"/>
              <a:t>を見て</a:t>
            </a:r>
            <a:r>
              <a:rPr kumimoji="1" lang="en-US" altLang="ja-JP" dirty="0"/>
              <a:t>A</a:t>
            </a:r>
            <a:r>
              <a:rPr kumimoji="1" lang="ja-JP" altLang="en-US"/>
              <a:t>だと思える</a:t>
            </a:r>
            <a:r>
              <a:rPr kumimoji="1" lang="en-US" altLang="ja-JP" dirty="0"/>
              <a:t>(?)</a:t>
            </a:r>
            <a:r>
              <a:rPr kumimoji="1" lang="ja-JP" altLang="en-US"/>
              <a:t>みたいなやつだと思ってもらえれば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53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59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679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29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23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9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0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89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507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29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37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07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51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 – </a:t>
            </a:r>
            <a:r>
              <a:rPr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近接</a:t>
            </a:r>
            <a:endParaRPr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 – </a:t>
            </a:r>
            <a:r>
              <a:rPr kumimoji="1" lang="ja-JP" altLang="en-US" sz="1200">
                <a:latin typeface="Hiragino Sans W1" panose="020B0300000000000000" pitchFamily="34" charset="-128"/>
                <a:ea typeface="Hiragino Sans W1" panose="020B0300000000000000" pitchFamily="34" charset="-128"/>
              </a:rPr>
              <a:t>パターン</a:t>
            </a:r>
            <a:endParaRPr kumimoji="1" lang="en-US" altLang="ja-JP" sz="1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r>
              <a:rPr kumimoji="1" lang="en-US" altLang="ja-JP" dirty="0"/>
              <a:t>closure – []</a:t>
            </a:r>
            <a:r>
              <a:rPr kumimoji="1" lang="ja-JP" altLang="en-US"/>
              <a:t>←みたいな</a:t>
            </a:r>
            <a:endParaRPr kumimoji="1" lang="en-US" altLang="ja-JP" dirty="0"/>
          </a:p>
          <a:p>
            <a:r>
              <a:rPr kumimoji="1" lang="en-US" altLang="ja-JP" dirty="0"/>
              <a:t>nice feeling curve – </a:t>
            </a:r>
            <a:r>
              <a:rPr kumimoji="1" lang="ja-JP" altLang="en-US"/>
              <a:t>いい感じの曲線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2B63E-8DA0-6942-B247-E77F1E8A003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64DAD-9BB8-0A40-9193-DAEE02C5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D7C186-44C3-F94E-A1D4-815CC4360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EAE96-8D2C-3D40-B73B-65DB317E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845F6-BB19-1040-8B0C-B7BC4623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701C4-42CD-D548-939D-01FD03BB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67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AA730-3C79-EB44-A082-E9D39C39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673F57-C5DC-0747-B25C-6BD2953C2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02A7BA-F79F-0544-BC6A-3028EB9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C8421-AF8E-364D-A2DC-81399682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142B3-91E8-6D47-9292-19000E3D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23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4A9FF3-19C5-E149-948F-D074C040E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986E1-4A52-9F41-938E-19E5E4816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128E2C-8599-1043-8066-D14E88B6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5144F3-33B6-694F-9C52-E37AA351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1EE43-688B-6641-B365-CD203818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7783-42C8-EB4C-904C-7B8C6DDD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3611D1-02B7-4D48-9693-DA45D27C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04AD1-30C9-BB40-B4A9-6262E203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3ADA5-BC17-0C4C-8C16-F245C668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7EBF1-3A57-6D42-87BB-CDE80E29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4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B8823-4CAA-E140-B69E-72E86A1A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5D2B4E-3DE5-404B-92E6-23FD5A5D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B0074-3A9E-E442-AFA2-CFE99D0D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5F293-3400-8D4B-B136-987D3DEE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E89E3B-C669-954E-978F-FF2E8FD4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97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64080-90B3-4C4F-A43E-2C9D7928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DA9BE-0E44-2E41-90C4-99FBC394D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3B722-97B2-F942-95C1-BB6337B40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94F470-DE6C-2D42-B3E6-08541060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4A9E1B-799B-5444-854B-AF92895C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B1657A-19B6-D747-9C65-09C8236B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35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85862-0807-2641-93D5-C3AE818D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804096-DDDE-1447-A293-8E8E43C1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E3B466-4418-CA46-A036-A8462080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E6BCDB-3F75-174F-BCBF-F756D9267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8A1A4C-26F9-154A-AA27-22E44B32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248F9-76B2-F648-98A9-EBFA9E21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FF1960-1689-D04E-B033-CBDE7E9C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D6BC40-3229-6448-BB2C-870637A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2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77C67-F157-6048-B1B6-3035C5F2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E3C106-24F0-254F-8C3B-061BAB48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CB29F1-7390-3049-BA95-0AAA9310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FDFB19-B812-BD4E-B72E-CA8F8F0E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4367EE-8BF7-E44D-A6E1-CF2CAC48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921EAE-0A2B-BA43-B524-AF4CA9A8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56F0AB-5AA8-7047-8592-BA1EF7C9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EC7FC-A04A-C64E-BC9D-CDA76AE0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77D2A-156F-A543-A481-D88FB9C0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8DB141-0376-184A-B58B-67A77695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DADCE-DB58-1747-8896-B26C2F81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0CE508-614C-4C44-A6CF-62FAE6F8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CD268E-CFAB-4243-B13B-6169401E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65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30D31-7865-6442-B5E8-05E6712E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A83348-6EB1-C348-BB15-5C6FEC1AF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1F3010-E888-2B4C-9B90-8A86E587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260E7B-9844-3441-ABE7-36F26B9B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252C-3999-7A43-981D-CAFA7672CCA8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6F9F7-A5AA-5640-B174-925B77F7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75CD5F-7A6B-9840-A6E7-86B6A7AB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44A1-309D-2D41-BD77-4D6D946BC7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4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A32AFA-5EAD-E146-B4D5-BA77B934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E15065-E016-5B45-8E01-01FC04216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55D65-BC2B-C044-BC5D-E0CDD95D4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Josefin Sans Light" pitchFamily="2" charset="0"/>
              </a:defRPr>
            </a:lvl1pPr>
          </a:lstStyle>
          <a:p>
            <a:fld id="{779F252C-3999-7A43-981D-CAFA7672CCA8}" type="datetimeFigureOut">
              <a:rPr lang="ja-JP" altLang="en-US" smtClean="0"/>
              <a:pPr/>
              <a:t>2019/8/17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AE43CC-9D29-4C41-9DAC-C303E9CE3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Josefin Sans Light" pitchFamily="2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E5CF8-39A9-5F4D-B900-DC7F7DED5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Josefin Sans Light" pitchFamily="2" charset="0"/>
              </a:defRPr>
            </a:lvl1pPr>
          </a:lstStyle>
          <a:p>
            <a:fld id="{0AA344A1-309D-2D41-BD77-4D6D946BC7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5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Josefin Sans Ligh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Josefin Sans Ligh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Josefin Sans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Josefin Sans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Josefin Sans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Josefin Sans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4A72D-2F1A-3445-9E06-75E899F87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>
                <a:latin typeface="Hiragino Sans W0" panose="020B0200000000000000" pitchFamily="34" charset="-128"/>
                <a:ea typeface="Hiragino Sans W0" panose="020B0200000000000000" pitchFamily="34" charset="-128"/>
              </a:rPr>
              <a:t>ゲシュタルト心理学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06F5A-26D0-164A-A8AD-98FCE4577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z="1400" dirty="0">
                <a:latin typeface="Josefin Sans Light" pitchFamily="2" charset="0"/>
              </a:rPr>
              <a:t>National Institute of Technology, </a:t>
            </a:r>
            <a:r>
              <a:rPr kumimoji="1" lang="en-US" altLang="ja-JP" sz="1400" dirty="0" err="1">
                <a:latin typeface="Josefin Sans Light" pitchFamily="2" charset="0"/>
              </a:rPr>
              <a:t>Tsuyama</a:t>
            </a:r>
            <a:r>
              <a:rPr kumimoji="1" lang="en-US" altLang="ja-JP" sz="1400" dirty="0">
                <a:latin typeface="Josefin Sans Light" pitchFamily="2" charset="0"/>
              </a:rPr>
              <a:t> College.</a:t>
            </a:r>
            <a:r>
              <a:rPr lang="en-US" altLang="ja-JP" sz="1400" dirty="0">
                <a:latin typeface="Josefin Sans Light" pitchFamily="2" charset="0"/>
              </a:rPr>
              <a:t> / Department of Integrated Science and Technology</a:t>
            </a:r>
          </a:p>
          <a:p>
            <a:r>
              <a:rPr kumimoji="1" lang="en-US" altLang="ja-JP" dirty="0" err="1">
                <a:latin typeface="Josefin Sans Light" pitchFamily="2" charset="0"/>
              </a:rPr>
              <a:t>Takahito</a:t>
            </a:r>
            <a:r>
              <a:rPr kumimoji="1" lang="en-US" altLang="ja-JP" dirty="0">
                <a:latin typeface="Josefin Sans Light" pitchFamily="2" charset="0"/>
              </a:rPr>
              <a:t> </a:t>
            </a:r>
            <a:r>
              <a:rPr kumimoji="1" lang="en-US" altLang="ja-JP" dirty="0" err="1">
                <a:latin typeface="Josefin Sans Light" pitchFamily="2" charset="0"/>
              </a:rPr>
              <a:t>Sueda</a:t>
            </a:r>
            <a:r>
              <a:rPr kumimoji="1" lang="en-US" altLang="ja-JP" dirty="0">
                <a:latin typeface="Josefin Sans Light" pitchFamily="2" charset="0"/>
              </a:rPr>
              <a:t> / @</a:t>
            </a:r>
            <a:r>
              <a:rPr kumimoji="1" lang="en-US" altLang="ja-JP" dirty="0" err="1">
                <a:latin typeface="Josefin Sans Light" pitchFamily="2" charset="0"/>
              </a:rPr>
              <a:t>terfno</a:t>
            </a:r>
            <a:endParaRPr kumimoji="1" lang="ja-JP" altLang="en-US">
              <a:latin typeface="Josefi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2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sorry. just kidding.</a:t>
            </a:r>
          </a:p>
        </p:txBody>
      </p:sp>
    </p:spTree>
    <p:extLst>
      <p:ext uri="{BB962C8B-B14F-4D97-AF65-F5344CB8AC3E}">
        <p14:creationId xmlns:p14="http://schemas.microsoft.com/office/powerpoint/2010/main" val="265593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</p:txBody>
      </p:sp>
    </p:spTree>
    <p:extLst>
      <p:ext uri="{BB962C8B-B14F-4D97-AF65-F5344CB8AC3E}">
        <p14:creationId xmlns:p14="http://schemas.microsoft.com/office/powerpoint/2010/main" val="257561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3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||||||||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44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||  ||  ||  ||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49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41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lvl="1"/>
            <a:r>
              <a:rPr kumimoji="1"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AAAAAAAA</a:t>
            </a:r>
          </a:p>
        </p:txBody>
      </p:sp>
    </p:spTree>
    <p:extLst>
      <p:ext uri="{BB962C8B-B14F-4D97-AF65-F5344CB8AC3E}">
        <p14:creationId xmlns:p14="http://schemas.microsoft.com/office/powerpoint/2010/main" val="230529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lvl="1"/>
            <a:r>
              <a:rPr kumimoji="1"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AA</a:t>
            </a:r>
            <a:r>
              <a:rPr kumimoji="1" lang="en-US" altLang="ja-JP" sz="3200" b="1" dirty="0">
                <a:solidFill>
                  <a:schemeClr val="accent2"/>
                </a:solidFill>
                <a:latin typeface="Hiragino Sans W1" panose="020B0300000000000000" pitchFamily="34" charset="-128"/>
                <a:ea typeface="Hiragino Sans W1" panose="020B0300000000000000" pitchFamily="34" charset="-128"/>
              </a:rPr>
              <a:t>AA</a:t>
            </a:r>
            <a:r>
              <a:rPr kumimoji="1"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AA</a:t>
            </a:r>
            <a:r>
              <a:rPr kumimoji="1" lang="en-US" altLang="ja-JP" sz="3200" b="1" dirty="0">
                <a:solidFill>
                  <a:schemeClr val="accent2"/>
                </a:solidFill>
                <a:latin typeface="Hiragino Sans W1" panose="020B0300000000000000" pitchFamily="34" charset="-128"/>
                <a:ea typeface="Hiragino Sans W1" panose="020B0300000000000000" pitchFamily="34" charset="-128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209912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770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</a:p>
          <a:p>
            <a:pPr lvl="1"/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&lt;&gt;&lt;&gt;&lt;&gt;&lt;&gt;&lt;&gt;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][][][][][][][][][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()()()()()()()()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}{}{}{}{}{}{}{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24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4A72D-2F1A-3445-9E06-75E899F87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>
                <a:latin typeface="Hiragino Sans W0" panose="020B0200000000000000" pitchFamily="34" charset="-128"/>
                <a:ea typeface="Hiragino Sans W0" panose="020B0200000000000000" pitchFamily="34" charset="-128"/>
              </a:rPr>
              <a:t>tips: </a:t>
            </a:r>
            <a:r>
              <a:rPr kumimoji="1" lang="ja-JP" altLang="en-US" sz="5400">
                <a:latin typeface="Hiragino Sans W0" panose="020B0200000000000000" pitchFamily="34" charset="-128"/>
                <a:ea typeface="Hiragino Sans W0" panose="020B0200000000000000" pitchFamily="34" charset="-128"/>
              </a:rPr>
              <a:t>赤と黒を同時に使うな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06F5A-26D0-164A-A8AD-98FCE4577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z="1400" dirty="0">
                <a:latin typeface="Josefin Sans Light" pitchFamily="2" charset="0"/>
              </a:rPr>
              <a:t>National Institute of Technology, </a:t>
            </a:r>
            <a:r>
              <a:rPr kumimoji="1" lang="en-US" altLang="ja-JP" sz="1400" dirty="0" err="1">
                <a:latin typeface="Josefin Sans Light" pitchFamily="2" charset="0"/>
              </a:rPr>
              <a:t>Tsuyama</a:t>
            </a:r>
            <a:r>
              <a:rPr kumimoji="1" lang="en-US" altLang="ja-JP" sz="1400" dirty="0">
                <a:latin typeface="Josefin Sans Light" pitchFamily="2" charset="0"/>
              </a:rPr>
              <a:t> College.</a:t>
            </a:r>
            <a:r>
              <a:rPr lang="en-US" altLang="ja-JP" sz="1400" dirty="0">
                <a:latin typeface="Josefin Sans Light" pitchFamily="2" charset="0"/>
              </a:rPr>
              <a:t> / Department of Integrated Science and Technology</a:t>
            </a:r>
          </a:p>
          <a:p>
            <a:r>
              <a:rPr kumimoji="1" lang="en-US" altLang="ja-JP" dirty="0" err="1">
                <a:latin typeface="Josefin Sans Light" pitchFamily="2" charset="0"/>
              </a:rPr>
              <a:t>Takahito</a:t>
            </a:r>
            <a:r>
              <a:rPr kumimoji="1" lang="en-US" altLang="ja-JP" dirty="0">
                <a:latin typeface="Josefin Sans Light" pitchFamily="2" charset="0"/>
              </a:rPr>
              <a:t> </a:t>
            </a:r>
            <a:r>
              <a:rPr kumimoji="1" lang="en-US" altLang="ja-JP" dirty="0" err="1">
                <a:latin typeface="Josefin Sans Light" pitchFamily="2" charset="0"/>
              </a:rPr>
              <a:t>Sueda</a:t>
            </a:r>
            <a:r>
              <a:rPr kumimoji="1" lang="en-US" altLang="ja-JP" dirty="0">
                <a:latin typeface="Josefin Sans Light" pitchFamily="2" charset="0"/>
              </a:rPr>
              <a:t> / @</a:t>
            </a:r>
            <a:r>
              <a:rPr kumimoji="1" lang="en-US" altLang="ja-JP" dirty="0" err="1">
                <a:latin typeface="Josefin Sans Light" pitchFamily="2" charset="0"/>
              </a:rPr>
              <a:t>terfno</a:t>
            </a:r>
            <a:endParaRPr kumimoji="1" lang="ja-JP" altLang="en-US">
              <a:latin typeface="Josefi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1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8364A5C-33A2-9746-AD71-C0B9C8B177F5}"/>
              </a:ext>
            </a:extLst>
          </p:cNvPr>
          <p:cNvSpPr/>
          <p:nvPr/>
        </p:nvSpPr>
        <p:spPr>
          <a:xfrm>
            <a:off x="1532467" y="4428067"/>
            <a:ext cx="575733" cy="440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2691B45-DA4F-4F43-84D2-BE598A32D560}"/>
              </a:ext>
            </a:extLst>
          </p:cNvPr>
          <p:cNvSpPr/>
          <p:nvPr/>
        </p:nvSpPr>
        <p:spPr>
          <a:xfrm>
            <a:off x="1727200" y="4927600"/>
            <a:ext cx="321734" cy="440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5563CEC-BFA7-254F-B661-5CDCC2E80BCA}"/>
              </a:ext>
            </a:extLst>
          </p:cNvPr>
          <p:cNvSpPr/>
          <p:nvPr/>
        </p:nvSpPr>
        <p:spPr>
          <a:xfrm>
            <a:off x="1583267" y="5452534"/>
            <a:ext cx="321734" cy="440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673AA12-6ADC-184C-B2F1-28AD098C8F2D}"/>
              </a:ext>
            </a:extLst>
          </p:cNvPr>
          <p:cNvSpPr/>
          <p:nvPr/>
        </p:nvSpPr>
        <p:spPr>
          <a:xfrm>
            <a:off x="1735667" y="5935134"/>
            <a:ext cx="321734" cy="440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</a:p>
          <a:p>
            <a:pPr lvl="1"/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&lt;&gt;&lt;&gt;&lt;&gt;&lt;&gt;&lt;&gt;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][][][][][][][][][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()()()()()()()()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}{}{}{}{}{}{}{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12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8364A5C-33A2-9746-AD71-C0B9C8B177F5}"/>
              </a:ext>
            </a:extLst>
          </p:cNvPr>
          <p:cNvSpPr/>
          <p:nvPr/>
        </p:nvSpPr>
        <p:spPr>
          <a:xfrm>
            <a:off x="1532467" y="4428067"/>
            <a:ext cx="575733" cy="440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2691B45-DA4F-4F43-84D2-BE598A32D560}"/>
              </a:ext>
            </a:extLst>
          </p:cNvPr>
          <p:cNvSpPr/>
          <p:nvPr/>
        </p:nvSpPr>
        <p:spPr>
          <a:xfrm>
            <a:off x="1727200" y="4927600"/>
            <a:ext cx="321734" cy="440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5563CEC-BFA7-254F-B661-5CDCC2E80BCA}"/>
              </a:ext>
            </a:extLst>
          </p:cNvPr>
          <p:cNvSpPr/>
          <p:nvPr/>
        </p:nvSpPr>
        <p:spPr>
          <a:xfrm>
            <a:off x="1583267" y="5452534"/>
            <a:ext cx="321734" cy="440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673AA12-6ADC-184C-B2F1-28AD098C8F2D}"/>
              </a:ext>
            </a:extLst>
          </p:cNvPr>
          <p:cNvSpPr/>
          <p:nvPr/>
        </p:nvSpPr>
        <p:spPr>
          <a:xfrm>
            <a:off x="1735667" y="5935134"/>
            <a:ext cx="321734" cy="440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</a:p>
          <a:p>
            <a:pPr lvl="1"/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&lt;&gt;&lt;&gt;&lt;&gt;&lt;&gt;&lt;&gt;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][][][][][][][][][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()()()()()()()()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}{}{}{}{}{}{}{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2CC7A95-2B9A-944A-AD53-C178DBD4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3461657"/>
            <a:ext cx="2540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nice feeling curve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137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nice feeling curve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F307F4-54C2-3346-BC36-4A128389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85" y="3306763"/>
            <a:ext cx="3606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nice feeling curve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59A4EA-1A20-DF46-BA9E-483C3D71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515" y="1626394"/>
            <a:ext cx="23876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60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nice feeling curve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572147-BCB6-7546-ACE1-E841643A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936" y="1336675"/>
            <a:ext cx="28575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8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nice feeling curve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572147-BCB6-7546-ACE1-E841643A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936" y="1336675"/>
            <a:ext cx="2857500" cy="5156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1C7949F-DA79-FC43-AC77-3838D70CB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013" y="1351189"/>
            <a:ext cx="2875363" cy="50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5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there are 4 logic.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proximity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similarity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closure</a:t>
            </a:r>
          </a:p>
          <a:p>
            <a:pPr lvl="1"/>
            <a:r>
              <a:rPr lang="en-US" altLang="ja-JP" sz="3200" dirty="0">
                <a:latin typeface="Hiragino Sans W1" panose="020B0300000000000000" pitchFamily="34" charset="-128"/>
                <a:ea typeface="Hiragino Sans W1" panose="020B0300000000000000" pitchFamily="34" charset="-128"/>
              </a:rPr>
              <a:t>nice feeling curve</a:t>
            </a:r>
            <a:endParaRPr kumimoji="1" lang="en-US" altLang="ja-JP" sz="3200" dirty="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C8680C-9013-714E-81DB-857550B6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0" y="368300"/>
            <a:ext cx="32893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01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&gt; so, </a:t>
            </a:r>
            <a:r>
              <a:rPr lang="en-US" altLang="ja-JP" sz="3600" i="1" dirty="0"/>
              <a:t>Gestalt Psychology </a:t>
            </a:r>
            <a:r>
              <a:rPr lang="en-US" altLang="ja-JP" sz="3600" dirty="0"/>
              <a:t>is logic of Design(?)</a:t>
            </a:r>
          </a:p>
          <a:p>
            <a:pPr marL="0" indent="0">
              <a:buNone/>
            </a:pPr>
            <a:r>
              <a:rPr kumimoji="1" lang="en-US" altLang="ja-JP" sz="3600" dirty="0"/>
              <a:t>&lt; probably yes.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980652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&gt; so, </a:t>
            </a:r>
            <a:r>
              <a:rPr lang="en-US" altLang="ja-JP" sz="3600" i="1" dirty="0"/>
              <a:t>Gestalt Psychology </a:t>
            </a:r>
            <a:r>
              <a:rPr lang="en-US" altLang="ja-JP" sz="3600" dirty="0"/>
              <a:t>is logic of Design(?)</a:t>
            </a:r>
          </a:p>
          <a:p>
            <a:pPr marL="0" indent="0">
              <a:buNone/>
            </a:pPr>
            <a:r>
              <a:rPr kumimoji="1" lang="en-US" altLang="ja-JP" sz="3600" dirty="0"/>
              <a:t>&lt; probably yes.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  </a:t>
            </a:r>
            <a:r>
              <a:rPr kumimoji="1" lang="ja-JP" altLang="en-US" sz="3600"/>
              <a:t> </a:t>
            </a:r>
            <a:r>
              <a:rPr kumimoji="1" lang="en-US" altLang="ja-JP" sz="3600" dirty="0"/>
              <a:t>is A</a:t>
            </a:r>
            <a:endParaRPr kumimoji="1" lang="ja-JP" altLang="en-US" sz="36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19E392-524D-4E45-8114-450A849E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64" y="3584653"/>
            <a:ext cx="554264" cy="6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9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first of all</a:t>
            </a:r>
          </a:p>
          <a:p>
            <a:r>
              <a:rPr lang="en-US" altLang="ja-JP" sz="3600" dirty="0"/>
              <a:t>I’m </a:t>
            </a:r>
            <a:r>
              <a:rPr lang="en-US" altLang="ja-JP" sz="3600" dirty="0" err="1"/>
              <a:t>terfno</a:t>
            </a:r>
            <a:endParaRPr kumimoji="1" lang="en-US" altLang="ja-JP" sz="3600" dirty="0"/>
          </a:p>
          <a:p>
            <a:r>
              <a:rPr kumimoji="1" lang="en-US" altLang="ja-JP" sz="3600" dirty="0"/>
              <a:t>what is</a:t>
            </a:r>
            <a:r>
              <a:rPr kumimoji="1" lang="ja-JP" altLang="en-US" sz="3600"/>
              <a:t> </a:t>
            </a:r>
            <a:r>
              <a:rPr lang="en-US" altLang="ja-JP" sz="3600" i="1" dirty="0"/>
              <a:t>Gestalt Psychology</a:t>
            </a:r>
          </a:p>
          <a:p>
            <a:r>
              <a:rPr lang="en-US" altLang="ja-JP" sz="3600" dirty="0"/>
              <a:t>is fun?</a:t>
            </a:r>
          </a:p>
          <a:p>
            <a:endParaRPr kumimoji="1" lang="ja-JP" altLang="en-US" sz="3600" i="1"/>
          </a:p>
        </p:txBody>
      </p:sp>
    </p:spTree>
    <p:extLst>
      <p:ext uri="{BB962C8B-B14F-4D97-AF65-F5344CB8AC3E}">
        <p14:creationId xmlns:p14="http://schemas.microsoft.com/office/powerpoint/2010/main" val="824937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&gt; so, </a:t>
            </a:r>
            <a:r>
              <a:rPr lang="en-US" altLang="ja-JP" sz="3600" i="1" dirty="0"/>
              <a:t>Gestalt Psychology </a:t>
            </a:r>
            <a:r>
              <a:rPr lang="en-US" altLang="ja-JP" sz="3600" dirty="0"/>
              <a:t>is logic of Design(?)</a:t>
            </a:r>
          </a:p>
          <a:p>
            <a:pPr marL="0" indent="0">
              <a:buNone/>
            </a:pPr>
            <a:r>
              <a:rPr kumimoji="1" lang="en-US" altLang="ja-JP" sz="3600" dirty="0"/>
              <a:t>&lt; probably yes.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  </a:t>
            </a:r>
            <a:r>
              <a:rPr kumimoji="1" lang="ja-JP" altLang="en-US" sz="3600"/>
              <a:t> </a:t>
            </a:r>
            <a:r>
              <a:rPr kumimoji="1" lang="en-US" altLang="ja-JP" sz="3600" dirty="0"/>
              <a:t>is A</a:t>
            </a:r>
            <a:endParaRPr kumimoji="1" lang="ja-JP" altLang="en-US" sz="36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19E392-524D-4E45-8114-450A849E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64" y="3584653"/>
            <a:ext cx="554264" cy="66893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5D974DB-7E90-0B43-8CF0-653C2B14C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81" y="3013188"/>
            <a:ext cx="2756806" cy="18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2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 fun?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&gt; is fun?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199250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 fun?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&gt; is fun?</a:t>
            </a:r>
          </a:p>
          <a:p>
            <a:pPr marL="0" indent="0">
              <a:buNone/>
            </a:pPr>
            <a:r>
              <a:rPr kumimoji="1" lang="en-US" altLang="ja-JP" sz="3600" dirty="0"/>
              <a:t>&lt; yep.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630301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 fun?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&lt; Design is </a:t>
            </a:r>
            <a:r>
              <a:rPr lang="en-US" altLang="ja-JP" sz="3600" dirty="0" err="1"/>
              <a:t>tooooooooooo</a:t>
            </a:r>
            <a:r>
              <a:rPr lang="en-US" altLang="ja-JP" sz="3600" dirty="0"/>
              <a:t> difficult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423429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 fun?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&lt; Design is </a:t>
            </a:r>
            <a:r>
              <a:rPr lang="en-US" altLang="ja-JP" sz="3600" dirty="0" err="1"/>
              <a:t>tooooooooooo</a:t>
            </a:r>
            <a:r>
              <a:rPr lang="en-US" altLang="ja-JP" sz="3600" dirty="0"/>
              <a:t> difficult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if we learn logic. </a:t>
            </a:r>
            <a:r>
              <a:rPr lang="en-US" altLang="ja-JP" sz="3600" dirty="0"/>
              <a:t>Design become too easy.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4019382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 fun?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/>
              <a:t>&lt; Design is </a:t>
            </a:r>
            <a:r>
              <a:rPr lang="en-US" altLang="ja-JP" sz="3600" dirty="0" err="1"/>
              <a:t>tooooooooooo</a:t>
            </a:r>
            <a:r>
              <a:rPr lang="en-US" altLang="ja-JP" sz="3600" dirty="0"/>
              <a:t> difficult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if we learn logic. </a:t>
            </a:r>
            <a:r>
              <a:rPr lang="en-US" altLang="ja-JP" sz="3600" dirty="0"/>
              <a:t>Design become too easy.</a:t>
            </a:r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Because…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322349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Design Theory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Proximity</a:t>
            </a:r>
          </a:p>
          <a:p>
            <a:r>
              <a:rPr lang="en-US" altLang="ja-JP" sz="5400" dirty="0"/>
              <a:t>Alignment</a:t>
            </a:r>
          </a:p>
          <a:p>
            <a:r>
              <a:rPr lang="en-US" altLang="ja-JP" sz="5400" dirty="0"/>
              <a:t>Contrast</a:t>
            </a:r>
          </a:p>
          <a:p>
            <a:r>
              <a:rPr lang="en-US" altLang="ja-JP" sz="5400" dirty="0"/>
              <a:t>Repetition</a:t>
            </a:r>
            <a:endParaRPr kumimoji="1" lang="ja-JP" altLang="en-US" sz="66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E3D773-F2CC-124E-9C23-470B59EBF23B}"/>
              </a:ext>
            </a:extLst>
          </p:cNvPr>
          <p:cNvSpPr/>
          <p:nvPr/>
        </p:nvSpPr>
        <p:spPr>
          <a:xfrm>
            <a:off x="7161118" y="6123543"/>
            <a:ext cx="462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https://webdesign-trends.net/entry/7810</a:t>
            </a:r>
          </a:p>
        </p:txBody>
      </p:sp>
    </p:spTree>
    <p:extLst>
      <p:ext uri="{BB962C8B-B14F-4D97-AF65-F5344CB8AC3E}">
        <p14:creationId xmlns:p14="http://schemas.microsoft.com/office/powerpoint/2010/main" val="474993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Design Theory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Proximity</a:t>
            </a:r>
            <a:r>
              <a:rPr lang="ja-JP" altLang="en-US" sz="5400"/>
              <a:t>←</a:t>
            </a:r>
            <a:r>
              <a:rPr lang="en-US" altLang="ja-JP" sz="5400" i="1" dirty="0"/>
              <a:t> Gestalt Psychology</a:t>
            </a:r>
            <a:endParaRPr lang="en-US" altLang="ja-JP" sz="5400" dirty="0"/>
          </a:p>
          <a:p>
            <a:r>
              <a:rPr lang="en-US" altLang="ja-JP" sz="5400" dirty="0"/>
              <a:t>Alignment</a:t>
            </a:r>
            <a:r>
              <a:rPr lang="ja-JP" altLang="en-US" sz="5400"/>
              <a:t>←</a:t>
            </a:r>
            <a:r>
              <a:rPr lang="en-US" altLang="ja-JP" sz="5400" i="1" dirty="0"/>
              <a:t> Gestalt Psychology</a:t>
            </a:r>
            <a:endParaRPr lang="en-US" altLang="ja-JP" sz="5400" dirty="0"/>
          </a:p>
          <a:p>
            <a:r>
              <a:rPr lang="en-US" altLang="ja-JP" sz="5400" dirty="0"/>
              <a:t>Contrast</a:t>
            </a:r>
            <a:r>
              <a:rPr lang="ja-JP" altLang="en-US" sz="5400"/>
              <a:t>←</a:t>
            </a:r>
            <a:r>
              <a:rPr lang="en-US" altLang="ja-JP" sz="5400" i="1" dirty="0"/>
              <a:t> Gestalt Psychology</a:t>
            </a:r>
            <a:endParaRPr lang="en-US" altLang="ja-JP" sz="5400" dirty="0"/>
          </a:p>
          <a:p>
            <a:r>
              <a:rPr lang="en-US" altLang="ja-JP" sz="5400" dirty="0"/>
              <a:t>Repetition</a:t>
            </a:r>
            <a:r>
              <a:rPr lang="ja-JP" altLang="en-US" sz="5400"/>
              <a:t>←</a:t>
            </a:r>
            <a:r>
              <a:rPr lang="en-US" altLang="ja-JP" sz="5400" i="1" dirty="0"/>
              <a:t> Gestalt Psychology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2747050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Design Theory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Proximity</a:t>
            </a:r>
            <a:r>
              <a:rPr lang="ja-JP" altLang="en-US" sz="5400"/>
              <a:t>←</a:t>
            </a:r>
            <a:r>
              <a:rPr lang="en-US" altLang="ja-JP" sz="5400" i="1" dirty="0"/>
              <a:t> Gestalt Psychology</a:t>
            </a:r>
            <a:endParaRPr kumimoji="1" lang="ja-JP" altLang="en-US" sz="54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91A496E-A3C5-8D46-89A4-E7710320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2895600"/>
            <a:ext cx="5753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Design Theory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Alignment</a:t>
            </a:r>
            <a:r>
              <a:rPr lang="ja-JP" altLang="en-US" sz="5400"/>
              <a:t>←</a:t>
            </a:r>
            <a:r>
              <a:rPr lang="en-US" altLang="ja-JP" sz="5400" i="1" dirty="0"/>
              <a:t> Gestalt Psychology</a:t>
            </a:r>
            <a:endParaRPr kumimoji="1" lang="ja-JP" altLang="en-US" sz="54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2679B4-605A-C140-B8F0-6F4D97A7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379" y="2895600"/>
            <a:ext cx="5753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first of all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I’m amateur.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4203134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Design Theory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Contrast</a:t>
            </a:r>
            <a:r>
              <a:rPr lang="ja-JP" altLang="en-US" sz="5400"/>
              <a:t>←</a:t>
            </a:r>
            <a:r>
              <a:rPr lang="en-US" altLang="ja-JP" sz="5400" i="1" dirty="0"/>
              <a:t> Gestalt Psychology</a:t>
            </a:r>
            <a:endParaRPr kumimoji="1" lang="ja-JP" altLang="en-US" sz="54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599071C-BD4E-1943-A476-729BCD86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613694"/>
            <a:ext cx="60071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18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Design Theory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Repetition</a:t>
            </a:r>
            <a:r>
              <a:rPr lang="ja-JP" altLang="en-US" sz="5400"/>
              <a:t>←</a:t>
            </a:r>
            <a:r>
              <a:rPr lang="en-US" altLang="ja-JP" sz="5400" i="1" dirty="0"/>
              <a:t> Gestalt Psychology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DD73D8-2B9F-724E-87DF-BAE53797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2835275"/>
            <a:ext cx="6794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3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AE1016-994E-8E48-B7EA-6249635E718F}"/>
              </a:ext>
            </a:extLst>
          </p:cNvPr>
          <p:cNvSpPr txBox="1"/>
          <p:nvPr/>
        </p:nvSpPr>
        <p:spPr>
          <a:xfrm>
            <a:off x="3340981" y="2705725"/>
            <a:ext cx="5510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>
                <a:latin typeface="Josefin Sans Thin" pitchFamily="2" charset="0"/>
              </a:rPr>
              <a:t>that’s all</a:t>
            </a:r>
            <a:endParaRPr kumimoji="1" lang="ja-JP" altLang="en-US" sz="8800">
              <a:latin typeface="Josefin Sans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72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AE1016-994E-8E48-B7EA-6249635E718F}"/>
              </a:ext>
            </a:extLst>
          </p:cNvPr>
          <p:cNvSpPr txBox="1"/>
          <p:nvPr/>
        </p:nvSpPr>
        <p:spPr>
          <a:xfrm>
            <a:off x="3340981" y="2705725"/>
            <a:ext cx="5510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>
                <a:latin typeface="Josefin Sans Thin" pitchFamily="2" charset="0"/>
              </a:rPr>
              <a:t>thanks</a:t>
            </a:r>
            <a:endParaRPr kumimoji="1" lang="ja-JP" altLang="en-US" sz="8800">
              <a:latin typeface="Josefin Sans Thin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6733F1-1BB5-6A4D-9EAA-BA42917A566E}"/>
              </a:ext>
            </a:extLst>
          </p:cNvPr>
          <p:cNvSpPr txBox="1"/>
          <p:nvPr/>
        </p:nvSpPr>
        <p:spPr>
          <a:xfrm>
            <a:off x="3340980" y="4152275"/>
            <a:ext cx="551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Josefin Sans Thin" pitchFamily="2" charset="0"/>
              </a:rPr>
              <a:t>@</a:t>
            </a:r>
            <a:r>
              <a:rPr lang="en-US" altLang="ja-JP" sz="3200" dirty="0" err="1">
                <a:latin typeface="Josefin Sans Thin" pitchFamily="2" charset="0"/>
              </a:rPr>
              <a:t>terfno</a:t>
            </a:r>
            <a:endParaRPr kumimoji="1" lang="ja-JP" altLang="en-US" sz="3200">
              <a:latin typeface="Josefin Sans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2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first of all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I’m amateur.</a:t>
            </a:r>
          </a:p>
          <a:p>
            <a:r>
              <a:rPr kumimoji="1" lang="en-US" altLang="ja-JP" sz="3600" dirty="0"/>
              <a:t>maybe I made a mistake.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28739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I’m </a:t>
            </a:r>
            <a:r>
              <a:rPr lang="en-US" altLang="ja-JP" dirty="0" err="1"/>
              <a:t>terfno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am 18.</a:t>
            </a:r>
          </a:p>
          <a:p>
            <a:r>
              <a:rPr lang="en-US" altLang="ja-JP" sz="3600" dirty="0"/>
              <a:t>am magician / </a:t>
            </a:r>
            <a:r>
              <a:rPr lang="en-US" altLang="ja-JP" sz="3600" dirty="0" err="1"/>
              <a:t>cardist</a:t>
            </a:r>
            <a:endParaRPr kumimoji="1" lang="en-US" altLang="ja-JP" sz="3600" dirty="0"/>
          </a:p>
          <a:p>
            <a:r>
              <a:rPr kumimoji="1" lang="en-US" altLang="ja-JP" sz="3600" dirty="0"/>
              <a:t>ca</a:t>
            </a:r>
            <a:r>
              <a:rPr lang="en-US" altLang="ja-JP" sz="3600" dirty="0"/>
              <a:t>n write little bit</a:t>
            </a:r>
          </a:p>
          <a:p>
            <a:r>
              <a:rPr lang="en-US" altLang="ja-JP" sz="3600" dirty="0"/>
              <a:t>good at design / manage team</a:t>
            </a:r>
          </a:p>
          <a:p>
            <a:r>
              <a:rPr lang="en-US" altLang="ja-JP" sz="3600" dirty="0"/>
              <a:t>like to env setup</a:t>
            </a:r>
          </a:p>
          <a:p>
            <a:r>
              <a:rPr lang="en-US" altLang="ja-JP" sz="3600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184440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I’m </a:t>
            </a:r>
            <a:r>
              <a:rPr lang="en-US" altLang="ja-JP" dirty="0" err="1"/>
              <a:t>terfno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twitter: @</a:t>
            </a:r>
            <a:r>
              <a:rPr kumimoji="1" lang="en-US" altLang="ja-JP" sz="3600" dirty="0" err="1"/>
              <a:t>terfno_mai</a:t>
            </a:r>
            <a:endParaRPr kumimoji="1" lang="en-US" altLang="ja-JP" sz="3600" dirty="0"/>
          </a:p>
          <a:p>
            <a:r>
              <a:rPr lang="en-US" altLang="ja-JP" sz="3600" dirty="0" err="1"/>
              <a:t>instagram</a:t>
            </a:r>
            <a:r>
              <a:rPr lang="en-US" altLang="ja-JP" sz="3600" dirty="0"/>
              <a:t>: @</a:t>
            </a:r>
            <a:r>
              <a:rPr lang="en-US" altLang="ja-JP" sz="3600" dirty="0" err="1"/>
              <a:t>terfno</a:t>
            </a:r>
            <a:endParaRPr lang="en-US" altLang="ja-JP" sz="3600" dirty="0"/>
          </a:p>
          <a:p>
            <a:r>
              <a:rPr lang="en-US" altLang="ja-JP" sz="3600" dirty="0" err="1"/>
              <a:t>github</a:t>
            </a:r>
            <a:r>
              <a:rPr lang="en-US" altLang="ja-JP" sz="3600" dirty="0"/>
              <a:t>: @</a:t>
            </a:r>
            <a:r>
              <a:rPr lang="en-US" altLang="ja-JP" sz="3600" dirty="0" err="1"/>
              <a:t>Terfno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1923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Wikipedia is god.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47482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3CC90-AD03-A74B-ACEF-21EA10A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i="1" dirty="0"/>
              <a:t>Gestalt Psychology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F0DF9-92A1-6E43-A023-639EDCE7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Wikipedia is god.</a:t>
            </a:r>
          </a:p>
          <a:p>
            <a:r>
              <a:rPr lang="en-US" altLang="ja-JP" sz="3600" dirty="0"/>
              <a:t>https://</a:t>
            </a:r>
            <a:r>
              <a:rPr lang="en-US" altLang="ja-JP" sz="3600" dirty="0" err="1"/>
              <a:t>ja.wikipedia.org</a:t>
            </a:r>
            <a:r>
              <a:rPr lang="en-US" altLang="ja-JP" sz="3600" dirty="0"/>
              <a:t>/wiki/</a:t>
            </a:r>
            <a:r>
              <a:rPr lang="ja-JP" altLang="en-US" sz="3600">
                <a:latin typeface="Hiragino Sans W1" panose="020B0300000000000000" pitchFamily="34" charset="-128"/>
                <a:ea typeface="Hiragino Sans W1" panose="020B0300000000000000" pitchFamily="34" charset="-128"/>
              </a:rPr>
              <a:t>ゲシュタルト心理学</a:t>
            </a:r>
            <a:endParaRPr kumimoji="1" lang="ja-JP" altLang="en-US" sz="3600">
              <a:latin typeface="Hiragino Sans W1" panose="020B0300000000000000" pitchFamily="34" charset="-128"/>
              <a:ea typeface="Hiragino Sans W1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7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1006</Words>
  <Application>Microsoft Macintosh PowerPoint</Application>
  <PresentationFormat>ワイド画面</PresentationFormat>
  <Paragraphs>282</Paragraphs>
  <Slides>43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0" baseType="lpstr">
      <vt:lpstr>Hiragino Sans W0</vt:lpstr>
      <vt:lpstr>Hiragino Sans W1</vt:lpstr>
      <vt:lpstr>游ゴシック</vt:lpstr>
      <vt:lpstr>Arial</vt:lpstr>
      <vt:lpstr>Josefin Sans Light</vt:lpstr>
      <vt:lpstr>Josefin Sans Thin</vt:lpstr>
      <vt:lpstr>Office テーマ</vt:lpstr>
      <vt:lpstr>ゲシュタルト心理学</vt:lpstr>
      <vt:lpstr>tips: 赤と黒を同時に使うな</vt:lpstr>
      <vt:lpstr>agenda</vt:lpstr>
      <vt:lpstr>first of all</vt:lpstr>
      <vt:lpstr>first of all</vt:lpstr>
      <vt:lpstr>I’m terfno</vt:lpstr>
      <vt:lpstr>I’m terfno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what is Gestalt Psychology</vt:lpstr>
      <vt:lpstr>conclusion</vt:lpstr>
      <vt:lpstr>conclusion</vt:lpstr>
      <vt:lpstr>conclusion</vt:lpstr>
      <vt:lpstr>is fun?</vt:lpstr>
      <vt:lpstr>is fun?</vt:lpstr>
      <vt:lpstr>is fun?</vt:lpstr>
      <vt:lpstr>is fun?</vt:lpstr>
      <vt:lpstr>is fun?</vt:lpstr>
      <vt:lpstr>The Design Theory</vt:lpstr>
      <vt:lpstr>The Design Theory</vt:lpstr>
      <vt:lpstr>The Design Theory</vt:lpstr>
      <vt:lpstr>The Design Theory</vt:lpstr>
      <vt:lpstr>The Design Theory</vt:lpstr>
      <vt:lpstr>The Design Theory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ゲシュタルト心理学</dc:title>
  <dc:creator>b-suedat@tsuyama.kosen-ac.jp</dc:creator>
  <cp:lastModifiedBy>b-suedat@tsuyama.kosen-ac.jp</cp:lastModifiedBy>
  <cp:revision>14</cp:revision>
  <dcterms:created xsi:type="dcterms:W3CDTF">2019-08-17T06:17:04Z</dcterms:created>
  <dcterms:modified xsi:type="dcterms:W3CDTF">2019-08-17T09:04:36Z</dcterms:modified>
</cp:coreProperties>
</file>