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9"/>
  </p:notesMasterIdLst>
  <p:sldIdLst>
    <p:sldId id="256" r:id="rId2"/>
    <p:sldId id="257" r:id="rId3"/>
    <p:sldId id="284" r:id="rId4"/>
    <p:sldId id="272" r:id="rId5"/>
    <p:sldId id="258" r:id="rId6"/>
    <p:sldId id="270" r:id="rId7"/>
    <p:sldId id="271" r:id="rId8"/>
    <p:sldId id="283" r:id="rId9"/>
    <p:sldId id="269" r:id="rId10"/>
    <p:sldId id="273" r:id="rId11"/>
    <p:sldId id="274" r:id="rId12"/>
    <p:sldId id="275" r:id="rId13"/>
    <p:sldId id="268" r:id="rId14"/>
    <p:sldId id="277" r:id="rId15"/>
    <p:sldId id="278" r:id="rId16"/>
    <p:sldId id="279" r:id="rId17"/>
    <p:sldId id="280" r:id="rId18"/>
    <p:sldId id="281" r:id="rId19"/>
    <p:sldId id="282" r:id="rId20"/>
    <p:sldId id="285" r:id="rId21"/>
    <p:sldId id="259" r:id="rId22"/>
    <p:sldId id="292" r:id="rId23"/>
    <p:sldId id="293" r:id="rId24"/>
    <p:sldId id="294" r:id="rId25"/>
    <p:sldId id="295" r:id="rId26"/>
    <p:sldId id="291" r:id="rId27"/>
    <p:sldId id="297" r:id="rId28"/>
    <p:sldId id="298" r:id="rId29"/>
    <p:sldId id="296" r:id="rId30"/>
    <p:sldId id="299" r:id="rId31"/>
    <p:sldId id="300" r:id="rId32"/>
    <p:sldId id="301" r:id="rId33"/>
    <p:sldId id="289" r:id="rId34"/>
    <p:sldId id="303" r:id="rId35"/>
    <p:sldId id="304" r:id="rId36"/>
    <p:sldId id="305" r:id="rId37"/>
    <p:sldId id="307" r:id="rId38"/>
    <p:sldId id="290" r:id="rId39"/>
    <p:sldId id="308" r:id="rId40"/>
    <p:sldId id="309" r:id="rId41"/>
    <p:sldId id="310" r:id="rId42"/>
    <p:sldId id="312" r:id="rId43"/>
    <p:sldId id="313" r:id="rId44"/>
    <p:sldId id="314" r:id="rId45"/>
    <p:sldId id="315" r:id="rId46"/>
    <p:sldId id="316" r:id="rId47"/>
    <p:sldId id="306" r:id="rId48"/>
    <p:sldId id="349" r:id="rId49"/>
    <p:sldId id="317" r:id="rId50"/>
    <p:sldId id="318" r:id="rId51"/>
    <p:sldId id="346" r:id="rId52"/>
    <p:sldId id="286" r:id="rId53"/>
    <p:sldId id="319" r:id="rId54"/>
    <p:sldId id="320" r:id="rId55"/>
    <p:sldId id="321" r:id="rId56"/>
    <p:sldId id="347" r:id="rId57"/>
    <p:sldId id="322" r:id="rId58"/>
    <p:sldId id="323" r:id="rId59"/>
    <p:sldId id="348" r:id="rId60"/>
    <p:sldId id="324" r:id="rId61"/>
    <p:sldId id="325" r:id="rId62"/>
    <p:sldId id="287" r:id="rId63"/>
    <p:sldId id="260" r:id="rId64"/>
    <p:sldId id="326" r:id="rId65"/>
    <p:sldId id="329" r:id="rId66"/>
    <p:sldId id="327" r:id="rId67"/>
    <p:sldId id="330" r:id="rId68"/>
    <p:sldId id="328" r:id="rId69"/>
    <p:sldId id="331" r:id="rId70"/>
    <p:sldId id="288" r:id="rId71"/>
    <p:sldId id="262" r:id="rId72"/>
    <p:sldId id="335" r:id="rId73"/>
    <p:sldId id="336" r:id="rId74"/>
    <p:sldId id="334" r:id="rId75"/>
    <p:sldId id="339" r:id="rId76"/>
    <p:sldId id="340" r:id="rId77"/>
    <p:sldId id="337" r:id="rId78"/>
    <p:sldId id="341" r:id="rId79"/>
    <p:sldId id="342" r:id="rId80"/>
    <p:sldId id="343" r:id="rId81"/>
    <p:sldId id="344" r:id="rId82"/>
    <p:sldId id="332" r:id="rId83"/>
    <p:sldId id="333" r:id="rId84"/>
    <p:sldId id="345" r:id="rId85"/>
    <p:sldId id="265" r:id="rId86"/>
    <p:sldId id="266" r:id="rId87"/>
    <p:sldId id="350"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B721842-0CE5-334D-AF6C-5E2AAA0CA26D}">
          <p14:sldIdLst>
            <p14:sldId id="256"/>
            <p14:sldId id="257"/>
          </p14:sldIdLst>
        </p14:section>
        <p14:section name="提案の全体像" id="{396CFEB8-1DEF-2240-BE49-E8D65CD33187}">
          <p14:sldIdLst>
            <p14:sldId id="284"/>
            <p14:sldId id="272"/>
            <p14:sldId id="258"/>
            <p14:sldId id="270"/>
            <p14:sldId id="271"/>
            <p14:sldId id="283"/>
            <p14:sldId id="269"/>
            <p14:sldId id="273"/>
            <p14:sldId id="274"/>
            <p14:sldId id="275"/>
            <p14:sldId id="268"/>
            <p14:sldId id="277"/>
            <p14:sldId id="278"/>
            <p14:sldId id="279"/>
            <p14:sldId id="280"/>
            <p14:sldId id="281"/>
            <p14:sldId id="282"/>
          </p14:sldIdLst>
        </p14:section>
        <p14:section name="提案の意義" id="{6F00BDFF-1881-0441-BE47-4271224570B4}">
          <p14:sldIdLst>
            <p14:sldId id="285"/>
            <p14:sldId id="259"/>
            <p14:sldId id="292"/>
            <p14:sldId id="293"/>
            <p14:sldId id="294"/>
            <p14:sldId id="295"/>
            <p14:sldId id="291"/>
            <p14:sldId id="297"/>
            <p14:sldId id="298"/>
            <p14:sldId id="296"/>
            <p14:sldId id="299"/>
            <p14:sldId id="300"/>
            <p14:sldId id="301"/>
            <p14:sldId id="289"/>
            <p14:sldId id="303"/>
            <p14:sldId id="304"/>
            <p14:sldId id="305"/>
            <p14:sldId id="307"/>
            <p14:sldId id="290"/>
            <p14:sldId id="308"/>
            <p14:sldId id="309"/>
            <p14:sldId id="310"/>
            <p14:sldId id="312"/>
            <p14:sldId id="313"/>
            <p14:sldId id="314"/>
            <p14:sldId id="315"/>
            <p14:sldId id="316"/>
            <p14:sldId id="306"/>
            <p14:sldId id="349"/>
            <p14:sldId id="317"/>
            <p14:sldId id="318"/>
            <p14:sldId id="346"/>
          </p14:sldIdLst>
        </p14:section>
        <p14:section name="なぜ5Gなのか" id="{FBADE8D2-9CDD-D14B-9812-632E92655D22}">
          <p14:sldIdLst>
            <p14:sldId id="286"/>
            <p14:sldId id="319"/>
            <p14:sldId id="320"/>
            <p14:sldId id="321"/>
            <p14:sldId id="347"/>
            <p14:sldId id="322"/>
            <p14:sldId id="323"/>
            <p14:sldId id="348"/>
            <p14:sldId id="324"/>
            <p14:sldId id="325"/>
          </p14:sldIdLst>
        </p14:section>
        <p14:section name="この先に見える未来" id="{8A0C6216-88CE-D54B-BC3D-043A68CF1FE9}">
          <p14:sldIdLst>
            <p14:sldId id="287"/>
            <p14:sldId id="260"/>
            <p14:sldId id="326"/>
            <p14:sldId id="329"/>
            <p14:sldId id="327"/>
            <p14:sldId id="330"/>
            <p14:sldId id="328"/>
            <p14:sldId id="331"/>
          </p14:sldIdLst>
        </p14:section>
        <p14:section name="開発について" id="{35D2BAC0-C08C-0F46-997C-6795FBD16BBE}">
          <p14:sldIdLst>
            <p14:sldId id="288"/>
            <p14:sldId id="262"/>
            <p14:sldId id="335"/>
            <p14:sldId id="336"/>
            <p14:sldId id="334"/>
            <p14:sldId id="339"/>
            <p14:sldId id="340"/>
            <p14:sldId id="337"/>
            <p14:sldId id="341"/>
            <p14:sldId id="342"/>
            <p14:sldId id="343"/>
            <p14:sldId id="344"/>
            <p14:sldId id="332"/>
            <p14:sldId id="333"/>
          </p14:sldIdLst>
        </p14:section>
        <p14:section name="補遺" id="{61AF265B-DE80-224E-9493-9CB7FF8834E8}">
          <p14:sldIdLst>
            <p14:sldId id="345"/>
            <p14:sldId id="265"/>
            <p14:sldId id="266"/>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66"/>
    <a:srgbClr val="011627"/>
    <a:srgbClr val="F6F7F8"/>
    <a:srgbClr val="23C4B6"/>
    <a:srgbClr val="20A4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9"/>
    <p:restoredTop sz="77846"/>
  </p:normalViewPr>
  <p:slideViewPr>
    <p:cSldViewPr snapToGrid="0" snapToObjects="1">
      <p:cViewPr varScale="1">
        <p:scale>
          <a:sx n="115" d="100"/>
          <a:sy n="115" d="100"/>
        </p:scale>
        <p:origin x="167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4DD14-52A1-294E-95CA-F49C7F9CA0BD}" type="datetimeFigureOut">
              <a:rPr kumimoji="1" lang="ja-JP" altLang="en-US" smtClean="0"/>
              <a:t>2019/6/28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34BCB-E92D-F147-BC13-0AEE7E1F9AB0}" type="slidenum">
              <a:rPr kumimoji="1" lang="ja-JP" altLang="en-US" smtClean="0"/>
              <a:t>‹#›</a:t>
            </a:fld>
            <a:endParaRPr kumimoji="1" lang="ja-JP" altLang="en-US"/>
          </a:p>
        </p:txBody>
      </p:sp>
    </p:spTree>
    <p:extLst>
      <p:ext uri="{BB962C8B-B14F-4D97-AF65-F5344CB8AC3E}">
        <p14:creationId xmlns:p14="http://schemas.microsoft.com/office/powerpoint/2010/main" val="8313702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a:t>
            </a:fld>
            <a:endParaRPr kumimoji="1" lang="ja-JP" altLang="en-US"/>
          </a:p>
        </p:txBody>
      </p:sp>
    </p:spTree>
    <p:extLst>
      <p:ext uri="{BB962C8B-B14F-4D97-AF65-F5344CB8AC3E}">
        <p14:creationId xmlns:p14="http://schemas.microsoft.com/office/powerpoint/2010/main" val="2275325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13</a:t>
            </a:fld>
            <a:endParaRPr kumimoji="1" lang="ja-JP" altLang="en-US"/>
          </a:p>
        </p:txBody>
      </p:sp>
    </p:spTree>
    <p:extLst>
      <p:ext uri="{BB962C8B-B14F-4D97-AF65-F5344CB8AC3E}">
        <p14:creationId xmlns:p14="http://schemas.microsoft.com/office/powerpoint/2010/main" val="600946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14</a:t>
            </a:fld>
            <a:endParaRPr kumimoji="1" lang="ja-JP" altLang="en-US"/>
          </a:p>
        </p:txBody>
      </p:sp>
    </p:spTree>
    <p:extLst>
      <p:ext uri="{BB962C8B-B14F-4D97-AF65-F5344CB8AC3E}">
        <p14:creationId xmlns:p14="http://schemas.microsoft.com/office/powerpoint/2010/main" val="1251221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15</a:t>
            </a:fld>
            <a:endParaRPr kumimoji="1" lang="ja-JP" altLang="en-US"/>
          </a:p>
        </p:txBody>
      </p:sp>
    </p:spTree>
    <p:extLst>
      <p:ext uri="{BB962C8B-B14F-4D97-AF65-F5344CB8AC3E}">
        <p14:creationId xmlns:p14="http://schemas.microsoft.com/office/powerpoint/2010/main" val="1718574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16</a:t>
            </a:fld>
            <a:endParaRPr kumimoji="1" lang="ja-JP" altLang="en-US"/>
          </a:p>
        </p:txBody>
      </p:sp>
    </p:spTree>
    <p:extLst>
      <p:ext uri="{BB962C8B-B14F-4D97-AF65-F5344CB8AC3E}">
        <p14:creationId xmlns:p14="http://schemas.microsoft.com/office/powerpoint/2010/main" val="356677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17</a:t>
            </a:fld>
            <a:endParaRPr kumimoji="1" lang="ja-JP" altLang="en-US"/>
          </a:p>
        </p:txBody>
      </p:sp>
    </p:spTree>
    <p:extLst>
      <p:ext uri="{BB962C8B-B14F-4D97-AF65-F5344CB8AC3E}">
        <p14:creationId xmlns:p14="http://schemas.microsoft.com/office/powerpoint/2010/main" val="907895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18</a:t>
            </a:fld>
            <a:endParaRPr kumimoji="1" lang="ja-JP" altLang="en-US"/>
          </a:p>
        </p:txBody>
      </p:sp>
    </p:spTree>
    <p:extLst>
      <p:ext uri="{BB962C8B-B14F-4D97-AF65-F5344CB8AC3E}">
        <p14:creationId xmlns:p14="http://schemas.microsoft.com/office/powerpoint/2010/main" val="141278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19</a:t>
            </a:fld>
            <a:endParaRPr kumimoji="1" lang="ja-JP" altLang="en-US"/>
          </a:p>
        </p:txBody>
      </p:sp>
    </p:spTree>
    <p:extLst>
      <p:ext uri="{BB962C8B-B14F-4D97-AF65-F5344CB8AC3E}">
        <p14:creationId xmlns:p14="http://schemas.microsoft.com/office/powerpoint/2010/main" val="1506902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21</a:t>
            </a:fld>
            <a:endParaRPr kumimoji="1" lang="ja-JP" altLang="en-US"/>
          </a:p>
        </p:txBody>
      </p:sp>
    </p:spTree>
    <p:extLst>
      <p:ext uri="{BB962C8B-B14F-4D97-AF65-F5344CB8AC3E}">
        <p14:creationId xmlns:p14="http://schemas.microsoft.com/office/powerpoint/2010/main" val="2649110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22</a:t>
            </a:fld>
            <a:endParaRPr kumimoji="1" lang="ja-JP" altLang="en-US"/>
          </a:p>
        </p:txBody>
      </p:sp>
    </p:spTree>
    <p:extLst>
      <p:ext uri="{BB962C8B-B14F-4D97-AF65-F5344CB8AC3E}">
        <p14:creationId xmlns:p14="http://schemas.microsoft.com/office/powerpoint/2010/main" val="4125317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23</a:t>
            </a:fld>
            <a:endParaRPr kumimoji="1" lang="ja-JP" altLang="en-US"/>
          </a:p>
        </p:txBody>
      </p:sp>
    </p:spTree>
    <p:extLst>
      <p:ext uri="{BB962C8B-B14F-4D97-AF65-F5344CB8AC3E}">
        <p14:creationId xmlns:p14="http://schemas.microsoft.com/office/powerpoint/2010/main" val="136425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a:t>
            </a:fld>
            <a:endParaRPr kumimoji="1" lang="ja-JP" altLang="en-US"/>
          </a:p>
        </p:txBody>
      </p:sp>
    </p:spTree>
    <p:extLst>
      <p:ext uri="{BB962C8B-B14F-4D97-AF65-F5344CB8AC3E}">
        <p14:creationId xmlns:p14="http://schemas.microsoft.com/office/powerpoint/2010/main" val="2979346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24</a:t>
            </a:fld>
            <a:endParaRPr kumimoji="1" lang="ja-JP" altLang="en-US"/>
          </a:p>
        </p:txBody>
      </p:sp>
    </p:spTree>
    <p:extLst>
      <p:ext uri="{BB962C8B-B14F-4D97-AF65-F5344CB8AC3E}">
        <p14:creationId xmlns:p14="http://schemas.microsoft.com/office/powerpoint/2010/main" val="1317388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25</a:t>
            </a:fld>
            <a:endParaRPr kumimoji="1" lang="ja-JP" altLang="en-US"/>
          </a:p>
        </p:txBody>
      </p:sp>
    </p:spTree>
    <p:extLst>
      <p:ext uri="{BB962C8B-B14F-4D97-AF65-F5344CB8AC3E}">
        <p14:creationId xmlns:p14="http://schemas.microsoft.com/office/powerpoint/2010/main" val="155487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26</a:t>
            </a:fld>
            <a:endParaRPr kumimoji="1" lang="ja-JP" altLang="en-US"/>
          </a:p>
        </p:txBody>
      </p:sp>
    </p:spTree>
    <p:extLst>
      <p:ext uri="{BB962C8B-B14F-4D97-AF65-F5344CB8AC3E}">
        <p14:creationId xmlns:p14="http://schemas.microsoft.com/office/powerpoint/2010/main" val="90438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27</a:t>
            </a:fld>
            <a:endParaRPr kumimoji="1" lang="ja-JP" altLang="en-US"/>
          </a:p>
        </p:txBody>
      </p:sp>
    </p:spTree>
    <p:extLst>
      <p:ext uri="{BB962C8B-B14F-4D97-AF65-F5344CB8AC3E}">
        <p14:creationId xmlns:p14="http://schemas.microsoft.com/office/powerpoint/2010/main" val="859675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28</a:t>
            </a:fld>
            <a:endParaRPr kumimoji="1" lang="ja-JP" altLang="en-US"/>
          </a:p>
        </p:txBody>
      </p:sp>
    </p:spTree>
    <p:extLst>
      <p:ext uri="{BB962C8B-B14F-4D97-AF65-F5344CB8AC3E}">
        <p14:creationId xmlns:p14="http://schemas.microsoft.com/office/powerpoint/2010/main" val="206841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29</a:t>
            </a:fld>
            <a:endParaRPr kumimoji="1" lang="ja-JP" altLang="en-US"/>
          </a:p>
        </p:txBody>
      </p:sp>
    </p:spTree>
    <p:extLst>
      <p:ext uri="{BB962C8B-B14F-4D97-AF65-F5344CB8AC3E}">
        <p14:creationId xmlns:p14="http://schemas.microsoft.com/office/powerpoint/2010/main" val="2902864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30</a:t>
            </a:fld>
            <a:endParaRPr kumimoji="1" lang="ja-JP" altLang="en-US"/>
          </a:p>
        </p:txBody>
      </p:sp>
    </p:spTree>
    <p:extLst>
      <p:ext uri="{BB962C8B-B14F-4D97-AF65-F5344CB8AC3E}">
        <p14:creationId xmlns:p14="http://schemas.microsoft.com/office/powerpoint/2010/main" val="2275468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31</a:t>
            </a:fld>
            <a:endParaRPr kumimoji="1" lang="ja-JP" altLang="en-US"/>
          </a:p>
        </p:txBody>
      </p:sp>
    </p:spTree>
    <p:extLst>
      <p:ext uri="{BB962C8B-B14F-4D97-AF65-F5344CB8AC3E}">
        <p14:creationId xmlns:p14="http://schemas.microsoft.com/office/powerpoint/2010/main" val="345706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32</a:t>
            </a:fld>
            <a:endParaRPr kumimoji="1" lang="ja-JP" altLang="en-US"/>
          </a:p>
        </p:txBody>
      </p:sp>
    </p:spTree>
    <p:extLst>
      <p:ext uri="{BB962C8B-B14F-4D97-AF65-F5344CB8AC3E}">
        <p14:creationId xmlns:p14="http://schemas.microsoft.com/office/powerpoint/2010/main" val="20082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33</a:t>
            </a:fld>
            <a:endParaRPr kumimoji="1" lang="ja-JP" altLang="en-US"/>
          </a:p>
        </p:txBody>
      </p:sp>
    </p:spTree>
    <p:extLst>
      <p:ext uri="{BB962C8B-B14F-4D97-AF65-F5344CB8AC3E}">
        <p14:creationId xmlns:p14="http://schemas.microsoft.com/office/powerpoint/2010/main" val="3268925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6</a:t>
            </a:fld>
            <a:endParaRPr kumimoji="1" lang="ja-JP" altLang="en-US"/>
          </a:p>
        </p:txBody>
      </p:sp>
    </p:spTree>
    <p:extLst>
      <p:ext uri="{BB962C8B-B14F-4D97-AF65-F5344CB8AC3E}">
        <p14:creationId xmlns:p14="http://schemas.microsoft.com/office/powerpoint/2010/main" val="1254214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34</a:t>
            </a:fld>
            <a:endParaRPr kumimoji="1" lang="ja-JP" altLang="en-US"/>
          </a:p>
        </p:txBody>
      </p:sp>
    </p:spTree>
    <p:extLst>
      <p:ext uri="{BB962C8B-B14F-4D97-AF65-F5344CB8AC3E}">
        <p14:creationId xmlns:p14="http://schemas.microsoft.com/office/powerpoint/2010/main" val="2613675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35</a:t>
            </a:fld>
            <a:endParaRPr kumimoji="1" lang="ja-JP" altLang="en-US"/>
          </a:p>
        </p:txBody>
      </p:sp>
    </p:spTree>
    <p:extLst>
      <p:ext uri="{BB962C8B-B14F-4D97-AF65-F5344CB8AC3E}">
        <p14:creationId xmlns:p14="http://schemas.microsoft.com/office/powerpoint/2010/main" val="4082675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36</a:t>
            </a:fld>
            <a:endParaRPr kumimoji="1" lang="ja-JP" altLang="en-US"/>
          </a:p>
        </p:txBody>
      </p:sp>
    </p:spTree>
    <p:extLst>
      <p:ext uri="{BB962C8B-B14F-4D97-AF65-F5344CB8AC3E}">
        <p14:creationId xmlns:p14="http://schemas.microsoft.com/office/powerpoint/2010/main" val="3830704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37</a:t>
            </a:fld>
            <a:endParaRPr kumimoji="1" lang="ja-JP" altLang="en-US"/>
          </a:p>
        </p:txBody>
      </p:sp>
    </p:spTree>
    <p:extLst>
      <p:ext uri="{BB962C8B-B14F-4D97-AF65-F5344CB8AC3E}">
        <p14:creationId xmlns:p14="http://schemas.microsoft.com/office/powerpoint/2010/main" val="1308069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38</a:t>
            </a:fld>
            <a:endParaRPr kumimoji="1" lang="ja-JP" altLang="en-US"/>
          </a:p>
        </p:txBody>
      </p:sp>
    </p:spTree>
    <p:extLst>
      <p:ext uri="{BB962C8B-B14F-4D97-AF65-F5344CB8AC3E}">
        <p14:creationId xmlns:p14="http://schemas.microsoft.com/office/powerpoint/2010/main" val="167210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39</a:t>
            </a:fld>
            <a:endParaRPr kumimoji="1" lang="ja-JP" altLang="en-US"/>
          </a:p>
        </p:txBody>
      </p:sp>
    </p:spTree>
    <p:extLst>
      <p:ext uri="{BB962C8B-B14F-4D97-AF65-F5344CB8AC3E}">
        <p14:creationId xmlns:p14="http://schemas.microsoft.com/office/powerpoint/2010/main" val="2356208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40</a:t>
            </a:fld>
            <a:endParaRPr kumimoji="1" lang="ja-JP" altLang="en-US"/>
          </a:p>
        </p:txBody>
      </p:sp>
    </p:spTree>
    <p:extLst>
      <p:ext uri="{BB962C8B-B14F-4D97-AF65-F5344CB8AC3E}">
        <p14:creationId xmlns:p14="http://schemas.microsoft.com/office/powerpoint/2010/main" val="27137127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41</a:t>
            </a:fld>
            <a:endParaRPr kumimoji="1" lang="ja-JP" altLang="en-US"/>
          </a:p>
        </p:txBody>
      </p:sp>
    </p:spTree>
    <p:extLst>
      <p:ext uri="{BB962C8B-B14F-4D97-AF65-F5344CB8AC3E}">
        <p14:creationId xmlns:p14="http://schemas.microsoft.com/office/powerpoint/2010/main" val="152141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42</a:t>
            </a:fld>
            <a:endParaRPr kumimoji="1" lang="ja-JP" altLang="en-US"/>
          </a:p>
        </p:txBody>
      </p:sp>
    </p:spTree>
    <p:extLst>
      <p:ext uri="{BB962C8B-B14F-4D97-AF65-F5344CB8AC3E}">
        <p14:creationId xmlns:p14="http://schemas.microsoft.com/office/powerpoint/2010/main" val="20579601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43</a:t>
            </a:fld>
            <a:endParaRPr kumimoji="1" lang="ja-JP" altLang="en-US"/>
          </a:p>
        </p:txBody>
      </p:sp>
    </p:spTree>
    <p:extLst>
      <p:ext uri="{BB962C8B-B14F-4D97-AF65-F5344CB8AC3E}">
        <p14:creationId xmlns:p14="http://schemas.microsoft.com/office/powerpoint/2010/main" val="271461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a:t>
            </a:fld>
            <a:endParaRPr kumimoji="1" lang="ja-JP" altLang="en-US"/>
          </a:p>
        </p:txBody>
      </p:sp>
    </p:spTree>
    <p:extLst>
      <p:ext uri="{BB962C8B-B14F-4D97-AF65-F5344CB8AC3E}">
        <p14:creationId xmlns:p14="http://schemas.microsoft.com/office/powerpoint/2010/main" val="273486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44</a:t>
            </a:fld>
            <a:endParaRPr kumimoji="1" lang="ja-JP" altLang="en-US"/>
          </a:p>
        </p:txBody>
      </p:sp>
    </p:spTree>
    <p:extLst>
      <p:ext uri="{BB962C8B-B14F-4D97-AF65-F5344CB8AC3E}">
        <p14:creationId xmlns:p14="http://schemas.microsoft.com/office/powerpoint/2010/main" val="15611469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45</a:t>
            </a:fld>
            <a:endParaRPr kumimoji="1" lang="ja-JP" altLang="en-US"/>
          </a:p>
        </p:txBody>
      </p:sp>
    </p:spTree>
    <p:extLst>
      <p:ext uri="{BB962C8B-B14F-4D97-AF65-F5344CB8AC3E}">
        <p14:creationId xmlns:p14="http://schemas.microsoft.com/office/powerpoint/2010/main" val="10790694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46</a:t>
            </a:fld>
            <a:endParaRPr kumimoji="1" lang="ja-JP" altLang="en-US"/>
          </a:p>
        </p:txBody>
      </p:sp>
    </p:spTree>
    <p:extLst>
      <p:ext uri="{BB962C8B-B14F-4D97-AF65-F5344CB8AC3E}">
        <p14:creationId xmlns:p14="http://schemas.microsoft.com/office/powerpoint/2010/main" val="5002744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47</a:t>
            </a:fld>
            <a:endParaRPr kumimoji="1" lang="ja-JP" altLang="en-US"/>
          </a:p>
        </p:txBody>
      </p:sp>
    </p:spTree>
    <p:extLst>
      <p:ext uri="{BB962C8B-B14F-4D97-AF65-F5344CB8AC3E}">
        <p14:creationId xmlns:p14="http://schemas.microsoft.com/office/powerpoint/2010/main" val="131097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48</a:t>
            </a:fld>
            <a:endParaRPr kumimoji="1" lang="ja-JP" altLang="en-US"/>
          </a:p>
        </p:txBody>
      </p:sp>
    </p:spTree>
    <p:extLst>
      <p:ext uri="{BB962C8B-B14F-4D97-AF65-F5344CB8AC3E}">
        <p14:creationId xmlns:p14="http://schemas.microsoft.com/office/powerpoint/2010/main" val="732124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49</a:t>
            </a:fld>
            <a:endParaRPr kumimoji="1" lang="ja-JP" altLang="en-US"/>
          </a:p>
        </p:txBody>
      </p:sp>
    </p:spTree>
    <p:extLst>
      <p:ext uri="{BB962C8B-B14F-4D97-AF65-F5344CB8AC3E}">
        <p14:creationId xmlns:p14="http://schemas.microsoft.com/office/powerpoint/2010/main" val="15107392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latin typeface="Hiragino Sans W2" panose="020B0300000000000000" pitchFamily="34" charset="-128"/>
                <a:ea typeface="Hiragino Sans W2" panose="020B0300000000000000" pitchFamily="34" charset="-128"/>
              </a:rPr>
              <a:t>有意なプラットフォームではなく</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有意義なプラットフォームを作る</a:t>
            </a:r>
          </a:p>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50</a:t>
            </a:fld>
            <a:endParaRPr kumimoji="1" lang="ja-JP" altLang="en-US"/>
          </a:p>
        </p:txBody>
      </p:sp>
    </p:spTree>
    <p:extLst>
      <p:ext uri="{BB962C8B-B14F-4D97-AF65-F5344CB8AC3E}">
        <p14:creationId xmlns:p14="http://schemas.microsoft.com/office/powerpoint/2010/main" val="24489708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51</a:t>
            </a:fld>
            <a:endParaRPr kumimoji="1" lang="ja-JP" altLang="en-US"/>
          </a:p>
        </p:txBody>
      </p:sp>
    </p:spTree>
    <p:extLst>
      <p:ext uri="{BB962C8B-B14F-4D97-AF65-F5344CB8AC3E}">
        <p14:creationId xmlns:p14="http://schemas.microsoft.com/office/powerpoint/2010/main" val="9984454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53</a:t>
            </a:fld>
            <a:endParaRPr kumimoji="1" lang="ja-JP" altLang="en-US"/>
          </a:p>
        </p:txBody>
      </p:sp>
    </p:spTree>
    <p:extLst>
      <p:ext uri="{BB962C8B-B14F-4D97-AF65-F5344CB8AC3E}">
        <p14:creationId xmlns:p14="http://schemas.microsoft.com/office/powerpoint/2010/main" val="31719288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54</a:t>
            </a:fld>
            <a:endParaRPr kumimoji="1" lang="ja-JP" altLang="en-US"/>
          </a:p>
        </p:txBody>
      </p:sp>
    </p:spTree>
    <p:extLst>
      <p:ext uri="{BB962C8B-B14F-4D97-AF65-F5344CB8AC3E}">
        <p14:creationId xmlns:p14="http://schemas.microsoft.com/office/powerpoint/2010/main" val="3563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8</a:t>
            </a:fld>
            <a:endParaRPr kumimoji="1" lang="ja-JP" altLang="en-US"/>
          </a:p>
        </p:txBody>
      </p:sp>
    </p:spTree>
    <p:extLst>
      <p:ext uri="{BB962C8B-B14F-4D97-AF65-F5344CB8AC3E}">
        <p14:creationId xmlns:p14="http://schemas.microsoft.com/office/powerpoint/2010/main" val="2821814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55</a:t>
            </a:fld>
            <a:endParaRPr kumimoji="1" lang="ja-JP" altLang="en-US"/>
          </a:p>
        </p:txBody>
      </p:sp>
    </p:spTree>
    <p:extLst>
      <p:ext uri="{BB962C8B-B14F-4D97-AF65-F5344CB8AC3E}">
        <p14:creationId xmlns:p14="http://schemas.microsoft.com/office/powerpoint/2010/main" val="33593506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56</a:t>
            </a:fld>
            <a:endParaRPr kumimoji="1" lang="ja-JP" altLang="en-US"/>
          </a:p>
        </p:txBody>
      </p:sp>
    </p:spTree>
    <p:extLst>
      <p:ext uri="{BB962C8B-B14F-4D97-AF65-F5344CB8AC3E}">
        <p14:creationId xmlns:p14="http://schemas.microsoft.com/office/powerpoint/2010/main" val="16504616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57</a:t>
            </a:fld>
            <a:endParaRPr kumimoji="1" lang="ja-JP" altLang="en-US"/>
          </a:p>
        </p:txBody>
      </p:sp>
    </p:spTree>
    <p:extLst>
      <p:ext uri="{BB962C8B-B14F-4D97-AF65-F5344CB8AC3E}">
        <p14:creationId xmlns:p14="http://schemas.microsoft.com/office/powerpoint/2010/main" val="22570858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58</a:t>
            </a:fld>
            <a:endParaRPr kumimoji="1" lang="ja-JP" altLang="en-US"/>
          </a:p>
        </p:txBody>
      </p:sp>
    </p:spTree>
    <p:extLst>
      <p:ext uri="{BB962C8B-B14F-4D97-AF65-F5344CB8AC3E}">
        <p14:creationId xmlns:p14="http://schemas.microsoft.com/office/powerpoint/2010/main" val="28632007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59</a:t>
            </a:fld>
            <a:endParaRPr kumimoji="1" lang="ja-JP" altLang="en-US"/>
          </a:p>
        </p:txBody>
      </p:sp>
    </p:spTree>
    <p:extLst>
      <p:ext uri="{BB962C8B-B14F-4D97-AF65-F5344CB8AC3E}">
        <p14:creationId xmlns:p14="http://schemas.microsoft.com/office/powerpoint/2010/main" val="2178422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60</a:t>
            </a:fld>
            <a:endParaRPr kumimoji="1" lang="ja-JP" altLang="en-US"/>
          </a:p>
        </p:txBody>
      </p:sp>
    </p:spTree>
    <p:extLst>
      <p:ext uri="{BB962C8B-B14F-4D97-AF65-F5344CB8AC3E}">
        <p14:creationId xmlns:p14="http://schemas.microsoft.com/office/powerpoint/2010/main" val="37003425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61</a:t>
            </a:fld>
            <a:endParaRPr kumimoji="1" lang="ja-JP" altLang="en-US"/>
          </a:p>
        </p:txBody>
      </p:sp>
    </p:spTree>
    <p:extLst>
      <p:ext uri="{BB962C8B-B14F-4D97-AF65-F5344CB8AC3E}">
        <p14:creationId xmlns:p14="http://schemas.microsoft.com/office/powerpoint/2010/main" val="28556067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cs typeface="Meiryo UI" panose="020B0604030504040204" pitchFamily="50" charset="-128"/>
              </a:rPr>
              <a:t>個人で所有しているハイスペック</a:t>
            </a:r>
            <a:r>
              <a:rPr lang="en-US" altLang="ja-JP" dirty="0">
                <a:cs typeface="Meiryo UI" panose="020B0604030504040204" pitchFamily="50" charset="-128"/>
              </a:rPr>
              <a:t>PC</a:t>
            </a:r>
            <a:r>
              <a:rPr lang="ja-JP" altLang="en-US">
                <a:cs typeface="Meiryo UI" panose="020B0604030504040204" pitchFamily="50" charset="-128"/>
              </a:rPr>
              <a:t>も、使用しないタイミングが少なからず生じる。使っていない計算リソースを誰かとシェアすることで地球上の計算リソースを動的かつ最適に活用できる。計算リソースのシェアは今までにも可能だったが、</a:t>
            </a:r>
            <a:r>
              <a:rPr lang="en-US" altLang="ja-JP" dirty="0">
                <a:cs typeface="Meiryo UI" panose="020B0604030504040204" pitchFamily="50" charset="-128"/>
              </a:rPr>
              <a:t>5G</a:t>
            </a:r>
            <a:r>
              <a:rPr lang="ja-JP" altLang="en-US">
                <a:cs typeface="Meiryo UI" panose="020B0604030504040204" pitchFamily="50" charset="-128"/>
              </a:rPr>
              <a:t>回線を利用することでリアルタイムに計算リソースをシェアでき、活用可能なシーンが爆発的に増えると考える。</a:t>
            </a:r>
          </a:p>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64</a:t>
            </a:fld>
            <a:endParaRPr kumimoji="1" lang="ja-JP" altLang="en-US"/>
          </a:p>
        </p:txBody>
      </p:sp>
    </p:spTree>
    <p:extLst>
      <p:ext uri="{BB962C8B-B14F-4D97-AF65-F5344CB8AC3E}">
        <p14:creationId xmlns:p14="http://schemas.microsoft.com/office/powerpoint/2010/main" val="10654484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cs typeface="Meiryo UI" panose="020B0604030504040204" pitchFamily="50" charset="-128"/>
              </a:rPr>
              <a:t>個人で所有しているハイスペック</a:t>
            </a:r>
            <a:r>
              <a:rPr lang="en-US" altLang="ja-JP" dirty="0">
                <a:cs typeface="Meiryo UI" panose="020B0604030504040204" pitchFamily="50" charset="-128"/>
              </a:rPr>
              <a:t>PC</a:t>
            </a:r>
            <a:r>
              <a:rPr lang="ja-JP" altLang="en-US">
                <a:cs typeface="Meiryo UI" panose="020B0604030504040204" pitchFamily="50" charset="-128"/>
              </a:rPr>
              <a:t>も、使用しないタイミングが少なからず生じる。使っていない計算リソースを誰かとシェアすることで地球上の計算リソースを動的かつ最適に活用できる。計算リソースのシェアは今までにも可能だったが、</a:t>
            </a:r>
            <a:r>
              <a:rPr lang="en-US" altLang="ja-JP" dirty="0">
                <a:cs typeface="Meiryo UI" panose="020B0604030504040204" pitchFamily="50" charset="-128"/>
              </a:rPr>
              <a:t>5G</a:t>
            </a:r>
            <a:r>
              <a:rPr lang="ja-JP" altLang="en-US">
                <a:cs typeface="Meiryo UI" panose="020B0604030504040204" pitchFamily="50" charset="-128"/>
              </a:rPr>
              <a:t>回線を利用することでリアルタイムに計算リソースをシェアでき、活用可能なシーンが爆発的に増えると考える。</a:t>
            </a:r>
          </a:p>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65</a:t>
            </a:fld>
            <a:endParaRPr kumimoji="1" lang="ja-JP" altLang="en-US"/>
          </a:p>
        </p:txBody>
      </p:sp>
    </p:spTree>
    <p:extLst>
      <p:ext uri="{BB962C8B-B14F-4D97-AF65-F5344CB8AC3E}">
        <p14:creationId xmlns:p14="http://schemas.microsoft.com/office/powerpoint/2010/main" val="40991165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cs typeface="Meiryo UI" panose="020B0604030504040204" pitchFamily="50" charset="-128"/>
              </a:rPr>
              <a:t>我々が日常的に使用しているスマートフォンは、日々高機能化するが、いずれにおいても</a:t>
            </a:r>
            <a:r>
              <a:rPr lang="en-US" altLang="ja-JP" dirty="0">
                <a:cs typeface="Meiryo UI" panose="020B0604030504040204" pitchFamily="50" charset="-128"/>
              </a:rPr>
              <a:t>10</a:t>
            </a:r>
            <a:r>
              <a:rPr lang="ja-JP" altLang="en-US">
                <a:cs typeface="Meiryo UI" panose="020B0604030504040204" pitchFamily="50" charset="-128"/>
              </a:rPr>
              <a:t>万円を超える超高級品になっている。このシステムを活用することで、スマートフォンのような計算リソースの枯渇しやすいデバイスにおいて、リッチな処理をすることができ、様々なコンテンツやシステムを使用できるようになる。また、</a:t>
            </a:r>
            <a:r>
              <a:rPr lang="en-US" altLang="ja-JP" dirty="0">
                <a:cs typeface="Meiryo UI" panose="020B0604030504040204" pitchFamily="50" charset="-128"/>
              </a:rPr>
              <a:t>5G</a:t>
            </a:r>
            <a:r>
              <a:rPr lang="ja-JP" altLang="en-US">
                <a:cs typeface="Meiryo UI" panose="020B0604030504040204" pitchFamily="50" charset="-128"/>
              </a:rPr>
              <a:t>回線を使用することで、その時必要な計算リソースを必要な分だけリアルタイムに使用することができ計算リソースをリーズナブルに利用できるようになる。</a:t>
            </a:r>
          </a:p>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66</a:t>
            </a:fld>
            <a:endParaRPr kumimoji="1" lang="ja-JP" altLang="en-US"/>
          </a:p>
        </p:txBody>
      </p:sp>
    </p:spTree>
    <p:extLst>
      <p:ext uri="{BB962C8B-B14F-4D97-AF65-F5344CB8AC3E}">
        <p14:creationId xmlns:p14="http://schemas.microsoft.com/office/powerpoint/2010/main" val="144856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9</a:t>
            </a:fld>
            <a:endParaRPr kumimoji="1" lang="ja-JP" altLang="en-US"/>
          </a:p>
        </p:txBody>
      </p:sp>
    </p:spTree>
    <p:extLst>
      <p:ext uri="{BB962C8B-B14F-4D97-AF65-F5344CB8AC3E}">
        <p14:creationId xmlns:p14="http://schemas.microsoft.com/office/powerpoint/2010/main" val="15723209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情報格差への一つの緒</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67</a:t>
            </a:fld>
            <a:endParaRPr kumimoji="1" lang="ja-JP" altLang="en-US"/>
          </a:p>
        </p:txBody>
      </p:sp>
    </p:spTree>
    <p:extLst>
      <p:ext uri="{BB962C8B-B14F-4D97-AF65-F5344CB8AC3E}">
        <p14:creationId xmlns:p14="http://schemas.microsoft.com/office/powerpoint/2010/main" val="37251216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cs typeface="Meiryo UI" panose="020B0604030504040204" pitchFamily="50" charset="-128"/>
              </a:rPr>
              <a:t>この仕組が実現すると、教育現場で使用するデバイスを本当の意味でシンクライアントにすることができる。デバイスの構成をディスプレイ、入力機器、バッテリーそして</a:t>
            </a:r>
            <a:r>
              <a:rPr lang="en-US" altLang="ja-JP" dirty="0">
                <a:cs typeface="Meiryo UI" panose="020B0604030504040204" pitchFamily="50" charset="-128"/>
              </a:rPr>
              <a:t>ROM</a:t>
            </a:r>
            <a:r>
              <a:rPr lang="ja-JP" altLang="en-US">
                <a:cs typeface="Meiryo UI" panose="020B0604030504040204" pitchFamily="50" charset="-128"/>
              </a:rPr>
              <a:t>のみで構成可能になり、すべての計算を外部の余っている計算リソースで賄えるからである。現時点で小学校等で導入されているタブレット端末は</a:t>
            </a:r>
            <a:r>
              <a:rPr lang="en-US" altLang="ja-JP" dirty="0">
                <a:cs typeface="Meiryo UI" panose="020B0604030504040204" pitchFamily="50" charset="-128"/>
              </a:rPr>
              <a:t>(</a:t>
            </a:r>
            <a:r>
              <a:rPr lang="ja-JP" altLang="en-US">
                <a:cs typeface="Meiryo UI" panose="020B0604030504040204" pitchFamily="50" charset="-128"/>
              </a:rPr>
              <a:t>ケースバイケースではあるが、</a:t>
            </a:r>
            <a:r>
              <a:rPr lang="en-US" altLang="ja-JP" dirty="0">
                <a:cs typeface="Meiryo UI" panose="020B0604030504040204" pitchFamily="50" charset="-128"/>
              </a:rPr>
              <a:t>)</a:t>
            </a:r>
            <a:r>
              <a:rPr lang="ja-JP" altLang="en-US">
                <a:cs typeface="Meiryo UI" panose="020B0604030504040204" pitchFamily="50" charset="-128"/>
              </a:rPr>
              <a:t>総じて低スペックであり、児童や教職員がストレスなく活用することが難しく本来の目的を達成できていない。先程提案したシンクライアントなデバイスを実現すれば、本体重量も価格も下げることができるのでより高精細かつ高輝度で使いやすいディスプレイを導入できると考えている。</a:t>
            </a:r>
          </a:p>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68</a:t>
            </a:fld>
            <a:endParaRPr kumimoji="1" lang="ja-JP" altLang="en-US"/>
          </a:p>
        </p:txBody>
      </p:sp>
    </p:spTree>
    <p:extLst>
      <p:ext uri="{BB962C8B-B14F-4D97-AF65-F5344CB8AC3E}">
        <p14:creationId xmlns:p14="http://schemas.microsoft.com/office/powerpoint/2010/main" val="247114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cs typeface="Meiryo UI" panose="020B0604030504040204" pitchFamily="50" charset="-128"/>
              </a:rPr>
              <a:t>この仕組が実現すると、教育現場で使用するデバイスを本当の意味でシンクライアントにすることができる。デバイスの構成をディスプレイ、入力機器、バッテリーそして</a:t>
            </a:r>
            <a:r>
              <a:rPr lang="en-US" altLang="ja-JP" dirty="0">
                <a:cs typeface="Meiryo UI" panose="020B0604030504040204" pitchFamily="50" charset="-128"/>
              </a:rPr>
              <a:t>ROM</a:t>
            </a:r>
            <a:r>
              <a:rPr lang="ja-JP" altLang="en-US">
                <a:cs typeface="Meiryo UI" panose="020B0604030504040204" pitchFamily="50" charset="-128"/>
              </a:rPr>
              <a:t>のみで構成可能になり、すべての計算を外部の余っている計算リソースで賄えるからである。現時点で小学校等で導入されているタブレット端末は</a:t>
            </a:r>
            <a:r>
              <a:rPr lang="en-US" altLang="ja-JP" dirty="0">
                <a:cs typeface="Meiryo UI" panose="020B0604030504040204" pitchFamily="50" charset="-128"/>
              </a:rPr>
              <a:t>(</a:t>
            </a:r>
            <a:r>
              <a:rPr lang="ja-JP" altLang="en-US">
                <a:cs typeface="Meiryo UI" panose="020B0604030504040204" pitchFamily="50" charset="-128"/>
              </a:rPr>
              <a:t>ケースバイケースではあるが、</a:t>
            </a:r>
            <a:r>
              <a:rPr lang="en-US" altLang="ja-JP" dirty="0">
                <a:cs typeface="Meiryo UI" panose="020B0604030504040204" pitchFamily="50" charset="-128"/>
              </a:rPr>
              <a:t>)</a:t>
            </a:r>
            <a:r>
              <a:rPr lang="ja-JP" altLang="en-US">
                <a:cs typeface="Meiryo UI" panose="020B0604030504040204" pitchFamily="50" charset="-128"/>
              </a:rPr>
              <a:t>総じて低スペックであり、児童や教職員がストレスなく活用することが難しく本来の目的を達成できていない。先程提案したシンクライアントなデバイスを実現すれば、本体重量も価格も下げることができるのでより高精細かつ高輝度で使いやすいディスプレイを導入できると考えている。</a:t>
            </a:r>
          </a:p>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69</a:t>
            </a:fld>
            <a:endParaRPr kumimoji="1" lang="ja-JP" altLang="en-US"/>
          </a:p>
        </p:txBody>
      </p:sp>
    </p:spTree>
    <p:extLst>
      <p:ext uri="{BB962C8B-B14F-4D97-AF65-F5344CB8AC3E}">
        <p14:creationId xmlns:p14="http://schemas.microsoft.com/office/powerpoint/2010/main" val="38964487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71</a:t>
            </a:fld>
            <a:endParaRPr kumimoji="1" lang="ja-JP" altLang="en-US"/>
          </a:p>
        </p:txBody>
      </p:sp>
    </p:spTree>
    <p:extLst>
      <p:ext uri="{BB962C8B-B14F-4D97-AF65-F5344CB8AC3E}">
        <p14:creationId xmlns:p14="http://schemas.microsoft.com/office/powerpoint/2010/main" val="25341341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72</a:t>
            </a:fld>
            <a:endParaRPr kumimoji="1" lang="ja-JP" altLang="en-US"/>
          </a:p>
        </p:txBody>
      </p:sp>
    </p:spTree>
    <p:extLst>
      <p:ext uri="{BB962C8B-B14F-4D97-AF65-F5344CB8AC3E}">
        <p14:creationId xmlns:p14="http://schemas.microsoft.com/office/powerpoint/2010/main" val="29468716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73</a:t>
            </a:fld>
            <a:endParaRPr kumimoji="1" lang="ja-JP" altLang="en-US"/>
          </a:p>
        </p:txBody>
      </p:sp>
    </p:spTree>
    <p:extLst>
      <p:ext uri="{BB962C8B-B14F-4D97-AF65-F5344CB8AC3E}">
        <p14:creationId xmlns:p14="http://schemas.microsoft.com/office/powerpoint/2010/main" val="42724717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74</a:t>
            </a:fld>
            <a:endParaRPr kumimoji="1" lang="ja-JP" altLang="en-US"/>
          </a:p>
        </p:txBody>
      </p:sp>
    </p:spTree>
    <p:extLst>
      <p:ext uri="{BB962C8B-B14F-4D97-AF65-F5344CB8AC3E}">
        <p14:creationId xmlns:p14="http://schemas.microsoft.com/office/powerpoint/2010/main" val="23498060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75</a:t>
            </a:fld>
            <a:endParaRPr kumimoji="1" lang="ja-JP" altLang="en-US"/>
          </a:p>
        </p:txBody>
      </p:sp>
    </p:spTree>
    <p:extLst>
      <p:ext uri="{BB962C8B-B14F-4D97-AF65-F5344CB8AC3E}">
        <p14:creationId xmlns:p14="http://schemas.microsoft.com/office/powerpoint/2010/main" val="4357308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76</a:t>
            </a:fld>
            <a:endParaRPr kumimoji="1" lang="ja-JP" altLang="en-US"/>
          </a:p>
        </p:txBody>
      </p:sp>
    </p:spTree>
    <p:extLst>
      <p:ext uri="{BB962C8B-B14F-4D97-AF65-F5344CB8AC3E}">
        <p14:creationId xmlns:p14="http://schemas.microsoft.com/office/powerpoint/2010/main" val="41590614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77</a:t>
            </a:fld>
            <a:endParaRPr kumimoji="1" lang="ja-JP" altLang="en-US"/>
          </a:p>
        </p:txBody>
      </p:sp>
    </p:spTree>
    <p:extLst>
      <p:ext uri="{BB962C8B-B14F-4D97-AF65-F5344CB8AC3E}">
        <p14:creationId xmlns:p14="http://schemas.microsoft.com/office/powerpoint/2010/main" val="99388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10</a:t>
            </a:fld>
            <a:endParaRPr kumimoji="1" lang="ja-JP" altLang="en-US"/>
          </a:p>
        </p:txBody>
      </p:sp>
    </p:spTree>
    <p:extLst>
      <p:ext uri="{BB962C8B-B14F-4D97-AF65-F5344CB8AC3E}">
        <p14:creationId xmlns:p14="http://schemas.microsoft.com/office/powerpoint/2010/main" val="5104813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78</a:t>
            </a:fld>
            <a:endParaRPr kumimoji="1" lang="ja-JP" altLang="en-US"/>
          </a:p>
        </p:txBody>
      </p:sp>
    </p:spTree>
    <p:extLst>
      <p:ext uri="{BB962C8B-B14F-4D97-AF65-F5344CB8AC3E}">
        <p14:creationId xmlns:p14="http://schemas.microsoft.com/office/powerpoint/2010/main" val="11690024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79</a:t>
            </a:fld>
            <a:endParaRPr kumimoji="1" lang="ja-JP" altLang="en-US"/>
          </a:p>
        </p:txBody>
      </p:sp>
    </p:spTree>
    <p:extLst>
      <p:ext uri="{BB962C8B-B14F-4D97-AF65-F5344CB8AC3E}">
        <p14:creationId xmlns:p14="http://schemas.microsoft.com/office/powerpoint/2010/main" val="42274226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80</a:t>
            </a:fld>
            <a:endParaRPr kumimoji="1" lang="ja-JP" altLang="en-US"/>
          </a:p>
        </p:txBody>
      </p:sp>
    </p:spTree>
    <p:extLst>
      <p:ext uri="{BB962C8B-B14F-4D97-AF65-F5344CB8AC3E}">
        <p14:creationId xmlns:p14="http://schemas.microsoft.com/office/powerpoint/2010/main" val="5592918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81</a:t>
            </a:fld>
            <a:endParaRPr kumimoji="1" lang="ja-JP" altLang="en-US"/>
          </a:p>
        </p:txBody>
      </p:sp>
    </p:spTree>
    <p:extLst>
      <p:ext uri="{BB962C8B-B14F-4D97-AF65-F5344CB8AC3E}">
        <p14:creationId xmlns:p14="http://schemas.microsoft.com/office/powerpoint/2010/main" val="1708458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11</a:t>
            </a:fld>
            <a:endParaRPr kumimoji="1" lang="ja-JP" altLang="en-US"/>
          </a:p>
        </p:txBody>
      </p:sp>
    </p:spTree>
    <p:extLst>
      <p:ext uri="{BB962C8B-B14F-4D97-AF65-F5344CB8AC3E}">
        <p14:creationId xmlns:p14="http://schemas.microsoft.com/office/powerpoint/2010/main" val="337365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9A34BCB-E92D-F147-BC13-0AEE7E1F9AB0}" type="slidenum">
              <a:rPr kumimoji="1" lang="ja-JP" altLang="en-US" smtClean="0"/>
              <a:t>12</a:t>
            </a:fld>
            <a:endParaRPr kumimoji="1" lang="ja-JP" altLang="en-US"/>
          </a:p>
        </p:txBody>
      </p:sp>
    </p:spTree>
    <p:extLst>
      <p:ext uri="{BB962C8B-B14F-4D97-AF65-F5344CB8AC3E}">
        <p14:creationId xmlns:p14="http://schemas.microsoft.com/office/powerpoint/2010/main" val="95590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253268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26042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378824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a:solidFill>
                  <a:srgbClr val="011627"/>
                </a:solidFill>
              </a:defRPr>
            </a:lvl1pPr>
            <a:lvl2pPr>
              <a:defRPr>
                <a:solidFill>
                  <a:srgbClr val="011627"/>
                </a:solidFill>
              </a:defRPr>
            </a:lvl2pPr>
            <a:lvl3pPr>
              <a:defRPr>
                <a:solidFill>
                  <a:srgbClr val="011627"/>
                </a:solidFill>
              </a:defRPr>
            </a:lvl3pPr>
            <a:lvl4pPr>
              <a:defRPr>
                <a:solidFill>
                  <a:srgbClr val="011627"/>
                </a:solidFill>
              </a:defRPr>
            </a:lvl4pPr>
            <a:lvl5pPr>
              <a:defRPr>
                <a:solidFill>
                  <a:srgbClr val="011627"/>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47220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rgbClr val="011627"/>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80807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113893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299368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95211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413913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317058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A6376E5-7F52-D044-8B10-9AB2B2453F34}" type="datetimeFigureOut">
              <a:rPr kumimoji="1" lang="ja-JP" altLang="en-US" smtClean="0"/>
              <a:t>2019/6/28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651A60-5A2E-3C47-A592-31EE5A342C3C}" type="slidenum">
              <a:rPr kumimoji="1" lang="ja-JP" altLang="en-US" smtClean="0"/>
              <a:t>‹#›</a:t>
            </a:fld>
            <a:endParaRPr kumimoji="1" lang="ja-JP" altLang="en-US"/>
          </a:p>
        </p:txBody>
      </p:sp>
    </p:spTree>
    <p:extLst>
      <p:ext uri="{BB962C8B-B14F-4D97-AF65-F5344CB8AC3E}">
        <p14:creationId xmlns:p14="http://schemas.microsoft.com/office/powerpoint/2010/main" val="10599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7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0991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235676"/>
            <a:ext cx="7886700" cy="494128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0" i="0">
                <a:solidFill>
                  <a:srgbClr val="011627"/>
                </a:solidFill>
                <a:latin typeface="Hiragino Sans W1" panose="020B0300000000000000" pitchFamily="34" charset="-128"/>
                <a:ea typeface="Hiragino Sans W1" panose="020B0300000000000000" pitchFamily="34" charset="-128"/>
              </a:defRPr>
            </a:lvl1pPr>
          </a:lstStyle>
          <a:p>
            <a:fld id="{1A6376E5-7F52-D044-8B10-9AB2B2453F34}" type="datetimeFigureOut">
              <a:rPr lang="ja-JP" altLang="en-US" smtClean="0"/>
              <a:pPr/>
              <a:t>2019/6/28</a:t>
            </a:fld>
            <a:endParaRPr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0" i="0">
                <a:solidFill>
                  <a:srgbClr val="011627"/>
                </a:solidFill>
                <a:latin typeface="Hiragino Sans W1" panose="020B0300000000000000" pitchFamily="34" charset="-128"/>
                <a:ea typeface="Hiragino Sans W1" panose="020B0300000000000000" pitchFamily="34" charset="-128"/>
              </a:defRPr>
            </a:lvl1pPr>
          </a:lstStyle>
          <a:p>
            <a:endParaRPr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0" i="0">
                <a:solidFill>
                  <a:srgbClr val="011627"/>
                </a:solidFill>
                <a:latin typeface="Hiragino Sans W1" panose="020B0300000000000000" pitchFamily="34" charset="-128"/>
                <a:ea typeface="Hiragino Sans W1" panose="020B0300000000000000" pitchFamily="34" charset="-128"/>
              </a:defRPr>
            </a:lvl1pPr>
          </a:lstStyle>
          <a:p>
            <a:fld id="{C9651A60-5A2E-3C47-A592-31EE5A342C3C}" type="slidenum">
              <a:rPr lang="ja-JP" altLang="en-US" smtClean="0"/>
              <a:pPr/>
              <a:t>‹#›</a:t>
            </a:fld>
            <a:endParaRPr lang="ja-JP" altLang="en-US"/>
          </a:p>
        </p:txBody>
      </p:sp>
    </p:spTree>
    <p:extLst>
      <p:ext uri="{BB962C8B-B14F-4D97-AF65-F5344CB8AC3E}">
        <p14:creationId xmlns:p14="http://schemas.microsoft.com/office/powerpoint/2010/main" val="3584304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3600" b="0" i="0" kern="1200">
          <a:solidFill>
            <a:srgbClr val="20A4F3"/>
          </a:solidFill>
          <a:latin typeface="Hiragino Sans W4" panose="020B0400000000000000" pitchFamily="34" charset="-128"/>
          <a:ea typeface="Hiragino Sans W4" panose="020B04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rgbClr val="011627"/>
          </a:solidFill>
          <a:latin typeface="Hiragino Sans W2" panose="020B0300000000000000" pitchFamily="34" charset="-128"/>
          <a:ea typeface="Hiragino Sans W2"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rgbClr val="011627"/>
          </a:solidFill>
          <a:latin typeface="Hiragino Sans W2" panose="020B0300000000000000" pitchFamily="34" charset="-128"/>
          <a:ea typeface="Hiragino Sans W2"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rgbClr val="011627"/>
          </a:solidFill>
          <a:latin typeface="Hiragino Sans W2" panose="020B0300000000000000" pitchFamily="34" charset="-128"/>
          <a:ea typeface="Hiragino Sans W2"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rgbClr val="011627"/>
          </a:solidFill>
          <a:latin typeface="Hiragino Sans W2" panose="020B0300000000000000" pitchFamily="34" charset="-128"/>
          <a:ea typeface="Hiragino Sans W2"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rgbClr val="011627"/>
          </a:solidFill>
          <a:latin typeface="Hiragino Sans W2" panose="020B0300000000000000" pitchFamily="34" charset="-128"/>
          <a:ea typeface="Hiragino Sans W2"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tiff"/><Relationship Id="rId4" Type="http://schemas.openxmlformats.org/officeDocument/2006/relationships/image" Target="../media/image4.tiff"/></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54.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55.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56.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57.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58.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59.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61.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7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2.tiff"/></Relationships>
</file>

<file path=ppt/slides/_rels/slide76.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image" Target="../media/image1.tiff"/><Relationship Id="rId7" Type="http://schemas.openxmlformats.org/officeDocument/2006/relationships/image" Target="../media/image4.tiff"/><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3.tiff"/><Relationship Id="rId5" Type="http://schemas.openxmlformats.org/officeDocument/2006/relationships/image" Target="../media/image8.tiff"/><Relationship Id="rId4" Type="http://schemas.openxmlformats.org/officeDocument/2006/relationships/image" Target="../media/image2.tiff"/></Relationships>
</file>

<file path=ppt/slides/_rels/slide77.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78.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79.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image" Target="../media/image8.tiff"/><Relationship Id="rId7" Type="http://schemas.openxmlformats.org/officeDocument/2006/relationships/image" Target="../media/image4.tiff"/><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3.tiff"/><Relationship Id="rId5" Type="http://schemas.openxmlformats.org/officeDocument/2006/relationships/image" Target="../media/image2.tiff"/><Relationship Id="rId4" Type="http://schemas.openxmlformats.org/officeDocument/2006/relationships/image" Target="../media/image1.tiff"/></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80.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81.xml.rels><?xml version="1.0" encoding="UTF-8" standalone="yes"?>
<Relationships xmlns="http://schemas.openxmlformats.org/package/2006/relationships"><Relationship Id="rId8" Type="http://schemas.openxmlformats.org/officeDocument/2006/relationships/image" Target="../media/image8.tiff"/><Relationship Id="rId3" Type="http://schemas.openxmlformats.org/officeDocument/2006/relationships/image" Target="../media/image1.tiff"/><Relationship Id="rId7" Type="http://schemas.openxmlformats.org/officeDocument/2006/relationships/image" Target="../media/image5.tiff"/><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9D6EE3-31FB-0B4A-9D60-C14D707788D6}"/>
              </a:ext>
            </a:extLst>
          </p:cNvPr>
          <p:cNvSpPr>
            <a:spLocks noGrp="1"/>
          </p:cNvSpPr>
          <p:nvPr>
            <p:ph type="ctrTitle"/>
          </p:nvPr>
        </p:nvSpPr>
        <p:spPr>
          <a:xfrm>
            <a:off x="685800" y="1451972"/>
            <a:ext cx="7772400" cy="2387600"/>
          </a:xfrm>
        </p:spPr>
        <p:txBody>
          <a:bodyPr>
            <a:noAutofit/>
          </a:bodyPr>
          <a:lstStyle/>
          <a:p>
            <a:pPr algn="l"/>
            <a:r>
              <a:rPr lang="ja-JP" altLang="en-US" sz="2800">
                <a:solidFill>
                  <a:srgbClr val="011627"/>
                </a:solidFill>
              </a:rPr>
              <a:t>余っている計算リソースを</a:t>
            </a:r>
            <a:br>
              <a:rPr lang="en-US" altLang="ja-JP" sz="2800" dirty="0">
                <a:solidFill>
                  <a:srgbClr val="011627"/>
                </a:solidFill>
              </a:rPr>
            </a:br>
            <a:r>
              <a:rPr lang="ja-JP" altLang="en-US" sz="2800">
                <a:solidFill>
                  <a:srgbClr val="011627"/>
                </a:solidFill>
              </a:rPr>
              <a:t>シンクライアントや貧弱なハードウェア等で</a:t>
            </a:r>
            <a:br>
              <a:rPr lang="en-US" altLang="ja-JP" sz="2800" dirty="0">
                <a:solidFill>
                  <a:srgbClr val="011627"/>
                </a:solidFill>
              </a:rPr>
            </a:br>
            <a:r>
              <a:rPr lang="ja-JP" altLang="en-US" sz="2800">
                <a:solidFill>
                  <a:srgbClr val="011627"/>
                </a:solidFill>
              </a:rPr>
              <a:t>リアルタイムに活用し</a:t>
            </a:r>
            <a:br>
              <a:rPr lang="en-US" altLang="ja-JP" sz="2800" dirty="0">
                <a:solidFill>
                  <a:srgbClr val="011627"/>
                </a:solidFill>
              </a:rPr>
            </a:br>
            <a:r>
              <a:rPr lang="ja-JP" altLang="en-US" sz="2800">
                <a:solidFill>
                  <a:srgbClr val="011627"/>
                </a:solidFill>
              </a:rPr>
              <a:t>経済効果を生み出すための</a:t>
            </a:r>
            <a:br>
              <a:rPr lang="en-US" altLang="ja-JP" sz="2800" dirty="0">
                <a:solidFill>
                  <a:srgbClr val="011627"/>
                </a:solidFill>
              </a:rPr>
            </a:br>
            <a:r>
              <a:rPr lang="ja-JP" altLang="en-US" sz="2800">
                <a:solidFill>
                  <a:srgbClr val="011627"/>
                </a:solidFill>
              </a:rPr>
              <a:t>リソース共有プラットフォーム</a:t>
            </a:r>
          </a:p>
        </p:txBody>
      </p:sp>
      <p:sp>
        <p:nvSpPr>
          <p:cNvPr id="3" name="字幕 2">
            <a:extLst>
              <a:ext uri="{FF2B5EF4-FFF2-40B4-BE49-F238E27FC236}">
                <a16:creationId xmlns:a16="http://schemas.microsoft.com/office/drawing/2014/main" id="{B4F74E4E-E7D7-9F4C-B682-048992201B46}"/>
              </a:ext>
            </a:extLst>
          </p:cNvPr>
          <p:cNvSpPr>
            <a:spLocks noGrp="1"/>
          </p:cNvSpPr>
          <p:nvPr>
            <p:ph type="subTitle" idx="1"/>
          </p:nvPr>
        </p:nvSpPr>
        <p:spPr>
          <a:xfrm>
            <a:off x="1143000" y="4675926"/>
            <a:ext cx="6858000" cy="1655762"/>
          </a:xfrm>
        </p:spPr>
        <p:txBody>
          <a:bodyPr>
            <a:normAutofit/>
          </a:bodyPr>
          <a:lstStyle/>
          <a:p>
            <a:pPr algn="r"/>
            <a:r>
              <a:rPr lang="en-US" altLang="ja-JP" sz="2000" dirty="0">
                <a:solidFill>
                  <a:srgbClr val="011627"/>
                </a:solidFill>
              </a:rPr>
              <a:t>// </a:t>
            </a:r>
            <a:r>
              <a:rPr lang="en-US" altLang="ja-JP" sz="2000" dirty="0" err="1">
                <a:solidFill>
                  <a:srgbClr val="011627"/>
                </a:solidFill>
              </a:rPr>
              <a:t>Takahito</a:t>
            </a:r>
            <a:r>
              <a:rPr lang="en-US" altLang="ja-JP" sz="2000" dirty="0">
                <a:solidFill>
                  <a:srgbClr val="011627"/>
                </a:solidFill>
              </a:rPr>
              <a:t> </a:t>
            </a:r>
            <a:r>
              <a:rPr lang="en-US" altLang="ja-JP" sz="2000" dirty="0" err="1">
                <a:solidFill>
                  <a:srgbClr val="011627"/>
                </a:solidFill>
              </a:rPr>
              <a:t>Sueda</a:t>
            </a:r>
            <a:endParaRPr lang="en-US" altLang="ja-JP" sz="2000" dirty="0">
              <a:solidFill>
                <a:srgbClr val="011627"/>
              </a:solidFill>
            </a:endParaRPr>
          </a:p>
          <a:p>
            <a:pPr algn="r"/>
            <a:r>
              <a:rPr lang="en-US" altLang="ja-JP" sz="2000" dirty="0">
                <a:solidFill>
                  <a:srgbClr val="011627"/>
                </a:solidFill>
              </a:rPr>
              <a:t>// </a:t>
            </a:r>
            <a:r>
              <a:rPr lang="en-US" altLang="ja-JP" sz="2000" dirty="0">
                <a:solidFill>
                  <a:srgbClr val="20A4F3"/>
                </a:solidFill>
              </a:rPr>
              <a:t>Resource </a:t>
            </a:r>
            <a:r>
              <a:rPr lang="en-US" altLang="ja-JP" sz="2000" dirty="0" err="1">
                <a:solidFill>
                  <a:srgbClr val="20A4F3"/>
                </a:solidFill>
              </a:rPr>
              <a:t>Alvitr</a:t>
            </a:r>
            <a:endParaRPr lang="en-US" altLang="ja-JP" sz="2000" dirty="0">
              <a:solidFill>
                <a:srgbClr val="20A4F3"/>
              </a:solidFill>
            </a:endParaRPr>
          </a:p>
          <a:p>
            <a:pPr algn="r"/>
            <a:r>
              <a:rPr lang="en-US" altLang="ja-JP" sz="2000" dirty="0">
                <a:solidFill>
                  <a:srgbClr val="011627"/>
                </a:solidFill>
              </a:rPr>
              <a:t>// N.I.T. </a:t>
            </a:r>
            <a:r>
              <a:rPr lang="en-US" altLang="ja-JP" sz="2000" dirty="0" err="1">
                <a:solidFill>
                  <a:srgbClr val="011627"/>
                </a:solidFill>
              </a:rPr>
              <a:t>Tsuyama</a:t>
            </a:r>
            <a:r>
              <a:rPr lang="en-US" altLang="ja-JP" sz="2000" dirty="0">
                <a:solidFill>
                  <a:srgbClr val="011627"/>
                </a:solidFill>
              </a:rPr>
              <a:t> College</a:t>
            </a:r>
          </a:p>
          <a:p>
            <a:pPr algn="r"/>
            <a:r>
              <a:rPr lang="en-US" altLang="ja-JP" sz="2000" dirty="0">
                <a:solidFill>
                  <a:srgbClr val="011627"/>
                </a:solidFill>
              </a:rPr>
              <a:t>// </a:t>
            </a:r>
            <a:r>
              <a:rPr lang="en-US" altLang="ja-JP" sz="2000" dirty="0">
                <a:solidFill>
                  <a:srgbClr val="FF3366"/>
                </a:solidFill>
              </a:rPr>
              <a:t>Confidential</a:t>
            </a:r>
            <a:endParaRPr kumimoji="1" lang="ja-JP" altLang="en-US" sz="2000">
              <a:solidFill>
                <a:srgbClr val="FF3366"/>
              </a:solidFill>
            </a:endParaRPr>
          </a:p>
        </p:txBody>
      </p:sp>
      <p:grpSp>
        <p:nvGrpSpPr>
          <p:cNvPr id="8" name="グループ化 7">
            <a:extLst>
              <a:ext uri="{FF2B5EF4-FFF2-40B4-BE49-F238E27FC236}">
                <a16:creationId xmlns:a16="http://schemas.microsoft.com/office/drawing/2014/main" id="{FC0F63F5-2675-594E-93FC-02F9A3BECECE}"/>
              </a:ext>
            </a:extLst>
          </p:cNvPr>
          <p:cNvGrpSpPr/>
          <p:nvPr/>
        </p:nvGrpSpPr>
        <p:grpSpPr>
          <a:xfrm>
            <a:off x="3695936" y="6296733"/>
            <a:ext cx="4428625" cy="384700"/>
            <a:chOff x="4734908" y="6488668"/>
            <a:chExt cx="4428625" cy="384700"/>
          </a:xfrm>
        </p:grpSpPr>
        <p:sp>
          <p:nvSpPr>
            <p:cNvPr id="7" name="正方形/長方形 6">
              <a:extLst>
                <a:ext uri="{FF2B5EF4-FFF2-40B4-BE49-F238E27FC236}">
                  <a16:creationId xmlns:a16="http://schemas.microsoft.com/office/drawing/2014/main" id="{942334DC-D15F-264C-B300-9AD47C082ECF}"/>
                </a:ext>
              </a:extLst>
            </p:cNvPr>
            <p:cNvSpPr/>
            <p:nvPr/>
          </p:nvSpPr>
          <p:spPr>
            <a:xfrm>
              <a:off x="4754441" y="6504036"/>
              <a:ext cx="4409092" cy="369332"/>
            </a:xfrm>
            <a:prstGeom prst="rect">
              <a:avLst/>
            </a:prstGeom>
          </p:spPr>
          <p:txBody>
            <a:bodyPr wrap="none">
              <a:spAutoFit/>
            </a:bodyPr>
            <a:lstStyle/>
            <a:p>
              <a:r>
                <a:rPr lang="ja-JP" altLang="en-US">
                  <a:solidFill>
                    <a:srgbClr val="011627">
                      <a:alpha val="22000"/>
                    </a:srgbClr>
                  </a:solidFill>
                </a:rPr>
                <a:t>011627 - FF3366 - 2EC4B6 - F6F7F8 - 20A4F3 </a:t>
              </a:r>
            </a:p>
          </p:txBody>
        </p:sp>
        <p:sp>
          <p:nvSpPr>
            <p:cNvPr id="5" name="正方形/長方形 4">
              <a:extLst>
                <a:ext uri="{FF2B5EF4-FFF2-40B4-BE49-F238E27FC236}">
                  <a16:creationId xmlns:a16="http://schemas.microsoft.com/office/drawing/2014/main" id="{E691C166-82EF-6545-9F91-D4A7B2016BF7}"/>
                </a:ext>
              </a:extLst>
            </p:cNvPr>
            <p:cNvSpPr/>
            <p:nvPr/>
          </p:nvSpPr>
          <p:spPr>
            <a:xfrm>
              <a:off x="4734908" y="6488668"/>
              <a:ext cx="4409092" cy="369332"/>
            </a:xfrm>
            <a:prstGeom prst="rect">
              <a:avLst/>
            </a:prstGeom>
          </p:spPr>
          <p:txBody>
            <a:bodyPr wrap="none">
              <a:spAutoFit/>
            </a:bodyPr>
            <a:lstStyle/>
            <a:p>
              <a:r>
                <a:rPr lang="ja-JP" altLang="en-US">
                  <a:solidFill>
                    <a:srgbClr val="011627"/>
                  </a:solidFill>
                </a:rPr>
                <a:t>011627</a:t>
              </a:r>
              <a:r>
                <a:rPr lang="ja-JP" altLang="en-US">
                  <a:solidFill>
                    <a:srgbClr val="20A4F3"/>
                  </a:solidFill>
                </a:rPr>
                <a:t> - </a:t>
              </a:r>
              <a:r>
                <a:rPr lang="ja-JP" altLang="en-US">
                  <a:solidFill>
                    <a:srgbClr val="FF3366"/>
                  </a:solidFill>
                </a:rPr>
                <a:t>FF3366</a:t>
              </a:r>
              <a:r>
                <a:rPr lang="ja-JP" altLang="en-US">
                  <a:solidFill>
                    <a:srgbClr val="20A4F3"/>
                  </a:solidFill>
                </a:rPr>
                <a:t> - </a:t>
              </a:r>
              <a:r>
                <a:rPr lang="ja-JP" altLang="en-US">
                  <a:solidFill>
                    <a:srgbClr val="23C4B6"/>
                  </a:solidFill>
                </a:rPr>
                <a:t>2EC4B6</a:t>
              </a:r>
              <a:r>
                <a:rPr lang="ja-JP" altLang="en-US">
                  <a:solidFill>
                    <a:srgbClr val="20A4F3"/>
                  </a:solidFill>
                </a:rPr>
                <a:t> - </a:t>
              </a:r>
              <a:r>
                <a:rPr lang="ja-JP" altLang="en-US">
                  <a:solidFill>
                    <a:srgbClr val="F6F7F8"/>
                  </a:solidFill>
                </a:rPr>
                <a:t>F6F7F8</a:t>
              </a:r>
              <a:r>
                <a:rPr lang="ja-JP" altLang="en-US">
                  <a:solidFill>
                    <a:srgbClr val="20A4F3"/>
                  </a:solidFill>
                </a:rPr>
                <a:t> - 20A4F3 </a:t>
              </a:r>
            </a:p>
          </p:txBody>
        </p:sp>
      </p:grpSp>
    </p:spTree>
    <p:extLst>
      <p:ext uri="{BB962C8B-B14F-4D97-AF65-F5344CB8AC3E}">
        <p14:creationId xmlns:p14="http://schemas.microsoft.com/office/powerpoint/2010/main" val="194360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a:xfrm>
            <a:off x="628650" y="365127"/>
            <a:ext cx="7886700" cy="709911"/>
          </a:xfrm>
        </p:spPr>
        <p:txBody>
          <a:bodyPr/>
          <a:lstStyle/>
          <a:p>
            <a:r>
              <a:rPr kumimoji="1" lang="ja-JP" altLang="en-US"/>
              <a:t>提案の全体像</a:t>
            </a:r>
          </a:p>
        </p:txBody>
      </p:sp>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3"/>
          <a:stretch>
            <a:fillRect/>
          </a:stretch>
        </p:blipFill>
        <p:spPr>
          <a:xfrm>
            <a:off x="7235208" y="1805096"/>
            <a:ext cx="1239597" cy="1258474"/>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8" name="テキスト ボックス 7">
            <a:extLst>
              <a:ext uri="{FF2B5EF4-FFF2-40B4-BE49-F238E27FC236}">
                <a16:creationId xmlns:a16="http://schemas.microsoft.com/office/drawing/2014/main" id="{08E69C6A-633F-0341-8F19-01276928A338}"/>
              </a:ext>
            </a:extLst>
          </p:cNvPr>
          <p:cNvSpPr txBox="1"/>
          <p:nvPr/>
        </p:nvSpPr>
        <p:spPr>
          <a:xfrm>
            <a:off x="216775" y="1360852"/>
            <a:ext cx="6288901" cy="1815882"/>
          </a:xfrm>
          <a:prstGeom prst="rect">
            <a:avLst/>
          </a:prstGeom>
          <a:noFill/>
        </p:spPr>
        <p:txBody>
          <a:bodyPr wrap="none" rtlCol="0">
            <a:spAutoFit/>
          </a:bodyPr>
          <a:lstStyle/>
          <a:p>
            <a:r>
              <a:rPr kumimoji="1" lang="ja-JP" altLang="en-US" sz="2800">
                <a:latin typeface="Hiragino Sans W2" panose="020B0300000000000000" pitchFamily="34" charset="-128"/>
                <a:ea typeface="Hiragino Sans W2" panose="020B0300000000000000" pitchFamily="34" charset="-128"/>
              </a:rPr>
              <a:t>計算リソースの不足しているデバイス</a:t>
            </a:r>
            <a:endParaRPr kumimoji="1" lang="en-US" altLang="ja-JP" sz="2800" dirty="0">
              <a:latin typeface="Hiragino Sans W2" panose="020B0300000000000000" pitchFamily="34" charset="-128"/>
              <a:ea typeface="Hiragino Sans W2" panose="020B0300000000000000" pitchFamily="34" charset="-128"/>
            </a:endParaRPr>
          </a:p>
          <a:p>
            <a:pPr marL="457200" indent="-45720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スタンドアロン</a:t>
            </a:r>
            <a:r>
              <a:rPr kumimoji="1" lang="en-US" altLang="ja-JP" sz="2800" dirty="0">
                <a:latin typeface="Hiragino Sans W2" panose="020B0300000000000000" pitchFamily="34" charset="-128"/>
                <a:ea typeface="Hiragino Sans W2" panose="020B0300000000000000" pitchFamily="34" charset="-128"/>
              </a:rPr>
              <a:t>VR</a:t>
            </a:r>
            <a:r>
              <a:rPr kumimoji="1" lang="ja-JP" altLang="en-US" sz="2800">
                <a:latin typeface="Hiragino Sans W2" panose="020B0300000000000000" pitchFamily="34" charset="-128"/>
                <a:ea typeface="Hiragino Sans W2" panose="020B0300000000000000" pitchFamily="34" charset="-128"/>
              </a:rPr>
              <a:t>デバイス</a:t>
            </a:r>
            <a:endParaRPr kumimoji="1" lang="en-US" altLang="ja-JP" sz="2800" dirty="0">
              <a:latin typeface="Hiragino Sans W2" panose="020B0300000000000000" pitchFamily="34" charset="-128"/>
              <a:ea typeface="Hiragino Sans W2" panose="020B0300000000000000" pitchFamily="34" charset="-128"/>
            </a:endParaRPr>
          </a:p>
          <a:p>
            <a:pPr marL="914400" lvl="1" indent="-457200">
              <a:buFont typeface="Arial" panose="020B0604020202020204" pitchFamily="34" charset="0"/>
              <a:buChar char="•"/>
            </a:pPr>
            <a:r>
              <a:rPr kumimoji="1" lang="en-US" altLang="ja-JP" sz="2800" dirty="0">
                <a:latin typeface="Hiragino Sans W2" panose="020B0300000000000000" pitchFamily="34" charset="-128"/>
                <a:ea typeface="Hiragino Sans W2" panose="020B0300000000000000" pitchFamily="34" charset="-128"/>
              </a:rPr>
              <a:t>Oculus Go</a:t>
            </a:r>
          </a:p>
          <a:p>
            <a:pPr marL="914400" lvl="1" indent="-457200">
              <a:buFont typeface="Arial" panose="020B0604020202020204" pitchFamily="34" charset="0"/>
              <a:buChar char="•"/>
            </a:pPr>
            <a:r>
              <a:rPr kumimoji="1" lang="en-US" altLang="ja-JP" sz="2800" dirty="0">
                <a:latin typeface="Hiragino Sans W2" panose="020B0300000000000000" pitchFamily="34" charset="-128"/>
                <a:ea typeface="Hiragino Sans W2" panose="020B0300000000000000" pitchFamily="34" charset="-128"/>
              </a:rPr>
              <a:t>Oculus Quest</a:t>
            </a:r>
          </a:p>
        </p:txBody>
      </p:sp>
      <p:sp>
        <p:nvSpPr>
          <p:cNvPr id="7" name="テキスト ボックス 6">
            <a:extLst>
              <a:ext uri="{FF2B5EF4-FFF2-40B4-BE49-F238E27FC236}">
                <a16:creationId xmlns:a16="http://schemas.microsoft.com/office/drawing/2014/main" id="{AD4C56E4-B861-2146-8780-C203AB419B9C}"/>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43047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a:xfrm>
            <a:off x="628650" y="365127"/>
            <a:ext cx="7886700" cy="709911"/>
          </a:xfrm>
        </p:spPr>
        <p:txBody>
          <a:bodyPr/>
          <a:lstStyle/>
          <a:p>
            <a:r>
              <a:rPr kumimoji="1" lang="ja-JP" altLang="en-US"/>
              <a:t>提案の全体像</a:t>
            </a:r>
          </a:p>
        </p:txBody>
      </p:sp>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3"/>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4"/>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8" name="テキスト ボックス 7">
            <a:extLst>
              <a:ext uri="{FF2B5EF4-FFF2-40B4-BE49-F238E27FC236}">
                <a16:creationId xmlns:a16="http://schemas.microsoft.com/office/drawing/2014/main" id="{17D61296-FAF7-3F4B-85B5-5E90174625D4}"/>
              </a:ext>
            </a:extLst>
          </p:cNvPr>
          <p:cNvSpPr txBox="1"/>
          <p:nvPr/>
        </p:nvSpPr>
        <p:spPr>
          <a:xfrm>
            <a:off x="216775" y="1360852"/>
            <a:ext cx="6288901" cy="3108543"/>
          </a:xfrm>
          <a:prstGeom prst="rect">
            <a:avLst/>
          </a:prstGeom>
          <a:noFill/>
        </p:spPr>
        <p:txBody>
          <a:bodyPr wrap="none" rtlCol="0">
            <a:spAutoFit/>
          </a:bodyPr>
          <a:lstStyle/>
          <a:p>
            <a:r>
              <a:rPr kumimoji="1" lang="ja-JP" altLang="en-US" sz="2800">
                <a:latin typeface="Hiragino Sans W2" panose="020B0300000000000000" pitchFamily="34" charset="-128"/>
                <a:ea typeface="Hiragino Sans W2" panose="020B0300000000000000" pitchFamily="34" charset="-128"/>
              </a:rPr>
              <a:t>計算リソースの不足しているデバイス</a:t>
            </a:r>
            <a:endParaRPr kumimoji="1" lang="en-US" altLang="ja-JP" sz="2800" dirty="0">
              <a:latin typeface="Hiragino Sans W2" panose="020B0300000000000000" pitchFamily="34" charset="-128"/>
              <a:ea typeface="Hiragino Sans W2" panose="020B0300000000000000" pitchFamily="34" charset="-128"/>
            </a:endParaRPr>
          </a:p>
          <a:p>
            <a:pPr marL="457200" indent="-45720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スタンドアロン</a:t>
            </a:r>
            <a:r>
              <a:rPr kumimoji="1" lang="en-US" altLang="ja-JP" sz="2800" dirty="0">
                <a:latin typeface="Hiragino Sans W2" panose="020B0300000000000000" pitchFamily="34" charset="-128"/>
                <a:ea typeface="Hiragino Sans W2" panose="020B0300000000000000" pitchFamily="34" charset="-128"/>
              </a:rPr>
              <a:t>VR</a:t>
            </a:r>
            <a:r>
              <a:rPr kumimoji="1" lang="ja-JP" altLang="en-US" sz="2800">
                <a:latin typeface="Hiragino Sans W2" panose="020B0300000000000000" pitchFamily="34" charset="-128"/>
                <a:ea typeface="Hiragino Sans W2" panose="020B0300000000000000" pitchFamily="34" charset="-128"/>
              </a:rPr>
              <a:t>デバイス</a:t>
            </a:r>
            <a:endParaRPr kumimoji="1" lang="en-US" altLang="ja-JP" sz="2800" dirty="0">
              <a:latin typeface="Hiragino Sans W2" panose="020B0300000000000000" pitchFamily="34" charset="-128"/>
              <a:ea typeface="Hiragino Sans W2" panose="020B0300000000000000" pitchFamily="34" charset="-128"/>
            </a:endParaRPr>
          </a:p>
          <a:p>
            <a:pPr marL="914400" lvl="1" indent="-457200">
              <a:buFont typeface="Arial" panose="020B0604020202020204" pitchFamily="34" charset="0"/>
              <a:buChar char="•"/>
            </a:pPr>
            <a:r>
              <a:rPr kumimoji="1" lang="en-US" altLang="ja-JP" sz="2800" dirty="0">
                <a:latin typeface="Hiragino Sans W2" panose="020B0300000000000000" pitchFamily="34" charset="-128"/>
                <a:ea typeface="Hiragino Sans W2" panose="020B0300000000000000" pitchFamily="34" charset="-128"/>
              </a:rPr>
              <a:t>Oculus Go</a:t>
            </a:r>
          </a:p>
          <a:p>
            <a:pPr marL="914400" lvl="1" indent="-457200">
              <a:buFont typeface="Arial" panose="020B0604020202020204" pitchFamily="34" charset="0"/>
              <a:buChar char="•"/>
            </a:pPr>
            <a:r>
              <a:rPr kumimoji="1" lang="en-US" altLang="ja-JP" sz="2800" dirty="0">
                <a:latin typeface="Hiragino Sans W2" panose="020B0300000000000000" pitchFamily="34" charset="-128"/>
                <a:ea typeface="Hiragino Sans W2" panose="020B0300000000000000" pitchFamily="34" charset="-128"/>
              </a:rPr>
              <a:t>Oculus Quest</a:t>
            </a:r>
          </a:p>
          <a:p>
            <a:pPr marL="457200" indent="-45720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学生が使用している安価な</a:t>
            </a:r>
            <a:r>
              <a:rPr kumimoji="1" lang="en-US" altLang="ja-JP" sz="2800" dirty="0">
                <a:latin typeface="Hiragino Sans W2" panose="020B0300000000000000" pitchFamily="34" charset="-128"/>
                <a:ea typeface="Hiragino Sans W2" panose="020B0300000000000000" pitchFamily="34" charset="-128"/>
              </a:rPr>
              <a:t>PC</a:t>
            </a:r>
          </a:p>
          <a:p>
            <a:pPr marL="914400" lvl="1" indent="-45720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経済的理由により</a:t>
            </a:r>
            <a:r>
              <a:rPr kumimoji="1" lang="en-US" altLang="ja-JP" sz="2800" dirty="0">
                <a:latin typeface="Hiragino Sans W2" panose="020B0300000000000000" pitchFamily="34" charset="-128"/>
                <a:ea typeface="Hiragino Sans W2" panose="020B0300000000000000" pitchFamily="34" charset="-128"/>
              </a:rPr>
              <a:t>Celeron</a:t>
            </a:r>
          </a:p>
          <a:p>
            <a:pPr marL="914400" lvl="1" indent="-457200">
              <a:buFont typeface="Arial" panose="020B0604020202020204" pitchFamily="34" charset="0"/>
              <a:buChar char="•"/>
            </a:pPr>
            <a:r>
              <a:rPr kumimoji="1" lang="en-US" altLang="ja-JP" sz="2800" dirty="0">
                <a:latin typeface="Hiragino Sans W2" panose="020B0300000000000000" pitchFamily="34" charset="-128"/>
                <a:ea typeface="Hiragino Sans W2" panose="020B0300000000000000" pitchFamily="34" charset="-128"/>
              </a:rPr>
              <a:t>RAM</a:t>
            </a:r>
            <a:r>
              <a:rPr kumimoji="1" lang="ja-JP" altLang="en-US" sz="2800">
                <a:latin typeface="Hiragino Sans W2" panose="020B0300000000000000" pitchFamily="34" charset="-128"/>
                <a:ea typeface="Hiragino Sans W2" panose="020B0300000000000000" pitchFamily="34" charset="-128"/>
              </a:rPr>
              <a:t>が</a:t>
            </a:r>
            <a:r>
              <a:rPr kumimoji="1" lang="en-US" altLang="ja-JP" sz="2800" dirty="0">
                <a:latin typeface="Hiragino Sans W2" panose="020B0300000000000000" pitchFamily="34" charset="-128"/>
                <a:ea typeface="Hiragino Sans W2" panose="020B0300000000000000" pitchFamily="34" charset="-128"/>
              </a:rPr>
              <a:t>4GB</a:t>
            </a:r>
            <a:r>
              <a:rPr kumimoji="1" lang="ja-JP" altLang="en-US" sz="2800">
                <a:latin typeface="Hiragino Sans W2" panose="020B0300000000000000" pitchFamily="34" charset="-128"/>
                <a:ea typeface="Hiragino Sans W2" panose="020B0300000000000000" pitchFamily="34" charset="-128"/>
              </a:rPr>
              <a:t>とか</a:t>
            </a:r>
            <a:endParaRPr kumimoji="1" lang="en-US" altLang="ja-JP" sz="2800" dirty="0">
              <a:latin typeface="Hiragino Sans W2" panose="020B0300000000000000" pitchFamily="34" charset="-128"/>
              <a:ea typeface="Hiragino Sans W2" panose="020B0300000000000000" pitchFamily="34" charset="-128"/>
            </a:endParaRPr>
          </a:p>
        </p:txBody>
      </p:sp>
      <p:sp>
        <p:nvSpPr>
          <p:cNvPr id="9" name="テキスト ボックス 8">
            <a:extLst>
              <a:ext uri="{FF2B5EF4-FFF2-40B4-BE49-F238E27FC236}">
                <a16:creationId xmlns:a16="http://schemas.microsoft.com/office/drawing/2014/main" id="{E4E0B38B-936A-CF45-9388-CB37C62C647D}"/>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33538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a:xfrm>
            <a:off x="628650" y="365127"/>
            <a:ext cx="7886700" cy="709911"/>
          </a:xfrm>
        </p:spPr>
        <p:txBody>
          <a:bodyPr/>
          <a:lstStyle/>
          <a:p>
            <a:r>
              <a:rPr kumimoji="1" lang="ja-JP" altLang="en-US"/>
              <a:t>提案の全体像</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3"/>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4"/>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5"/>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8" name="テキスト ボックス 7">
            <a:extLst>
              <a:ext uri="{FF2B5EF4-FFF2-40B4-BE49-F238E27FC236}">
                <a16:creationId xmlns:a16="http://schemas.microsoft.com/office/drawing/2014/main" id="{F963FA99-DE3A-614E-BF83-61A033721ADB}"/>
              </a:ext>
            </a:extLst>
          </p:cNvPr>
          <p:cNvSpPr txBox="1"/>
          <p:nvPr/>
        </p:nvSpPr>
        <p:spPr>
          <a:xfrm>
            <a:off x="216775" y="1360852"/>
            <a:ext cx="6391493" cy="3970318"/>
          </a:xfrm>
          <a:prstGeom prst="rect">
            <a:avLst/>
          </a:prstGeom>
          <a:noFill/>
        </p:spPr>
        <p:txBody>
          <a:bodyPr wrap="none" rtlCol="0">
            <a:spAutoFit/>
          </a:bodyPr>
          <a:lstStyle/>
          <a:p>
            <a:r>
              <a:rPr kumimoji="1" lang="ja-JP" altLang="en-US" sz="2800">
                <a:latin typeface="Hiragino Sans W2" panose="020B0300000000000000" pitchFamily="34" charset="-128"/>
                <a:ea typeface="Hiragino Sans W2" panose="020B0300000000000000" pitchFamily="34" charset="-128"/>
              </a:rPr>
              <a:t>計算リソースの不足しているデバイス</a:t>
            </a:r>
            <a:endParaRPr kumimoji="1" lang="en-US" altLang="ja-JP" sz="2800" dirty="0">
              <a:latin typeface="Hiragino Sans W2" panose="020B0300000000000000" pitchFamily="34" charset="-128"/>
              <a:ea typeface="Hiragino Sans W2" panose="020B0300000000000000" pitchFamily="34" charset="-128"/>
            </a:endParaRPr>
          </a:p>
          <a:p>
            <a:pPr marL="457200" indent="-45720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スタンドアロン</a:t>
            </a:r>
            <a:r>
              <a:rPr kumimoji="1" lang="en-US" altLang="ja-JP" sz="2800" dirty="0">
                <a:latin typeface="Hiragino Sans W2" panose="020B0300000000000000" pitchFamily="34" charset="-128"/>
                <a:ea typeface="Hiragino Sans W2" panose="020B0300000000000000" pitchFamily="34" charset="-128"/>
              </a:rPr>
              <a:t>VR</a:t>
            </a:r>
            <a:r>
              <a:rPr kumimoji="1" lang="ja-JP" altLang="en-US" sz="2800">
                <a:latin typeface="Hiragino Sans W2" panose="020B0300000000000000" pitchFamily="34" charset="-128"/>
                <a:ea typeface="Hiragino Sans W2" panose="020B0300000000000000" pitchFamily="34" charset="-128"/>
              </a:rPr>
              <a:t>デバイス</a:t>
            </a:r>
            <a:endParaRPr kumimoji="1" lang="en-US" altLang="ja-JP" sz="2800" dirty="0">
              <a:latin typeface="Hiragino Sans W2" panose="020B0300000000000000" pitchFamily="34" charset="-128"/>
              <a:ea typeface="Hiragino Sans W2" panose="020B0300000000000000" pitchFamily="34" charset="-128"/>
            </a:endParaRPr>
          </a:p>
          <a:p>
            <a:pPr marL="914400" lvl="1" indent="-457200">
              <a:buFont typeface="Arial" panose="020B0604020202020204" pitchFamily="34" charset="0"/>
              <a:buChar char="•"/>
            </a:pPr>
            <a:r>
              <a:rPr kumimoji="1" lang="en-US" altLang="ja-JP" sz="2800" dirty="0">
                <a:latin typeface="Hiragino Sans W2" panose="020B0300000000000000" pitchFamily="34" charset="-128"/>
                <a:ea typeface="Hiragino Sans W2" panose="020B0300000000000000" pitchFamily="34" charset="-128"/>
              </a:rPr>
              <a:t>Oculus Go</a:t>
            </a:r>
          </a:p>
          <a:p>
            <a:pPr marL="914400" lvl="1" indent="-457200">
              <a:buFont typeface="Arial" panose="020B0604020202020204" pitchFamily="34" charset="0"/>
              <a:buChar char="•"/>
            </a:pPr>
            <a:r>
              <a:rPr kumimoji="1" lang="en-US" altLang="ja-JP" sz="2800" dirty="0">
                <a:latin typeface="Hiragino Sans W2" panose="020B0300000000000000" pitchFamily="34" charset="-128"/>
                <a:ea typeface="Hiragino Sans W2" panose="020B0300000000000000" pitchFamily="34" charset="-128"/>
              </a:rPr>
              <a:t>Oculus Quest</a:t>
            </a:r>
          </a:p>
          <a:p>
            <a:pPr marL="457200" indent="-45720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学生が使用している安価な</a:t>
            </a:r>
            <a:r>
              <a:rPr kumimoji="1" lang="en-US" altLang="ja-JP" sz="2800" dirty="0">
                <a:latin typeface="Hiragino Sans W2" panose="020B0300000000000000" pitchFamily="34" charset="-128"/>
                <a:ea typeface="Hiragino Sans W2" panose="020B0300000000000000" pitchFamily="34" charset="-128"/>
              </a:rPr>
              <a:t>PC</a:t>
            </a:r>
          </a:p>
          <a:p>
            <a:pPr marL="914400" lvl="1" indent="-45720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経済的理由により</a:t>
            </a:r>
            <a:r>
              <a:rPr kumimoji="1" lang="en-US" altLang="ja-JP" sz="2800" dirty="0">
                <a:latin typeface="Hiragino Sans W2" panose="020B0300000000000000" pitchFamily="34" charset="-128"/>
                <a:ea typeface="Hiragino Sans W2" panose="020B0300000000000000" pitchFamily="34" charset="-128"/>
              </a:rPr>
              <a:t>Celeron</a:t>
            </a:r>
          </a:p>
          <a:p>
            <a:pPr marL="914400" lvl="1" indent="-457200">
              <a:buFont typeface="Arial" panose="020B0604020202020204" pitchFamily="34" charset="0"/>
              <a:buChar char="•"/>
            </a:pPr>
            <a:r>
              <a:rPr kumimoji="1" lang="en-US" altLang="ja-JP" sz="2800" dirty="0">
                <a:latin typeface="Hiragino Sans W2" panose="020B0300000000000000" pitchFamily="34" charset="-128"/>
                <a:ea typeface="Hiragino Sans W2" panose="020B0300000000000000" pitchFamily="34" charset="-128"/>
              </a:rPr>
              <a:t>RAM</a:t>
            </a:r>
            <a:r>
              <a:rPr kumimoji="1" lang="ja-JP" altLang="en-US" sz="2800">
                <a:latin typeface="Hiragino Sans W2" panose="020B0300000000000000" pitchFamily="34" charset="-128"/>
                <a:ea typeface="Hiragino Sans W2" panose="020B0300000000000000" pitchFamily="34" charset="-128"/>
              </a:rPr>
              <a:t>が</a:t>
            </a:r>
            <a:r>
              <a:rPr kumimoji="1" lang="en-US" altLang="ja-JP" sz="2800" dirty="0">
                <a:latin typeface="Hiragino Sans W2" panose="020B0300000000000000" pitchFamily="34" charset="-128"/>
                <a:ea typeface="Hiragino Sans W2" panose="020B0300000000000000" pitchFamily="34" charset="-128"/>
              </a:rPr>
              <a:t>4GB</a:t>
            </a:r>
            <a:r>
              <a:rPr kumimoji="1" lang="ja-JP" altLang="en-US" sz="2800">
                <a:latin typeface="Hiragino Sans W2" panose="020B0300000000000000" pitchFamily="34" charset="-128"/>
                <a:ea typeface="Hiragino Sans W2" panose="020B0300000000000000" pitchFamily="34" charset="-128"/>
              </a:rPr>
              <a:t>とか</a:t>
            </a:r>
            <a:endParaRPr kumimoji="1" lang="en-US" altLang="ja-JP" sz="2800" dirty="0">
              <a:latin typeface="Hiragino Sans W2" panose="020B0300000000000000" pitchFamily="34" charset="-128"/>
              <a:ea typeface="Hiragino Sans W2" panose="020B0300000000000000" pitchFamily="34" charset="-128"/>
            </a:endParaRPr>
          </a:p>
          <a:p>
            <a:pPr marL="457200" indent="-45720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シンクライアント</a:t>
            </a:r>
            <a:endParaRPr kumimoji="1" lang="en-US" altLang="ja-JP" sz="2800" dirty="0">
              <a:latin typeface="Hiragino Sans W2" panose="020B0300000000000000" pitchFamily="34" charset="-128"/>
              <a:ea typeface="Hiragino Sans W2" panose="020B0300000000000000" pitchFamily="34" charset="-128"/>
            </a:endParaRPr>
          </a:p>
          <a:p>
            <a:pPr marL="457200" indent="-45720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エントリークラスのスマホ</a:t>
            </a:r>
            <a:endParaRPr kumimoji="1" lang="en-US" altLang="ja-JP" sz="2800" dirty="0">
              <a:latin typeface="Hiragino Sans W2" panose="020B0300000000000000" pitchFamily="34" charset="-128"/>
              <a:ea typeface="Hiragino Sans W2" panose="020B0300000000000000" pitchFamily="34" charset="-128"/>
            </a:endParaRPr>
          </a:p>
        </p:txBody>
      </p:sp>
      <p:sp>
        <p:nvSpPr>
          <p:cNvPr id="9" name="テキスト ボックス 8">
            <a:extLst>
              <a:ext uri="{FF2B5EF4-FFF2-40B4-BE49-F238E27FC236}">
                <a16:creationId xmlns:a16="http://schemas.microsoft.com/office/drawing/2014/main" id="{7764989D-B46A-A349-AC8A-DC34DF2846BB}"/>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623010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cxnSp>
        <p:nvCxnSpPr>
          <p:cNvPr id="21" name="直線矢印コネクタ 20">
            <a:extLst>
              <a:ext uri="{FF2B5EF4-FFF2-40B4-BE49-F238E27FC236}">
                <a16:creationId xmlns:a16="http://schemas.microsoft.com/office/drawing/2014/main" id="{EAA1A2B6-2D8D-6449-AE20-6C935D8F2F5F}"/>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5F1895A-37F1-CE40-8F4A-ED9FD5EA0C5A}"/>
              </a:ext>
            </a:extLst>
          </p:cNvPr>
          <p:cNvSpPr txBox="1"/>
          <p:nvPr/>
        </p:nvSpPr>
        <p:spPr>
          <a:xfrm>
            <a:off x="3365472" y="2107625"/>
            <a:ext cx="2395207" cy="584775"/>
          </a:xfrm>
          <a:prstGeom prst="rect">
            <a:avLst/>
          </a:prstGeom>
          <a:noFill/>
        </p:spPr>
        <p:txBody>
          <a:bodyPr wrap="none" rtlCol="0">
            <a:spAutoFit/>
          </a:bodyPr>
          <a:lstStyle/>
          <a:p>
            <a:r>
              <a:rPr kumimoji="1" lang="en-US" altLang="ja-JP" sz="3200" dirty="0">
                <a:latin typeface="Hiragino Sans W2" panose="020B0300000000000000" pitchFamily="34" charset="-128"/>
                <a:ea typeface="Hiragino Sans W2" panose="020B0300000000000000" pitchFamily="34" charset="-128"/>
              </a:rPr>
              <a:t>5G</a:t>
            </a:r>
            <a:r>
              <a:rPr kumimoji="1" lang="ja-JP" altLang="en-US" sz="3200">
                <a:latin typeface="Hiragino Sans W2" panose="020B0300000000000000" pitchFamily="34" charset="-128"/>
                <a:ea typeface="Hiragino Sans W2" panose="020B0300000000000000" pitchFamily="34" charset="-128"/>
              </a:rPr>
              <a:t>でシェア</a:t>
            </a:r>
          </a:p>
        </p:txBody>
      </p:sp>
      <p:sp>
        <p:nvSpPr>
          <p:cNvPr id="14" name="テキスト ボックス 13">
            <a:extLst>
              <a:ext uri="{FF2B5EF4-FFF2-40B4-BE49-F238E27FC236}">
                <a16:creationId xmlns:a16="http://schemas.microsoft.com/office/drawing/2014/main" id="{08CB935E-1D26-C947-82C5-907381D46ACE}"/>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13118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cxnSp>
        <p:nvCxnSpPr>
          <p:cNvPr id="21" name="直線矢印コネクタ 20">
            <a:extLst>
              <a:ext uri="{FF2B5EF4-FFF2-40B4-BE49-F238E27FC236}">
                <a16:creationId xmlns:a16="http://schemas.microsoft.com/office/drawing/2014/main" id="{EAA1A2B6-2D8D-6449-AE20-6C935D8F2F5F}"/>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5F1895A-37F1-CE40-8F4A-ED9FD5EA0C5A}"/>
              </a:ext>
            </a:extLst>
          </p:cNvPr>
          <p:cNvSpPr txBox="1"/>
          <p:nvPr/>
        </p:nvSpPr>
        <p:spPr>
          <a:xfrm>
            <a:off x="3365472" y="2107625"/>
            <a:ext cx="2395207" cy="584775"/>
          </a:xfrm>
          <a:prstGeom prst="rect">
            <a:avLst/>
          </a:prstGeom>
          <a:noFill/>
        </p:spPr>
        <p:txBody>
          <a:bodyPr wrap="none" rtlCol="0">
            <a:spAutoFit/>
          </a:bodyPr>
          <a:lstStyle/>
          <a:p>
            <a:r>
              <a:rPr kumimoji="1" lang="en-US" altLang="ja-JP" sz="3200" dirty="0">
                <a:latin typeface="Hiragino Sans W2" panose="020B0300000000000000" pitchFamily="34" charset="-128"/>
                <a:ea typeface="Hiragino Sans W2" panose="020B0300000000000000" pitchFamily="34" charset="-128"/>
              </a:rPr>
              <a:t>5G</a:t>
            </a:r>
            <a:r>
              <a:rPr kumimoji="1" lang="ja-JP" altLang="en-US" sz="3200">
                <a:latin typeface="Hiragino Sans W2" panose="020B0300000000000000" pitchFamily="34" charset="-128"/>
                <a:ea typeface="Hiragino Sans W2" panose="020B0300000000000000" pitchFamily="34" charset="-128"/>
              </a:rPr>
              <a:t>でシェア</a:t>
            </a:r>
          </a:p>
        </p:txBody>
      </p:sp>
      <p:sp>
        <p:nvSpPr>
          <p:cNvPr id="14" name="テキスト ボックス 13">
            <a:extLst>
              <a:ext uri="{FF2B5EF4-FFF2-40B4-BE49-F238E27FC236}">
                <a16:creationId xmlns:a16="http://schemas.microsoft.com/office/drawing/2014/main" id="{73BC781C-4817-484B-AD28-4A10871E6A67}"/>
              </a:ext>
            </a:extLst>
          </p:cNvPr>
          <p:cNvSpPr txBox="1"/>
          <p:nvPr/>
        </p:nvSpPr>
        <p:spPr>
          <a:xfrm>
            <a:off x="3232972" y="3402489"/>
            <a:ext cx="3057247" cy="1077218"/>
          </a:xfrm>
          <a:prstGeom prst="rect">
            <a:avLst/>
          </a:prstGeom>
          <a:noFill/>
        </p:spPr>
        <p:txBody>
          <a:bodyPr wrap="none" rtlCol="0">
            <a:spAutoFit/>
          </a:bodyPr>
          <a:lstStyle/>
          <a:p>
            <a:r>
              <a:rPr kumimoji="1" lang="ja-JP" altLang="en-US" sz="3200">
                <a:latin typeface="Hiragino Sans W2" panose="020B0300000000000000" pitchFamily="34" charset="-128"/>
                <a:ea typeface="Hiragino Sans W2" panose="020B0300000000000000" pitchFamily="34" charset="-128"/>
              </a:rPr>
              <a:t>とはいかない。</a:t>
            </a:r>
            <a:endParaRPr kumimoji="1" lang="en-US" altLang="ja-JP" sz="3200" dirty="0">
              <a:latin typeface="Hiragino Sans W2" panose="020B0300000000000000" pitchFamily="34" charset="-128"/>
              <a:ea typeface="Hiragino Sans W2" panose="020B0300000000000000" pitchFamily="34" charset="-128"/>
            </a:endParaRPr>
          </a:p>
          <a:p>
            <a:r>
              <a:rPr kumimoji="1" lang="ja-JP" altLang="en-US" sz="3200">
                <a:latin typeface="Hiragino Sans W2" panose="020B0300000000000000" pitchFamily="34" charset="-128"/>
                <a:ea typeface="Hiragino Sans W2" panose="020B0300000000000000" pitchFamily="34" charset="-128"/>
              </a:rPr>
              <a:t>→制御が難しい</a:t>
            </a:r>
          </a:p>
        </p:txBody>
      </p:sp>
      <p:sp>
        <p:nvSpPr>
          <p:cNvPr id="15" name="テキスト ボックス 14">
            <a:extLst>
              <a:ext uri="{FF2B5EF4-FFF2-40B4-BE49-F238E27FC236}">
                <a16:creationId xmlns:a16="http://schemas.microsoft.com/office/drawing/2014/main" id="{563315AD-01C0-2F48-8C43-0620084CDB1A}"/>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13852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cxnSp>
        <p:nvCxnSpPr>
          <p:cNvPr id="21" name="直線矢印コネクタ 20">
            <a:extLst>
              <a:ext uri="{FF2B5EF4-FFF2-40B4-BE49-F238E27FC236}">
                <a16:creationId xmlns:a16="http://schemas.microsoft.com/office/drawing/2014/main" id="{EAA1A2B6-2D8D-6449-AE20-6C935D8F2F5F}"/>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5F1895A-37F1-CE40-8F4A-ED9FD5EA0C5A}"/>
              </a:ext>
            </a:extLst>
          </p:cNvPr>
          <p:cNvSpPr txBox="1"/>
          <p:nvPr/>
        </p:nvSpPr>
        <p:spPr>
          <a:xfrm>
            <a:off x="3365472" y="2107625"/>
            <a:ext cx="753732" cy="584775"/>
          </a:xfrm>
          <a:prstGeom prst="rect">
            <a:avLst/>
          </a:prstGeom>
          <a:noFill/>
        </p:spPr>
        <p:txBody>
          <a:bodyPr wrap="none" rtlCol="0">
            <a:spAutoFit/>
          </a:bodyPr>
          <a:lstStyle/>
          <a:p>
            <a:r>
              <a:rPr kumimoji="1" lang="en-US" altLang="ja-JP" sz="3200" dirty="0">
                <a:latin typeface="Hiragino Sans W2" panose="020B0300000000000000" pitchFamily="34" charset="-128"/>
                <a:ea typeface="Hiragino Sans W2" panose="020B0300000000000000" pitchFamily="34" charset="-128"/>
              </a:rPr>
              <a:t>5G</a:t>
            </a:r>
            <a:endParaRPr kumimoji="1" lang="ja-JP" altLang="en-US" sz="3200">
              <a:latin typeface="Hiragino Sans W2" panose="020B0300000000000000" pitchFamily="34" charset="-128"/>
              <a:ea typeface="Hiragino Sans W2" panose="020B0300000000000000" pitchFamily="34" charset="-128"/>
            </a:endParaRPr>
          </a:p>
        </p:txBody>
      </p:sp>
      <p:sp>
        <p:nvSpPr>
          <p:cNvPr id="15" name="正方形/長方形 14">
            <a:extLst>
              <a:ext uri="{FF2B5EF4-FFF2-40B4-BE49-F238E27FC236}">
                <a16:creationId xmlns:a16="http://schemas.microsoft.com/office/drawing/2014/main" id="{F570C129-05BC-1D4E-B221-3AED643E0C9D}"/>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6" name="テキスト ボックス 15">
            <a:extLst>
              <a:ext uri="{FF2B5EF4-FFF2-40B4-BE49-F238E27FC236}">
                <a16:creationId xmlns:a16="http://schemas.microsoft.com/office/drawing/2014/main" id="{565BBDB5-F57C-1F45-A6B1-A399AE390815}"/>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93380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a:extLst>
              <a:ext uri="{FF2B5EF4-FFF2-40B4-BE49-F238E27FC236}">
                <a16:creationId xmlns:a16="http://schemas.microsoft.com/office/drawing/2014/main" id="{2D88CD8C-743B-734B-8A55-EC33E15FC243}"/>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cxnSp>
        <p:nvCxnSpPr>
          <p:cNvPr id="21" name="直線矢印コネクタ 20">
            <a:extLst>
              <a:ext uri="{FF2B5EF4-FFF2-40B4-BE49-F238E27FC236}">
                <a16:creationId xmlns:a16="http://schemas.microsoft.com/office/drawing/2014/main" id="{EAA1A2B6-2D8D-6449-AE20-6C935D8F2F5F}"/>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5F1895A-37F1-CE40-8F4A-ED9FD5EA0C5A}"/>
              </a:ext>
            </a:extLst>
          </p:cNvPr>
          <p:cNvSpPr txBox="1"/>
          <p:nvPr/>
        </p:nvSpPr>
        <p:spPr>
          <a:xfrm>
            <a:off x="3365472" y="2107625"/>
            <a:ext cx="753732" cy="584775"/>
          </a:xfrm>
          <a:prstGeom prst="rect">
            <a:avLst/>
          </a:prstGeom>
          <a:noFill/>
        </p:spPr>
        <p:txBody>
          <a:bodyPr wrap="none" rtlCol="0">
            <a:spAutoFit/>
          </a:bodyPr>
          <a:lstStyle/>
          <a:p>
            <a:r>
              <a:rPr kumimoji="1" lang="en-US" altLang="ja-JP" sz="3200" dirty="0">
                <a:latin typeface="Hiragino Sans W2" panose="020B0300000000000000" pitchFamily="34" charset="-128"/>
                <a:ea typeface="Hiragino Sans W2" panose="020B0300000000000000" pitchFamily="34" charset="-128"/>
              </a:rPr>
              <a:t>5G</a:t>
            </a:r>
            <a:endParaRPr kumimoji="1" lang="ja-JP" altLang="en-US" sz="3200">
              <a:latin typeface="Hiragino Sans W2" panose="020B0300000000000000" pitchFamily="34" charset="-128"/>
              <a:ea typeface="Hiragino Sans W2" panose="020B0300000000000000" pitchFamily="34" charset="-128"/>
            </a:endParaRPr>
          </a:p>
        </p:txBody>
      </p:sp>
      <p:sp>
        <p:nvSpPr>
          <p:cNvPr id="15" name="正方形/長方形 14">
            <a:extLst>
              <a:ext uri="{FF2B5EF4-FFF2-40B4-BE49-F238E27FC236}">
                <a16:creationId xmlns:a16="http://schemas.microsoft.com/office/drawing/2014/main" id="{F570C129-05BC-1D4E-B221-3AED643E0C9D}"/>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7" name="テキスト ボックス 16">
            <a:extLst>
              <a:ext uri="{FF2B5EF4-FFF2-40B4-BE49-F238E27FC236}">
                <a16:creationId xmlns:a16="http://schemas.microsoft.com/office/drawing/2014/main" id="{6375CA74-69AD-6D47-803E-D24E8D125CBB}"/>
              </a:ext>
            </a:extLst>
          </p:cNvPr>
          <p:cNvSpPr txBox="1"/>
          <p:nvPr/>
        </p:nvSpPr>
        <p:spPr>
          <a:xfrm>
            <a:off x="2435323" y="3589704"/>
            <a:ext cx="1800493" cy="646331"/>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空いてるときに</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貸し出す</a:t>
            </a:r>
          </a:p>
        </p:txBody>
      </p:sp>
      <p:sp>
        <p:nvSpPr>
          <p:cNvPr id="18" name="テキスト ボックス 17">
            <a:extLst>
              <a:ext uri="{FF2B5EF4-FFF2-40B4-BE49-F238E27FC236}">
                <a16:creationId xmlns:a16="http://schemas.microsoft.com/office/drawing/2014/main" id="{E2437412-393C-A043-8961-DF2B831BFD91}"/>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920208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線矢印コネクタ 15">
            <a:extLst>
              <a:ext uri="{FF2B5EF4-FFF2-40B4-BE49-F238E27FC236}">
                <a16:creationId xmlns:a16="http://schemas.microsoft.com/office/drawing/2014/main" id="{2D88CD8C-743B-734B-8A55-EC33E15FC243}"/>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cxnSp>
        <p:nvCxnSpPr>
          <p:cNvPr id="21" name="直線矢印コネクタ 20">
            <a:extLst>
              <a:ext uri="{FF2B5EF4-FFF2-40B4-BE49-F238E27FC236}">
                <a16:creationId xmlns:a16="http://schemas.microsoft.com/office/drawing/2014/main" id="{EAA1A2B6-2D8D-6449-AE20-6C935D8F2F5F}"/>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5F1895A-37F1-CE40-8F4A-ED9FD5EA0C5A}"/>
              </a:ext>
            </a:extLst>
          </p:cNvPr>
          <p:cNvSpPr txBox="1"/>
          <p:nvPr/>
        </p:nvSpPr>
        <p:spPr>
          <a:xfrm>
            <a:off x="3365472" y="2107625"/>
            <a:ext cx="753732" cy="584775"/>
          </a:xfrm>
          <a:prstGeom prst="rect">
            <a:avLst/>
          </a:prstGeom>
          <a:noFill/>
        </p:spPr>
        <p:txBody>
          <a:bodyPr wrap="none" rtlCol="0">
            <a:spAutoFit/>
          </a:bodyPr>
          <a:lstStyle/>
          <a:p>
            <a:r>
              <a:rPr kumimoji="1" lang="en-US" altLang="ja-JP" sz="3200" dirty="0">
                <a:latin typeface="Hiragino Sans W2" panose="020B0300000000000000" pitchFamily="34" charset="-128"/>
                <a:ea typeface="Hiragino Sans W2" panose="020B0300000000000000" pitchFamily="34" charset="-128"/>
              </a:rPr>
              <a:t>5G</a:t>
            </a:r>
            <a:endParaRPr kumimoji="1" lang="ja-JP" altLang="en-US" sz="3200">
              <a:latin typeface="Hiragino Sans W2" panose="020B0300000000000000" pitchFamily="34" charset="-128"/>
              <a:ea typeface="Hiragino Sans W2" panose="020B0300000000000000" pitchFamily="34" charset="-128"/>
            </a:endParaRPr>
          </a:p>
        </p:txBody>
      </p:sp>
      <p:sp>
        <p:nvSpPr>
          <p:cNvPr id="15" name="正方形/長方形 14">
            <a:extLst>
              <a:ext uri="{FF2B5EF4-FFF2-40B4-BE49-F238E27FC236}">
                <a16:creationId xmlns:a16="http://schemas.microsoft.com/office/drawing/2014/main" id="{F570C129-05BC-1D4E-B221-3AED643E0C9D}"/>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7" name="テキスト ボックス 16">
            <a:extLst>
              <a:ext uri="{FF2B5EF4-FFF2-40B4-BE49-F238E27FC236}">
                <a16:creationId xmlns:a16="http://schemas.microsoft.com/office/drawing/2014/main" id="{6375CA74-69AD-6D47-803E-D24E8D125CBB}"/>
              </a:ext>
            </a:extLst>
          </p:cNvPr>
          <p:cNvSpPr txBox="1"/>
          <p:nvPr/>
        </p:nvSpPr>
        <p:spPr>
          <a:xfrm>
            <a:off x="2435323" y="3589704"/>
            <a:ext cx="1800493" cy="646331"/>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空いてるときに</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貸し出す</a:t>
            </a:r>
          </a:p>
        </p:txBody>
      </p:sp>
      <p:sp>
        <p:nvSpPr>
          <p:cNvPr id="18" name="テキスト ボックス 17">
            <a:extLst>
              <a:ext uri="{FF2B5EF4-FFF2-40B4-BE49-F238E27FC236}">
                <a16:creationId xmlns:a16="http://schemas.microsoft.com/office/drawing/2014/main" id="{25D57B84-A96B-6842-935A-963A2AEDBB0E}"/>
              </a:ext>
            </a:extLst>
          </p:cNvPr>
          <p:cNvSpPr txBox="1"/>
          <p:nvPr/>
        </p:nvSpPr>
        <p:spPr>
          <a:xfrm>
            <a:off x="4996291" y="3668218"/>
            <a:ext cx="1800493" cy="923330"/>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使いたいときに</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使いたいだけ</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使える</a:t>
            </a:r>
          </a:p>
        </p:txBody>
      </p:sp>
      <p:sp>
        <p:nvSpPr>
          <p:cNvPr id="19" name="テキスト ボックス 18">
            <a:extLst>
              <a:ext uri="{FF2B5EF4-FFF2-40B4-BE49-F238E27FC236}">
                <a16:creationId xmlns:a16="http://schemas.microsoft.com/office/drawing/2014/main" id="{630F00EF-FEDF-814C-BF0F-EE693C47A998}"/>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4231621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矢印コネクタ 17">
            <a:extLst>
              <a:ext uri="{FF2B5EF4-FFF2-40B4-BE49-F238E27FC236}">
                <a16:creationId xmlns:a16="http://schemas.microsoft.com/office/drawing/2014/main" id="{3DB78490-4B62-A143-844A-AE753049F33B}"/>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86A669E-9306-6C4D-9167-98BCE265942E}"/>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cxnSp>
        <p:nvCxnSpPr>
          <p:cNvPr id="21" name="直線矢印コネクタ 20">
            <a:extLst>
              <a:ext uri="{FF2B5EF4-FFF2-40B4-BE49-F238E27FC236}">
                <a16:creationId xmlns:a16="http://schemas.microsoft.com/office/drawing/2014/main" id="{EAA1A2B6-2D8D-6449-AE20-6C935D8F2F5F}"/>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5F1895A-37F1-CE40-8F4A-ED9FD5EA0C5A}"/>
              </a:ext>
            </a:extLst>
          </p:cNvPr>
          <p:cNvSpPr txBox="1"/>
          <p:nvPr/>
        </p:nvSpPr>
        <p:spPr>
          <a:xfrm>
            <a:off x="3365472" y="2107625"/>
            <a:ext cx="753732" cy="584775"/>
          </a:xfrm>
          <a:prstGeom prst="rect">
            <a:avLst/>
          </a:prstGeom>
          <a:noFill/>
        </p:spPr>
        <p:txBody>
          <a:bodyPr wrap="none" rtlCol="0">
            <a:spAutoFit/>
          </a:bodyPr>
          <a:lstStyle/>
          <a:p>
            <a:r>
              <a:rPr kumimoji="1" lang="en-US" altLang="ja-JP" sz="3200" dirty="0">
                <a:latin typeface="Hiragino Sans W2" panose="020B0300000000000000" pitchFamily="34" charset="-128"/>
                <a:ea typeface="Hiragino Sans W2" panose="020B0300000000000000" pitchFamily="34" charset="-128"/>
              </a:rPr>
              <a:t>5G</a:t>
            </a:r>
            <a:endParaRPr kumimoji="1" lang="ja-JP" altLang="en-US" sz="3200">
              <a:latin typeface="Hiragino Sans W2" panose="020B0300000000000000" pitchFamily="34" charset="-128"/>
              <a:ea typeface="Hiragino Sans W2" panose="020B0300000000000000" pitchFamily="34" charset="-128"/>
            </a:endParaRPr>
          </a:p>
        </p:txBody>
      </p:sp>
      <p:sp>
        <p:nvSpPr>
          <p:cNvPr id="15" name="正方形/長方形 14">
            <a:extLst>
              <a:ext uri="{FF2B5EF4-FFF2-40B4-BE49-F238E27FC236}">
                <a16:creationId xmlns:a16="http://schemas.microsoft.com/office/drawing/2014/main" id="{F570C129-05BC-1D4E-B221-3AED643E0C9D}"/>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7" name="テキスト ボックス 16">
            <a:extLst>
              <a:ext uri="{FF2B5EF4-FFF2-40B4-BE49-F238E27FC236}">
                <a16:creationId xmlns:a16="http://schemas.microsoft.com/office/drawing/2014/main" id="{34B4FB12-7A7E-8345-B708-BBE8FBE5B0DE}"/>
              </a:ext>
            </a:extLst>
          </p:cNvPr>
          <p:cNvSpPr txBox="1"/>
          <p:nvPr/>
        </p:nvSpPr>
        <p:spPr>
          <a:xfrm>
            <a:off x="5010193" y="5486066"/>
            <a:ext cx="1569660" cy="646331"/>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使った分だけ</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料金を</a:t>
            </a:r>
          </a:p>
        </p:txBody>
      </p:sp>
      <p:sp>
        <p:nvSpPr>
          <p:cNvPr id="19" name="テキスト ボックス 18">
            <a:extLst>
              <a:ext uri="{FF2B5EF4-FFF2-40B4-BE49-F238E27FC236}">
                <a16:creationId xmlns:a16="http://schemas.microsoft.com/office/drawing/2014/main" id="{A85D555E-DF02-D74F-B5FB-5E909CC700D9}"/>
              </a:ext>
            </a:extLst>
          </p:cNvPr>
          <p:cNvSpPr txBox="1"/>
          <p:nvPr/>
        </p:nvSpPr>
        <p:spPr>
          <a:xfrm>
            <a:off x="2435323" y="3589704"/>
            <a:ext cx="1800493" cy="646331"/>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空いてるときに</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貸し出す</a:t>
            </a:r>
          </a:p>
        </p:txBody>
      </p:sp>
      <p:sp>
        <p:nvSpPr>
          <p:cNvPr id="20" name="テキスト ボックス 19">
            <a:extLst>
              <a:ext uri="{FF2B5EF4-FFF2-40B4-BE49-F238E27FC236}">
                <a16:creationId xmlns:a16="http://schemas.microsoft.com/office/drawing/2014/main" id="{0FCD951C-C812-A74B-A46E-1D15CB53558A}"/>
              </a:ext>
            </a:extLst>
          </p:cNvPr>
          <p:cNvSpPr txBox="1"/>
          <p:nvPr/>
        </p:nvSpPr>
        <p:spPr>
          <a:xfrm>
            <a:off x="4996291" y="3668218"/>
            <a:ext cx="1800493" cy="923330"/>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使いたいときに</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使いたいだけ</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使える</a:t>
            </a:r>
          </a:p>
        </p:txBody>
      </p:sp>
      <p:sp>
        <p:nvSpPr>
          <p:cNvPr id="23" name="テキスト ボックス 22">
            <a:extLst>
              <a:ext uri="{FF2B5EF4-FFF2-40B4-BE49-F238E27FC236}">
                <a16:creationId xmlns:a16="http://schemas.microsoft.com/office/drawing/2014/main" id="{23D7B6D2-0DC4-4249-A090-B6C435D20B5A}"/>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4036081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線矢印コネクタ 18">
            <a:extLst>
              <a:ext uri="{FF2B5EF4-FFF2-40B4-BE49-F238E27FC236}">
                <a16:creationId xmlns:a16="http://schemas.microsoft.com/office/drawing/2014/main" id="{4B3ED386-D84A-FB4C-9323-6B29BC07A8A4}"/>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86A669E-9306-6C4D-9167-98BCE265942E}"/>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cxnSp>
        <p:nvCxnSpPr>
          <p:cNvPr id="21" name="直線矢印コネクタ 20">
            <a:extLst>
              <a:ext uri="{FF2B5EF4-FFF2-40B4-BE49-F238E27FC236}">
                <a16:creationId xmlns:a16="http://schemas.microsoft.com/office/drawing/2014/main" id="{EAA1A2B6-2D8D-6449-AE20-6C935D8F2F5F}"/>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5F1895A-37F1-CE40-8F4A-ED9FD5EA0C5A}"/>
              </a:ext>
            </a:extLst>
          </p:cNvPr>
          <p:cNvSpPr txBox="1"/>
          <p:nvPr/>
        </p:nvSpPr>
        <p:spPr>
          <a:xfrm>
            <a:off x="3365472" y="2107625"/>
            <a:ext cx="753732" cy="584775"/>
          </a:xfrm>
          <a:prstGeom prst="rect">
            <a:avLst/>
          </a:prstGeom>
          <a:noFill/>
        </p:spPr>
        <p:txBody>
          <a:bodyPr wrap="none" rtlCol="0">
            <a:spAutoFit/>
          </a:bodyPr>
          <a:lstStyle/>
          <a:p>
            <a:r>
              <a:rPr kumimoji="1" lang="en-US" altLang="ja-JP" sz="3200" dirty="0">
                <a:latin typeface="Hiragino Sans W2" panose="020B0300000000000000" pitchFamily="34" charset="-128"/>
                <a:ea typeface="Hiragino Sans W2" panose="020B0300000000000000" pitchFamily="34" charset="-128"/>
              </a:rPr>
              <a:t>5G</a:t>
            </a:r>
            <a:endParaRPr kumimoji="1" lang="ja-JP" altLang="en-US" sz="3200">
              <a:latin typeface="Hiragino Sans W2" panose="020B0300000000000000" pitchFamily="34" charset="-128"/>
              <a:ea typeface="Hiragino Sans W2" panose="020B0300000000000000" pitchFamily="34" charset="-128"/>
            </a:endParaRPr>
          </a:p>
        </p:txBody>
      </p:sp>
      <p:sp>
        <p:nvSpPr>
          <p:cNvPr id="15" name="正方形/長方形 14">
            <a:extLst>
              <a:ext uri="{FF2B5EF4-FFF2-40B4-BE49-F238E27FC236}">
                <a16:creationId xmlns:a16="http://schemas.microsoft.com/office/drawing/2014/main" id="{F570C129-05BC-1D4E-B221-3AED643E0C9D}"/>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7" name="テキスト ボックス 16">
            <a:extLst>
              <a:ext uri="{FF2B5EF4-FFF2-40B4-BE49-F238E27FC236}">
                <a16:creationId xmlns:a16="http://schemas.microsoft.com/office/drawing/2014/main" id="{34B4FB12-7A7E-8345-B708-BBE8FBE5B0DE}"/>
              </a:ext>
            </a:extLst>
          </p:cNvPr>
          <p:cNvSpPr txBox="1"/>
          <p:nvPr/>
        </p:nvSpPr>
        <p:spPr>
          <a:xfrm>
            <a:off x="5010193" y="5486066"/>
            <a:ext cx="1569660" cy="646331"/>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使った分だけ</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料金を</a:t>
            </a:r>
          </a:p>
        </p:txBody>
      </p:sp>
      <p:sp>
        <p:nvSpPr>
          <p:cNvPr id="18" name="テキスト ボックス 17">
            <a:extLst>
              <a:ext uri="{FF2B5EF4-FFF2-40B4-BE49-F238E27FC236}">
                <a16:creationId xmlns:a16="http://schemas.microsoft.com/office/drawing/2014/main" id="{51666A9C-BF04-854F-AFFC-5A7BF344BE46}"/>
              </a:ext>
            </a:extLst>
          </p:cNvPr>
          <p:cNvSpPr txBox="1"/>
          <p:nvPr/>
        </p:nvSpPr>
        <p:spPr>
          <a:xfrm>
            <a:off x="2537332" y="5387886"/>
            <a:ext cx="1338828" cy="923330"/>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余っている</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リソースが</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お金になる</a:t>
            </a:r>
          </a:p>
        </p:txBody>
      </p:sp>
      <p:sp>
        <p:nvSpPr>
          <p:cNvPr id="20" name="テキスト ボックス 19">
            <a:extLst>
              <a:ext uri="{FF2B5EF4-FFF2-40B4-BE49-F238E27FC236}">
                <a16:creationId xmlns:a16="http://schemas.microsoft.com/office/drawing/2014/main" id="{C64D6B59-11BE-5541-8B0B-C9F6ABACFCA4}"/>
              </a:ext>
            </a:extLst>
          </p:cNvPr>
          <p:cNvSpPr txBox="1"/>
          <p:nvPr/>
        </p:nvSpPr>
        <p:spPr>
          <a:xfrm>
            <a:off x="2435323" y="3589704"/>
            <a:ext cx="1800493" cy="646331"/>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空いてるときに</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貸し出す</a:t>
            </a:r>
          </a:p>
        </p:txBody>
      </p:sp>
      <p:sp>
        <p:nvSpPr>
          <p:cNvPr id="23" name="テキスト ボックス 22">
            <a:extLst>
              <a:ext uri="{FF2B5EF4-FFF2-40B4-BE49-F238E27FC236}">
                <a16:creationId xmlns:a16="http://schemas.microsoft.com/office/drawing/2014/main" id="{33085A4C-2EE0-BB4E-AF14-7CAB8BDEB17E}"/>
              </a:ext>
            </a:extLst>
          </p:cNvPr>
          <p:cNvSpPr txBox="1"/>
          <p:nvPr/>
        </p:nvSpPr>
        <p:spPr>
          <a:xfrm>
            <a:off x="4996291" y="3668218"/>
            <a:ext cx="1800493" cy="923330"/>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使いたいときに</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使いたいだけ</a:t>
            </a:r>
            <a:endParaRPr kumimoji="1" lang="en-US" altLang="ja-JP" dirty="0">
              <a:latin typeface="Hiragino Sans W2" panose="020B0300000000000000" pitchFamily="34" charset="-128"/>
              <a:ea typeface="Hiragino Sans W2" panose="020B0300000000000000" pitchFamily="34" charset="-128"/>
            </a:endParaRPr>
          </a:p>
          <a:p>
            <a:r>
              <a:rPr kumimoji="1" lang="ja-JP" altLang="en-US">
                <a:latin typeface="Hiragino Sans W2" panose="020B0300000000000000" pitchFamily="34" charset="-128"/>
                <a:ea typeface="Hiragino Sans W2" panose="020B0300000000000000" pitchFamily="34" charset="-128"/>
              </a:rPr>
              <a:t>使える</a:t>
            </a:r>
          </a:p>
        </p:txBody>
      </p:sp>
      <p:sp>
        <p:nvSpPr>
          <p:cNvPr id="26" name="テキスト ボックス 25">
            <a:extLst>
              <a:ext uri="{FF2B5EF4-FFF2-40B4-BE49-F238E27FC236}">
                <a16:creationId xmlns:a16="http://schemas.microsoft.com/office/drawing/2014/main" id="{4A51F3AC-1B7C-5045-B6B6-45860DD28C1C}"/>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4612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6F1142-6D89-9249-BC94-4B3A82846C34}"/>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64F9259E-F8AD-ED40-92CE-397979A0EFDD}"/>
              </a:ext>
            </a:extLst>
          </p:cNvPr>
          <p:cNvSpPr>
            <a:spLocks noGrp="1"/>
          </p:cNvSpPr>
          <p:nvPr>
            <p:ph idx="1"/>
          </p:nvPr>
        </p:nvSpPr>
        <p:spPr/>
        <p:txBody>
          <a:bodyPr>
            <a:normAutofit/>
          </a:bodyPr>
          <a:lstStyle/>
          <a:p>
            <a:r>
              <a:rPr lang="ja-JP" altLang="en-US" sz="4800"/>
              <a:t>提案の全体像</a:t>
            </a:r>
            <a:endParaRPr lang="en-US" altLang="ja-JP" sz="4800" dirty="0"/>
          </a:p>
          <a:p>
            <a:r>
              <a:rPr lang="ja-JP" altLang="en-US" sz="4800"/>
              <a:t>提案の意義</a:t>
            </a:r>
            <a:endParaRPr lang="en-US" altLang="ja-JP" sz="4800" dirty="0"/>
          </a:p>
          <a:p>
            <a:r>
              <a:rPr lang="ja-JP" altLang="en-US" sz="4800"/>
              <a:t>なぜ</a:t>
            </a:r>
            <a:r>
              <a:rPr lang="en-US" altLang="ja-JP" sz="4800" dirty="0"/>
              <a:t>5G</a:t>
            </a:r>
            <a:r>
              <a:rPr lang="ja-JP" altLang="en-US" sz="4800"/>
              <a:t>なのか</a:t>
            </a:r>
            <a:endParaRPr lang="en-US" altLang="ja-JP" sz="4800" dirty="0"/>
          </a:p>
          <a:p>
            <a:r>
              <a:rPr lang="ja-JP" altLang="en-US" sz="4800"/>
              <a:t>この先に見える未来</a:t>
            </a:r>
            <a:endParaRPr lang="en-US" altLang="ja-JP" sz="4800" dirty="0"/>
          </a:p>
          <a:p>
            <a:r>
              <a:rPr lang="ja-JP" altLang="en-US" sz="4800"/>
              <a:t>開発について</a:t>
            </a:r>
            <a:endParaRPr lang="en-US" altLang="ja-JP" sz="4800" dirty="0"/>
          </a:p>
          <a:p>
            <a:r>
              <a:rPr lang="ja-JP" altLang="en-US" sz="4800"/>
              <a:t>補遺</a:t>
            </a:r>
            <a:endParaRPr lang="en-US" altLang="ja-JP" sz="4800" dirty="0"/>
          </a:p>
        </p:txBody>
      </p:sp>
      <p:sp>
        <p:nvSpPr>
          <p:cNvPr id="4" name="テキスト ボックス 3">
            <a:extLst>
              <a:ext uri="{FF2B5EF4-FFF2-40B4-BE49-F238E27FC236}">
                <a16:creationId xmlns:a16="http://schemas.microsoft.com/office/drawing/2014/main" id="{E5418E35-37C5-E041-BE27-E5787F4B092E}"/>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0/6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430781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BD1DE-6C93-1E41-907F-BC58901D9839}"/>
              </a:ext>
            </a:extLst>
          </p:cNvPr>
          <p:cNvSpPr>
            <a:spLocks noGrp="1"/>
          </p:cNvSpPr>
          <p:nvPr>
            <p:ph type="title"/>
          </p:nvPr>
        </p:nvSpPr>
        <p:spPr/>
        <p:txBody>
          <a:bodyPr/>
          <a:lstStyle/>
          <a:p>
            <a:r>
              <a:rPr kumimoji="1" lang="ja-JP" altLang="en-US"/>
              <a:t>提案の意義</a:t>
            </a:r>
          </a:p>
        </p:txBody>
      </p:sp>
      <p:sp>
        <p:nvSpPr>
          <p:cNvPr id="3" name="テキスト プレースホルダー 2">
            <a:extLst>
              <a:ext uri="{FF2B5EF4-FFF2-40B4-BE49-F238E27FC236}">
                <a16:creationId xmlns:a16="http://schemas.microsoft.com/office/drawing/2014/main" id="{B203B178-EA0B-EE42-826C-69541EE531B3}"/>
              </a:ext>
            </a:extLst>
          </p:cNvPr>
          <p:cNvSpPr>
            <a:spLocks noGrp="1"/>
          </p:cNvSpPr>
          <p:nvPr>
            <p:ph type="body" idx="1"/>
          </p:nvPr>
        </p:nvSpPr>
        <p:spPr/>
        <p:txBody>
          <a:bodyPr>
            <a:noAutofit/>
          </a:bodyPr>
          <a:lstStyle/>
          <a:p>
            <a:r>
              <a:rPr kumimoji="1" lang="ja-JP" altLang="en-US"/>
              <a:t>なぜこの提案をしなければならなのか</a:t>
            </a:r>
            <a:r>
              <a:rPr kumimoji="1" lang="en-US" altLang="ja-JP" dirty="0"/>
              <a:t> / </a:t>
            </a:r>
            <a:r>
              <a:rPr lang="ja-JP" altLang="en-US"/>
              <a:t>有意性とは</a:t>
            </a:r>
            <a:endParaRPr lang="en-US" altLang="ja-JP" dirty="0"/>
          </a:p>
          <a:p>
            <a:r>
              <a:rPr lang="ja-JP" altLang="en-US"/>
              <a:t>コメントへの対応</a:t>
            </a:r>
            <a:r>
              <a:rPr lang="en-US" altLang="ja-JP" dirty="0"/>
              <a:t>:</a:t>
            </a:r>
            <a:br>
              <a:rPr lang="en-US" altLang="ja-JP" dirty="0"/>
            </a:br>
            <a:r>
              <a:rPr lang="ja-JP" altLang="en-US"/>
              <a:t>有意なプラットフォームを本当に開発できるのかの疑問が残る。</a:t>
            </a:r>
            <a:endParaRPr lang="en-US" altLang="ja-JP" dirty="0"/>
          </a:p>
        </p:txBody>
      </p:sp>
      <p:sp>
        <p:nvSpPr>
          <p:cNvPr id="4" name="テキスト ボックス 3">
            <a:extLst>
              <a:ext uri="{FF2B5EF4-FFF2-40B4-BE49-F238E27FC236}">
                <a16:creationId xmlns:a16="http://schemas.microsoft.com/office/drawing/2014/main" id="{4BE5B9A3-9CD6-2F41-B005-7DD2BEE0D389}"/>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01269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en-US" altLang="ja-JP" sz="3600" dirty="0"/>
              <a:t>“</a:t>
            </a:r>
            <a:r>
              <a:rPr lang="ja-JP" altLang="en-US" sz="3600"/>
              <a:t>有意</a:t>
            </a:r>
            <a:r>
              <a:rPr lang="en-US" altLang="ja-JP" sz="3600" dirty="0"/>
              <a:t>”</a:t>
            </a:r>
            <a:r>
              <a:rPr lang="ja-JP" altLang="en-US" sz="3600"/>
              <a:t>の捉え方が</a:t>
            </a:r>
            <a:br>
              <a:rPr lang="en-US" altLang="ja-JP" sz="3600" dirty="0"/>
            </a:br>
            <a:r>
              <a:rPr lang="ja-JP" altLang="en-US" sz="3600"/>
              <a:t>審査員</a:t>
            </a:r>
            <a:br>
              <a:rPr lang="en-US" altLang="ja-JP" sz="3600" dirty="0"/>
            </a:br>
            <a:r>
              <a:rPr lang="ja-JP" altLang="en-US" sz="3600"/>
              <a:t>　と</a:t>
            </a:r>
            <a:br>
              <a:rPr lang="en-US" altLang="ja-JP" sz="3600" dirty="0"/>
            </a:br>
            <a:r>
              <a:rPr lang="ja-JP" altLang="en-US" sz="3600"/>
              <a:t>私達の間で乖離がある。</a:t>
            </a:r>
          </a:p>
        </p:txBody>
      </p:sp>
      <p:sp>
        <p:nvSpPr>
          <p:cNvPr id="4" name="テキスト ボックス 3">
            <a:extLst>
              <a:ext uri="{FF2B5EF4-FFF2-40B4-BE49-F238E27FC236}">
                <a16:creationId xmlns:a16="http://schemas.microsoft.com/office/drawing/2014/main" id="{384CBF81-54DF-0849-890D-917224DE6A6B}"/>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692633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en-US" altLang="ja-JP" sz="7200" dirty="0"/>
              <a:t>“</a:t>
            </a:r>
            <a:r>
              <a:rPr lang="ja-JP" altLang="en-US" sz="7200"/>
              <a:t>有意</a:t>
            </a:r>
            <a:r>
              <a:rPr lang="en-US" altLang="ja-JP" sz="7200" dirty="0"/>
              <a:t>”</a:t>
            </a:r>
            <a:r>
              <a:rPr lang="ja-JP" altLang="en-US" sz="3600"/>
              <a:t>の捉え方が</a:t>
            </a:r>
            <a:br>
              <a:rPr lang="en-US" altLang="ja-JP" sz="3600" dirty="0"/>
            </a:br>
            <a:r>
              <a:rPr lang="ja-JP" altLang="en-US" sz="3600"/>
              <a:t>審査員</a:t>
            </a:r>
            <a:br>
              <a:rPr lang="en-US" altLang="ja-JP" sz="3600" dirty="0"/>
            </a:br>
            <a:r>
              <a:rPr lang="ja-JP" altLang="en-US" sz="3600"/>
              <a:t>　と</a:t>
            </a:r>
            <a:br>
              <a:rPr lang="en-US" altLang="ja-JP" sz="3600" dirty="0"/>
            </a:br>
            <a:r>
              <a:rPr lang="ja-JP" altLang="en-US" sz="3600"/>
              <a:t>私達の間で乖離がある。</a:t>
            </a:r>
          </a:p>
        </p:txBody>
      </p:sp>
      <p:sp>
        <p:nvSpPr>
          <p:cNvPr id="4" name="テキスト ボックス 3">
            <a:extLst>
              <a:ext uri="{FF2B5EF4-FFF2-40B4-BE49-F238E27FC236}">
                <a16:creationId xmlns:a16="http://schemas.microsoft.com/office/drawing/2014/main" id="{8360E86D-B732-2B46-977A-83A4C1B0DC0B}"/>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843651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en-US" altLang="ja-JP" sz="7200" dirty="0"/>
              <a:t>“</a:t>
            </a:r>
            <a:r>
              <a:rPr lang="ja-JP" altLang="en-US" sz="7200"/>
              <a:t>有意</a:t>
            </a:r>
            <a:r>
              <a:rPr lang="en-US" altLang="ja-JP" sz="7200" dirty="0"/>
              <a:t>”</a:t>
            </a:r>
            <a:r>
              <a:rPr lang="ja-JP" altLang="en-US" sz="3600"/>
              <a:t>の捉え方が</a:t>
            </a:r>
            <a:br>
              <a:rPr lang="en-US" altLang="ja-JP" sz="3600" dirty="0"/>
            </a:br>
            <a:r>
              <a:rPr lang="ja-JP" altLang="en-US" sz="4400"/>
              <a:t>審査員</a:t>
            </a:r>
            <a:br>
              <a:rPr lang="en-US" altLang="ja-JP" sz="3600" dirty="0"/>
            </a:br>
            <a:r>
              <a:rPr lang="ja-JP" altLang="en-US" sz="3600"/>
              <a:t>　と</a:t>
            </a:r>
            <a:br>
              <a:rPr lang="en-US" altLang="ja-JP" sz="3600" dirty="0"/>
            </a:br>
            <a:r>
              <a:rPr lang="ja-JP" altLang="en-US" sz="3600"/>
              <a:t>私達の間で乖離がある。</a:t>
            </a:r>
          </a:p>
        </p:txBody>
      </p:sp>
      <p:sp>
        <p:nvSpPr>
          <p:cNvPr id="4" name="テキスト ボックス 3">
            <a:extLst>
              <a:ext uri="{FF2B5EF4-FFF2-40B4-BE49-F238E27FC236}">
                <a16:creationId xmlns:a16="http://schemas.microsoft.com/office/drawing/2014/main" id="{C6C40323-DC3E-1A4B-9814-8DD7A93266DB}"/>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60501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en-US" altLang="ja-JP" sz="7200" dirty="0"/>
              <a:t>“</a:t>
            </a:r>
            <a:r>
              <a:rPr lang="ja-JP" altLang="en-US" sz="7200"/>
              <a:t>有意</a:t>
            </a:r>
            <a:r>
              <a:rPr lang="en-US" altLang="ja-JP" sz="7200" dirty="0"/>
              <a:t>”</a:t>
            </a:r>
            <a:r>
              <a:rPr lang="ja-JP" altLang="en-US" sz="3600"/>
              <a:t>の捉え方が</a:t>
            </a:r>
            <a:br>
              <a:rPr lang="en-US" altLang="ja-JP" sz="3600" dirty="0"/>
            </a:br>
            <a:r>
              <a:rPr lang="ja-JP" altLang="en-US" sz="4400"/>
              <a:t>審査員</a:t>
            </a:r>
            <a:br>
              <a:rPr lang="en-US" altLang="ja-JP" sz="3600" dirty="0"/>
            </a:br>
            <a:r>
              <a:rPr lang="ja-JP" altLang="en-US" sz="3600"/>
              <a:t>　と</a:t>
            </a:r>
            <a:br>
              <a:rPr lang="en-US" altLang="ja-JP" sz="3600" dirty="0"/>
            </a:br>
            <a:r>
              <a:rPr lang="ja-JP" altLang="en-US" sz="4800"/>
              <a:t>私達</a:t>
            </a:r>
            <a:r>
              <a:rPr lang="ja-JP" altLang="en-US" sz="3600"/>
              <a:t>の間で乖離がある。</a:t>
            </a:r>
          </a:p>
        </p:txBody>
      </p:sp>
      <p:sp>
        <p:nvSpPr>
          <p:cNvPr id="4" name="テキスト ボックス 3">
            <a:extLst>
              <a:ext uri="{FF2B5EF4-FFF2-40B4-BE49-F238E27FC236}">
                <a16:creationId xmlns:a16="http://schemas.microsoft.com/office/drawing/2014/main" id="{1664C6C0-A9E4-124A-AAAC-F8163E92286F}"/>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565199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a:xfrm>
            <a:off x="628650" y="1235676"/>
            <a:ext cx="7886700" cy="4941287"/>
          </a:xfrm>
        </p:spPr>
        <p:txBody>
          <a:bodyPr>
            <a:noAutofit/>
          </a:bodyPr>
          <a:lstStyle/>
          <a:p>
            <a:pPr marL="0" indent="0">
              <a:buNone/>
            </a:pPr>
            <a:r>
              <a:rPr lang="en-US" altLang="ja-JP" sz="7200" dirty="0"/>
              <a:t>“</a:t>
            </a:r>
            <a:r>
              <a:rPr lang="ja-JP" altLang="en-US" sz="7200"/>
              <a:t>有意</a:t>
            </a:r>
            <a:r>
              <a:rPr lang="en-US" altLang="ja-JP" sz="7200" dirty="0"/>
              <a:t>”</a:t>
            </a:r>
            <a:r>
              <a:rPr lang="ja-JP" altLang="en-US" sz="3600"/>
              <a:t>の捉え方が</a:t>
            </a:r>
            <a:br>
              <a:rPr lang="en-US" altLang="ja-JP" sz="3600" dirty="0"/>
            </a:br>
            <a:r>
              <a:rPr lang="ja-JP" altLang="en-US" sz="4400"/>
              <a:t>審査員</a:t>
            </a:r>
            <a:br>
              <a:rPr lang="en-US" altLang="ja-JP" sz="3600" dirty="0"/>
            </a:br>
            <a:r>
              <a:rPr lang="ja-JP" altLang="en-US" sz="3600"/>
              <a:t>　と</a:t>
            </a:r>
            <a:br>
              <a:rPr lang="en-US" altLang="ja-JP" sz="3600" dirty="0"/>
            </a:br>
            <a:r>
              <a:rPr lang="ja-JP" altLang="en-US" sz="4800"/>
              <a:t>私達</a:t>
            </a:r>
            <a:r>
              <a:rPr lang="ja-JP" altLang="en-US" sz="3600"/>
              <a:t>の間で</a:t>
            </a:r>
            <a:r>
              <a:rPr lang="ja-JP" altLang="en-US" sz="11500" b="1">
                <a:solidFill>
                  <a:srgbClr val="FF3366"/>
                </a:solidFill>
              </a:rPr>
              <a:t>乖離</a:t>
            </a:r>
            <a:r>
              <a:rPr lang="ja-JP" altLang="en-US" sz="3600"/>
              <a:t>がある。</a:t>
            </a:r>
          </a:p>
        </p:txBody>
      </p:sp>
      <p:sp>
        <p:nvSpPr>
          <p:cNvPr id="4" name="テキスト ボックス 3">
            <a:extLst>
              <a:ext uri="{FF2B5EF4-FFF2-40B4-BE49-F238E27FC236}">
                <a16:creationId xmlns:a16="http://schemas.microsoft.com/office/drawing/2014/main" id="{89AFB643-1F0A-804B-A8D8-94D7A373CB06}"/>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500767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en-US" altLang="ja-JP" dirty="0"/>
              <a:t>”</a:t>
            </a:r>
            <a:r>
              <a:rPr lang="ja-JP" altLang="en-US"/>
              <a:t>経済効果を生み出す</a:t>
            </a:r>
            <a:r>
              <a:rPr lang="en-US" altLang="ja-JP" dirty="0"/>
              <a:t>”</a:t>
            </a:r>
            <a:r>
              <a:rPr lang="ja-JP" altLang="en-US"/>
              <a:t>ことに</a:t>
            </a:r>
            <a:br>
              <a:rPr lang="en-US" altLang="ja-JP" dirty="0"/>
            </a:br>
            <a:r>
              <a:rPr lang="en-US" altLang="ja-JP" dirty="0"/>
              <a:t>”</a:t>
            </a:r>
            <a:r>
              <a:rPr lang="ja-JP" altLang="en-US"/>
              <a:t>有意</a:t>
            </a:r>
            <a:r>
              <a:rPr lang="en-US" altLang="ja-JP" dirty="0"/>
              <a:t>”</a:t>
            </a:r>
            <a:r>
              <a:rPr lang="ja-JP" altLang="en-US"/>
              <a:t>を見出している。</a:t>
            </a:r>
            <a:endParaRPr lang="en-US" altLang="ja-JP" dirty="0"/>
          </a:p>
        </p:txBody>
      </p:sp>
      <p:sp>
        <p:nvSpPr>
          <p:cNvPr id="4" name="テキスト ボックス 3">
            <a:extLst>
              <a:ext uri="{FF2B5EF4-FFF2-40B4-BE49-F238E27FC236}">
                <a16:creationId xmlns:a16="http://schemas.microsoft.com/office/drawing/2014/main" id="{B30584BF-8FC3-BB4B-BF31-1AB04B4F2815}"/>
              </a:ext>
            </a:extLst>
          </p:cNvPr>
          <p:cNvSpPr txBox="1"/>
          <p:nvPr/>
        </p:nvSpPr>
        <p:spPr>
          <a:xfrm>
            <a:off x="0" y="6027003"/>
            <a:ext cx="4185761" cy="830997"/>
          </a:xfrm>
          <a:prstGeom prst="rect">
            <a:avLst/>
          </a:prstGeom>
          <a:noFill/>
        </p:spPr>
        <p:txBody>
          <a:bodyPr wrap="none" rtlCol="0">
            <a:spAutoFit/>
          </a:bodyPr>
          <a:lstStyle/>
          <a:p>
            <a:r>
              <a:rPr kumimoji="1" lang="ja-JP" altLang="en-US" sz="1200"/>
              <a:t>注意</a:t>
            </a:r>
            <a:r>
              <a:rPr kumimoji="1" lang="en-US" altLang="ja-JP" sz="1200" dirty="0"/>
              <a:t>:</a:t>
            </a:r>
            <a:br>
              <a:rPr kumimoji="1" lang="en-US" altLang="ja-JP" sz="1200" dirty="0"/>
            </a:br>
            <a:r>
              <a:rPr kumimoji="1" lang="ja-JP" altLang="en-US" sz="1200"/>
              <a:t>今から失礼な言い方をするかもしれません。</a:t>
            </a:r>
            <a:endParaRPr kumimoji="1" lang="en-US" altLang="ja-JP" sz="1200" dirty="0"/>
          </a:p>
          <a:p>
            <a:r>
              <a:rPr kumimoji="1" lang="ja-JP" altLang="en-US" sz="1200"/>
              <a:t>お手数ですが、そういった言い回しを不快に思われる方は</a:t>
            </a:r>
            <a:br>
              <a:rPr kumimoji="1" lang="en-US" altLang="ja-JP" sz="1200" dirty="0"/>
            </a:br>
            <a:r>
              <a:rPr kumimoji="1" lang="ja-JP" altLang="en-US" sz="1200"/>
              <a:t>お耳を自分で塞いでください。</a:t>
            </a:r>
          </a:p>
        </p:txBody>
      </p:sp>
      <p:sp>
        <p:nvSpPr>
          <p:cNvPr id="5" name="テキスト ボックス 4">
            <a:extLst>
              <a:ext uri="{FF2B5EF4-FFF2-40B4-BE49-F238E27FC236}">
                <a16:creationId xmlns:a16="http://schemas.microsoft.com/office/drawing/2014/main" id="{62AE3322-4857-4F4C-A4C4-F3F2F6F72E0A}"/>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299432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en-US" altLang="ja-JP" sz="4800" dirty="0"/>
              <a:t>”</a:t>
            </a:r>
            <a:r>
              <a:rPr lang="ja-JP" altLang="en-US" sz="4800"/>
              <a:t>経済効果を生み出す</a:t>
            </a:r>
            <a:r>
              <a:rPr lang="en-US" altLang="ja-JP" sz="4800" dirty="0"/>
              <a:t>”</a:t>
            </a:r>
            <a:r>
              <a:rPr lang="ja-JP" altLang="en-US"/>
              <a:t>ことに</a:t>
            </a:r>
            <a:br>
              <a:rPr lang="en-US" altLang="ja-JP" dirty="0"/>
            </a:br>
            <a:r>
              <a:rPr lang="en-US" altLang="ja-JP" dirty="0"/>
              <a:t>”</a:t>
            </a:r>
            <a:r>
              <a:rPr lang="ja-JP" altLang="en-US"/>
              <a:t>有意</a:t>
            </a:r>
            <a:r>
              <a:rPr lang="en-US" altLang="ja-JP" dirty="0"/>
              <a:t>”</a:t>
            </a:r>
            <a:r>
              <a:rPr lang="ja-JP" altLang="en-US"/>
              <a:t>を見出している。</a:t>
            </a:r>
            <a:endParaRPr lang="en-US" altLang="ja-JP" dirty="0"/>
          </a:p>
        </p:txBody>
      </p:sp>
      <p:pic>
        <p:nvPicPr>
          <p:cNvPr id="6" name="図 5">
            <a:extLst>
              <a:ext uri="{FF2B5EF4-FFF2-40B4-BE49-F238E27FC236}">
                <a16:creationId xmlns:a16="http://schemas.microsoft.com/office/drawing/2014/main" id="{E28167E7-021B-994A-A3CA-0CE80A71F82C}"/>
              </a:ext>
            </a:extLst>
          </p:cNvPr>
          <p:cNvPicPr>
            <a:picLocks noChangeAspect="1"/>
          </p:cNvPicPr>
          <p:nvPr/>
        </p:nvPicPr>
        <p:blipFill>
          <a:blip r:embed="rId3"/>
          <a:stretch>
            <a:fillRect/>
          </a:stretch>
        </p:blipFill>
        <p:spPr>
          <a:xfrm>
            <a:off x="3115106" y="4752640"/>
            <a:ext cx="3145134" cy="1383859"/>
          </a:xfrm>
          <a:prstGeom prst="rect">
            <a:avLst/>
          </a:prstGeom>
        </p:spPr>
      </p:pic>
      <p:sp>
        <p:nvSpPr>
          <p:cNvPr id="8" name="テキスト ボックス 7">
            <a:extLst>
              <a:ext uri="{FF2B5EF4-FFF2-40B4-BE49-F238E27FC236}">
                <a16:creationId xmlns:a16="http://schemas.microsoft.com/office/drawing/2014/main" id="{F455365C-4938-7C4F-89E7-6226DA516045}"/>
              </a:ext>
            </a:extLst>
          </p:cNvPr>
          <p:cNvSpPr txBox="1"/>
          <p:nvPr/>
        </p:nvSpPr>
        <p:spPr>
          <a:xfrm>
            <a:off x="3127631" y="6464044"/>
            <a:ext cx="1560042" cy="369332"/>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出典</a:t>
            </a:r>
            <a:r>
              <a:rPr kumimoji="1" lang="en-US" altLang="ja-JP" dirty="0">
                <a:latin typeface="Hiragino Sans W2" panose="020B0300000000000000" pitchFamily="34" charset="-128"/>
                <a:ea typeface="Hiragino Sans W2" panose="020B0300000000000000" pitchFamily="34" charset="-128"/>
              </a:rPr>
              <a:t>: Google</a:t>
            </a:r>
            <a:endParaRPr kumimoji="1" lang="ja-JP" altLang="en-US">
              <a:latin typeface="Hiragino Sans W2" panose="020B0300000000000000" pitchFamily="34" charset="-128"/>
              <a:ea typeface="Hiragino Sans W2" panose="020B0300000000000000" pitchFamily="34" charset="-128"/>
            </a:endParaRPr>
          </a:p>
        </p:txBody>
      </p:sp>
      <p:sp>
        <p:nvSpPr>
          <p:cNvPr id="7" name="テキスト ボックス 6">
            <a:extLst>
              <a:ext uri="{FF2B5EF4-FFF2-40B4-BE49-F238E27FC236}">
                <a16:creationId xmlns:a16="http://schemas.microsoft.com/office/drawing/2014/main" id="{7FCA89B4-1760-D946-A3F8-6FC0BC6ED183}"/>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79334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en-US" altLang="ja-JP" sz="4800" dirty="0"/>
              <a:t>”</a:t>
            </a:r>
            <a:r>
              <a:rPr lang="ja-JP" altLang="en-US" sz="4800"/>
              <a:t>経済効果を生み出す</a:t>
            </a:r>
            <a:r>
              <a:rPr lang="en-US" altLang="ja-JP" sz="4800" dirty="0"/>
              <a:t>”</a:t>
            </a:r>
            <a:r>
              <a:rPr lang="ja-JP" altLang="en-US"/>
              <a:t>ことに</a:t>
            </a:r>
            <a:br>
              <a:rPr lang="en-US" altLang="ja-JP" dirty="0"/>
            </a:br>
            <a:r>
              <a:rPr lang="en-US" altLang="ja-JP" sz="13800" dirty="0"/>
              <a:t>”</a:t>
            </a:r>
            <a:r>
              <a:rPr lang="ja-JP" altLang="en-US" sz="13800"/>
              <a:t>有意</a:t>
            </a:r>
            <a:r>
              <a:rPr lang="en-US" altLang="ja-JP" sz="13800" dirty="0"/>
              <a:t>”</a:t>
            </a:r>
            <a:r>
              <a:rPr lang="ja-JP" altLang="en-US"/>
              <a:t>を見出している。</a:t>
            </a:r>
            <a:endParaRPr lang="en-US" altLang="ja-JP" dirty="0"/>
          </a:p>
        </p:txBody>
      </p:sp>
      <p:pic>
        <p:nvPicPr>
          <p:cNvPr id="5" name="図 4">
            <a:extLst>
              <a:ext uri="{FF2B5EF4-FFF2-40B4-BE49-F238E27FC236}">
                <a16:creationId xmlns:a16="http://schemas.microsoft.com/office/drawing/2014/main" id="{DB8DF932-43ED-EB45-B62D-639D97500A77}"/>
              </a:ext>
            </a:extLst>
          </p:cNvPr>
          <p:cNvPicPr>
            <a:picLocks noChangeAspect="1"/>
          </p:cNvPicPr>
          <p:nvPr/>
        </p:nvPicPr>
        <p:blipFill>
          <a:blip r:embed="rId3"/>
          <a:stretch>
            <a:fillRect/>
          </a:stretch>
        </p:blipFill>
        <p:spPr>
          <a:xfrm>
            <a:off x="3115106" y="4752640"/>
            <a:ext cx="3145134" cy="1383859"/>
          </a:xfrm>
          <a:prstGeom prst="rect">
            <a:avLst/>
          </a:prstGeom>
        </p:spPr>
      </p:pic>
      <p:sp>
        <p:nvSpPr>
          <p:cNvPr id="8" name="テキスト ボックス 7">
            <a:extLst>
              <a:ext uri="{FF2B5EF4-FFF2-40B4-BE49-F238E27FC236}">
                <a16:creationId xmlns:a16="http://schemas.microsoft.com/office/drawing/2014/main" id="{F4C9F0AD-E62B-CF45-A8DB-D45868ADC2DE}"/>
              </a:ext>
            </a:extLst>
          </p:cNvPr>
          <p:cNvSpPr txBox="1"/>
          <p:nvPr/>
        </p:nvSpPr>
        <p:spPr>
          <a:xfrm>
            <a:off x="3127631" y="6464044"/>
            <a:ext cx="1560042" cy="369332"/>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出典</a:t>
            </a:r>
            <a:r>
              <a:rPr kumimoji="1" lang="en-US" altLang="ja-JP" dirty="0">
                <a:latin typeface="Hiragino Sans W2" panose="020B0300000000000000" pitchFamily="34" charset="-128"/>
                <a:ea typeface="Hiragino Sans W2" panose="020B0300000000000000" pitchFamily="34" charset="-128"/>
              </a:rPr>
              <a:t>: Google</a:t>
            </a:r>
            <a:endParaRPr kumimoji="1" lang="ja-JP" altLang="en-US">
              <a:latin typeface="Hiragino Sans W2" panose="020B0300000000000000" pitchFamily="34" charset="-128"/>
              <a:ea typeface="Hiragino Sans W2" panose="020B0300000000000000" pitchFamily="34" charset="-128"/>
            </a:endParaRPr>
          </a:p>
        </p:txBody>
      </p:sp>
      <p:sp>
        <p:nvSpPr>
          <p:cNvPr id="9" name="テキスト ボックス 8">
            <a:extLst>
              <a:ext uri="{FF2B5EF4-FFF2-40B4-BE49-F238E27FC236}">
                <a16:creationId xmlns:a16="http://schemas.microsoft.com/office/drawing/2014/main" id="{B2FE1ABF-AB72-BB4E-97FA-DB7B4806C018}"/>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411055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私達は</a:t>
            </a:r>
            <a:r>
              <a:rPr lang="en-US" altLang="ja-JP" dirty="0"/>
              <a:t>5G</a:t>
            </a:r>
            <a:r>
              <a:rPr lang="ja-JP" altLang="en-US"/>
              <a:t>という新しいインフラを</a:t>
            </a:r>
            <a:br>
              <a:rPr lang="en-US" altLang="ja-JP" dirty="0"/>
            </a:br>
            <a:r>
              <a:rPr lang="ja-JP" altLang="en-US"/>
              <a:t>技術実証コンテストを通して</a:t>
            </a:r>
            <a:br>
              <a:rPr lang="en-US" altLang="ja-JP" dirty="0"/>
            </a:br>
            <a:r>
              <a:rPr lang="ja-JP" altLang="en-US"/>
              <a:t>国民のリテラシーと</a:t>
            </a:r>
            <a:br>
              <a:rPr lang="en-US" altLang="ja-JP" dirty="0"/>
            </a:br>
            <a:r>
              <a:rPr lang="ja-JP" altLang="en-US"/>
              <a:t>技術革新のプレゼンス向上を目指している。</a:t>
            </a:r>
            <a:endParaRPr lang="en-US" altLang="ja-JP" dirty="0"/>
          </a:p>
        </p:txBody>
      </p:sp>
      <p:sp>
        <p:nvSpPr>
          <p:cNvPr id="4" name="テキスト ボックス 3">
            <a:extLst>
              <a:ext uri="{FF2B5EF4-FFF2-40B4-BE49-F238E27FC236}">
                <a16:creationId xmlns:a16="http://schemas.microsoft.com/office/drawing/2014/main" id="{23FEAA4B-7AC9-0C45-B42B-727BF3AAA5A4}"/>
              </a:ext>
            </a:extLst>
          </p:cNvPr>
          <p:cNvSpPr txBox="1"/>
          <p:nvPr/>
        </p:nvSpPr>
        <p:spPr>
          <a:xfrm>
            <a:off x="0" y="6211669"/>
            <a:ext cx="2492990" cy="646331"/>
          </a:xfrm>
          <a:prstGeom prst="rect">
            <a:avLst/>
          </a:prstGeom>
          <a:noFill/>
        </p:spPr>
        <p:txBody>
          <a:bodyPr wrap="none" rtlCol="0">
            <a:spAutoFit/>
          </a:bodyPr>
          <a:lstStyle/>
          <a:p>
            <a:r>
              <a:rPr kumimoji="1" lang="ja-JP" altLang="en-US" sz="1200"/>
              <a:t>謝罪と感謝</a:t>
            </a:r>
            <a:r>
              <a:rPr kumimoji="1" lang="en-US" altLang="ja-JP" sz="1200" dirty="0"/>
              <a:t>:</a:t>
            </a:r>
          </a:p>
          <a:p>
            <a:r>
              <a:rPr kumimoji="1" lang="ja-JP" altLang="en-US" sz="1200"/>
              <a:t>失礼しました。</a:t>
            </a:r>
            <a:br>
              <a:rPr kumimoji="1" lang="en-US" altLang="ja-JP" sz="1200" dirty="0"/>
            </a:br>
            <a:r>
              <a:rPr kumimoji="1" lang="ja-JP" altLang="en-US" sz="1200"/>
              <a:t>ご協力ありがとうございました。</a:t>
            </a:r>
          </a:p>
        </p:txBody>
      </p:sp>
      <p:sp>
        <p:nvSpPr>
          <p:cNvPr id="5" name="テキスト ボックス 4">
            <a:extLst>
              <a:ext uri="{FF2B5EF4-FFF2-40B4-BE49-F238E27FC236}">
                <a16:creationId xmlns:a16="http://schemas.microsoft.com/office/drawing/2014/main" id="{4B4EBEB8-065C-5444-8EAD-ABEE431A2800}"/>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59682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BD1DE-6C93-1E41-907F-BC58901D9839}"/>
              </a:ext>
            </a:extLst>
          </p:cNvPr>
          <p:cNvSpPr>
            <a:spLocks noGrp="1"/>
          </p:cNvSpPr>
          <p:nvPr>
            <p:ph type="title"/>
          </p:nvPr>
        </p:nvSpPr>
        <p:spPr/>
        <p:txBody>
          <a:bodyPr/>
          <a:lstStyle/>
          <a:p>
            <a:r>
              <a:rPr kumimoji="1" lang="ja-JP" altLang="en-US"/>
              <a:t>提案の全体像</a:t>
            </a:r>
          </a:p>
        </p:txBody>
      </p:sp>
      <p:sp>
        <p:nvSpPr>
          <p:cNvPr id="3" name="テキスト プレースホルダー 2">
            <a:extLst>
              <a:ext uri="{FF2B5EF4-FFF2-40B4-BE49-F238E27FC236}">
                <a16:creationId xmlns:a16="http://schemas.microsoft.com/office/drawing/2014/main" id="{B203B178-EA0B-EE42-826C-69541EE531B3}"/>
              </a:ext>
            </a:extLst>
          </p:cNvPr>
          <p:cNvSpPr>
            <a:spLocks noGrp="1"/>
          </p:cNvSpPr>
          <p:nvPr>
            <p:ph type="body" idx="1"/>
          </p:nvPr>
        </p:nvSpPr>
        <p:spPr/>
        <p:txBody>
          <a:bodyPr/>
          <a:lstStyle/>
          <a:p>
            <a:r>
              <a:rPr kumimoji="1" lang="ja-JP" altLang="en-US">
                <a:solidFill>
                  <a:srgbClr val="011627"/>
                </a:solidFill>
              </a:rPr>
              <a:t>この提案がどんなものなのかざっくり</a:t>
            </a:r>
          </a:p>
        </p:txBody>
      </p:sp>
      <p:sp>
        <p:nvSpPr>
          <p:cNvPr id="5" name="テキスト ボックス 4">
            <a:extLst>
              <a:ext uri="{FF2B5EF4-FFF2-40B4-BE49-F238E27FC236}">
                <a16:creationId xmlns:a16="http://schemas.microsoft.com/office/drawing/2014/main" id="{62CD73E8-659B-F44F-B5B7-53DBA400CB34}"/>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95720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私達は</a:t>
            </a:r>
            <a:r>
              <a:rPr lang="en-US" altLang="ja-JP" dirty="0"/>
              <a:t>5G</a:t>
            </a:r>
            <a:r>
              <a:rPr lang="ja-JP" altLang="en-US"/>
              <a:t>という</a:t>
            </a:r>
            <a:r>
              <a:rPr lang="ja-JP" altLang="en-US" sz="4400"/>
              <a:t>新しいインフラ</a:t>
            </a:r>
            <a:r>
              <a:rPr lang="ja-JP" altLang="en-US"/>
              <a:t>を</a:t>
            </a:r>
            <a:br>
              <a:rPr lang="en-US" altLang="ja-JP" dirty="0"/>
            </a:br>
            <a:r>
              <a:rPr lang="ja-JP" altLang="en-US"/>
              <a:t>技術実証コンテストを通して</a:t>
            </a:r>
            <a:br>
              <a:rPr lang="en-US" altLang="ja-JP" dirty="0"/>
            </a:br>
            <a:r>
              <a:rPr lang="ja-JP" altLang="en-US"/>
              <a:t>国民のリテラシーと</a:t>
            </a:r>
            <a:br>
              <a:rPr lang="en-US" altLang="ja-JP" dirty="0"/>
            </a:br>
            <a:r>
              <a:rPr lang="ja-JP" altLang="en-US"/>
              <a:t>技術革新のプレゼンス向上を目指している。</a:t>
            </a:r>
            <a:endParaRPr lang="en-US" altLang="ja-JP" dirty="0"/>
          </a:p>
        </p:txBody>
      </p:sp>
      <p:sp>
        <p:nvSpPr>
          <p:cNvPr id="4" name="テキスト ボックス 3">
            <a:extLst>
              <a:ext uri="{FF2B5EF4-FFF2-40B4-BE49-F238E27FC236}">
                <a16:creationId xmlns:a16="http://schemas.microsoft.com/office/drawing/2014/main" id="{DCF2DA5D-922E-1E4A-B5E8-55AF3D9B0D05}"/>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456781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私達は</a:t>
            </a:r>
            <a:r>
              <a:rPr lang="en-US" altLang="ja-JP" dirty="0"/>
              <a:t>5G</a:t>
            </a:r>
            <a:r>
              <a:rPr lang="ja-JP" altLang="en-US"/>
              <a:t>という</a:t>
            </a:r>
            <a:r>
              <a:rPr lang="ja-JP" altLang="en-US" sz="4400"/>
              <a:t>新しいインフラ</a:t>
            </a:r>
            <a:r>
              <a:rPr lang="ja-JP" altLang="en-US"/>
              <a:t>を</a:t>
            </a:r>
            <a:br>
              <a:rPr lang="en-US" altLang="ja-JP" dirty="0"/>
            </a:br>
            <a:r>
              <a:rPr lang="ja-JP" altLang="en-US"/>
              <a:t>技術実証コンテストを通して</a:t>
            </a:r>
            <a:br>
              <a:rPr lang="en-US" altLang="ja-JP" dirty="0"/>
            </a:br>
            <a:r>
              <a:rPr lang="ja-JP" altLang="en-US"/>
              <a:t>国民の</a:t>
            </a:r>
            <a:r>
              <a:rPr lang="ja-JP" altLang="en-US" sz="6600"/>
              <a:t>リテラシー</a:t>
            </a:r>
            <a:r>
              <a:rPr lang="ja-JP" altLang="en-US"/>
              <a:t>と</a:t>
            </a:r>
            <a:br>
              <a:rPr lang="en-US" altLang="ja-JP" dirty="0"/>
            </a:br>
            <a:r>
              <a:rPr lang="ja-JP" altLang="en-US"/>
              <a:t>技術革新のプレゼンス向上を目指している。</a:t>
            </a:r>
            <a:endParaRPr lang="en-US" altLang="ja-JP" dirty="0"/>
          </a:p>
        </p:txBody>
      </p:sp>
      <p:sp>
        <p:nvSpPr>
          <p:cNvPr id="4" name="テキスト ボックス 3">
            <a:extLst>
              <a:ext uri="{FF2B5EF4-FFF2-40B4-BE49-F238E27FC236}">
                <a16:creationId xmlns:a16="http://schemas.microsoft.com/office/drawing/2014/main" id="{FC3F46D9-4B9D-D148-914B-C7969F019D1C}"/>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582247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私達は</a:t>
            </a:r>
            <a:r>
              <a:rPr lang="en-US" altLang="ja-JP" dirty="0"/>
              <a:t>5G</a:t>
            </a:r>
            <a:r>
              <a:rPr lang="ja-JP" altLang="en-US"/>
              <a:t>という</a:t>
            </a:r>
            <a:r>
              <a:rPr lang="ja-JP" altLang="en-US" sz="4400"/>
              <a:t>新しいインフラ</a:t>
            </a:r>
            <a:r>
              <a:rPr lang="ja-JP" altLang="en-US"/>
              <a:t>を</a:t>
            </a:r>
            <a:br>
              <a:rPr lang="en-US" altLang="ja-JP" dirty="0"/>
            </a:br>
            <a:r>
              <a:rPr lang="ja-JP" altLang="en-US"/>
              <a:t>技術実証コンテストを通して</a:t>
            </a:r>
            <a:br>
              <a:rPr lang="en-US" altLang="ja-JP" dirty="0"/>
            </a:br>
            <a:r>
              <a:rPr lang="ja-JP" altLang="en-US"/>
              <a:t>国民の</a:t>
            </a:r>
            <a:r>
              <a:rPr lang="ja-JP" altLang="en-US" sz="6600"/>
              <a:t>リテラシー</a:t>
            </a:r>
            <a:r>
              <a:rPr lang="ja-JP" altLang="en-US"/>
              <a:t>と</a:t>
            </a:r>
            <a:br>
              <a:rPr lang="en-US" altLang="ja-JP" dirty="0"/>
            </a:br>
            <a:r>
              <a:rPr lang="ja-JP" altLang="en-US"/>
              <a:t>技術革新の</a:t>
            </a:r>
            <a:r>
              <a:rPr lang="ja-JP" altLang="en-US" sz="4000"/>
              <a:t>プレゼンス</a:t>
            </a:r>
            <a:r>
              <a:rPr lang="ja-JP" altLang="en-US"/>
              <a:t>向上を目指している。</a:t>
            </a:r>
            <a:endParaRPr lang="en-US" altLang="ja-JP" dirty="0"/>
          </a:p>
        </p:txBody>
      </p:sp>
      <p:sp>
        <p:nvSpPr>
          <p:cNvPr id="4" name="テキスト ボックス 3">
            <a:extLst>
              <a:ext uri="{FF2B5EF4-FFF2-40B4-BE49-F238E27FC236}">
                <a16:creationId xmlns:a16="http://schemas.microsoft.com/office/drawing/2014/main" id="{5CAD9F6D-2195-A14D-970F-B1546FFDD41D}"/>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940182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a:xfrm>
            <a:off x="628650" y="1235676"/>
            <a:ext cx="7886700" cy="4941287"/>
          </a:xfrm>
        </p:spPr>
        <p:txBody>
          <a:bodyPr>
            <a:noAutofit/>
          </a:bodyPr>
          <a:lstStyle/>
          <a:p>
            <a:pPr marL="0" indent="0">
              <a:buNone/>
            </a:pPr>
            <a:r>
              <a:rPr lang="ja-JP" altLang="en-US"/>
              <a:t>その手段として</a:t>
            </a:r>
            <a:br>
              <a:rPr lang="en-US" altLang="ja-JP" dirty="0"/>
            </a:br>
            <a:r>
              <a:rPr lang="ja-JP" altLang="en-US"/>
              <a:t>多くの方が利用している</a:t>
            </a:r>
            <a:br>
              <a:rPr lang="en-US" altLang="ja-JP" dirty="0"/>
            </a:br>
            <a:r>
              <a:rPr lang="ja-JP" altLang="en-US"/>
              <a:t>スマートフォンや</a:t>
            </a:r>
            <a:br>
              <a:rPr lang="en-US" altLang="ja-JP" dirty="0"/>
            </a:br>
            <a:r>
              <a:rPr lang="ja-JP" altLang="en-US"/>
              <a:t>教育現場での</a:t>
            </a:r>
            <a:br>
              <a:rPr lang="en-US" altLang="ja-JP" dirty="0"/>
            </a:br>
            <a:r>
              <a:rPr lang="ja-JP" altLang="en-US"/>
              <a:t>慢性的な計算リソース不足という</a:t>
            </a:r>
            <a:br>
              <a:rPr lang="en-US" altLang="ja-JP" dirty="0"/>
            </a:br>
            <a:r>
              <a:rPr lang="ja-JP" altLang="en-US"/>
              <a:t>分かりやすい課題に対する</a:t>
            </a:r>
            <a:br>
              <a:rPr lang="en-US" altLang="ja-JP" dirty="0"/>
            </a:br>
            <a:r>
              <a:rPr lang="ja-JP" altLang="en-US"/>
              <a:t>ソリューションの提案をしている。</a:t>
            </a:r>
            <a:endParaRPr lang="en-US" altLang="ja-JP" dirty="0"/>
          </a:p>
        </p:txBody>
      </p:sp>
      <p:sp>
        <p:nvSpPr>
          <p:cNvPr id="4" name="テキスト ボックス 3">
            <a:extLst>
              <a:ext uri="{FF2B5EF4-FFF2-40B4-BE49-F238E27FC236}">
                <a16:creationId xmlns:a16="http://schemas.microsoft.com/office/drawing/2014/main" id="{83E00D8E-F17E-9E42-B1D8-30A1DC85E2F1}"/>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282765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その</a:t>
            </a:r>
            <a:r>
              <a:rPr lang="ja-JP" altLang="en-US" sz="4400"/>
              <a:t>手段</a:t>
            </a:r>
            <a:r>
              <a:rPr lang="ja-JP" altLang="en-US"/>
              <a:t>として</a:t>
            </a:r>
            <a:br>
              <a:rPr lang="en-US" altLang="ja-JP" dirty="0"/>
            </a:br>
            <a:r>
              <a:rPr lang="ja-JP" altLang="en-US"/>
              <a:t>多くの方が利用している</a:t>
            </a:r>
            <a:br>
              <a:rPr lang="en-US" altLang="ja-JP" dirty="0"/>
            </a:br>
            <a:r>
              <a:rPr lang="ja-JP" altLang="en-US"/>
              <a:t>スマートフォンや</a:t>
            </a:r>
            <a:br>
              <a:rPr lang="en-US" altLang="ja-JP" dirty="0"/>
            </a:br>
            <a:r>
              <a:rPr lang="ja-JP" altLang="en-US"/>
              <a:t>教育現場での</a:t>
            </a:r>
            <a:br>
              <a:rPr lang="en-US" altLang="ja-JP" dirty="0"/>
            </a:br>
            <a:r>
              <a:rPr lang="ja-JP" altLang="en-US"/>
              <a:t>慢性的な計算リソース不足という</a:t>
            </a:r>
            <a:br>
              <a:rPr lang="en-US" altLang="ja-JP" dirty="0"/>
            </a:br>
            <a:r>
              <a:rPr lang="ja-JP" altLang="en-US"/>
              <a:t>分かりやすい課題に対する</a:t>
            </a:r>
            <a:br>
              <a:rPr lang="en-US" altLang="ja-JP" dirty="0"/>
            </a:br>
            <a:r>
              <a:rPr lang="ja-JP" altLang="en-US"/>
              <a:t>ソリューションの提案をしている。</a:t>
            </a:r>
            <a:endParaRPr lang="en-US" altLang="ja-JP" dirty="0"/>
          </a:p>
        </p:txBody>
      </p:sp>
      <p:sp>
        <p:nvSpPr>
          <p:cNvPr id="4" name="テキスト ボックス 3">
            <a:extLst>
              <a:ext uri="{FF2B5EF4-FFF2-40B4-BE49-F238E27FC236}">
                <a16:creationId xmlns:a16="http://schemas.microsoft.com/office/drawing/2014/main" id="{329D5EFE-4941-244A-A449-3E846B7241D0}"/>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400924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その</a:t>
            </a:r>
            <a:r>
              <a:rPr lang="ja-JP" altLang="en-US" sz="4400"/>
              <a:t>手段</a:t>
            </a:r>
            <a:r>
              <a:rPr lang="ja-JP" altLang="en-US"/>
              <a:t>として</a:t>
            </a:r>
            <a:br>
              <a:rPr lang="en-US" altLang="ja-JP" dirty="0"/>
            </a:br>
            <a:r>
              <a:rPr lang="ja-JP" altLang="en-US"/>
              <a:t>多くの方が利用している</a:t>
            </a:r>
            <a:br>
              <a:rPr lang="en-US" altLang="ja-JP" dirty="0"/>
            </a:br>
            <a:r>
              <a:rPr lang="ja-JP" altLang="en-US" sz="4800"/>
              <a:t>スマートフォン</a:t>
            </a:r>
            <a:r>
              <a:rPr lang="ja-JP" altLang="en-US"/>
              <a:t>や</a:t>
            </a:r>
            <a:br>
              <a:rPr lang="en-US" altLang="ja-JP" dirty="0"/>
            </a:br>
            <a:r>
              <a:rPr lang="ja-JP" altLang="en-US"/>
              <a:t>教育現場での</a:t>
            </a:r>
            <a:br>
              <a:rPr lang="en-US" altLang="ja-JP" dirty="0"/>
            </a:br>
            <a:r>
              <a:rPr lang="ja-JP" altLang="en-US"/>
              <a:t>慢性的な計算リソース不足という</a:t>
            </a:r>
            <a:br>
              <a:rPr lang="en-US" altLang="ja-JP" dirty="0"/>
            </a:br>
            <a:r>
              <a:rPr lang="ja-JP" altLang="en-US"/>
              <a:t>分かりやすい課題に対する</a:t>
            </a:r>
            <a:br>
              <a:rPr lang="en-US" altLang="ja-JP" dirty="0"/>
            </a:br>
            <a:r>
              <a:rPr lang="ja-JP" altLang="en-US"/>
              <a:t>ソリューションの提案をしている。</a:t>
            </a:r>
            <a:endParaRPr lang="en-US" altLang="ja-JP" dirty="0"/>
          </a:p>
        </p:txBody>
      </p:sp>
      <p:sp>
        <p:nvSpPr>
          <p:cNvPr id="4" name="テキスト ボックス 3">
            <a:extLst>
              <a:ext uri="{FF2B5EF4-FFF2-40B4-BE49-F238E27FC236}">
                <a16:creationId xmlns:a16="http://schemas.microsoft.com/office/drawing/2014/main" id="{1D0EB83B-3F23-F344-813D-EFEFF806856C}"/>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205990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その</a:t>
            </a:r>
            <a:r>
              <a:rPr lang="ja-JP" altLang="en-US" sz="4400"/>
              <a:t>手段</a:t>
            </a:r>
            <a:r>
              <a:rPr lang="ja-JP" altLang="en-US"/>
              <a:t>として</a:t>
            </a:r>
            <a:br>
              <a:rPr lang="en-US" altLang="ja-JP" dirty="0"/>
            </a:br>
            <a:r>
              <a:rPr lang="ja-JP" altLang="en-US"/>
              <a:t>多くの方が利用している</a:t>
            </a:r>
            <a:br>
              <a:rPr lang="en-US" altLang="ja-JP" dirty="0"/>
            </a:br>
            <a:r>
              <a:rPr lang="ja-JP" altLang="en-US" sz="4800"/>
              <a:t>スマートフォン</a:t>
            </a:r>
            <a:r>
              <a:rPr lang="ja-JP" altLang="en-US"/>
              <a:t>や</a:t>
            </a:r>
            <a:br>
              <a:rPr lang="en-US" altLang="ja-JP" dirty="0"/>
            </a:br>
            <a:r>
              <a:rPr lang="ja-JP" altLang="en-US"/>
              <a:t>教育現場での</a:t>
            </a:r>
            <a:br>
              <a:rPr lang="en-US" altLang="ja-JP" dirty="0"/>
            </a:br>
            <a:r>
              <a:rPr lang="ja-JP" altLang="en-US"/>
              <a:t>慢性的な</a:t>
            </a:r>
            <a:r>
              <a:rPr lang="ja-JP" altLang="en-US" sz="4800"/>
              <a:t>計算リソース不足</a:t>
            </a:r>
            <a:r>
              <a:rPr lang="ja-JP" altLang="en-US"/>
              <a:t>という</a:t>
            </a:r>
            <a:br>
              <a:rPr lang="en-US" altLang="ja-JP" dirty="0"/>
            </a:br>
            <a:r>
              <a:rPr lang="ja-JP" altLang="en-US"/>
              <a:t>分かりやすい課題に対する</a:t>
            </a:r>
            <a:br>
              <a:rPr lang="en-US" altLang="ja-JP" dirty="0"/>
            </a:br>
            <a:r>
              <a:rPr lang="ja-JP" altLang="en-US"/>
              <a:t>ソリューションの提案をしている。</a:t>
            </a:r>
            <a:endParaRPr lang="en-US" altLang="ja-JP" dirty="0"/>
          </a:p>
        </p:txBody>
      </p:sp>
      <p:sp>
        <p:nvSpPr>
          <p:cNvPr id="4" name="テキスト ボックス 3">
            <a:extLst>
              <a:ext uri="{FF2B5EF4-FFF2-40B4-BE49-F238E27FC236}">
                <a16:creationId xmlns:a16="http://schemas.microsoft.com/office/drawing/2014/main" id="{7B67CC94-F8AA-B744-9513-F71B5A85FC0A}"/>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037873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その</a:t>
            </a:r>
            <a:r>
              <a:rPr lang="ja-JP" altLang="en-US" sz="4400"/>
              <a:t>手段</a:t>
            </a:r>
            <a:r>
              <a:rPr lang="ja-JP" altLang="en-US"/>
              <a:t>として</a:t>
            </a:r>
            <a:br>
              <a:rPr lang="en-US" altLang="ja-JP" dirty="0"/>
            </a:br>
            <a:r>
              <a:rPr lang="ja-JP" altLang="en-US"/>
              <a:t>多くの方が利用している</a:t>
            </a:r>
            <a:br>
              <a:rPr lang="en-US" altLang="ja-JP" dirty="0"/>
            </a:br>
            <a:r>
              <a:rPr lang="ja-JP" altLang="en-US" sz="4800"/>
              <a:t>スマートフォン</a:t>
            </a:r>
            <a:r>
              <a:rPr lang="ja-JP" altLang="en-US"/>
              <a:t>や</a:t>
            </a:r>
            <a:br>
              <a:rPr lang="en-US" altLang="ja-JP" dirty="0"/>
            </a:br>
            <a:r>
              <a:rPr lang="ja-JP" altLang="en-US"/>
              <a:t>教育現場での</a:t>
            </a:r>
            <a:br>
              <a:rPr lang="en-US" altLang="ja-JP" dirty="0"/>
            </a:br>
            <a:r>
              <a:rPr lang="ja-JP" altLang="en-US"/>
              <a:t>慢性的な</a:t>
            </a:r>
            <a:r>
              <a:rPr lang="ja-JP" altLang="en-US" sz="4800"/>
              <a:t>計算リソース不足</a:t>
            </a:r>
            <a:r>
              <a:rPr lang="ja-JP" altLang="en-US"/>
              <a:t>という</a:t>
            </a:r>
            <a:br>
              <a:rPr lang="en-US" altLang="ja-JP" dirty="0"/>
            </a:br>
            <a:r>
              <a:rPr lang="ja-JP" altLang="en-US"/>
              <a:t>分かりやすい課題に対する</a:t>
            </a:r>
            <a:br>
              <a:rPr lang="en-US" altLang="ja-JP" dirty="0"/>
            </a:br>
            <a:r>
              <a:rPr lang="ja-JP" altLang="en-US" sz="4400"/>
              <a:t>ソリューションの提案</a:t>
            </a:r>
            <a:r>
              <a:rPr lang="ja-JP" altLang="en-US"/>
              <a:t>をしている。</a:t>
            </a:r>
            <a:endParaRPr lang="en-US" altLang="ja-JP" dirty="0"/>
          </a:p>
        </p:txBody>
      </p:sp>
      <p:sp>
        <p:nvSpPr>
          <p:cNvPr id="4" name="テキスト ボックス 3">
            <a:extLst>
              <a:ext uri="{FF2B5EF4-FFF2-40B4-BE49-F238E27FC236}">
                <a16:creationId xmlns:a16="http://schemas.microsoft.com/office/drawing/2014/main" id="{CEE3E58F-0A07-F54B-BB66-FC75EAC6F03D}"/>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633421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この提案の先に見える未来</a:t>
            </a:r>
            <a:r>
              <a:rPr lang="en-US" altLang="ja-JP" dirty="0"/>
              <a:t>/</a:t>
            </a:r>
            <a:r>
              <a:rPr lang="ja-JP" altLang="en-US"/>
              <a:t>結果として</a:t>
            </a:r>
            <a:br>
              <a:rPr lang="en-US" altLang="ja-JP" dirty="0"/>
            </a:br>
            <a:r>
              <a:rPr lang="ja-JP" altLang="en-US"/>
              <a:t>社会課題の解決と</a:t>
            </a:r>
            <a:br>
              <a:rPr lang="en-US" altLang="ja-JP" dirty="0"/>
            </a:br>
            <a:r>
              <a:rPr lang="ja-JP" altLang="en-US"/>
              <a:t>新たな経済効果を生み出す</a:t>
            </a:r>
            <a:br>
              <a:rPr lang="en-US" altLang="ja-JP" dirty="0"/>
            </a:br>
            <a:r>
              <a:rPr lang="ja-JP" altLang="en-US"/>
              <a:t>と考えている。</a:t>
            </a:r>
            <a:br>
              <a:rPr lang="en-US" altLang="ja-JP" dirty="0"/>
            </a:br>
            <a:endParaRPr lang="en-US" altLang="ja-JP" dirty="0"/>
          </a:p>
        </p:txBody>
      </p:sp>
      <p:sp>
        <p:nvSpPr>
          <p:cNvPr id="4" name="テキスト ボックス 3">
            <a:extLst>
              <a:ext uri="{FF2B5EF4-FFF2-40B4-BE49-F238E27FC236}">
                <a16:creationId xmlns:a16="http://schemas.microsoft.com/office/drawing/2014/main" id="{86E46E01-C3C0-BC42-99AB-15FEA98F99DA}"/>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225797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この提案の先に見える</a:t>
            </a:r>
            <a:r>
              <a:rPr lang="ja-JP" altLang="en-US" sz="5400"/>
              <a:t>未来</a:t>
            </a:r>
            <a:r>
              <a:rPr lang="en-US" altLang="ja-JP" sz="5400" dirty="0"/>
              <a:t>/</a:t>
            </a:r>
            <a:r>
              <a:rPr lang="ja-JP" altLang="en-US" sz="5400"/>
              <a:t>結果</a:t>
            </a:r>
            <a:r>
              <a:rPr lang="ja-JP" altLang="en-US"/>
              <a:t>として</a:t>
            </a:r>
            <a:br>
              <a:rPr lang="en-US" altLang="ja-JP" dirty="0"/>
            </a:br>
            <a:r>
              <a:rPr lang="ja-JP" altLang="en-US"/>
              <a:t>社会課題の解決と</a:t>
            </a:r>
            <a:br>
              <a:rPr lang="en-US" altLang="ja-JP" dirty="0"/>
            </a:br>
            <a:r>
              <a:rPr lang="ja-JP" altLang="en-US"/>
              <a:t>新たな経済効果を生み出す</a:t>
            </a:r>
            <a:br>
              <a:rPr lang="en-US" altLang="ja-JP" dirty="0"/>
            </a:br>
            <a:r>
              <a:rPr lang="ja-JP" altLang="en-US"/>
              <a:t>と考えている。</a:t>
            </a:r>
            <a:br>
              <a:rPr lang="en-US" altLang="ja-JP" dirty="0"/>
            </a:br>
            <a:endParaRPr lang="en-US" altLang="ja-JP" dirty="0"/>
          </a:p>
        </p:txBody>
      </p:sp>
      <p:sp>
        <p:nvSpPr>
          <p:cNvPr id="4" name="テキスト ボックス 3">
            <a:extLst>
              <a:ext uri="{FF2B5EF4-FFF2-40B4-BE49-F238E27FC236}">
                <a16:creationId xmlns:a16="http://schemas.microsoft.com/office/drawing/2014/main" id="{5692B597-BD4B-0443-B1AD-C1213ECF7C65}"/>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02301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9" name="テキスト ボックス 18">
            <a:extLst>
              <a:ext uri="{FF2B5EF4-FFF2-40B4-BE49-F238E27FC236}">
                <a16:creationId xmlns:a16="http://schemas.microsoft.com/office/drawing/2014/main" id="{AB7E5D80-FCF4-C740-9188-FD57A3BF9B30}"/>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357435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この提案の先に見える</a:t>
            </a:r>
            <a:r>
              <a:rPr lang="ja-JP" altLang="en-US" sz="5400"/>
              <a:t>未来</a:t>
            </a:r>
            <a:r>
              <a:rPr lang="en-US" altLang="ja-JP" sz="5400" dirty="0"/>
              <a:t>/</a:t>
            </a:r>
            <a:r>
              <a:rPr lang="ja-JP" altLang="en-US" sz="5400"/>
              <a:t>結果</a:t>
            </a:r>
            <a:r>
              <a:rPr lang="ja-JP" altLang="en-US"/>
              <a:t>として</a:t>
            </a:r>
            <a:br>
              <a:rPr lang="en-US" altLang="ja-JP" dirty="0"/>
            </a:br>
            <a:r>
              <a:rPr lang="ja-JP" altLang="en-US" sz="4000"/>
              <a:t>社会課題</a:t>
            </a:r>
            <a:r>
              <a:rPr lang="ja-JP" altLang="en-US"/>
              <a:t>の</a:t>
            </a:r>
            <a:r>
              <a:rPr lang="ja-JP" altLang="en-US" sz="6600"/>
              <a:t>解決</a:t>
            </a:r>
            <a:r>
              <a:rPr lang="ja-JP" altLang="en-US"/>
              <a:t>と</a:t>
            </a:r>
            <a:br>
              <a:rPr lang="en-US" altLang="ja-JP" dirty="0"/>
            </a:br>
            <a:r>
              <a:rPr lang="ja-JP" altLang="en-US"/>
              <a:t>新たな経済効果を生み出す</a:t>
            </a:r>
            <a:br>
              <a:rPr lang="en-US" altLang="ja-JP" dirty="0"/>
            </a:br>
            <a:r>
              <a:rPr lang="ja-JP" altLang="en-US"/>
              <a:t>と考えている。</a:t>
            </a:r>
            <a:br>
              <a:rPr lang="en-US" altLang="ja-JP" dirty="0"/>
            </a:br>
            <a:endParaRPr lang="en-US" altLang="ja-JP" dirty="0"/>
          </a:p>
        </p:txBody>
      </p:sp>
      <p:sp>
        <p:nvSpPr>
          <p:cNvPr id="4" name="テキスト ボックス 3">
            <a:extLst>
              <a:ext uri="{FF2B5EF4-FFF2-40B4-BE49-F238E27FC236}">
                <a16:creationId xmlns:a16="http://schemas.microsoft.com/office/drawing/2014/main" id="{0BD867AF-644D-6447-B1B7-D80EA0F82A3B}"/>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4281180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この提案の先に見える</a:t>
            </a:r>
            <a:r>
              <a:rPr lang="ja-JP" altLang="en-US" sz="5400"/>
              <a:t>未来</a:t>
            </a:r>
            <a:r>
              <a:rPr lang="en-US" altLang="ja-JP" sz="5400" dirty="0"/>
              <a:t>/</a:t>
            </a:r>
            <a:r>
              <a:rPr lang="ja-JP" altLang="en-US" sz="5400"/>
              <a:t>結果</a:t>
            </a:r>
            <a:r>
              <a:rPr lang="ja-JP" altLang="en-US"/>
              <a:t>として</a:t>
            </a:r>
            <a:br>
              <a:rPr lang="en-US" altLang="ja-JP" dirty="0"/>
            </a:br>
            <a:r>
              <a:rPr lang="ja-JP" altLang="en-US" sz="4000"/>
              <a:t>社会課題</a:t>
            </a:r>
            <a:r>
              <a:rPr lang="ja-JP" altLang="en-US"/>
              <a:t>の</a:t>
            </a:r>
            <a:r>
              <a:rPr lang="ja-JP" altLang="en-US" sz="6600"/>
              <a:t>解決</a:t>
            </a:r>
            <a:r>
              <a:rPr lang="ja-JP" altLang="en-US"/>
              <a:t>と</a:t>
            </a:r>
            <a:br>
              <a:rPr lang="en-US" altLang="ja-JP" dirty="0"/>
            </a:br>
            <a:r>
              <a:rPr lang="ja-JP" altLang="en-US"/>
              <a:t>新たな</a:t>
            </a:r>
            <a:r>
              <a:rPr lang="ja-JP" altLang="en-US" sz="4400"/>
              <a:t>経済効果</a:t>
            </a:r>
            <a:r>
              <a:rPr lang="ja-JP" altLang="en-US"/>
              <a:t>を生み出す</a:t>
            </a:r>
            <a:br>
              <a:rPr lang="en-US" altLang="ja-JP" dirty="0"/>
            </a:br>
            <a:r>
              <a:rPr lang="ja-JP" altLang="en-US"/>
              <a:t>と考えている。</a:t>
            </a:r>
            <a:br>
              <a:rPr lang="en-US" altLang="ja-JP" dirty="0"/>
            </a:br>
            <a:endParaRPr lang="en-US" altLang="ja-JP" dirty="0"/>
          </a:p>
        </p:txBody>
      </p:sp>
      <p:sp>
        <p:nvSpPr>
          <p:cNvPr id="4" name="テキスト ボックス 3">
            <a:extLst>
              <a:ext uri="{FF2B5EF4-FFF2-40B4-BE49-F238E27FC236}">
                <a16:creationId xmlns:a16="http://schemas.microsoft.com/office/drawing/2014/main" id="{0DC0514F-B90A-EA4F-8B28-66B5769F8D70}"/>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907632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それはつまり、</a:t>
            </a:r>
            <a:br>
              <a:rPr lang="en-US" altLang="ja-JP" dirty="0"/>
            </a:br>
            <a:r>
              <a:rPr lang="ja-JP" altLang="en-US"/>
              <a:t>社会全体を</a:t>
            </a:r>
            <a:br>
              <a:rPr lang="en-US" altLang="ja-JP" dirty="0"/>
            </a:br>
            <a:r>
              <a:rPr lang="ja-JP" altLang="en-US"/>
              <a:t>よりスマートなエコシステムへと</a:t>
            </a:r>
            <a:br>
              <a:rPr lang="en-US" altLang="ja-JP" dirty="0"/>
            </a:br>
            <a:r>
              <a:rPr lang="ja-JP" altLang="en-US"/>
              <a:t>導くことへとつながると考えている。</a:t>
            </a:r>
            <a:endParaRPr lang="en-US" altLang="ja-JP" dirty="0"/>
          </a:p>
        </p:txBody>
      </p:sp>
      <p:sp>
        <p:nvSpPr>
          <p:cNvPr id="4" name="テキスト ボックス 3">
            <a:extLst>
              <a:ext uri="{FF2B5EF4-FFF2-40B4-BE49-F238E27FC236}">
                <a16:creationId xmlns:a16="http://schemas.microsoft.com/office/drawing/2014/main" id="{5B81C5B8-1BE3-9E42-A937-A55438FE2572}"/>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4292359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それはつまり、</a:t>
            </a:r>
            <a:br>
              <a:rPr lang="en-US" altLang="ja-JP" dirty="0"/>
            </a:br>
            <a:r>
              <a:rPr lang="ja-JP" altLang="en-US" sz="6600"/>
              <a:t>社会全体</a:t>
            </a:r>
            <a:r>
              <a:rPr lang="ja-JP" altLang="en-US"/>
              <a:t>を</a:t>
            </a:r>
            <a:br>
              <a:rPr lang="en-US" altLang="ja-JP" dirty="0"/>
            </a:br>
            <a:r>
              <a:rPr lang="ja-JP" altLang="en-US"/>
              <a:t>よりスマートなエコシステムへと</a:t>
            </a:r>
            <a:br>
              <a:rPr lang="en-US" altLang="ja-JP" dirty="0"/>
            </a:br>
            <a:r>
              <a:rPr lang="ja-JP" altLang="en-US"/>
              <a:t>導くことへとつながると考えている。</a:t>
            </a:r>
            <a:endParaRPr lang="en-US" altLang="ja-JP" dirty="0"/>
          </a:p>
        </p:txBody>
      </p:sp>
      <p:sp>
        <p:nvSpPr>
          <p:cNvPr id="4" name="テキスト ボックス 3">
            <a:extLst>
              <a:ext uri="{FF2B5EF4-FFF2-40B4-BE49-F238E27FC236}">
                <a16:creationId xmlns:a16="http://schemas.microsoft.com/office/drawing/2014/main" id="{F0A46412-3373-3B4D-B439-66315FAE7C19}"/>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083788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それはつまり、</a:t>
            </a:r>
            <a:br>
              <a:rPr lang="en-US" altLang="ja-JP" dirty="0"/>
            </a:br>
            <a:r>
              <a:rPr lang="ja-JP" altLang="en-US" sz="6600"/>
              <a:t>社会全体</a:t>
            </a:r>
            <a:r>
              <a:rPr lang="ja-JP" altLang="en-US"/>
              <a:t>を</a:t>
            </a:r>
            <a:br>
              <a:rPr lang="en-US" altLang="ja-JP" dirty="0"/>
            </a:br>
            <a:r>
              <a:rPr lang="ja-JP" altLang="en-US"/>
              <a:t>より</a:t>
            </a:r>
            <a:r>
              <a:rPr lang="ja-JP" altLang="en-US" sz="3600"/>
              <a:t>スマート</a:t>
            </a:r>
            <a:r>
              <a:rPr lang="ja-JP" altLang="en-US"/>
              <a:t>なエコシステムへと</a:t>
            </a:r>
            <a:br>
              <a:rPr lang="en-US" altLang="ja-JP" dirty="0"/>
            </a:br>
            <a:r>
              <a:rPr lang="ja-JP" altLang="en-US"/>
              <a:t>導くことへとつながると考えている。</a:t>
            </a:r>
            <a:endParaRPr lang="en-US" altLang="ja-JP" dirty="0"/>
          </a:p>
        </p:txBody>
      </p:sp>
      <p:sp>
        <p:nvSpPr>
          <p:cNvPr id="4" name="テキスト ボックス 3">
            <a:extLst>
              <a:ext uri="{FF2B5EF4-FFF2-40B4-BE49-F238E27FC236}">
                <a16:creationId xmlns:a16="http://schemas.microsoft.com/office/drawing/2014/main" id="{2C4BB404-0729-4D46-9381-243E3C354403}"/>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927626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それはつまり、</a:t>
            </a:r>
            <a:br>
              <a:rPr lang="en-US" altLang="ja-JP" dirty="0"/>
            </a:br>
            <a:r>
              <a:rPr lang="ja-JP" altLang="en-US" sz="6600"/>
              <a:t>社会全体</a:t>
            </a:r>
            <a:r>
              <a:rPr lang="ja-JP" altLang="en-US"/>
              <a:t>を</a:t>
            </a:r>
            <a:br>
              <a:rPr lang="en-US" altLang="ja-JP" dirty="0"/>
            </a:br>
            <a:r>
              <a:rPr lang="ja-JP" altLang="en-US"/>
              <a:t>より</a:t>
            </a:r>
            <a:r>
              <a:rPr lang="ja-JP" altLang="en-US" sz="3600"/>
              <a:t>スマート</a:t>
            </a:r>
            <a:r>
              <a:rPr lang="ja-JP" altLang="en-US"/>
              <a:t>な</a:t>
            </a:r>
            <a:r>
              <a:rPr lang="ja-JP" altLang="en-US" sz="4800"/>
              <a:t>エコシステム</a:t>
            </a:r>
            <a:r>
              <a:rPr lang="ja-JP" altLang="en-US"/>
              <a:t>へと</a:t>
            </a:r>
            <a:br>
              <a:rPr lang="en-US" altLang="ja-JP" dirty="0"/>
            </a:br>
            <a:r>
              <a:rPr lang="ja-JP" altLang="en-US"/>
              <a:t>導くことへとつながると考えている。</a:t>
            </a:r>
            <a:endParaRPr lang="en-US" altLang="ja-JP" dirty="0"/>
          </a:p>
        </p:txBody>
      </p:sp>
      <p:sp>
        <p:nvSpPr>
          <p:cNvPr id="4" name="テキスト ボックス 3">
            <a:extLst>
              <a:ext uri="{FF2B5EF4-FFF2-40B4-BE49-F238E27FC236}">
                <a16:creationId xmlns:a16="http://schemas.microsoft.com/office/drawing/2014/main" id="{F8B1B55D-09B4-524D-9E99-3BEDCF8FD6B2}"/>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744026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それはつまり、</a:t>
            </a:r>
            <a:br>
              <a:rPr lang="en-US" altLang="ja-JP" dirty="0"/>
            </a:br>
            <a:r>
              <a:rPr lang="ja-JP" altLang="en-US" sz="6600"/>
              <a:t>社会全体</a:t>
            </a:r>
            <a:r>
              <a:rPr lang="ja-JP" altLang="en-US"/>
              <a:t>を</a:t>
            </a:r>
            <a:br>
              <a:rPr lang="en-US" altLang="ja-JP" dirty="0"/>
            </a:br>
            <a:r>
              <a:rPr lang="ja-JP" altLang="en-US"/>
              <a:t>より</a:t>
            </a:r>
            <a:r>
              <a:rPr lang="ja-JP" altLang="en-US" sz="3600"/>
              <a:t>スマート</a:t>
            </a:r>
            <a:r>
              <a:rPr lang="ja-JP" altLang="en-US"/>
              <a:t>な</a:t>
            </a:r>
            <a:r>
              <a:rPr lang="ja-JP" altLang="en-US" sz="4800"/>
              <a:t>エコシステム</a:t>
            </a:r>
            <a:r>
              <a:rPr lang="ja-JP" altLang="en-US"/>
              <a:t>へと</a:t>
            </a:r>
            <a:br>
              <a:rPr lang="en-US" altLang="ja-JP" dirty="0"/>
            </a:br>
            <a:r>
              <a:rPr lang="ja-JP" altLang="en-US" sz="8000"/>
              <a:t>導く</a:t>
            </a:r>
            <a:r>
              <a:rPr lang="ja-JP" altLang="en-US"/>
              <a:t>ことへとつながると考えている。</a:t>
            </a:r>
            <a:endParaRPr lang="en-US" altLang="ja-JP" dirty="0"/>
          </a:p>
        </p:txBody>
      </p:sp>
      <p:sp>
        <p:nvSpPr>
          <p:cNvPr id="4" name="テキスト ボックス 3">
            <a:extLst>
              <a:ext uri="{FF2B5EF4-FFF2-40B4-BE49-F238E27FC236}">
                <a16:creationId xmlns:a16="http://schemas.microsoft.com/office/drawing/2014/main" id="{1FE5E408-BFED-6C43-BB2F-FD896EC1AAF4}"/>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036811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私達は</a:t>
            </a:r>
            <a:br>
              <a:rPr lang="en-US" altLang="ja-JP" dirty="0"/>
            </a:br>
            <a:r>
              <a:rPr lang="ja-JP" altLang="en-US"/>
              <a:t>今回の目的達成のための手段として、</a:t>
            </a:r>
            <a:br>
              <a:rPr lang="en-US" altLang="ja-JP" dirty="0"/>
            </a:br>
            <a:r>
              <a:rPr lang="ja-JP" altLang="en-US"/>
              <a:t>有意義なプラットフォームを</a:t>
            </a:r>
            <a:br>
              <a:rPr lang="en-US" altLang="ja-JP" dirty="0"/>
            </a:br>
            <a:r>
              <a:rPr lang="ja-JP" altLang="en-US"/>
              <a:t>開発できると</a:t>
            </a:r>
            <a:br>
              <a:rPr lang="en-US" altLang="ja-JP" dirty="0"/>
            </a:br>
            <a:r>
              <a:rPr lang="ja-JP" altLang="en-US"/>
              <a:t>自信を持って断言できる。</a:t>
            </a:r>
            <a:endParaRPr lang="en-US" altLang="ja-JP" dirty="0"/>
          </a:p>
        </p:txBody>
      </p:sp>
      <p:sp>
        <p:nvSpPr>
          <p:cNvPr id="4" name="テキスト ボックス 3">
            <a:extLst>
              <a:ext uri="{FF2B5EF4-FFF2-40B4-BE49-F238E27FC236}">
                <a16:creationId xmlns:a16="http://schemas.microsoft.com/office/drawing/2014/main" id="{3FA3A31E-6180-E343-8DC0-A92496AFC1BE}"/>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4072691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私達は</a:t>
            </a:r>
            <a:br>
              <a:rPr lang="en-US" altLang="ja-JP" dirty="0"/>
            </a:br>
            <a:r>
              <a:rPr lang="ja-JP" altLang="en-US"/>
              <a:t>今回の</a:t>
            </a:r>
            <a:r>
              <a:rPr lang="ja-JP" altLang="en-US" sz="4000"/>
              <a:t>目的達成</a:t>
            </a:r>
            <a:r>
              <a:rPr lang="ja-JP" altLang="en-US"/>
              <a:t>のための手段として、</a:t>
            </a:r>
            <a:br>
              <a:rPr lang="en-US" altLang="ja-JP" dirty="0"/>
            </a:br>
            <a:r>
              <a:rPr lang="ja-JP" altLang="en-US"/>
              <a:t>有意義なプラットフォームを</a:t>
            </a:r>
            <a:br>
              <a:rPr lang="en-US" altLang="ja-JP" dirty="0"/>
            </a:br>
            <a:r>
              <a:rPr lang="ja-JP" altLang="en-US"/>
              <a:t>開発できると</a:t>
            </a:r>
            <a:br>
              <a:rPr lang="en-US" altLang="ja-JP" dirty="0"/>
            </a:br>
            <a:r>
              <a:rPr lang="ja-JP" altLang="en-US"/>
              <a:t>自信を持って断言できる。</a:t>
            </a:r>
            <a:endParaRPr lang="en-US" altLang="ja-JP" dirty="0"/>
          </a:p>
        </p:txBody>
      </p:sp>
      <p:sp>
        <p:nvSpPr>
          <p:cNvPr id="4" name="テキスト ボックス 3">
            <a:extLst>
              <a:ext uri="{FF2B5EF4-FFF2-40B4-BE49-F238E27FC236}">
                <a16:creationId xmlns:a16="http://schemas.microsoft.com/office/drawing/2014/main" id="{3FA3A31E-6180-E343-8DC0-A92496AFC1BE}"/>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503970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私達は</a:t>
            </a:r>
            <a:br>
              <a:rPr lang="en-US" altLang="ja-JP" dirty="0"/>
            </a:br>
            <a:r>
              <a:rPr lang="ja-JP" altLang="en-US"/>
              <a:t>今回の</a:t>
            </a:r>
            <a:r>
              <a:rPr lang="ja-JP" altLang="en-US" sz="4000"/>
              <a:t>目的達成</a:t>
            </a:r>
            <a:r>
              <a:rPr lang="ja-JP" altLang="en-US"/>
              <a:t>のための</a:t>
            </a:r>
            <a:r>
              <a:rPr lang="ja-JP" altLang="en-US" sz="4000"/>
              <a:t>手段</a:t>
            </a:r>
            <a:r>
              <a:rPr lang="ja-JP" altLang="en-US"/>
              <a:t>として、</a:t>
            </a:r>
            <a:br>
              <a:rPr lang="en-US" altLang="ja-JP" dirty="0"/>
            </a:br>
            <a:r>
              <a:rPr lang="ja-JP" altLang="en-US"/>
              <a:t>有意義なプラットフォームを</a:t>
            </a:r>
            <a:br>
              <a:rPr lang="en-US" altLang="ja-JP" dirty="0"/>
            </a:br>
            <a:r>
              <a:rPr lang="ja-JP" altLang="en-US"/>
              <a:t>開発できると</a:t>
            </a:r>
            <a:br>
              <a:rPr lang="en-US" altLang="ja-JP" dirty="0"/>
            </a:br>
            <a:r>
              <a:rPr lang="ja-JP" altLang="en-US"/>
              <a:t>自信を持って断言できる。</a:t>
            </a:r>
            <a:endParaRPr lang="en-US" altLang="ja-JP" dirty="0"/>
          </a:p>
        </p:txBody>
      </p:sp>
      <p:sp>
        <p:nvSpPr>
          <p:cNvPr id="4" name="テキスト ボックス 3">
            <a:extLst>
              <a:ext uri="{FF2B5EF4-FFF2-40B4-BE49-F238E27FC236}">
                <a16:creationId xmlns:a16="http://schemas.microsoft.com/office/drawing/2014/main" id="{0D91250A-1535-C246-984B-69A9BE9BEEEC}"/>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0811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a:xfrm>
            <a:off x="628650" y="365127"/>
            <a:ext cx="7886700" cy="709911"/>
          </a:xfrm>
        </p:spPr>
        <p:txBody>
          <a:bodyPr/>
          <a:lstStyle/>
          <a:p>
            <a:r>
              <a:rPr kumimoji="1" lang="ja-JP" altLang="en-US"/>
              <a:t>提案の全体像</a:t>
            </a:r>
          </a:p>
        </p:txBody>
      </p:sp>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sp>
        <p:nvSpPr>
          <p:cNvPr id="3" name="テキスト ボックス 2">
            <a:extLst>
              <a:ext uri="{FF2B5EF4-FFF2-40B4-BE49-F238E27FC236}">
                <a16:creationId xmlns:a16="http://schemas.microsoft.com/office/drawing/2014/main" id="{0E8B481E-707C-DE49-B32B-D813AA0CB350}"/>
              </a:ext>
            </a:extLst>
          </p:cNvPr>
          <p:cNvSpPr txBox="1"/>
          <p:nvPr/>
        </p:nvSpPr>
        <p:spPr>
          <a:xfrm>
            <a:off x="2638420" y="1360852"/>
            <a:ext cx="4134465" cy="523220"/>
          </a:xfrm>
          <a:prstGeom prst="rect">
            <a:avLst/>
          </a:prstGeom>
          <a:noFill/>
        </p:spPr>
        <p:txBody>
          <a:bodyPr wrap="none" rtlCol="0">
            <a:spAutoFit/>
          </a:bodyPr>
          <a:lstStyle/>
          <a:p>
            <a:r>
              <a:rPr kumimoji="1" lang="ja-JP" altLang="en-US" sz="2800">
                <a:latin typeface="Hiragino Sans W2" panose="020B0300000000000000" pitchFamily="34" charset="-128"/>
                <a:ea typeface="Hiragino Sans W2" panose="020B0300000000000000" pitchFamily="34" charset="-128"/>
              </a:rPr>
              <a:t>余っている計算リソース</a:t>
            </a:r>
          </a:p>
        </p:txBody>
      </p:sp>
      <p:sp>
        <p:nvSpPr>
          <p:cNvPr id="6" name="テキスト ボックス 5">
            <a:extLst>
              <a:ext uri="{FF2B5EF4-FFF2-40B4-BE49-F238E27FC236}">
                <a16:creationId xmlns:a16="http://schemas.microsoft.com/office/drawing/2014/main" id="{718CCBEB-1704-E745-9534-1900EC39B684}"/>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702685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私達は</a:t>
            </a:r>
            <a:br>
              <a:rPr lang="en-US" altLang="ja-JP" dirty="0"/>
            </a:br>
            <a:r>
              <a:rPr lang="ja-JP" altLang="en-US"/>
              <a:t>今回の</a:t>
            </a:r>
            <a:r>
              <a:rPr lang="ja-JP" altLang="en-US" sz="4000"/>
              <a:t>目的達成</a:t>
            </a:r>
            <a:r>
              <a:rPr lang="ja-JP" altLang="en-US"/>
              <a:t>のための</a:t>
            </a:r>
            <a:r>
              <a:rPr lang="ja-JP" altLang="en-US" sz="4000"/>
              <a:t>手段</a:t>
            </a:r>
            <a:r>
              <a:rPr lang="ja-JP" altLang="en-US"/>
              <a:t>として、</a:t>
            </a:r>
            <a:br>
              <a:rPr lang="en-US" altLang="ja-JP" dirty="0"/>
            </a:br>
            <a:r>
              <a:rPr lang="en-US" altLang="ja-JP" sz="8000" dirty="0"/>
              <a:t>”</a:t>
            </a:r>
            <a:r>
              <a:rPr lang="ja-JP" altLang="en-US" sz="8000"/>
              <a:t>有意義</a:t>
            </a:r>
            <a:r>
              <a:rPr lang="en-US" altLang="ja-JP" sz="8000" dirty="0"/>
              <a:t>”</a:t>
            </a:r>
            <a:r>
              <a:rPr lang="ja-JP" altLang="en-US"/>
              <a:t>なプラットフォームを</a:t>
            </a:r>
            <a:br>
              <a:rPr lang="en-US" altLang="ja-JP" dirty="0"/>
            </a:br>
            <a:r>
              <a:rPr lang="ja-JP" altLang="en-US"/>
              <a:t>開発できると</a:t>
            </a:r>
            <a:br>
              <a:rPr lang="en-US" altLang="ja-JP" dirty="0"/>
            </a:br>
            <a:r>
              <a:rPr lang="ja-JP" altLang="en-US"/>
              <a:t>自信を持って断言できる。</a:t>
            </a:r>
            <a:endParaRPr lang="en-US" altLang="ja-JP" dirty="0"/>
          </a:p>
        </p:txBody>
      </p:sp>
      <p:pic>
        <p:nvPicPr>
          <p:cNvPr id="4" name="図 3">
            <a:extLst>
              <a:ext uri="{FF2B5EF4-FFF2-40B4-BE49-F238E27FC236}">
                <a16:creationId xmlns:a16="http://schemas.microsoft.com/office/drawing/2014/main" id="{A40D41F0-1E26-FF4C-92C5-8287C56F3A44}"/>
              </a:ext>
            </a:extLst>
          </p:cNvPr>
          <p:cNvPicPr>
            <a:picLocks noChangeAspect="1"/>
          </p:cNvPicPr>
          <p:nvPr/>
        </p:nvPicPr>
        <p:blipFill>
          <a:blip r:embed="rId3"/>
          <a:stretch>
            <a:fillRect/>
          </a:stretch>
        </p:blipFill>
        <p:spPr>
          <a:xfrm>
            <a:off x="3909243" y="4496243"/>
            <a:ext cx="4876800" cy="1714500"/>
          </a:xfrm>
          <a:prstGeom prst="rect">
            <a:avLst/>
          </a:prstGeom>
        </p:spPr>
      </p:pic>
      <p:sp>
        <p:nvSpPr>
          <p:cNvPr id="5" name="テキスト ボックス 4">
            <a:extLst>
              <a:ext uri="{FF2B5EF4-FFF2-40B4-BE49-F238E27FC236}">
                <a16:creationId xmlns:a16="http://schemas.microsoft.com/office/drawing/2014/main" id="{24650436-7EED-1940-BAE2-B0D7FD06809A}"/>
              </a:ext>
            </a:extLst>
          </p:cNvPr>
          <p:cNvSpPr txBox="1"/>
          <p:nvPr/>
        </p:nvSpPr>
        <p:spPr>
          <a:xfrm>
            <a:off x="3909243" y="6380849"/>
            <a:ext cx="1560042" cy="369332"/>
          </a:xfrm>
          <a:prstGeom prst="rect">
            <a:avLst/>
          </a:prstGeom>
          <a:noFill/>
        </p:spPr>
        <p:txBody>
          <a:bodyPr wrap="none" rtlCol="0">
            <a:spAutoFit/>
          </a:bodyPr>
          <a:lstStyle/>
          <a:p>
            <a:r>
              <a:rPr kumimoji="1" lang="ja-JP" altLang="en-US">
                <a:latin typeface="Hiragino Sans W2" panose="020B0300000000000000" pitchFamily="34" charset="-128"/>
                <a:ea typeface="Hiragino Sans W2" panose="020B0300000000000000" pitchFamily="34" charset="-128"/>
              </a:rPr>
              <a:t>出典</a:t>
            </a:r>
            <a:r>
              <a:rPr kumimoji="1" lang="en-US" altLang="ja-JP" dirty="0">
                <a:latin typeface="Hiragino Sans W2" panose="020B0300000000000000" pitchFamily="34" charset="-128"/>
                <a:ea typeface="Hiragino Sans W2" panose="020B0300000000000000" pitchFamily="34" charset="-128"/>
              </a:rPr>
              <a:t>: Google</a:t>
            </a:r>
            <a:endParaRPr kumimoji="1" lang="ja-JP" altLang="en-US">
              <a:latin typeface="Hiragino Sans W2" panose="020B0300000000000000" pitchFamily="34" charset="-128"/>
              <a:ea typeface="Hiragino Sans W2" panose="020B0300000000000000" pitchFamily="34" charset="-128"/>
            </a:endParaRPr>
          </a:p>
        </p:txBody>
      </p:sp>
      <p:sp>
        <p:nvSpPr>
          <p:cNvPr id="6" name="テキスト ボックス 5">
            <a:extLst>
              <a:ext uri="{FF2B5EF4-FFF2-40B4-BE49-F238E27FC236}">
                <a16:creationId xmlns:a16="http://schemas.microsoft.com/office/drawing/2014/main" id="{17E67A9F-1A67-D34A-B4C3-4FBCC9E0EAB5}"/>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697333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C9D75B-49C2-AB43-8C68-C07CCA5888BB}"/>
              </a:ext>
            </a:extLst>
          </p:cNvPr>
          <p:cNvSpPr>
            <a:spLocks noGrp="1"/>
          </p:cNvSpPr>
          <p:nvPr>
            <p:ph type="title"/>
          </p:nvPr>
        </p:nvSpPr>
        <p:spPr/>
        <p:txBody>
          <a:bodyPr/>
          <a:lstStyle/>
          <a:p>
            <a:r>
              <a:rPr kumimoji="1" lang="ja-JP" altLang="en-US"/>
              <a:t>提案の意義</a:t>
            </a:r>
          </a:p>
        </p:txBody>
      </p:sp>
      <p:sp>
        <p:nvSpPr>
          <p:cNvPr id="3" name="コンテンツ プレースホルダー 2">
            <a:extLst>
              <a:ext uri="{FF2B5EF4-FFF2-40B4-BE49-F238E27FC236}">
                <a16:creationId xmlns:a16="http://schemas.microsoft.com/office/drawing/2014/main" id="{EDA1B69F-F6FA-EE42-AF37-A20C026D6AE5}"/>
              </a:ext>
            </a:extLst>
          </p:cNvPr>
          <p:cNvSpPr>
            <a:spLocks noGrp="1"/>
          </p:cNvSpPr>
          <p:nvPr>
            <p:ph idx="1"/>
          </p:nvPr>
        </p:nvSpPr>
        <p:spPr/>
        <p:txBody>
          <a:bodyPr>
            <a:noAutofit/>
          </a:bodyPr>
          <a:lstStyle/>
          <a:p>
            <a:pPr marL="0" indent="0">
              <a:buNone/>
            </a:pPr>
            <a:r>
              <a:rPr lang="ja-JP" altLang="en-US"/>
              <a:t>要するに</a:t>
            </a:r>
            <a:endParaRPr lang="en-US" altLang="ja-JP" dirty="0"/>
          </a:p>
          <a:p>
            <a:pPr marL="0" indent="0">
              <a:buNone/>
            </a:pPr>
            <a:r>
              <a:rPr lang="ja-JP" altLang="en-US" sz="4000"/>
              <a:t>有意なプラットフォーム</a:t>
            </a:r>
            <a:r>
              <a:rPr lang="en-US" altLang="ja-JP" sz="4000" dirty="0"/>
              <a:t>…×</a:t>
            </a:r>
          </a:p>
          <a:p>
            <a:pPr marL="0" indent="0">
              <a:buNone/>
            </a:pPr>
            <a:r>
              <a:rPr lang="ja-JP" altLang="en-US" sz="5400" b="1">
                <a:solidFill>
                  <a:srgbClr val="FF3366"/>
                </a:solidFill>
              </a:rPr>
              <a:t>有意義</a:t>
            </a:r>
            <a:r>
              <a:rPr lang="ja-JP" altLang="en-US" sz="4000"/>
              <a:t>なプラットフォーム</a:t>
            </a:r>
            <a:r>
              <a:rPr lang="en-US" altLang="ja-JP" sz="4000" dirty="0"/>
              <a:t>…</a:t>
            </a:r>
            <a:r>
              <a:rPr lang="ja-JP" altLang="en-US" sz="4000"/>
              <a:t>○</a:t>
            </a:r>
            <a:endParaRPr lang="en-US" altLang="ja-JP" dirty="0"/>
          </a:p>
        </p:txBody>
      </p:sp>
      <p:sp>
        <p:nvSpPr>
          <p:cNvPr id="4" name="テキスト ボックス 3">
            <a:extLst>
              <a:ext uri="{FF2B5EF4-FFF2-40B4-BE49-F238E27FC236}">
                <a16:creationId xmlns:a16="http://schemas.microsoft.com/office/drawing/2014/main" id="{0D91250A-1535-C246-984B-69A9BE9BEEEC}"/>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2/6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205113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BD1DE-6C93-1E41-907F-BC58901D9839}"/>
              </a:ext>
            </a:extLst>
          </p:cNvPr>
          <p:cNvSpPr>
            <a:spLocks noGrp="1"/>
          </p:cNvSpPr>
          <p:nvPr>
            <p:ph type="title"/>
          </p:nvPr>
        </p:nvSpPr>
        <p:spPr/>
        <p:txBody>
          <a:bodyPr/>
          <a:lstStyle/>
          <a:p>
            <a:r>
              <a:rPr kumimoji="1" lang="ja-JP" altLang="en-US"/>
              <a:t>なぜ</a:t>
            </a:r>
            <a:r>
              <a:rPr kumimoji="1" lang="en-US" altLang="ja-JP" dirty="0"/>
              <a:t>5G</a:t>
            </a:r>
            <a:r>
              <a:rPr kumimoji="1" lang="ja-JP" altLang="en-US"/>
              <a:t>なのか</a:t>
            </a:r>
          </a:p>
        </p:txBody>
      </p:sp>
      <p:sp>
        <p:nvSpPr>
          <p:cNvPr id="3" name="テキスト プレースホルダー 2">
            <a:extLst>
              <a:ext uri="{FF2B5EF4-FFF2-40B4-BE49-F238E27FC236}">
                <a16:creationId xmlns:a16="http://schemas.microsoft.com/office/drawing/2014/main" id="{B203B178-EA0B-EE42-826C-69541EE531B3}"/>
              </a:ext>
            </a:extLst>
          </p:cNvPr>
          <p:cNvSpPr>
            <a:spLocks noGrp="1"/>
          </p:cNvSpPr>
          <p:nvPr>
            <p:ph type="body" idx="1"/>
          </p:nvPr>
        </p:nvSpPr>
        <p:spPr/>
        <p:txBody>
          <a:bodyPr>
            <a:noAutofit/>
          </a:bodyPr>
          <a:lstStyle/>
          <a:p>
            <a:r>
              <a:rPr kumimoji="1" lang="ja-JP" altLang="en-US"/>
              <a:t>これから整備がすすむ</a:t>
            </a:r>
            <a:r>
              <a:rPr kumimoji="1" lang="en-US" altLang="ja-JP" dirty="0"/>
              <a:t>5G</a:t>
            </a:r>
            <a:r>
              <a:rPr kumimoji="1" lang="ja-JP" altLang="en-US"/>
              <a:t>を活用するその理由</a:t>
            </a:r>
            <a:endParaRPr kumimoji="1" lang="en-US" altLang="ja-JP" dirty="0"/>
          </a:p>
          <a:p>
            <a:r>
              <a:rPr lang="ja-JP" altLang="en-US"/>
              <a:t>コメントへの対応</a:t>
            </a:r>
            <a:r>
              <a:rPr lang="en-US" altLang="ja-JP" dirty="0"/>
              <a:t>:</a:t>
            </a:r>
            <a:br>
              <a:rPr lang="en-US" altLang="ja-JP" dirty="0"/>
            </a:br>
            <a:r>
              <a:rPr lang="en-US" altLang="ja-JP" dirty="0"/>
              <a:t>5G</a:t>
            </a:r>
            <a:r>
              <a:rPr lang="ja-JP" altLang="en-US"/>
              <a:t>の特性を利用して、計算リソースに対してどういった点で有効性が示せるのかを具体化できると説得力が増すと思います。</a:t>
            </a:r>
            <a:endParaRPr lang="en-US" altLang="ja-JP" dirty="0"/>
          </a:p>
        </p:txBody>
      </p:sp>
      <p:sp>
        <p:nvSpPr>
          <p:cNvPr id="4" name="テキスト ボックス 3">
            <a:extLst>
              <a:ext uri="{FF2B5EF4-FFF2-40B4-BE49-F238E27FC236}">
                <a16:creationId xmlns:a16="http://schemas.microsoft.com/office/drawing/2014/main" id="{8AFC1BF1-38BA-9643-A326-F6BA8DDADA07}"/>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200157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lang="ja-JP" altLang="en-US"/>
              <a:t>なぜ</a:t>
            </a:r>
            <a:r>
              <a:rPr lang="en-US" altLang="ja-JP" dirty="0"/>
              <a:t>5G</a:t>
            </a:r>
            <a:r>
              <a:rPr lang="ja-JP" altLang="en-US"/>
              <a:t>なのか</a:t>
            </a:r>
            <a:endParaRPr kumimoji="1" lang="ja-JP" altLang="en-US"/>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6" name="テキスト ボックス 15">
            <a:extLst>
              <a:ext uri="{FF2B5EF4-FFF2-40B4-BE49-F238E27FC236}">
                <a16:creationId xmlns:a16="http://schemas.microsoft.com/office/drawing/2014/main" id="{E9E0C2E2-EB68-A546-B404-84413E3C62EA}"/>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887739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lang="ja-JP" altLang="en-US"/>
              <a:t>なぜ</a:t>
            </a:r>
            <a:r>
              <a:rPr lang="en-US" altLang="ja-JP" dirty="0"/>
              <a:t>5G</a:t>
            </a:r>
            <a:r>
              <a:rPr lang="ja-JP" altLang="en-US"/>
              <a:t>なのか</a:t>
            </a:r>
            <a:endParaRPr kumimoji="1" lang="ja-JP" altLang="en-US"/>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3" name="角丸四角形 2">
            <a:extLst>
              <a:ext uri="{FF2B5EF4-FFF2-40B4-BE49-F238E27FC236}">
                <a16:creationId xmlns:a16="http://schemas.microsoft.com/office/drawing/2014/main" id="{218FB389-876D-B54D-9A33-DC1DCE7FAFAD}"/>
              </a:ext>
            </a:extLst>
          </p:cNvPr>
          <p:cNvSpPr/>
          <p:nvPr/>
        </p:nvSpPr>
        <p:spPr>
          <a:xfrm>
            <a:off x="2221013" y="1855848"/>
            <a:ext cx="4698884" cy="350389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a:solidFill>
                  <a:schemeClr val="tx1"/>
                </a:solidFill>
              </a:rPr>
              <a:t>多くの計算リソース</a:t>
            </a:r>
            <a:br>
              <a:rPr kumimoji="1" lang="en-US" altLang="ja-JP" sz="3600" dirty="0">
                <a:solidFill>
                  <a:schemeClr val="tx1"/>
                </a:solidFill>
              </a:rPr>
            </a:br>
            <a:r>
              <a:rPr kumimoji="1" lang="ja-JP" altLang="en-US" sz="3600">
                <a:solidFill>
                  <a:schemeClr val="tx1"/>
                </a:solidFill>
              </a:rPr>
              <a:t>とクライアントを</a:t>
            </a:r>
            <a:br>
              <a:rPr kumimoji="1" lang="en-US" altLang="ja-JP" sz="3600" dirty="0">
                <a:solidFill>
                  <a:schemeClr val="tx1"/>
                </a:solidFill>
              </a:rPr>
            </a:br>
            <a:r>
              <a:rPr kumimoji="1" lang="ja-JP" altLang="en-US" sz="3600">
                <a:solidFill>
                  <a:schemeClr val="tx1"/>
                </a:solidFill>
              </a:rPr>
              <a:t>同時に接続する</a:t>
            </a:r>
            <a:endParaRPr lang="en-US" altLang="ja-JP" sz="3600" dirty="0">
              <a:solidFill>
                <a:schemeClr val="tx1"/>
              </a:solidFill>
            </a:endParaRPr>
          </a:p>
        </p:txBody>
      </p:sp>
      <p:sp>
        <p:nvSpPr>
          <p:cNvPr id="17" name="テキスト ボックス 16">
            <a:extLst>
              <a:ext uri="{FF2B5EF4-FFF2-40B4-BE49-F238E27FC236}">
                <a16:creationId xmlns:a16="http://schemas.microsoft.com/office/drawing/2014/main" id="{DC1CCF31-31D1-8047-92D8-1126CD2939CB}"/>
              </a:ext>
            </a:extLst>
          </p:cNvPr>
          <p:cNvSpPr txBox="1"/>
          <p:nvPr/>
        </p:nvSpPr>
        <p:spPr>
          <a:xfrm>
            <a:off x="5770961" y="6488668"/>
            <a:ext cx="3373039" cy="369332"/>
          </a:xfrm>
          <a:prstGeom prst="rect">
            <a:avLst/>
          </a:prstGeom>
          <a:noFill/>
        </p:spPr>
        <p:txBody>
          <a:bodyPr wrap="none" rtlCol="0">
            <a:spAutoFit/>
          </a:bodyPr>
          <a:lstStyle/>
          <a:p>
            <a:r>
              <a:rPr kumimoji="1" lang="ja-JP" altLang="en-US">
                <a:latin typeface="Hiragino Sans W1" panose="020B0300000000000000" pitchFamily="34" charset="-128"/>
                <a:ea typeface="Hiragino Sans W1" panose="020B0300000000000000" pitchFamily="34" charset="-128"/>
              </a:rPr>
              <a:t>出典</a:t>
            </a:r>
            <a:r>
              <a:rPr kumimoji="1" lang="en-US" altLang="ja-JP" dirty="0">
                <a:latin typeface="Hiragino Sans W1" panose="020B0300000000000000" pitchFamily="34" charset="-128"/>
                <a:ea typeface="Hiragino Sans W1" panose="020B0300000000000000" pitchFamily="34" charset="-128"/>
              </a:rPr>
              <a:t>: IHS Markit Technology</a:t>
            </a:r>
            <a:endParaRPr kumimoji="1" lang="ja-JP" altLang="en-US">
              <a:latin typeface="Hiragino Sans W1" panose="020B0300000000000000" pitchFamily="34" charset="-128"/>
              <a:ea typeface="Hiragino Sans W1" panose="020B0300000000000000" pitchFamily="34" charset="-128"/>
            </a:endParaRPr>
          </a:p>
        </p:txBody>
      </p:sp>
      <p:sp>
        <p:nvSpPr>
          <p:cNvPr id="18" name="テキスト ボックス 17">
            <a:extLst>
              <a:ext uri="{FF2B5EF4-FFF2-40B4-BE49-F238E27FC236}">
                <a16:creationId xmlns:a16="http://schemas.microsoft.com/office/drawing/2014/main" id="{0A3207C7-49C6-E143-87FD-44CFCCAB2A83}"/>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213275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lang="ja-JP" altLang="en-US"/>
              <a:t>なぜ</a:t>
            </a:r>
            <a:r>
              <a:rPr lang="en-US" altLang="ja-JP" dirty="0"/>
              <a:t>5G</a:t>
            </a:r>
            <a:r>
              <a:rPr lang="ja-JP" altLang="en-US"/>
              <a:t>なのか</a:t>
            </a:r>
            <a:endParaRPr kumimoji="1" lang="ja-JP" altLang="en-US"/>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3" name="角丸四角形 2">
            <a:extLst>
              <a:ext uri="{FF2B5EF4-FFF2-40B4-BE49-F238E27FC236}">
                <a16:creationId xmlns:a16="http://schemas.microsoft.com/office/drawing/2014/main" id="{218FB389-876D-B54D-9A33-DC1DCE7FAFAD}"/>
              </a:ext>
            </a:extLst>
          </p:cNvPr>
          <p:cNvSpPr/>
          <p:nvPr/>
        </p:nvSpPr>
        <p:spPr>
          <a:xfrm>
            <a:off x="2221013" y="1855848"/>
            <a:ext cx="4698884" cy="350389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rPr>
              <a:t>5G</a:t>
            </a:r>
            <a:r>
              <a:rPr lang="ja-JP" altLang="en-US" sz="4000">
                <a:solidFill>
                  <a:schemeClr val="tx1"/>
                </a:solidFill>
              </a:rPr>
              <a:t>の特徴</a:t>
            </a:r>
            <a:endParaRPr lang="en-US" altLang="ja-JP" sz="4000" dirty="0">
              <a:solidFill>
                <a:schemeClr val="tx1"/>
              </a:solidFill>
            </a:endParaRPr>
          </a:p>
          <a:p>
            <a:pPr algn="ctr"/>
            <a:r>
              <a:rPr lang="ja-JP" altLang="en-US" sz="1200" dirty="0">
                <a:solidFill>
                  <a:schemeClr val="tx1"/>
                </a:solidFill>
              </a:rPr>
              <a:t> </a:t>
            </a:r>
            <a:br>
              <a:rPr lang="en-US" altLang="ja-JP" sz="4000" dirty="0">
                <a:solidFill>
                  <a:schemeClr val="tx1"/>
                </a:solidFill>
              </a:rPr>
            </a:br>
            <a:r>
              <a:rPr lang="ja-JP" altLang="en-US" sz="4000">
                <a:solidFill>
                  <a:schemeClr val="tx1"/>
                </a:solidFill>
              </a:rPr>
              <a:t>多数端末を</a:t>
            </a:r>
            <a:br>
              <a:rPr lang="en-US" altLang="ja-JP" sz="4000" dirty="0">
                <a:solidFill>
                  <a:schemeClr val="tx1"/>
                </a:solidFill>
              </a:rPr>
            </a:br>
            <a:r>
              <a:rPr lang="ja-JP" altLang="en-US" sz="4000">
                <a:solidFill>
                  <a:schemeClr val="tx1"/>
                </a:solidFill>
              </a:rPr>
              <a:t>同時に接続できる</a:t>
            </a:r>
            <a:endParaRPr lang="en-US" altLang="ja-JP" sz="4000" dirty="0">
              <a:solidFill>
                <a:schemeClr val="tx1"/>
              </a:solidFill>
            </a:endParaRPr>
          </a:p>
        </p:txBody>
      </p:sp>
      <p:sp>
        <p:nvSpPr>
          <p:cNvPr id="17" name="テキスト ボックス 16">
            <a:extLst>
              <a:ext uri="{FF2B5EF4-FFF2-40B4-BE49-F238E27FC236}">
                <a16:creationId xmlns:a16="http://schemas.microsoft.com/office/drawing/2014/main" id="{2268AFEA-9C6E-E94D-AC8F-4C7919CD8FA7}"/>
              </a:ext>
            </a:extLst>
          </p:cNvPr>
          <p:cNvSpPr txBox="1"/>
          <p:nvPr/>
        </p:nvSpPr>
        <p:spPr>
          <a:xfrm>
            <a:off x="5770961" y="6488668"/>
            <a:ext cx="3373039" cy="369332"/>
          </a:xfrm>
          <a:prstGeom prst="rect">
            <a:avLst/>
          </a:prstGeom>
          <a:noFill/>
        </p:spPr>
        <p:txBody>
          <a:bodyPr wrap="none" rtlCol="0">
            <a:spAutoFit/>
          </a:bodyPr>
          <a:lstStyle/>
          <a:p>
            <a:r>
              <a:rPr kumimoji="1" lang="ja-JP" altLang="en-US">
                <a:latin typeface="Hiragino Sans W1" panose="020B0300000000000000" pitchFamily="34" charset="-128"/>
                <a:ea typeface="Hiragino Sans W1" panose="020B0300000000000000" pitchFamily="34" charset="-128"/>
              </a:rPr>
              <a:t>出典</a:t>
            </a:r>
            <a:r>
              <a:rPr kumimoji="1" lang="en-US" altLang="ja-JP" dirty="0">
                <a:latin typeface="Hiragino Sans W1" panose="020B0300000000000000" pitchFamily="34" charset="-128"/>
                <a:ea typeface="Hiragino Sans W1" panose="020B0300000000000000" pitchFamily="34" charset="-128"/>
              </a:rPr>
              <a:t>: IHS Markit Technology</a:t>
            </a:r>
            <a:endParaRPr kumimoji="1" lang="ja-JP" altLang="en-US">
              <a:latin typeface="Hiragino Sans W1" panose="020B0300000000000000" pitchFamily="34" charset="-128"/>
              <a:ea typeface="Hiragino Sans W1" panose="020B0300000000000000" pitchFamily="34" charset="-128"/>
            </a:endParaRPr>
          </a:p>
        </p:txBody>
      </p:sp>
      <p:sp>
        <p:nvSpPr>
          <p:cNvPr id="18" name="テキスト ボックス 17">
            <a:extLst>
              <a:ext uri="{FF2B5EF4-FFF2-40B4-BE49-F238E27FC236}">
                <a16:creationId xmlns:a16="http://schemas.microsoft.com/office/drawing/2014/main" id="{E267BAAD-FAC8-1946-9BEA-162A84D6E4B1}"/>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1588735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lang="ja-JP" altLang="en-US"/>
              <a:t>なぜ</a:t>
            </a:r>
            <a:r>
              <a:rPr lang="en-US" altLang="ja-JP" dirty="0"/>
              <a:t>5G</a:t>
            </a:r>
            <a:r>
              <a:rPr lang="ja-JP" altLang="en-US"/>
              <a:t>なのか</a:t>
            </a:r>
            <a:endParaRPr kumimoji="1" lang="ja-JP" altLang="en-US"/>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6" name="テキスト ボックス 15">
            <a:extLst>
              <a:ext uri="{FF2B5EF4-FFF2-40B4-BE49-F238E27FC236}">
                <a16:creationId xmlns:a16="http://schemas.microsoft.com/office/drawing/2014/main" id="{E9E0C2E2-EB68-A546-B404-84413E3C62EA}"/>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39695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lang="ja-JP" altLang="en-US"/>
              <a:t>なぜ</a:t>
            </a:r>
            <a:r>
              <a:rPr lang="en-US" altLang="ja-JP" dirty="0"/>
              <a:t>5G</a:t>
            </a:r>
            <a:r>
              <a:rPr lang="ja-JP" altLang="en-US"/>
              <a:t>なのか</a:t>
            </a:r>
            <a:endParaRPr kumimoji="1" lang="ja-JP" altLang="en-US"/>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3" name="角丸四角形 2">
            <a:extLst>
              <a:ext uri="{FF2B5EF4-FFF2-40B4-BE49-F238E27FC236}">
                <a16:creationId xmlns:a16="http://schemas.microsoft.com/office/drawing/2014/main" id="{218FB389-876D-B54D-9A33-DC1DCE7FAFAD}"/>
              </a:ext>
            </a:extLst>
          </p:cNvPr>
          <p:cNvSpPr/>
          <p:nvPr/>
        </p:nvSpPr>
        <p:spPr>
          <a:xfrm>
            <a:off x="2221013" y="1855848"/>
            <a:ext cx="4698884" cy="350389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400">
                <a:solidFill>
                  <a:schemeClr val="tx1"/>
                </a:solidFill>
              </a:rPr>
              <a:t>計算リソースを</a:t>
            </a:r>
            <a:br>
              <a:rPr lang="en-US" altLang="ja-JP" sz="4400" dirty="0">
                <a:solidFill>
                  <a:schemeClr val="tx1"/>
                </a:solidFill>
              </a:rPr>
            </a:br>
            <a:r>
              <a:rPr lang="ja-JP" altLang="en-US" sz="4400">
                <a:solidFill>
                  <a:schemeClr val="tx1"/>
                </a:solidFill>
              </a:rPr>
              <a:t>リアルタイムに</a:t>
            </a:r>
            <a:br>
              <a:rPr lang="en-US" altLang="ja-JP" sz="4400" dirty="0">
                <a:solidFill>
                  <a:schemeClr val="tx1"/>
                </a:solidFill>
              </a:rPr>
            </a:br>
            <a:r>
              <a:rPr lang="ja-JP" altLang="en-US" sz="4400">
                <a:solidFill>
                  <a:schemeClr val="tx1"/>
                </a:solidFill>
              </a:rPr>
              <a:t>共有したい</a:t>
            </a:r>
            <a:endParaRPr lang="en-US" altLang="ja-JP" sz="4400" dirty="0">
              <a:solidFill>
                <a:schemeClr val="tx1"/>
              </a:solidFill>
            </a:endParaRPr>
          </a:p>
        </p:txBody>
      </p:sp>
      <p:sp>
        <p:nvSpPr>
          <p:cNvPr id="17" name="テキスト ボックス 16">
            <a:extLst>
              <a:ext uri="{FF2B5EF4-FFF2-40B4-BE49-F238E27FC236}">
                <a16:creationId xmlns:a16="http://schemas.microsoft.com/office/drawing/2014/main" id="{64DBDE18-226F-6643-8589-B214A2956932}"/>
              </a:ext>
            </a:extLst>
          </p:cNvPr>
          <p:cNvSpPr txBox="1"/>
          <p:nvPr/>
        </p:nvSpPr>
        <p:spPr>
          <a:xfrm>
            <a:off x="5770961" y="6488668"/>
            <a:ext cx="3373039" cy="369332"/>
          </a:xfrm>
          <a:prstGeom prst="rect">
            <a:avLst/>
          </a:prstGeom>
          <a:noFill/>
        </p:spPr>
        <p:txBody>
          <a:bodyPr wrap="none" rtlCol="0">
            <a:spAutoFit/>
          </a:bodyPr>
          <a:lstStyle/>
          <a:p>
            <a:r>
              <a:rPr kumimoji="1" lang="ja-JP" altLang="en-US">
                <a:latin typeface="Hiragino Sans W1" panose="020B0300000000000000" pitchFamily="34" charset="-128"/>
                <a:ea typeface="Hiragino Sans W1" panose="020B0300000000000000" pitchFamily="34" charset="-128"/>
              </a:rPr>
              <a:t>出典</a:t>
            </a:r>
            <a:r>
              <a:rPr kumimoji="1" lang="en-US" altLang="ja-JP" dirty="0">
                <a:latin typeface="Hiragino Sans W1" panose="020B0300000000000000" pitchFamily="34" charset="-128"/>
                <a:ea typeface="Hiragino Sans W1" panose="020B0300000000000000" pitchFamily="34" charset="-128"/>
              </a:rPr>
              <a:t>: IHS Markit Technology</a:t>
            </a:r>
            <a:endParaRPr kumimoji="1" lang="ja-JP" altLang="en-US">
              <a:latin typeface="Hiragino Sans W1" panose="020B0300000000000000" pitchFamily="34" charset="-128"/>
              <a:ea typeface="Hiragino Sans W1" panose="020B0300000000000000" pitchFamily="34" charset="-128"/>
            </a:endParaRPr>
          </a:p>
        </p:txBody>
      </p:sp>
      <p:sp>
        <p:nvSpPr>
          <p:cNvPr id="18" name="テキスト ボックス 17">
            <a:extLst>
              <a:ext uri="{FF2B5EF4-FFF2-40B4-BE49-F238E27FC236}">
                <a16:creationId xmlns:a16="http://schemas.microsoft.com/office/drawing/2014/main" id="{6C4BB7CB-C152-6F41-BDDA-73ED07623706}"/>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0223265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lang="ja-JP" altLang="en-US"/>
              <a:t>なぜ</a:t>
            </a:r>
            <a:r>
              <a:rPr lang="en-US" altLang="ja-JP" dirty="0"/>
              <a:t>5G</a:t>
            </a:r>
            <a:r>
              <a:rPr lang="ja-JP" altLang="en-US"/>
              <a:t>なのか</a:t>
            </a:r>
            <a:endParaRPr kumimoji="1" lang="ja-JP" altLang="en-US"/>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3" name="角丸四角形 2">
            <a:extLst>
              <a:ext uri="{FF2B5EF4-FFF2-40B4-BE49-F238E27FC236}">
                <a16:creationId xmlns:a16="http://schemas.microsoft.com/office/drawing/2014/main" id="{218FB389-876D-B54D-9A33-DC1DCE7FAFAD}"/>
              </a:ext>
            </a:extLst>
          </p:cNvPr>
          <p:cNvSpPr/>
          <p:nvPr/>
        </p:nvSpPr>
        <p:spPr>
          <a:xfrm>
            <a:off x="2221013" y="1855848"/>
            <a:ext cx="4698884" cy="350389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000" dirty="0">
                <a:solidFill>
                  <a:schemeClr val="tx1"/>
                </a:solidFill>
              </a:rPr>
              <a:t>5G</a:t>
            </a:r>
            <a:r>
              <a:rPr lang="ja-JP" altLang="en-US" sz="6000">
                <a:solidFill>
                  <a:schemeClr val="tx1"/>
                </a:solidFill>
              </a:rPr>
              <a:t>の特徴</a:t>
            </a:r>
            <a:endParaRPr lang="en-US" altLang="ja-JP" sz="6000" dirty="0">
              <a:solidFill>
                <a:schemeClr val="tx1"/>
              </a:solidFill>
            </a:endParaRPr>
          </a:p>
          <a:p>
            <a:pPr algn="ctr"/>
            <a:r>
              <a:rPr lang="ja-JP" altLang="en-US" sz="2000" dirty="0">
                <a:solidFill>
                  <a:schemeClr val="tx1"/>
                </a:solidFill>
              </a:rPr>
              <a:t> </a:t>
            </a:r>
            <a:br>
              <a:rPr lang="en-US" altLang="ja-JP" sz="6000" dirty="0">
                <a:solidFill>
                  <a:schemeClr val="tx1"/>
                </a:solidFill>
              </a:rPr>
            </a:br>
            <a:r>
              <a:rPr lang="ja-JP" altLang="en-US" sz="6000">
                <a:solidFill>
                  <a:schemeClr val="tx1"/>
                </a:solidFill>
              </a:rPr>
              <a:t>超低遅延</a:t>
            </a:r>
            <a:br>
              <a:rPr lang="en-US" altLang="ja-JP" sz="6000" dirty="0">
                <a:solidFill>
                  <a:schemeClr val="tx1"/>
                </a:solidFill>
              </a:rPr>
            </a:br>
            <a:r>
              <a:rPr lang="ja-JP" altLang="en-US" sz="6000">
                <a:solidFill>
                  <a:schemeClr val="tx1"/>
                </a:solidFill>
              </a:rPr>
              <a:t>高い信頼性</a:t>
            </a:r>
            <a:endParaRPr lang="en-US" altLang="ja-JP" sz="6000" dirty="0">
              <a:solidFill>
                <a:schemeClr val="tx1"/>
              </a:solidFill>
            </a:endParaRPr>
          </a:p>
        </p:txBody>
      </p:sp>
      <p:sp>
        <p:nvSpPr>
          <p:cNvPr id="17" name="テキスト ボックス 16">
            <a:extLst>
              <a:ext uri="{FF2B5EF4-FFF2-40B4-BE49-F238E27FC236}">
                <a16:creationId xmlns:a16="http://schemas.microsoft.com/office/drawing/2014/main" id="{C39228F9-FBF8-4046-821D-50C55C6CAD9C}"/>
              </a:ext>
            </a:extLst>
          </p:cNvPr>
          <p:cNvSpPr txBox="1"/>
          <p:nvPr/>
        </p:nvSpPr>
        <p:spPr>
          <a:xfrm>
            <a:off x="5770961" y="6488668"/>
            <a:ext cx="3373039" cy="369332"/>
          </a:xfrm>
          <a:prstGeom prst="rect">
            <a:avLst/>
          </a:prstGeom>
          <a:noFill/>
        </p:spPr>
        <p:txBody>
          <a:bodyPr wrap="none" rtlCol="0">
            <a:spAutoFit/>
          </a:bodyPr>
          <a:lstStyle/>
          <a:p>
            <a:r>
              <a:rPr kumimoji="1" lang="ja-JP" altLang="en-US">
                <a:latin typeface="Hiragino Sans W1" panose="020B0300000000000000" pitchFamily="34" charset="-128"/>
                <a:ea typeface="Hiragino Sans W1" panose="020B0300000000000000" pitchFamily="34" charset="-128"/>
              </a:rPr>
              <a:t>出典</a:t>
            </a:r>
            <a:r>
              <a:rPr kumimoji="1" lang="en-US" altLang="ja-JP" dirty="0">
                <a:latin typeface="Hiragino Sans W1" panose="020B0300000000000000" pitchFamily="34" charset="-128"/>
                <a:ea typeface="Hiragino Sans W1" panose="020B0300000000000000" pitchFamily="34" charset="-128"/>
              </a:rPr>
              <a:t>: IHS Markit Technology</a:t>
            </a:r>
            <a:endParaRPr kumimoji="1" lang="ja-JP" altLang="en-US">
              <a:latin typeface="Hiragino Sans W1" panose="020B0300000000000000" pitchFamily="34" charset="-128"/>
              <a:ea typeface="Hiragino Sans W1" panose="020B0300000000000000" pitchFamily="34" charset="-128"/>
            </a:endParaRPr>
          </a:p>
        </p:txBody>
      </p:sp>
      <p:sp>
        <p:nvSpPr>
          <p:cNvPr id="18" name="テキスト ボックス 17">
            <a:extLst>
              <a:ext uri="{FF2B5EF4-FFF2-40B4-BE49-F238E27FC236}">
                <a16:creationId xmlns:a16="http://schemas.microsoft.com/office/drawing/2014/main" id="{02459EB4-BC16-4B45-96BD-EEF1ACE78279}"/>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669673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lang="ja-JP" altLang="en-US"/>
              <a:t>なぜ</a:t>
            </a:r>
            <a:r>
              <a:rPr lang="en-US" altLang="ja-JP" dirty="0"/>
              <a:t>5G</a:t>
            </a:r>
            <a:r>
              <a:rPr lang="ja-JP" altLang="en-US"/>
              <a:t>なのか</a:t>
            </a:r>
            <a:endParaRPr kumimoji="1" lang="ja-JP" altLang="en-US"/>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6" name="テキスト ボックス 15">
            <a:extLst>
              <a:ext uri="{FF2B5EF4-FFF2-40B4-BE49-F238E27FC236}">
                <a16:creationId xmlns:a16="http://schemas.microsoft.com/office/drawing/2014/main" id="{E9E0C2E2-EB68-A546-B404-84413E3C62EA}"/>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97316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a:xfrm>
            <a:off x="628650" y="365127"/>
            <a:ext cx="7886700" cy="709911"/>
          </a:xfrm>
        </p:spPr>
        <p:txBody>
          <a:bodyPr/>
          <a:lstStyle/>
          <a:p>
            <a:r>
              <a:rPr kumimoji="1" lang="ja-JP" altLang="en-US"/>
              <a:t>提案の全体像</a:t>
            </a:r>
          </a:p>
        </p:txBody>
      </p:sp>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3"/>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sp>
        <p:nvSpPr>
          <p:cNvPr id="10" name="テキスト ボックス 9">
            <a:extLst>
              <a:ext uri="{FF2B5EF4-FFF2-40B4-BE49-F238E27FC236}">
                <a16:creationId xmlns:a16="http://schemas.microsoft.com/office/drawing/2014/main" id="{5EB2D839-66E4-7246-B768-387BB4FCA522}"/>
              </a:ext>
            </a:extLst>
          </p:cNvPr>
          <p:cNvSpPr txBox="1"/>
          <p:nvPr/>
        </p:nvSpPr>
        <p:spPr>
          <a:xfrm>
            <a:off x="2638420" y="1360852"/>
            <a:ext cx="6000361" cy="1815882"/>
          </a:xfrm>
          <a:prstGeom prst="rect">
            <a:avLst/>
          </a:prstGeom>
          <a:noFill/>
        </p:spPr>
        <p:txBody>
          <a:bodyPr wrap="none" rtlCol="0">
            <a:spAutoFit/>
          </a:bodyPr>
          <a:lstStyle/>
          <a:p>
            <a:r>
              <a:rPr kumimoji="1" lang="ja-JP" altLang="en-US" sz="2800">
                <a:latin typeface="Hiragino Sans W2" panose="020B0300000000000000" pitchFamily="34" charset="-128"/>
                <a:ea typeface="Hiragino Sans W2" panose="020B0300000000000000" pitchFamily="34" charset="-128"/>
              </a:rPr>
              <a:t>余っている計算リソース</a:t>
            </a:r>
            <a:endParaRPr kumimoji="1" lang="en-US" altLang="ja-JP" sz="2800" dirty="0">
              <a:latin typeface="Hiragino Sans W2" panose="020B0300000000000000" pitchFamily="34" charset="-128"/>
              <a:ea typeface="Hiragino Sans W2" panose="020B0300000000000000" pitchFamily="34" charset="-128"/>
            </a:endParaRPr>
          </a:p>
          <a:p>
            <a:pPr marL="285750"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個人で所有しているゲーミング</a:t>
            </a:r>
            <a:r>
              <a:rPr kumimoji="1" lang="en-US" altLang="ja-JP" sz="2800" dirty="0">
                <a:latin typeface="Hiragino Sans W2" panose="020B0300000000000000" pitchFamily="34" charset="-128"/>
                <a:ea typeface="Hiragino Sans W2" panose="020B0300000000000000" pitchFamily="34" charset="-128"/>
              </a:rPr>
              <a:t>PC</a:t>
            </a:r>
          </a:p>
          <a:p>
            <a:pPr marL="742950" lvl="1"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寝ているとき</a:t>
            </a:r>
            <a:endParaRPr kumimoji="1" lang="en-US" altLang="ja-JP" sz="2800" dirty="0">
              <a:latin typeface="Hiragino Sans W2" panose="020B0300000000000000" pitchFamily="34" charset="-128"/>
              <a:ea typeface="Hiragino Sans W2" panose="020B0300000000000000" pitchFamily="34" charset="-128"/>
            </a:endParaRPr>
          </a:p>
          <a:p>
            <a:pPr marL="742950" lvl="1"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外出中</a:t>
            </a:r>
          </a:p>
        </p:txBody>
      </p:sp>
      <p:sp>
        <p:nvSpPr>
          <p:cNvPr id="7" name="テキスト ボックス 6">
            <a:extLst>
              <a:ext uri="{FF2B5EF4-FFF2-40B4-BE49-F238E27FC236}">
                <a16:creationId xmlns:a16="http://schemas.microsoft.com/office/drawing/2014/main" id="{0EB394E8-E692-7A48-9BB8-5B639EEFCFC1}"/>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926347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lang="ja-JP" altLang="en-US"/>
              <a:t>なぜ</a:t>
            </a:r>
            <a:r>
              <a:rPr lang="en-US" altLang="ja-JP" dirty="0"/>
              <a:t>5G</a:t>
            </a:r>
            <a:r>
              <a:rPr lang="ja-JP" altLang="en-US"/>
              <a:t>なのか</a:t>
            </a:r>
            <a:endParaRPr kumimoji="1" lang="ja-JP" altLang="en-US"/>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3" name="角丸四角形 2">
            <a:extLst>
              <a:ext uri="{FF2B5EF4-FFF2-40B4-BE49-F238E27FC236}">
                <a16:creationId xmlns:a16="http://schemas.microsoft.com/office/drawing/2014/main" id="{218FB389-876D-B54D-9A33-DC1DCE7FAFAD}"/>
              </a:ext>
            </a:extLst>
          </p:cNvPr>
          <p:cNvSpPr/>
          <p:nvPr/>
        </p:nvSpPr>
        <p:spPr>
          <a:xfrm>
            <a:off x="2221013" y="1855848"/>
            <a:ext cx="4698884" cy="350389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400">
                <a:solidFill>
                  <a:schemeClr val="tx1"/>
                </a:solidFill>
              </a:rPr>
              <a:t>より多くの</a:t>
            </a:r>
            <a:br>
              <a:rPr lang="en-US" altLang="ja-JP" sz="4400" dirty="0">
                <a:solidFill>
                  <a:schemeClr val="tx1"/>
                </a:solidFill>
              </a:rPr>
            </a:br>
            <a:r>
              <a:rPr lang="ja-JP" altLang="en-US" sz="4400">
                <a:solidFill>
                  <a:schemeClr val="tx1"/>
                </a:solidFill>
              </a:rPr>
              <a:t>ユーザーに</a:t>
            </a:r>
            <a:br>
              <a:rPr lang="en-US" altLang="ja-JP" sz="4400" dirty="0">
                <a:solidFill>
                  <a:schemeClr val="tx1"/>
                </a:solidFill>
              </a:rPr>
            </a:br>
            <a:r>
              <a:rPr lang="ja-JP" altLang="en-US" sz="7200">
                <a:solidFill>
                  <a:schemeClr val="tx1"/>
                </a:solidFill>
              </a:rPr>
              <a:t>手軽に</a:t>
            </a:r>
            <a:br>
              <a:rPr lang="en-US" altLang="ja-JP" sz="4400" dirty="0">
                <a:solidFill>
                  <a:schemeClr val="tx1"/>
                </a:solidFill>
              </a:rPr>
            </a:br>
            <a:r>
              <a:rPr lang="ja-JP" altLang="en-US" sz="4400">
                <a:solidFill>
                  <a:schemeClr val="tx1"/>
                </a:solidFill>
              </a:rPr>
              <a:t>利用してほしい</a:t>
            </a:r>
            <a:endParaRPr lang="en-US" altLang="ja-JP" sz="4400" dirty="0">
              <a:solidFill>
                <a:schemeClr val="tx1"/>
              </a:solidFill>
            </a:endParaRPr>
          </a:p>
        </p:txBody>
      </p:sp>
      <p:sp>
        <p:nvSpPr>
          <p:cNvPr id="17" name="テキスト ボックス 16">
            <a:extLst>
              <a:ext uri="{FF2B5EF4-FFF2-40B4-BE49-F238E27FC236}">
                <a16:creationId xmlns:a16="http://schemas.microsoft.com/office/drawing/2014/main" id="{5203097F-C2D4-5746-90BA-9A81A28BD68D}"/>
              </a:ext>
            </a:extLst>
          </p:cNvPr>
          <p:cNvSpPr txBox="1"/>
          <p:nvPr/>
        </p:nvSpPr>
        <p:spPr>
          <a:xfrm>
            <a:off x="5770961" y="6488668"/>
            <a:ext cx="3373039" cy="369332"/>
          </a:xfrm>
          <a:prstGeom prst="rect">
            <a:avLst/>
          </a:prstGeom>
          <a:noFill/>
        </p:spPr>
        <p:txBody>
          <a:bodyPr wrap="none" rtlCol="0">
            <a:spAutoFit/>
          </a:bodyPr>
          <a:lstStyle/>
          <a:p>
            <a:r>
              <a:rPr kumimoji="1" lang="ja-JP" altLang="en-US">
                <a:latin typeface="Hiragino Sans W1" panose="020B0300000000000000" pitchFamily="34" charset="-128"/>
                <a:ea typeface="Hiragino Sans W1" panose="020B0300000000000000" pitchFamily="34" charset="-128"/>
              </a:rPr>
              <a:t>出典</a:t>
            </a:r>
            <a:r>
              <a:rPr kumimoji="1" lang="en-US" altLang="ja-JP" dirty="0">
                <a:latin typeface="Hiragino Sans W1" panose="020B0300000000000000" pitchFamily="34" charset="-128"/>
                <a:ea typeface="Hiragino Sans W1" panose="020B0300000000000000" pitchFamily="34" charset="-128"/>
              </a:rPr>
              <a:t>: IHS Markit Technology</a:t>
            </a:r>
            <a:endParaRPr kumimoji="1" lang="ja-JP" altLang="en-US">
              <a:latin typeface="Hiragino Sans W1" panose="020B0300000000000000" pitchFamily="34" charset="-128"/>
              <a:ea typeface="Hiragino Sans W1" panose="020B0300000000000000" pitchFamily="34" charset="-128"/>
            </a:endParaRPr>
          </a:p>
        </p:txBody>
      </p:sp>
      <p:sp>
        <p:nvSpPr>
          <p:cNvPr id="18" name="テキスト ボックス 17">
            <a:extLst>
              <a:ext uri="{FF2B5EF4-FFF2-40B4-BE49-F238E27FC236}">
                <a16:creationId xmlns:a16="http://schemas.microsoft.com/office/drawing/2014/main" id="{96013335-F4DA-3B42-878E-FAC19C2920EE}"/>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020453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lang="ja-JP" altLang="en-US"/>
              <a:t>なぜ</a:t>
            </a:r>
            <a:r>
              <a:rPr lang="en-US" altLang="ja-JP" dirty="0"/>
              <a:t>5G</a:t>
            </a:r>
            <a:r>
              <a:rPr lang="ja-JP" altLang="en-US"/>
              <a:t>なのか</a:t>
            </a:r>
            <a:endParaRPr kumimoji="1" lang="ja-JP" altLang="en-US"/>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3" name="角丸四角形 2">
            <a:extLst>
              <a:ext uri="{FF2B5EF4-FFF2-40B4-BE49-F238E27FC236}">
                <a16:creationId xmlns:a16="http://schemas.microsoft.com/office/drawing/2014/main" id="{218FB389-876D-B54D-9A33-DC1DCE7FAFAD}"/>
              </a:ext>
            </a:extLst>
          </p:cNvPr>
          <p:cNvSpPr/>
          <p:nvPr/>
        </p:nvSpPr>
        <p:spPr>
          <a:xfrm>
            <a:off x="2221013" y="1855848"/>
            <a:ext cx="4698884" cy="350389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a:solidFill>
                  <a:schemeClr val="tx1"/>
                </a:solidFill>
              </a:rPr>
              <a:t>5G</a:t>
            </a:r>
            <a:r>
              <a:rPr lang="ja-JP" altLang="en-US" sz="3200">
                <a:solidFill>
                  <a:schemeClr val="tx1"/>
                </a:solidFill>
              </a:rPr>
              <a:t>の特徴</a:t>
            </a:r>
            <a:endParaRPr lang="en-US" altLang="ja-JP" sz="3200" dirty="0">
              <a:solidFill>
                <a:schemeClr val="tx1"/>
              </a:solidFill>
            </a:endParaRPr>
          </a:p>
          <a:p>
            <a:pPr algn="ctr"/>
            <a:r>
              <a:rPr lang="ja-JP" altLang="en-US" sz="1050" dirty="0">
                <a:solidFill>
                  <a:schemeClr val="tx1"/>
                </a:solidFill>
              </a:rPr>
              <a:t> </a:t>
            </a:r>
            <a:br>
              <a:rPr lang="en-US" altLang="ja-JP" sz="3200" dirty="0">
                <a:solidFill>
                  <a:schemeClr val="tx1"/>
                </a:solidFill>
              </a:rPr>
            </a:br>
            <a:r>
              <a:rPr lang="ja-JP" altLang="en-US" sz="3200">
                <a:solidFill>
                  <a:schemeClr val="tx1"/>
                </a:solidFill>
              </a:rPr>
              <a:t>消費電力が</a:t>
            </a:r>
            <a:r>
              <a:rPr lang="en-US" altLang="ja-JP" sz="3200" dirty="0">
                <a:solidFill>
                  <a:schemeClr val="tx1"/>
                </a:solidFill>
              </a:rPr>
              <a:t>4G</a:t>
            </a:r>
            <a:r>
              <a:rPr lang="ja-JP" altLang="en-US" sz="3200">
                <a:solidFill>
                  <a:schemeClr val="tx1"/>
                </a:solidFill>
              </a:rPr>
              <a:t>の</a:t>
            </a:r>
            <a:r>
              <a:rPr lang="en-US" altLang="ja-JP" sz="3200" dirty="0">
                <a:solidFill>
                  <a:schemeClr val="tx1"/>
                </a:solidFill>
              </a:rPr>
              <a:t>1/2~3</a:t>
            </a:r>
            <a:r>
              <a:rPr lang="ja-JP" altLang="en-US" sz="3200">
                <a:solidFill>
                  <a:schemeClr val="tx1"/>
                </a:solidFill>
              </a:rPr>
              <a:t>になるとされている</a:t>
            </a:r>
            <a:endParaRPr lang="en-US" altLang="ja-JP" sz="3200" dirty="0">
              <a:solidFill>
                <a:schemeClr val="tx1"/>
              </a:solidFill>
            </a:endParaRPr>
          </a:p>
          <a:p>
            <a:pPr algn="ctr"/>
            <a:r>
              <a:rPr lang="ja-JP" altLang="en-US" sz="2400">
                <a:solidFill>
                  <a:schemeClr val="tx1"/>
                </a:solidFill>
              </a:rPr>
              <a:t>↓</a:t>
            </a:r>
            <a:endParaRPr lang="en-US" altLang="ja-JP" sz="3200" dirty="0">
              <a:solidFill>
                <a:schemeClr val="tx1"/>
              </a:solidFill>
            </a:endParaRPr>
          </a:p>
          <a:p>
            <a:pPr algn="ctr"/>
            <a:r>
              <a:rPr lang="ja-JP" altLang="en-US" sz="5400">
                <a:solidFill>
                  <a:schemeClr val="tx1"/>
                </a:solidFill>
              </a:rPr>
              <a:t>低コスト化</a:t>
            </a:r>
            <a:endParaRPr lang="en-US" altLang="ja-JP" sz="3200" dirty="0">
              <a:solidFill>
                <a:schemeClr val="tx1"/>
              </a:solidFill>
            </a:endParaRPr>
          </a:p>
        </p:txBody>
      </p:sp>
      <p:sp>
        <p:nvSpPr>
          <p:cNvPr id="17" name="テキスト ボックス 16">
            <a:extLst>
              <a:ext uri="{FF2B5EF4-FFF2-40B4-BE49-F238E27FC236}">
                <a16:creationId xmlns:a16="http://schemas.microsoft.com/office/drawing/2014/main" id="{02B82DDF-63FC-E94B-8C7F-24053E466418}"/>
              </a:ext>
            </a:extLst>
          </p:cNvPr>
          <p:cNvSpPr txBox="1"/>
          <p:nvPr/>
        </p:nvSpPr>
        <p:spPr>
          <a:xfrm>
            <a:off x="5770961" y="6488668"/>
            <a:ext cx="3373039" cy="369332"/>
          </a:xfrm>
          <a:prstGeom prst="rect">
            <a:avLst/>
          </a:prstGeom>
          <a:noFill/>
        </p:spPr>
        <p:txBody>
          <a:bodyPr wrap="none" rtlCol="0">
            <a:spAutoFit/>
          </a:bodyPr>
          <a:lstStyle/>
          <a:p>
            <a:r>
              <a:rPr kumimoji="1" lang="ja-JP" altLang="en-US">
                <a:latin typeface="Hiragino Sans W1" panose="020B0300000000000000" pitchFamily="34" charset="-128"/>
                <a:ea typeface="Hiragino Sans W1" panose="020B0300000000000000" pitchFamily="34" charset="-128"/>
              </a:rPr>
              <a:t>出典</a:t>
            </a:r>
            <a:r>
              <a:rPr kumimoji="1" lang="en-US" altLang="ja-JP" dirty="0">
                <a:latin typeface="Hiragino Sans W1" panose="020B0300000000000000" pitchFamily="34" charset="-128"/>
                <a:ea typeface="Hiragino Sans W1" panose="020B0300000000000000" pitchFamily="34" charset="-128"/>
              </a:rPr>
              <a:t>: IHS Markit Technology</a:t>
            </a:r>
            <a:endParaRPr kumimoji="1" lang="ja-JP" altLang="en-US">
              <a:latin typeface="Hiragino Sans W1" panose="020B0300000000000000" pitchFamily="34" charset="-128"/>
              <a:ea typeface="Hiragino Sans W1" panose="020B0300000000000000" pitchFamily="34" charset="-128"/>
            </a:endParaRPr>
          </a:p>
        </p:txBody>
      </p:sp>
      <p:sp>
        <p:nvSpPr>
          <p:cNvPr id="18" name="テキスト ボックス 17">
            <a:extLst>
              <a:ext uri="{FF2B5EF4-FFF2-40B4-BE49-F238E27FC236}">
                <a16:creationId xmlns:a16="http://schemas.microsoft.com/office/drawing/2014/main" id="{F3BFDBE0-6B20-9445-92BD-7A755B8C1B94}"/>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3/6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9202519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BD1DE-6C93-1E41-907F-BC58901D9839}"/>
              </a:ext>
            </a:extLst>
          </p:cNvPr>
          <p:cNvSpPr>
            <a:spLocks noGrp="1"/>
          </p:cNvSpPr>
          <p:nvPr>
            <p:ph type="title"/>
          </p:nvPr>
        </p:nvSpPr>
        <p:spPr/>
        <p:txBody>
          <a:bodyPr/>
          <a:lstStyle/>
          <a:p>
            <a:r>
              <a:rPr kumimoji="1" lang="ja-JP" altLang="en-US"/>
              <a:t>この先に見える未来</a:t>
            </a:r>
          </a:p>
        </p:txBody>
      </p:sp>
      <p:sp>
        <p:nvSpPr>
          <p:cNvPr id="3" name="テキスト プレースホルダー 2">
            <a:extLst>
              <a:ext uri="{FF2B5EF4-FFF2-40B4-BE49-F238E27FC236}">
                <a16:creationId xmlns:a16="http://schemas.microsoft.com/office/drawing/2014/main" id="{B203B178-EA0B-EE42-826C-69541EE531B3}"/>
              </a:ext>
            </a:extLst>
          </p:cNvPr>
          <p:cNvSpPr>
            <a:spLocks noGrp="1"/>
          </p:cNvSpPr>
          <p:nvPr>
            <p:ph type="body" idx="1"/>
          </p:nvPr>
        </p:nvSpPr>
        <p:spPr/>
        <p:txBody>
          <a:bodyPr>
            <a:noAutofit/>
          </a:bodyPr>
          <a:lstStyle/>
          <a:p>
            <a:r>
              <a:rPr kumimoji="1" lang="ja-JP" altLang="en-US"/>
              <a:t>この提案が紡ぐ未来について</a:t>
            </a:r>
            <a:r>
              <a:rPr lang="en-US" altLang="ja-JP" dirty="0"/>
              <a:t> / </a:t>
            </a:r>
            <a:r>
              <a:rPr lang="ja-JP" altLang="en-US"/>
              <a:t>解決する社会課題</a:t>
            </a:r>
            <a:endParaRPr lang="en-US" altLang="ja-JP" dirty="0"/>
          </a:p>
          <a:p>
            <a:r>
              <a:rPr kumimoji="1" lang="ja-JP" altLang="en-US"/>
              <a:t>コメントへの対応</a:t>
            </a:r>
            <a:r>
              <a:rPr kumimoji="1" lang="en-US" altLang="ja-JP" dirty="0"/>
              <a:t>:</a:t>
            </a:r>
            <a:br>
              <a:rPr kumimoji="1" lang="en-US" altLang="ja-JP" dirty="0"/>
            </a:br>
            <a:r>
              <a:rPr lang="en-US" altLang="ja-JP" dirty="0"/>
              <a:t>5G</a:t>
            </a:r>
            <a:r>
              <a:rPr lang="ja-JP" altLang="en-US"/>
              <a:t>の特性を利用して、計算リソースに対してどんな課題解決になるのかを具体化できると説得力が増すと思います。</a:t>
            </a:r>
            <a:endParaRPr kumimoji="1" lang="ja-JP" altLang="en-US"/>
          </a:p>
        </p:txBody>
      </p:sp>
      <p:sp>
        <p:nvSpPr>
          <p:cNvPr id="4" name="テキスト ボックス 3">
            <a:extLst>
              <a:ext uri="{FF2B5EF4-FFF2-40B4-BE49-F238E27FC236}">
                <a16:creationId xmlns:a16="http://schemas.microsoft.com/office/drawing/2014/main" id="{8BBD2A02-6B35-EE4C-AA77-0616E88086CC}"/>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4/6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382959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0360B-C603-1045-B500-8231190FFE96}"/>
              </a:ext>
            </a:extLst>
          </p:cNvPr>
          <p:cNvSpPr>
            <a:spLocks noGrp="1"/>
          </p:cNvSpPr>
          <p:nvPr>
            <p:ph type="title"/>
          </p:nvPr>
        </p:nvSpPr>
        <p:spPr/>
        <p:txBody>
          <a:bodyPr/>
          <a:lstStyle/>
          <a:p>
            <a:r>
              <a:rPr lang="ja-JP" altLang="en-US"/>
              <a:t>この先に見える未来</a:t>
            </a:r>
            <a:endParaRPr kumimoji="1" lang="ja-JP" altLang="en-US"/>
          </a:p>
        </p:txBody>
      </p:sp>
      <p:sp>
        <p:nvSpPr>
          <p:cNvPr id="3" name="コンテンツ プレースホルダー 2">
            <a:extLst>
              <a:ext uri="{FF2B5EF4-FFF2-40B4-BE49-F238E27FC236}">
                <a16:creationId xmlns:a16="http://schemas.microsoft.com/office/drawing/2014/main" id="{80921400-63C7-1447-AFDD-44321D17D846}"/>
              </a:ext>
            </a:extLst>
          </p:cNvPr>
          <p:cNvSpPr>
            <a:spLocks noGrp="1"/>
          </p:cNvSpPr>
          <p:nvPr>
            <p:ph idx="1"/>
          </p:nvPr>
        </p:nvSpPr>
        <p:spPr/>
        <p:txBody>
          <a:bodyPr/>
          <a:lstStyle/>
          <a:p>
            <a:r>
              <a:rPr kumimoji="1" lang="ja-JP" altLang="en-US"/>
              <a:t>いくつかの社会課題を解決する</a:t>
            </a:r>
            <a:endParaRPr kumimoji="1" lang="en-US" altLang="ja-JP" dirty="0"/>
          </a:p>
          <a:p>
            <a:pPr marL="514350" indent="-514350">
              <a:buFont typeface="+mj-lt"/>
              <a:buAutoNum type="arabicPeriod"/>
            </a:pPr>
            <a:r>
              <a:rPr lang="ja-JP" altLang="en-US"/>
              <a:t>余っている</a:t>
            </a:r>
            <a:r>
              <a:rPr kumimoji="1" lang="ja-JP" altLang="en-US"/>
              <a:t>計算リソースの活用</a:t>
            </a:r>
            <a:endParaRPr lang="en-US" altLang="ja-JP" dirty="0"/>
          </a:p>
          <a:p>
            <a:pPr marL="514350" indent="-514350">
              <a:buFont typeface="+mj-lt"/>
              <a:buAutoNum type="arabicPeriod"/>
            </a:pPr>
            <a:r>
              <a:rPr kumimoji="1" lang="ja-JP" altLang="en-US"/>
              <a:t>リッチコンテンツのインフレへの対応</a:t>
            </a:r>
            <a:endParaRPr kumimoji="1" lang="en-US" altLang="ja-JP" dirty="0"/>
          </a:p>
          <a:p>
            <a:pPr marL="514350" indent="-514350">
              <a:buFont typeface="+mj-lt"/>
              <a:buAutoNum type="arabicPeriod"/>
            </a:pPr>
            <a:r>
              <a:rPr lang="ja-JP" altLang="en-US"/>
              <a:t>教育シーンでの費用削減</a:t>
            </a:r>
            <a:r>
              <a:rPr lang="en-US" altLang="ja-JP" dirty="0"/>
              <a:t> || </a:t>
            </a:r>
            <a:r>
              <a:rPr lang="ja-JP" altLang="en-US"/>
              <a:t>導入コスト削減</a:t>
            </a:r>
            <a:endParaRPr kumimoji="1" lang="ja-JP" altLang="en-US"/>
          </a:p>
        </p:txBody>
      </p:sp>
      <p:sp>
        <p:nvSpPr>
          <p:cNvPr id="5" name="テキスト ボックス 4">
            <a:extLst>
              <a:ext uri="{FF2B5EF4-FFF2-40B4-BE49-F238E27FC236}">
                <a16:creationId xmlns:a16="http://schemas.microsoft.com/office/drawing/2014/main" id="{4EF27D70-080D-3A4B-8F76-12B752B20C34}"/>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4/6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4145304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0360B-C603-1045-B500-8231190FFE96}"/>
              </a:ext>
            </a:extLst>
          </p:cNvPr>
          <p:cNvSpPr>
            <a:spLocks noGrp="1"/>
          </p:cNvSpPr>
          <p:nvPr>
            <p:ph type="title"/>
          </p:nvPr>
        </p:nvSpPr>
        <p:spPr/>
        <p:txBody>
          <a:bodyPr/>
          <a:lstStyle/>
          <a:p>
            <a:r>
              <a:rPr lang="ja-JP" altLang="en-US"/>
              <a:t>この先に見える未来</a:t>
            </a:r>
            <a:endParaRPr kumimoji="1" lang="ja-JP" altLang="en-US"/>
          </a:p>
        </p:txBody>
      </p:sp>
      <p:sp>
        <p:nvSpPr>
          <p:cNvPr id="3" name="コンテンツ プレースホルダー 2">
            <a:extLst>
              <a:ext uri="{FF2B5EF4-FFF2-40B4-BE49-F238E27FC236}">
                <a16:creationId xmlns:a16="http://schemas.microsoft.com/office/drawing/2014/main" id="{80921400-63C7-1447-AFDD-44321D17D846}"/>
              </a:ext>
            </a:extLst>
          </p:cNvPr>
          <p:cNvSpPr>
            <a:spLocks noGrp="1"/>
          </p:cNvSpPr>
          <p:nvPr>
            <p:ph idx="1"/>
          </p:nvPr>
        </p:nvSpPr>
        <p:spPr/>
        <p:txBody>
          <a:bodyPr>
            <a:normAutofit/>
          </a:bodyPr>
          <a:lstStyle/>
          <a:p>
            <a:pPr marL="0" indent="0">
              <a:buNone/>
            </a:pPr>
            <a:r>
              <a:rPr lang="ja-JP" altLang="en-US">
                <a:latin typeface="Hiragino Sans W4" panose="020B0400000000000000" pitchFamily="34" charset="-128"/>
                <a:ea typeface="Hiragino Sans W4" panose="020B0400000000000000" pitchFamily="34" charset="-128"/>
              </a:rPr>
              <a:t>余っている計算リソースの活用</a:t>
            </a:r>
            <a:endParaRPr lang="en-US" altLang="ja-JP" dirty="0">
              <a:latin typeface="Hiragino Sans W4" panose="020B0400000000000000" pitchFamily="34" charset="-128"/>
              <a:ea typeface="Hiragino Sans W4" panose="020B0400000000000000" pitchFamily="34" charset="-128"/>
            </a:endParaRPr>
          </a:p>
          <a:p>
            <a:pPr marL="0" indent="0">
              <a:buNone/>
            </a:pPr>
            <a:r>
              <a:rPr lang="ja-JP" altLang="en-US" sz="4400">
                <a:cs typeface="Meiryo UI" panose="020B0604030504040204" pitchFamily="50" charset="-128"/>
              </a:rPr>
              <a:t>使っていない計算リソースを</a:t>
            </a:r>
            <a:br>
              <a:rPr lang="en-US" altLang="ja-JP" sz="4400" dirty="0">
                <a:cs typeface="Meiryo UI" panose="020B0604030504040204" pitchFamily="50" charset="-128"/>
              </a:rPr>
            </a:br>
            <a:r>
              <a:rPr lang="ja-JP" altLang="en-US" sz="4400">
                <a:cs typeface="Meiryo UI" panose="020B0604030504040204" pitchFamily="50" charset="-128"/>
              </a:rPr>
              <a:t>誰かとシェアする</a:t>
            </a:r>
            <a:endParaRPr lang="en-US" altLang="ja-JP" sz="4400" dirty="0">
              <a:cs typeface="Meiryo UI" panose="020B0604030504040204" pitchFamily="50" charset="-128"/>
            </a:endParaRPr>
          </a:p>
          <a:p>
            <a:pPr marL="0" indent="0">
              <a:buNone/>
            </a:pPr>
            <a:r>
              <a:rPr lang="ja-JP" altLang="en-US" sz="4400">
                <a:cs typeface="Meiryo UI" panose="020B0604030504040204" pitchFamily="50" charset="-128"/>
              </a:rPr>
              <a:t>地球上の計算リソースを</a:t>
            </a:r>
            <a:br>
              <a:rPr lang="en-US" altLang="ja-JP" sz="4400" dirty="0">
                <a:cs typeface="Meiryo UI" panose="020B0604030504040204" pitchFamily="50" charset="-128"/>
              </a:rPr>
            </a:br>
            <a:r>
              <a:rPr lang="ja-JP" altLang="en-US" sz="4400">
                <a:cs typeface="Meiryo UI" panose="020B0604030504040204" pitchFamily="50" charset="-128"/>
              </a:rPr>
              <a:t>動的かつ最適に活用できる</a:t>
            </a:r>
            <a:endParaRPr lang="ja-JP" altLang="en-US" sz="4000" dirty="0">
              <a:cs typeface="Meiryo UI" panose="020B0604030504040204" pitchFamily="50" charset="-128"/>
            </a:endParaRPr>
          </a:p>
        </p:txBody>
      </p:sp>
      <p:sp>
        <p:nvSpPr>
          <p:cNvPr id="4" name="テキスト ボックス 3">
            <a:extLst>
              <a:ext uri="{FF2B5EF4-FFF2-40B4-BE49-F238E27FC236}">
                <a16:creationId xmlns:a16="http://schemas.microsoft.com/office/drawing/2014/main" id="{03974FF3-0C36-6F40-AF9B-43AA774BA3A2}"/>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4/6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624003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0360B-C603-1045-B500-8231190FFE96}"/>
              </a:ext>
            </a:extLst>
          </p:cNvPr>
          <p:cNvSpPr>
            <a:spLocks noGrp="1"/>
          </p:cNvSpPr>
          <p:nvPr>
            <p:ph type="title"/>
          </p:nvPr>
        </p:nvSpPr>
        <p:spPr/>
        <p:txBody>
          <a:bodyPr/>
          <a:lstStyle/>
          <a:p>
            <a:r>
              <a:rPr lang="ja-JP" altLang="en-US"/>
              <a:t>この先に見える未来</a:t>
            </a:r>
            <a:endParaRPr kumimoji="1" lang="ja-JP" altLang="en-US"/>
          </a:p>
        </p:txBody>
      </p:sp>
      <p:sp>
        <p:nvSpPr>
          <p:cNvPr id="3" name="コンテンツ プレースホルダー 2">
            <a:extLst>
              <a:ext uri="{FF2B5EF4-FFF2-40B4-BE49-F238E27FC236}">
                <a16:creationId xmlns:a16="http://schemas.microsoft.com/office/drawing/2014/main" id="{80921400-63C7-1447-AFDD-44321D17D846}"/>
              </a:ext>
            </a:extLst>
          </p:cNvPr>
          <p:cNvSpPr>
            <a:spLocks noGrp="1"/>
          </p:cNvSpPr>
          <p:nvPr>
            <p:ph idx="1"/>
          </p:nvPr>
        </p:nvSpPr>
        <p:spPr/>
        <p:txBody>
          <a:bodyPr>
            <a:normAutofit/>
          </a:bodyPr>
          <a:lstStyle/>
          <a:p>
            <a:pPr marL="0" indent="0">
              <a:buNone/>
            </a:pPr>
            <a:r>
              <a:rPr lang="ja-JP" altLang="en-US">
                <a:latin typeface="Hiragino Sans W4" panose="020B0400000000000000" pitchFamily="34" charset="-128"/>
                <a:ea typeface="Hiragino Sans W4" panose="020B0400000000000000" pitchFamily="34" charset="-128"/>
              </a:rPr>
              <a:t>余っている計算リソースの活用</a:t>
            </a:r>
            <a:endParaRPr lang="en-US" altLang="ja-JP" dirty="0">
              <a:latin typeface="Hiragino Sans W4" panose="020B0400000000000000" pitchFamily="34" charset="-128"/>
              <a:ea typeface="Hiragino Sans W4" panose="020B0400000000000000" pitchFamily="34" charset="-128"/>
            </a:endParaRPr>
          </a:p>
          <a:p>
            <a:pPr marL="0" indent="0">
              <a:buNone/>
            </a:pPr>
            <a:r>
              <a:rPr lang="ja-JP" altLang="en-US" sz="3600">
                <a:cs typeface="Meiryo UI" panose="020B0604030504040204" pitchFamily="50" charset="-128"/>
              </a:rPr>
              <a:t>計算リソースのシェアは今までにも</a:t>
            </a:r>
            <a:br>
              <a:rPr lang="en-US" altLang="ja-JP" sz="3600" dirty="0">
                <a:cs typeface="Meiryo UI" panose="020B0604030504040204" pitchFamily="50" charset="-128"/>
              </a:rPr>
            </a:br>
            <a:r>
              <a:rPr lang="ja-JP" altLang="en-US" sz="3600">
                <a:cs typeface="Meiryo UI" panose="020B0604030504040204" pitchFamily="50" charset="-128"/>
              </a:rPr>
              <a:t>可能だった</a:t>
            </a:r>
            <a:endParaRPr lang="en-US" altLang="ja-JP" sz="3600" dirty="0">
              <a:cs typeface="Meiryo UI" panose="020B0604030504040204" pitchFamily="50" charset="-128"/>
            </a:endParaRPr>
          </a:p>
          <a:p>
            <a:pPr marL="0" indent="0">
              <a:buNone/>
            </a:pPr>
            <a:r>
              <a:rPr lang="ja-JP" altLang="en-US" sz="3600">
                <a:cs typeface="Meiryo UI" panose="020B0604030504040204" pitchFamily="50" charset="-128"/>
              </a:rPr>
              <a:t>→</a:t>
            </a:r>
            <a:r>
              <a:rPr lang="en-US" altLang="ja-JP" sz="3600" dirty="0">
                <a:cs typeface="Meiryo UI" panose="020B0604030504040204" pitchFamily="50" charset="-128"/>
              </a:rPr>
              <a:t>5G</a:t>
            </a:r>
            <a:r>
              <a:rPr lang="ja-JP" altLang="en-US" sz="3600">
                <a:cs typeface="Meiryo UI" panose="020B0604030504040204" pitchFamily="50" charset="-128"/>
              </a:rPr>
              <a:t>回線を利用することで活用可能なシーンが爆発的に増える</a:t>
            </a:r>
            <a:endParaRPr lang="ja-JP" altLang="en-US" sz="3200" dirty="0">
              <a:cs typeface="Meiryo UI" panose="020B0604030504040204" pitchFamily="50" charset="-128"/>
            </a:endParaRPr>
          </a:p>
        </p:txBody>
      </p:sp>
      <p:sp>
        <p:nvSpPr>
          <p:cNvPr id="4" name="テキスト ボックス 3">
            <a:extLst>
              <a:ext uri="{FF2B5EF4-FFF2-40B4-BE49-F238E27FC236}">
                <a16:creationId xmlns:a16="http://schemas.microsoft.com/office/drawing/2014/main" id="{EC2E1E2E-B885-CD4B-8390-390DDB47494E}"/>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4/6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431163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0360B-C603-1045-B500-8231190FFE96}"/>
              </a:ext>
            </a:extLst>
          </p:cNvPr>
          <p:cNvSpPr>
            <a:spLocks noGrp="1"/>
          </p:cNvSpPr>
          <p:nvPr>
            <p:ph type="title"/>
          </p:nvPr>
        </p:nvSpPr>
        <p:spPr/>
        <p:txBody>
          <a:bodyPr/>
          <a:lstStyle/>
          <a:p>
            <a:r>
              <a:rPr lang="ja-JP" altLang="en-US"/>
              <a:t>この先に見える未来</a:t>
            </a:r>
            <a:endParaRPr kumimoji="1" lang="ja-JP" altLang="en-US"/>
          </a:p>
        </p:txBody>
      </p:sp>
      <p:sp>
        <p:nvSpPr>
          <p:cNvPr id="3" name="コンテンツ プレースホルダー 2">
            <a:extLst>
              <a:ext uri="{FF2B5EF4-FFF2-40B4-BE49-F238E27FC236}">
                <a16:creationId xmlns:a16="http://schemas.microsoft.com/office/drawing/2014/main" id="{80921400-63C7-1447-AFDD-44321D17D846}"/>
              </a:ext>
            </a:extLst>
          </p:cNvPr>
          <p:cNvSpPr>
            <a:spLocks noGrp="1"/>
          </p:cNvSpPr>
          <p:nvPr>
            <p:ph idx="1"/>
          </p:nvPr>
        </p:nvSpPr>
        <p:spPr/>
        <p:txBody>
          <a:bodyPr>
            <a:normAutofit/>
          </a:bodyPr>
          <a:lstStyle/>
          <a:p>
            <a:pPr marL="0" indent="0">
              <a:buNone/>
            </a:pPr>
            <a:r>
              <a:rPr lang="ja-JP" altLang="en-US">
                <a:latin typeface="Hiragino Sans W4" panose="020B0400000000000000" pitchFamily="34" charset="-128"/>
                <a:ea typeface="Hiragino Sans W4" panose="020B0400000000000000" pitchFamily="34" charset="-128"/>
              </a:rPr>
              <a:t>リッチコンテンツのインフレへの対応</a:t>
            </a:r>
            <a:endParaRPr lang="en-US" altLang="ja-JP" dirty="0">
              <a:latin typeface="Hiragino Sans W4" panose="020B0400000000000000" pitchFamily="34" charset="-128"/>
              <a:ea typeface="Hiragino Sans W4" panose="020B0400000000000000" pitchFamily="34" charset="-128"/>
            </a:endParaRPr>
          </a:p>
          <a:p>
            <a:pPr marL="0" indent="0">
              <a:buNone/>
            </a:pPr>
            <a:r>
              <a:rPr lang="ja-JP" altLang="en-US" sz="4400">
                <a:cs typeface="Meiryo UI" panose="020B0604030504040204" pitchFamily="50" charset="-128"/>
              </a:rPr>
              <a:t>スマートフォンの</a:t>
            </a:r>
            <a:br>
              <a:rPr lang="en-US" altLang="ja-JP" sz="4400" dirty="0">
                <a:cs typeface="Meiryo UI" panose="020B0604030504040204" pitchFamily="50" charset="-128"/>
              </a:rPr>
            </a:br>
            <a:r>
              <a:rPr lang="ja-JP" altLang="en-US" sz="4400">
                <a:cs typeface="Meiryo UI" panose="020B0604030504040204" pitchFamily="50" charset="-128"/>
              </a:rPr>
              <a:t>高機能化、高価格化</a:t>
            </a:r>
            <a:endParaRPr lang="en-US" altLang="ja-JP" sz="4400" dirty="0">
              <a:cs typeface="Meiryo UI" panose="020B0604030504040204" pitchFamily="50" charset="-128"/>
            </a:endParaRPr>
          </a:p>
          <a:p>
            <a:pPr marL="0" indent="0">
              <a:buNone/>
            </a:pPr>
            <a:r>
              <a:rPr lang="ja-JP" altLang="en-US" sz="4400">
                <a:cs typeface="Meiryo UI" panose="020B0604030504040204" pitchFamily="50" charset="-128"/>
              </a:rPr>
              <a:t>計算を肩代わりすることで、</a:t>
            </a:r>
            <a:br>
              <a:rPr lang="en-US" altLang="ja-JP" sz="4400" dirty="0">
                <a:cs typeface="Meiryo UI" panose="020B0604030504040204" pitchFamily="50" charset="-128"/>
              </a:rPr>
            </a:br>
            <a:r>
              <a:rPr lang="ja-JP" altLang="en-US" sz="4400">
                <a:cs typeface="Meiryo UI" panose="020B0604030504040204" pitchFamily="50" charset="-128"/>
              </a:rPr>
              <a:t>デバイス価格を下げる</a:t>
            </a:r>
            <a:endParaRPr lang="ja-JP" altLang="en-US" sz="3600" dirty="0">
              <a:cs typeface="Meiryo UI" panose="020B0604030504040204" pitchFamily="50" charset="-128"/>
            </a:endParaRPr>
          </a:p>
        </p:txBody>
      </p:sp>
      <p:sp>
        <p:nvSpPr>
          <p:cNvPr id="4" name="テキスト ボックス 3">
            <a:extLst>
              <a:ext uri="{FF2B5EF4-FFF2-40B4-BE49-F238E27FC236}">
                <a16:creationId xmlns:a16="http://schemas.microsoft.com/office/drawing/2014/main" id="{C4DCA743-3464-C843-9295-257FE79D7216}"/>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4/6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3565646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0360B-C603-1045-B500-8231190FFE96}"/>
              </a:ext>
            </a:extLst>
          </p:cNvPr>
          <p:cNvSpPr>
            <a:spLocks noGrp="1"/>
          </p:cNvSpPr>
          <p:nvPr>
            <p:ph type="title"/>
          </p:nvPr>
        </p:nvSpPr>
        <p:spPr/>
        <p:txBody>
          <a:bodyPr/>
          <a:lstStyle/>
          <a:p>
            <a:r>
              <a:rPr lang="ja-JP" altLang="en-US"/>
              <a:t>この先に見える未来</a:t>
            </a:r>
            <a:endParaRPr kumimoji="1" lang="ja-JP" altLang="en-US"/>
          </a:p>
        </p:txBody>
      </p:sp>
      <p:sp>
        <p:nvSpPr>
          <p:cNvPr id="3" name="コンテンツ プレースホルダー 2">
            <a:extLst>
              <a:ext uri="{FF2B5EF4-FFF2-40B4-BE49-F238E27FC236}">
                <a16:creationId xmlns:a16="http://schemas.microsoft.com/office/drawing/2014/main" id="{80921400-63C7-1447-AFDD-44321D17D846}"/>
              </a:ext>
            </a:extLst>
          </p:cNvPr>
          <p:cNvSpPr>
            <a:spLocks noGrp="1"/>
          </p:cNvSpPr>
          <p:nvPr>
            <p:ph idx="1"/>
          </p:nvPr>
        </p:nvSpPr>
        <p:spPr/>
        <p:txBody>
          <a:bodyPr>
            <a:normAutofit/>
          </a:bodyPr>
          <a:lstStyle/>
          <a:p>
            <a:pPr marL="0" indent="0">
              <a:buNone/>
            </a:pPr>
            <a:r>
              <a:rPr lang="ja-JP" altLang="en-US">
                <a:latin typeface="Hiragino Sans W4" panose="020B0400000000000000" pitchFamily="34" charset="-128"/>
                <a:ea typeface="Hiragino Sans W4" panose="020B0400000000000000" pitchFamily="34" charset="-128"/>
              </a:rPr>
              <a:t>リッチコンテンツのインフレへの対応</a:t>
            </a:r>
            <a:endParaRPr lang="en-US" altLang="ja-JP" dirty="0">
              <a:latin typeface="Hiragino Sans W4" panose="020B0400000000000000" pitchFamily="34" charset="-128"/>
              <a:ea typeface="Hiragino Sans W4" panose="020B0400000000000000" pitchFamily="34" charset="-128"/>
            </a:endParaRPr>
          </a:p>
          <a:p>
            <a:pPr marL="0" indent="0">
              <a:buNone/>
            </a:pPr>
            <a:r>
              <a:rPr lang="en-US" altLang="ja-JP" sz="4000" dirty="0">
                <a:cs typeface="Meiryo UI" panose="020B0604030504040204" pitchFamily="50" charset="-128"/>
              </a:rPr>
              <a:t>5G</a:t>
            </a:r>
            <a:r>
              <a:rPr lang="ja-JP" altLang="en-US" sz="4000">
                <a:cs typeface="Meiryo UI" panose="020B0604030504040204" pitchFamily="50" charset="-128"/>
              </a:rPr>
              <a:t>回線を使用することで、</a:t>
            </a:r>
            <a:br>
              <a:rPr lang="en-US" altLang="ja-JP" sz="4000" dirty="0">
                <a:cs typeface="Meiryo UI" panose="020B0604030504040204" pitchFamily="50" charset="-128"/>
              </a:rPr>
            </a:br>
            <a:r>
              <a:rPr lang="ja-JP" altLang="en-US" sz="4000">
                <a:cs typeface="Meiryo UI" panose="020B0604030504040204" pitchFamily="50" charset="-128"/>
              </a:rPr>
              <a:t>必要なときに必要な分だけ</a:t>
            </a:r>
            <a:endParaRPr lang="en-US" altLang="ja-JP" sz="4000" dirty="0">
              <a:cs typeface="Meiryo UI" panose="020B0604030504040204" pitchFamily="50" charset="-128"/>
            </a:endParaRPr>
          </a:p>
          <a:p>
            <a:pPr marL="0" indent="0">
              <a:buNone/>
            </a:pPr>
            <a:r>
              <a:rPr lang="ja-JP" altLang="en-US" sz="4000">
                <a:cs typeface="Meiryo UI" panose="020B0604030504040204" pitchFamily="50" charset="-128"/>
              </a:rPr>
              <a:t>計算リソースをリーズナブルに</a:t>
            </a:r>
            <a:endParaRPr lang="ja-JP" altLang="en-US" sz="3200" dirty="0">
              <a:cs typeface="Meiryo UI" panose="020B0604030504040204" pitchFamily="50" charset="-128"/>
            </a:endParaRPr>
          </a:p>
        </p:txBody>
      </p:sp>
      <p:sp>
        <p:nvSpPr>
          <p:cNvPr id="4" name="テキスト ボックス 3">
            <a:extLst>
              <a:ext uri="{FF2B5EF4-FFF2-40B4-BE49-F238E27FC236}">
                <a16:creationId xmlns:a16="http://schemas.microsoft.com/office/drawing/2014/main" id="{A85AF9E8-5F4A-4443-9D5D-A2263D38098C}"/>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4/6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209348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0360B-C603-1045-B500-8231190FFE96}"/>
              </a:ext>
            </a:extLst>
          </p:cNvPr>
          <p:cNvSpPr>
            <a:spLocks noGrp="1"/>
          </p:cNvSpPr>
          <p:nvPr>
            <p:ph type="title"/>
          </p:nvPr>
        </p:nvSpPr>
        <p:spPr/>
        <p:txBody>
          <a:bodyPr/>
          <a:lstStyle/>
          <a:p>
            <a:r>
              <a:rPr lang="ja-JP" altLang="en-US"/>
              <a:t>この先に見える未来</a:t>
            </a:r>
            <a:endParaRPr kumimoji="1" lang="ja-JP" altLang="en-US"/>
          </a:p>
        </p:txBody>
      </p:sp>
      <p:sp>
        <p:nvSpPr>
          <p:cNvPr id="3" name="コンテンツ プレースホルダー 2">
            <a:extLst>
              <a:ext uri="{FF2B5EF4-FFF2-40B4-BE49-F238E27FC236}">
                <a16:creationId xmlns:a16="http://schemas.microsoft.com/office/drawing/2014/main" id="{80921400-63C7-1447-AFDD-44321D17D846}"/>
              </a:ext>
            </a:extLst>
          </p:cNvPr>
          <p:cNvSpPr>
            <a:spLocks noGrp="1"/>
          </p:cNvSpPr>
          <p:nvPr>
            <p:ph idx="1"/>
          </p:nvPr>
        </p:nvSpPr>
        <p:spPr/>
        <p:txBody>
          <a:bodyPr>
            <a:normAutofit/>
          </a:bodyPr>
          <a:lstStyle/>
          <a:p>
            <a:pPr marL="0" indent="0">
              <a:buNone/>
            </a:pPr>
            <a:r>
              <a:rPr lang="ja-JP" altLang="en-US">
                <a:latin typeface="Hiragino Sans W4" panose="020B0400000000000000" pitchFamily="34" charset="-128"/>
                <a:ea typeface="Hiragino Sans W4" panose="020B0400000000000000" pitchFamily="34" charset="-128"/>
              </a:rPr>
              <a:t>教育シーンでの費用削減</a:t>
            </a:r>
            <a:r>
              <a:rPr lang="en-US" altLang="ja-JP" dirty="0">
                <a:latin typeface="Hiragino Sans W4" panose="020B0400000000000000" pitchFamily="34" charset="-128"/>
                <a:ea typeface="Hiragino Sans W4" panose="020B0400000000000000" pitchFamily="34" charset="-128"/>
              </a:rPr>
              <a:t> || </a:t>
            </a:r>
            <a:r>
              <a:rPr lang="ja-JP" altLang="en-US">
                <a:latin typeface="Hiragino Sans W4" panose="020B0400000000000000" pitchFamily="34" charset="-128"/>
                <a:ea typeface="Hiragino Sans W4" panose="020B0400000000000000" pitchFamily="34" charset="-128"/>
              </a:rPr>
              <a:t>導入コスト削減</a:t>
            </a:r>
          </a:p>
          <a:p>
            <a:pPr marL="0" indent="0">
              <a:buNone/>
            </a:pPr>
            <a:r>
              <a:rPr lang="ja-JP" altLang="en-US" sz="3200">
                <a:cs typeface="Meiryo UI" panose="020B0604030504040204" pitchFamily="50" charset="-128"/>
              </a:rPr>
              <a:t>本当の意味でシンクライアントにする</a:t>
            </a:r>
            <a:endParaRPr lang="en-US" altLang="ja-JP" sz="3200" dirty="0">
              <a:cs typeface="Meiryo UI" panose="020B0604030504040204" pitchFamily="50" charset="-128"/>
            </a:endParaRPr>
          </a:p>
          <a:p>
            <a:pPr marL="0" indent="0">
              <a:buNone/>
            </a:pPr>
            <a:r>
              <a:rPr lang="ja-JP" altLang="en-US" sz="3200">
                <a:cs typeface="Meiryo UI" panose="020B0604030504040204" pitchFamily="50" charset="-128"/>
              </a:rPr>
              <a:t>デバイスのハードウェア構成を、</a:t>
            </a:r>
            <a:br>
              <a:rPr lang="en-US" altLang="ja-JP" sz="3200" dirty="0">
                <a:cs typeface="Meiryo UI" panose="020B0604030504040204" pitchFamily="50" charset="-128"/>
              </a:rPr>
            </a:br>
            <a:r>
              <a:rPr lang="ja-JP" altLang="en-US" sz="3200">
                <a:cs typeface="Meiryo UI" panose="020B0604030504040204" pitchFamily="50" charset="-128"/>
              </a:rPr>
              <a:t>必要最低限にすることができる</a:t>
            </a:r>
            <a:endParaRPr lang="en-US" altLang="ja-JP" sz="3200" dirty="0">
              <a:cs typeface="Meiryo UI" panose="020B0604030504040204" pitchFamily="50" charset="-128"/>
            </a:endParaRPr>
          </a:p>
          <a:p>
            <a:pPr marL="0" indent="0">
              <a:buNone/>
            </a:pPr>
            <a:r>
              <a:rPr lang="ja-JP" altLang="en-US" sz="3200">
                <a:cs typeface="Meiryo UI" panose="020B0604030504040204" pitchFamily="50" charset="-128"/>
              </a:rPr>
              <a:t>ディスプレイや耐久性などに</a:t>
            </a:r>
            <a:br>
              <a:rPr lang="en-US" altLang="ja-JP" sz="3200" dirty="0">
                <a:cs typeface="Meiryo UI" panose="020B0604030504040204" pitchFamily="50" charset="-128"/>
              </a:rPr>
            </a:br>
            <a:r>
              <a:rPr lang="ja-JP" altLang="en-US" sz="3200">
                <a:cs typeface="Meiryo UI" panose="020B0604030504040204" pitchFamily="50" charset="-128"/>
              </a:rPr>
              <a:t>コストを割けられる</a:t>
            </a:r>
            <a:endParaRPr lang="en-US" altLang="ja-JP" sz="3200" dirty="0">
              <a:cs typeface="Meiryo UI" panose="020B0604030504040204" pitchFamily="50" charset="-128"/>
            </a:endParaRPr>
          </a:p>
        </p:txBody>
      </p:sp>
      <p:sp>
        <p:nvSpPr>
          <p:cNvPr id="4" name="テキスト ボックス 3">
            <a:extLst>
              <a:ext uri="{FF2B5EF4-FFF2-40B4-BE49-F238E27FC236}">
                <a16:creationId xmlns:a16="http://schemas.microsoft.com/office/drawing/2014/main" id="{C3833B03-CC5C-824F-A54F-0F6A083640F0}"/>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4/6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5871353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0360B-C603-1045-B500-8231190FFE96}"/>
              </a:ext>
            </a:extLst>
          </p:cNvPr>
          <p:cNvSpPr>
            <a:spLocks noGrp="1"/>
          </p:cNvSpPr>
          <p:nvPr>
            <p:ph type="title"/>
          </p:nvPr>
        </p:nvSpPr>
        <p:spPr/>
        <p:txBody>
          <a:bodyPr/>
          <a:lstStyle/>
          <a:p>
            <a:r>
              <a:rPr lang="ja-JP" altLang="en-US"/>
              <a:t>この先に見える未来</a:t>
            </a:r>
            <a:endParaRPr kumimoji="1" lang="ja-JP" altLang="en-US"/>
          </a:p>
        </p:txBody>
      </p:sp>
      <p:sp>
        <p:nvSpPr>
          <p:cNvPr id="3" name="コンテンツ プレースホルダー 2">
            <a:extLst>
              <a:ext uri="{FF2B5EF4-FFF2-40B4-BE49-F238E27FC236}">
                <a16:creationId xmlns:a16="http://schemas.microsoft.com/office/drawing/2014/main" id="{80921400-63C7-1447-AFDD-44321D17D846}"/>
              </a:ext>
            </a:extLst>
          </p:cNvPr>
          <p:cNvSpPr>
            <a:spLocks noGrp="1"/>
          </p:cNvSpPr>
          <p:nvPr>
            <p:ph idx="1"/>
          </p:nvPr>
        </p:nvSpPr>
        <p:spPr/>
        <p:txBody>
          <a:bodyPr>
            <a:normAutofit/>
          </a:bodyPr>
          <a:lstStyle/>
          <a:p>
            <a:pPr marL="0" indent="0">
              <a:buNone/>
            </a:pPr>
            <a:r>
              <a:rPr lang="ja-JP" altLang="en-US">
                <a:latin typeface="Hiragino Sans W4" panose="020B0400000000000000" pitchFamily="34" charset="-128"/>
                <a:ea typeface="Hiragino Sans W4" panose="020B0400000000000000" pitchFamily="34" charset="-128"/>
              </a:rPr>
              <a:t>教育シーンでの費用削減</a:t>
            </a:r>
            <a:r>
              <a:rPr lang="en-US" altLang="ja-JP" dirty="0">
                <a:latin typeface="Hiragino Sans W4" panose="020B0400000000000000" pitchFamily="34" charset="-128"/>
                <a:ea typeface="Hiragino Sans W4" panose="020B0400000000000000" pitchFamily="34" charset="-128"/>
              </a:rPr>
              <a:t> || </a:t>
            </a:r>
            <a:r>
              <a:rPr lang="ja-JP" altLang="en-US">
                <a:latin typeface="Hiragino Sans W4" panose="020B0400000000000000" pitchFamily="34" charset="-128"/>
                <a:ea typeface="Hiragino Sans W4" panose="020B0400000000000000" pitchFamily="34" charset="-128"/>
              </a:rPr>
              <a:t>導入コスト削減</a:t>
            </a:r>
          </a:p>
          <a:p>
            <a:pPr marL="0" indent="0">
              <a:buNone/>
            </a:pPr>
            <a:r>
              <a:rPr lang="ja-JP" altLang="en-US" sz="3200">
                <a:cs typeface="Meiryo UI" panose="020B0604030504040204" pitchFamily="50" charset="-128"/>
              </a:rPr>
              <a:t>現時点で導入されているデバイスは</a:t>
            </a:r>
            <a:br>
              <a:rPr lang="en-US" altLang="ja-JP" sz="3200" dirty="0">
                <a:cs typeface="Meiryo UI" panose="020B0604030504040204" pitchFamily="50" charset="-128"/>
              </a:rPr>
            </a:br>
            <a:r>
              <a:rPr lang="ja-JP" altLang="en-US" sz="3200">
                <a:cs typeface="Meiryo UI" panose="020B0604030504040204" pitchFamily="50" charset="-128"/>
              </a:rPr>
              <a:t>多くの場合低スペックであり、</a:t>
            </a:r>
            <a:br>
              <a:rPr lang="en-US" altLang="ja-JP" sz="3200" dirty="0">
                <a:cs typeface="Meiryo UI" panose="020B0604030504040204" pitchFamily="50" charset="-128"/>
              </a:rPr>
            </a:br>
            <a:r>
              <a:rPr lang="ja-JP" altLang="en-US" sz="3200">
                <a:cs typeface="Meiryo UI" panose="020B0604030504040204" pitchFamily="50" charset="-128"/>
              </a:rPr>
              <a:t>児童や教職員がストレスなく</a:t>
            </a:r>
            <a:br>
              <a:rPr lang="en-US" altLang="ja-JP" sz="3200" dirty="0">
                <a:cs typeface="Meiryo UI" panose="020B0604030504040204" pitchFamily="50" charset="-128"/>
              </a:rPr>
            </a:br>
            <a:r>
              <a:rPr lang="ja-JP" altLang="en-US" sz="3200">
                <a:cs typeface="Meiryo UI" panose="020B0604030504040204" pitchFamily="50" charset="-128"/>
              </a:rPr>
              <a:t>活用することが難しく</a:t>
            </a:r>
            <a:br>
              <a:rPr lang="en-US" altLang="ja-JP" sz="3200" dirty="0">
                <a:cs typeface="Meiryo UI" panose="020B0604030504040204" pitchFamily="50" charset="-128"/>
              </a:rPr>
            </a:br>
            <a:r>
              <a:rPr lang="ja-JP" altLang="en-US" sz="3200">
                <a:cs typeface="Meiryo UI" panose="020B0604030504040204" pitchFamily="50" charset="-128"/>
              </a:rPr>
              <a:t>本来の目的を達成できていない</a:t>
            </a:r>
            <a:endParaRPr lang="en-US" altLang="ja-JP" sz="3200" dirty="0">
              <a:cs typeface="Meiryo UI" panose="020B0604030504040204" pitchFamily="50" charset="-128"/>
            </a:endParaRPr>
          </a:p>
          <a:p>
            <a:pPr marL="0" indent="0">
              <a:buNone/>
            </a:pPr>
            <a:r>
              <a:rPr lang="ja-JP" altLang="en-US" sz="3200">
                <a:cs typeface="Meiryo UI" panose="020B0604030504040204" pitchFamily="50" charset="-128"/>
              </a:rPr>
              <a:t>本当のシンクライアントなデバイスを</a:t>
            </a:r>
            <a:br>
              <a:rPr lang="en-US" altLang="ja-JP" sz="3200" dirty="0">
                <a:cs typeface="Meiryo UI" panose="020B0604030504040204" pitchFamily="50" charset="-128"/>
              </a:rPr>
            </a:br>
            <a:r>
              <a:rPr lang="ja-JP" altLang="en-US" sz="3200">
                <a:cs typeface="Meiryo UI" panose="020B0604030504040204" pitchFamily="50" charset="-128"/>
              </a:rPr>
              <a:t>実現すればより教育に適した</a:t>
            </a:r>
            <a:br>
              <a:rPr lang="en-US" altLang="ja-JP" sz="3200" dirty="0">
                <a:cs typeface="Meiryo UI" panose="020B0604030504040204" pitchFamily="50" charset="-128"/>
              </a:rPr>
            </a:br>
            <a:r>
              <a:rPr lang="ja-JP" altLang="en-US" sz="3200">
                <a:cs typeface="Meiryo UI" panose="020B0604030504040204" pitchFamily="50" charset="-128"/>
              </a:rPr>
              <a:t>デバイスを導入できる</a:t>
            </a:r>
            <a:endParaRPr lang="ja-JP" altLang="en-US" sz="3200" dirty="0">
              <a:cs typeface="Meiryo UI" panose="020B0604030504040204" pitchFamily="50" charset="-128"/>
            </a:endParaRPr>
          </a:p>
        </p:txBody>
      </p:sp>
      <p:sp>
        <p:nvSpPr>
          <p:cNvPr id="4" name="テキスト ボックス 3">
            <a:extLst>
              <a:ext uri="{FF2B5EF4-FFF2-40B4-BE49-F238E27FC236}">
                <a16:creationId xmlns:a16="http://schemas.microsoft.com/office/drawing/2014/main" id="{11389B4F-5774-724D-9864-78937245171B}"/>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4/6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54190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a:xfrm>
            <a:off x="628650" y="365127"/>
            <a:ext cx="7886700" cy="709911"/>
          </a:xfrm>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sp>
        <p:nvSpPr>
          <p:cNvPr id="10" name="テキスト ボックス 9">
            <a:extLst>
              <a:ext uri="{FF2B5EF4-FFF2-40B4-BE49-F238E27FC236}">
                <a16:creationId xmlns:a16="http://schemas.microsoft.com/office/drawing/2014/main" id="{A5DDA379-91E1-384D-98AB-4FFD2DFD4D19}"/>
              </a:ext>
            </a:extLst>
          </p:cNvPr>
          <p:cNvSpPr txBox="1"/>
          <p:nvPr/>
        </p:nvSpPr>
        <p:spPr>
          <a:xfrm>
            <a:off x="2638420" y="1360852"/>
            <a:ext cx="6000361" cy="3539430"/>
          </a:xfrm>
          <a:prstGeom prst="rect">
            <a:avLst/>
          </a:prstGeom>
          <a:noFill/>
        </p:spPr>
        <p:txBody>
          <a:bodyPr wrap="none" rtlCol="0">
            <a:spAutoFit/>
          </a:bodyPr>
          <a:lstStyle/>
          <a:p>
            <a:r>
              <a:rPr kumimoji="1" lang="ja-JP" altLang="en-US" sz="2800">
                <a:latin typeface="Hiragino Sans W2" panose="020B0300000000000000" pitchFamily="34" charset="-128"/>
                <a:ea typeface="Hiragino Sans W2" panose="020B0300000000000000" pitchFamily="34" charset="-128"/>
              </a:rPr>
              <a:t>余っている計算リソース</a:t>
            </a:r>
            <a:endParaRPr kumimoji="1" lang="en-US" altLang="ja-JP" sz="2800" dirty="0">
              <a:latin typeface="Hiragino Sans W2" panose="020B0300000000000000" pitchFamily="34" charset="-128"/>
              <a:ea typeface="Hiragino Sans W2" panose="020B0300000000000000" pitchFamily="34" charset="-128"/>
            </a:endParaRPr>
          </a:p>
          <a:p>
            <a:pPr marL="285750"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個人で所有しているゲーミング</a:t>
            </a:r>
            <a:r>
              <a:rPr kumimoji="1" lang="en-US" altLang="ja-JP" sz="2800" dirty="0">
                <a:latin typeface="Hiragino Sans W2" panose="020B0300000000000000" pitchFamily="34" charset="-128"/>
                <a:ea typeface="Hiragino Sans W2" panose="020B0300000000000000" pitchFamily="34" charset="-128"/>
              </a:rPr>
              <a:t>PC</a:t>
            </a:r>
          </a:p>
          <a:p>
            <a:pPr marL="742950" lvl="1"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寝ているとき</a:t>
            </a:r>
            <a:endParaRPr kumimoji="1" lang="en-US" altLang="ja-JP" sz="2800" dirty="0">
              <a:latin typeface="Hiragino Sans W2" panose="020B0300000000000000" pitchFamily="34" charset="-128"/>
              <a:ea typeface="Hiragino Sans W2" panose="020B0300000000000000" pitchFamily="34" charset="-128"/>
            </a:endParaRPr>
          </a:p>
          <a:p>
            <a:pPr marL="742950" lvl="1"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外出中</a:t>
            </a:r>
            <a:endParaRPr kumimoji="1" lang="en-US" altLang="ja-JP" sz="2800" dirty="0">
              <a:latin typeface="Hiragino Sans W2" panose="020B0300000000000000" pitchFamily="34" charset="-128"/>
              <a:ea typeface="Hiragino Sans W2" panose="020B0300000000000000" pitchFamily="34" charset="-128"/>
            </a:endParaRPr>
          </a:p>
          <a:p>
            <a:pPr marL="285750"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学校で所有している授業用</a:t>
            </a:r>
            <a:r>
              <a:rPr kumimoji="1" lang="en-US" altLang="ja-JP" sz="2800" dirty="0">
                <a:latin typeface="Hiragino Sans W2" panose="020B0300000000000000" pitchFamily="34" charset="-128"/>
                <a:ea typeface="Hiragino Sans W2" panose="020B0300000000000000" pitchFamily="34" charset="-128"/>
              </a:rPr>
              <a:t>PC</a:t>
            </a:r>
          </a:p>
          <a:p>
            <a:pPr marL="742950" lvl="1"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授業時間外</a:t>
            </a:r>
            <a:endParaRPr kumimoji="1" lang="en-US" altLang="ja-JP" sz="2800" dirty="0">
              <a:latin typeface="Hiragino Sans W2" panose="020B0300000000000000" pitchFamily="34" charset="-128"/>
              <a:ea typeface="Hiragino Sans W2" panose="020B0300000000000000" pitchFamily="34" charset="-128"/>
            </a:endParaRPr>
          </a:p>
          <a:p>
            <a:pPr marL="742950" lvl="1"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就業時間外</a:t>
            </a:r>
            <a:endParaRPr kumimoji="1" lang="en-US" altLang="ja-JP" sz="2800" dirty="0">
              <a:latin typeface="Hiragino Sans W2" panose="020B0300000000000000" pitchFamily="34" charset="-128"/>
              <a:ea typeface="Hiragino Sans W2" panose="020B0300000000000000" pitchFamily="34" charset="-128"/>
            </a:endParaRPr>
          </a:p>
          <a:p>
            <a:pPr marL="742950" lvl="1" indent="-285750">
              <a:buFont typeface="Arial" panose="020B0604020202020204" pitchFamily="34" charset="0"/>
              <a:buChar char="•"/>
            </a:pPr>
            <a:r>
              <a:rPr kumimoji="1" lang="ja-JP" altLang="en-US" sz="2800">
                <a:latin typeface="Hiragino Sans W2" panose="020B0300000000000000" pitchFamily="34" charset="-128"/>
                <a:ea typeface="Hiragino Sans W2" panose="020B0300000000000000" pitchFamily="34" charset="-128"/>
              </a:rPr>
              <a:t>長期休暇中</a:t>
            </a:r>
          </a:p>
        </p:txBody>
      </p:sp>
      <p:sp>
        <p:nvSpPr>
          <p:cNvPr id="11" name="テキスト ボックス 10">
            <a:extLst>
              <a:ext uri="{FF2B5EF4-FFF2-40B4-BE49-F238E27FC236}">
                <a16:creationId xmlns:a16="http://schemas.microsoft.com/office/drawing/2014/main" id="{67F5C0D8-23F6-2444-A18B-656B1B9FA3C7}"/>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6725941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BD1DE-6C93-1E41-907F-BC58901D9839}"/>
              </a:ext>
            </a:extLst>
          </p:cNvPr>
          <p:cNvSpPr>
            <a:spLocks noGrp="1"/>
          </p:cNvSpPr>
          <p:nvPr>
            <p:ph type="title"/>
          </p:nvPr>
        </p:nvSpPr>
        <p:spPr/>
        <p:txBody>
          <a:bodyPr/>
          <a:lstStyle/>
          <a:p>
            <a:r>
              <a:rPr kumimoji="1" lang="ja-JP" altLang="en-US"/>
              <a:t>開発について</a:t>
            </a:r>
          </a:p>
        </p:txBody>
      </p:sp>
      <p:sp>
        <p:nvSpPr>
          <p:cNvPr id="3" name="テキスト プレースホルダー 2">
            <a:extLst>
              <a:ext uri="{FF2B5EF4-FFF2-40B4-BE49-F238E27FC236}">
                <a16:creationId xmlns:a16="http://schemas.microsoft.com/office/drawing/2014/main" id="{B203B178-EA0B-EE42-826C-69541EE531B3}"/>
              </a:ext>
            </a:extLst>
          </p:cNvPr>
          <p:cNvSpPr>
            <a:spLocks noGrp="1"/>
          </p:cNvSpPr>
          <p:nvPr>
            <p:ph type="body" idx="1"/>
          </p:nvPr>
        </p:nvSpPr>
        <p:spPr/>
        <p:txBody>
          <a:bodyPr>
            <a:noAutofit/>
          </a:bodyPr>
          <a:lstStyle/>
          <a:p>
            <a:r>
              <a:rPr kumimoji="1" lang="ja-JP" altLang="en-US"/>
              <a:t>技術実証へのプロセス</a:t>
            </a:r>
            <a:endParaRPr kumimoji="1" lang="en-US" altLang="ja-JP" dirty="0"/>
          </a:p>
          <a:p>
            <a:r>
              <a:rPr kumimoji="1" lang="ja-JP" altLang="en-US"/>
              <a:t>コメント</a:t>
            </a:r>
            <a:r>
              <a:rPr lang="ja-JP" altLang="en-US"/>
              <a:t>への対応</a:t>
            </a:r>
            <a:r>
              <a:rPr kumimoji="1" lang="en-US" altLang="ja-JP" dirty="0"/>
              <a:t>:</a:t>
            </a:r>
            <a:br>
              <a:rPr kumimoji="1" lang="en-US" altLang="ja-JP" dirty="0"/>
            </a:br>
            <a:r>
              <a:rPr lang="ja-JP" altLang="en-US"/>
              <a:t>実装向けて対する課題・ステップがより具体化されると更に良くなると思います。</a:t>
            </a:r>
            <a:endParaRPr kumimoji="1" lang="ja-JP" altLang="en-US"/>
          </a:p>
        </p:txBody>
      </p:sp>
      <p:sp>
        <p:nvSpPr>
          <p:cNvPr id="4" name="テキスト ボックス 3">
            <a:extLst>
              <a:ext uri="{FF2B5EF4-FFF2-40B4-BE49-F238E27FC236}">
                <a16:creationId xmlns:a16="http://schemas.microsoft.com/office/drawing/2014/main" id="{D5B3A625-36C1-924F-ACA4-23DF71745993}"/>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784883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9" name="角丸四角形 8">
            <a:extLst>
              <a:ext uri="{FF2B5EF4-FFF2-40B4-BE49-F238E27FC236}">
                <a16:creationId xmlns:a16="http://schemas.microsoft.com/office/drawing/2014/main" id="{9C5AAFAF-7B52-BD4B-B9F8-DCF6C4E9D18D}"/>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a:xfrm>
            <a:off x="628650" y="365127"/>
            <a:ext cx="7886700" cy="709911"/>
          </a:xfrm>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sp>
        <p:nvSpPr>
          <p:cNvPr id="10" name="テキスト ボックス 9">
            <a:extLst>
              <a:ext uri="{FF2B5EF4-FFF2-40B4-BE49-F238E27FC236}">
                <a16:creationId xmlns:a16="http://schemas.microsoft.com/office/drawing/2014/main" id="{C3327CAB-CDB2-1C4D-9056-49395596D16D}"/>
              </a:ext>
            </a:extLst>
          </p:cNvPr>
          <p:cNvSpPr txBox="1"/>
          <p:nvPr/>
        </p:nvSpPr>
        <p:spPr>
          <a:xfrm>
            <a:off x="386239" y="1942206"/>
            <a:ext cx="4185761"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グリッドコンピューティング</a:t>
            </a:r>
          </a:p>
        </p:txBody>
      </p:sp>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sp>
        <p:nvSpPr>
          <p:cNvPr id="8" name="テキスト ボックス 7">
            <a:extLst>
              <a:ext uri="{FF2B5EF4-FFF2-40B4-BE49-F238E27FC236}">
                <a16:creationId xmlns:a16="http://schemas.microsoft.com/office/drawing/2014/main" id="{A097A2A2-F7C2-FF47-8520-F7DD1E4C8598}"/>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4564644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9" name="角丸四角形 8">
            <a:extLst>
              <a:ext uri="{FF2B5EF4-FFF2-40B4-BE49-F238E27FC236}">
                <a16:creationId xmlns:a16="http://schemas.microsoft.com/office/drawing/2014/main" id="{9C5AAFAF-7B52-BD4B-B9F8-DCF6C4E9D18D}"/>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3"/>
          <a:stretch>
            <a:fillRect/>
          </a:stretch>
        </p:blipFill>
        <p:spPr>
          <a:xfrm>
            <a:off x="2145498" y="5281286"/>
            <a:ext cx="1833389" cy="1576714"/>
          </a:xfrm>
          <a:prstGeom prst="rect">
            <a:avLst/>
          </a:prstGeom>
        </p:spPr>
      </p:pic>
      <p:sp>
        <p:nvSpPr>
          <p:cNvPr id="10" name="テキスト ボックス 9">
            <a:extLst>
              <a:ext uri="{FF2B5EF4-FFF2-40B4-BE49-F238E27FC236}">
                <a16:creationId xmlns:a16="http://schemas.microsoft.com/office/drawing/2014/main" id="{C3327CAB-CDB2-1C4D-9056-49395596D16D}"/>
              </a:ext>
            </a:extLst>
          </p:cNvPr>
          <p:cNvSpPr txBox="1"/>
          <p:nvPr/>
        </p:nvSpPr>
        <p:spPr>
          <a:xfrm>
            <a:off x="386239" y="1942206"/>
            <a:ext cx="4185761"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グリッドコンピューティング</a:t>
            </a:r>
          </a:p>
        </p:txBody>
      </p:sp>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sp>
        <p:nvSpPr>
          <p:cNvPr id="13" name="テキスト ボックス 12">
            <a:extLst>
              <a:ext uri="{FF2B5EF4-FFF2-40B4-BE49-F238E27FC236}">
                <a16:creationId xmlns:a16="http://schemas.microsoft.com/office/drawing/2014/main" id="{4E9160C7-FA65-A741-8448-D8AA6437119B}"/>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1541327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9" name="角丸四角形 8">
            <a:extLst>
              <a:ext uri="{FF2B5EF4-FFF2-40B4-BE49-F238E27FC236}">
                <a16:creationId xmlns:a16="http://schemas.microsoft.com/office/drawing/2014/main" id="{9C5AAFAF-7B52-BD4B-B9F8-DCF6C4E9D18D}"/>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4" name="図 3">
            <a:extLst>
              <a:ext uri="{FF2B5EF4-FFF2-40B4-BE49-F238E27FC236}">
                <a16:creationId xmlns:a16="http://schemas.microsoft.com/office/drawing/2014/main" id="{7C1C57E0-EA9D-AA49-A3D7-8CF629B59095}"/>
              </a:ext>
            </a:extLst>
          </p:cNvPr>
          <p:cNvPicPr>
            <a:picLocks noChangeAspect="1"/>
          </p:cNvPicPr>
          <p:nvPr/>
        </p:nvPicPr>
        <p:blipFill>
          <a:blip r:embed="rId3"/>
          <a:stretch>
            <a:fillRect/>
          </a:stretch>
        </p:blipFill>
        <p:spPr>
          <a:xfrm>
            <a:off x="257688" y="4408902"/>
            <a:ext cx="2148417" cy="1912091"/>
          </a:xfrm>
          <a:prstGeom prst="rect">
            <a:avLst/>
          </a:prstGeom>
        </p:spPr>
      </p:pic>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4"/>
          <a:stretch>
            <a:fillRect/>
          </a:stretch>
        </p:blipFill>
        <p:spPr>
          <a:xfrm>
            <a:off x="2145498" y="5281286"/>
            <a:ext cx="1833389" cy="1576714"/>
          </a:xfrm>
          <a:prstGeom prst="rect">
            <a:avLst/>
          </a:prstGeom>
        </p:spPr>
      </p:pic>
      <p:sp>
        <p:nvSpPr>
          <p:cNvPr id="10" name="テキスト ボックス 9">
            <a:extLst>
              <a:ext uri="{FF2B5EF4-FFF2-40B4-BE49-F238E27FC236}">
                <a16:creationId xmlns:a16="http://schemas.microsoft.com/office/drawing/2014/main" id="{C3327CAB-CDB2-1C4D-9056-49395596D16D}"/>
              </a:ext>
            </a:extLst>
          </p:cNvPr>
          <p:cNvSpPr txBox="1"/>
          <p:nvPr/>
        </p:nvSpPr>
        <p:spPr>
          <a:xfrm>
            <a:off x="386239" y="1942206"/>
            <a:ext cx="4185761"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グリッドコンピューティング</a:t>
            </a:r>
          </a:p>
        </p:txBody>
      </p:sp>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sp>
        <p:nvSpPr>
          <p:cNvPr id="13" name="テキスト ボックス 12">
            <a:extLst>
              <a:ext uri="{FF2B5EF4-FFF2-40B4-BE49-F238E27FC236}">
                <a16:creationId xmlns:a16="http://schemas.microsoft.com/office/drawing/2014/main" id="{63F95FA1-A61C-A648-9933-A3705EA0ADE9}"/>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547567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9" name="角丸四角形 8">
            <a:extLst>
              <a:ext uri="{FF2B5EF4-FFF2-40B4-BE49-F238E27FC236}">
                <a16:creationId xmlns:a16="http://schemas.microsoft.com/office/drawing/2014/main" id="{9C5AAFAF-7B52-BD4B-B9F8-DCF6C4E9D18D}"/>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4" name="図 3">
            <a:extLst>
              <a:ext uri="{FF2B5EF4-FFF2-40B4-BE49-F238E27FC236}">
                <a16:creationId xmlns:a16="http://schemas.microsoft.com/office/drawing/2014/main" id="{7C1C57E0-EA9D-AA49-A3D7-8CF629B59095}"/>
              </a:ext>
            </a:extLst>
          </p:cNvPr>
          <p:cNvPicPr>
            <a:picLocks noChangeAspect="1"/>
          </p:cNvPicPr>
          <p:nvPr/>
        </p:nvPicPr>
        <p:blipFill>
          <a:blip r:embed="rId3"/>
          <a:stretch>
            <a:fillRect/>
          </a:stretch>
        </p:blipFill>
        <p:spPr>
          <a:xfrm>
            <a:off x="257688" y="4408902"/>
            <a:ext cx="2148417" cy="1912091"/>
          </a:xfrm>
          <a:prstGeom prst="rect">
            <a:avLst/>
          </a:prstGeom>
        </p:spPr>
      </p:pic>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4"/>
          <a:stretch>
            <a:fillRect/>
          </a:stretch>
        </p:blipFill>
        <p:spPr>
          <a:xfrm>
            <a:off x="2145498" y="5281286"/>
            <a:ext cx="1833389" cy="1576714"/>
          </a:xfrm>
          <a:prstGeom prst="rect">
            <a:avLst/>
          </a:prstGeom>
        </p:spPr>
      </p:pic>
      <p:sp>
        <p:nvSpPr>
          <p:cNvPr id="10" name="テキスト ボックス 9">
            <a:extLst>
              <a:ext uri="{FF2B5EF4-FFF2-40B4-BE49-F238E27FC236}">
                <a16:creationId xmlns:a16="http://schemas.microsoft.com/office/drawing/2014/main" id="{C3327CAB-CDB2-1C4D-9056-49395596D16D}"/>
              </a:ext>
            </a:extLst>
          </p:cNvPr>
          <p:cNvSpPr txBox="1"/>
          <p:nvPr/>
        </p:nvSpPr>
        <p:spPr>
          <a:xfrm>
            <a:off x="386239" y="1942206"/>
            <a:ext cx="4185761" cy="461665"/>
          </a:xfrm>
          <a:prstGeom prst="rect">
            <a:avLst/>
          </a:prstGeom>
          <a:noFill/>
        </p:spPr>
        <p:txBody>
          <a:bodyPr wrap="none" rtlCol="0">
            <a:spAutoFit/>
          </a:bodyPr>
          <a:lstStyle/>
          <a:p>
            <a:r>
              <a:rPr kumimoji="1" lang="ja-JP" altLang="en-US" sz="2400"/>
              <a:t>グリッドコンピューティング</a:t>
            </a:r>
          </a:p>
        </p:txBody>
      </p:sp>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t>計算リソース</a:t>
            </a:r>
          </a:p>
        </p:txBody>
      </p:sp>
      <p:cxnSp>
        <p:nvCxnSpPr>
          <p:cNvPr id="14" name="曲線コネクタ 13">
            <a:extLst>
              <a:ext uri="{FF2B5EF4-FFF2-40B4-BE49-F238E27FC236}">
                <a16:creationId xmlns:a16="http://schemas.microsoft.com/office/drawing/2014/main" id="{AA54E6B2-8B01-7545-B1C5-EA721A3CFEAB}"/>
              </a:ext>
            </a:extLst>
          </p:cNvPr>
          <p:cNvCxnSpPr>
            <a:cxnSpLocks/>
            <a:endCxn id="9" idx="2"/>
          </p:cNvCxnSpPr>
          <p:nvPr/>
        </p:nvCxnSpPr>
        <p:spPr>
          <a:xfrm rot="16200000" flipV="1">
            <a:off x="2236437" y="4129313"/>
            <a:ext cx="1580214" cy="891054"/>
          </a:xfrm>
          <a:prstGeom prst="curvedConnector3">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線コネクタ 15">
            <a:extLst>
              <a:ext uri="{FF2B5EF4-FFF2-40B4-BE49-F238E27FC236}">
                <a16:creationId xmlns:a16="http://schemas.microsoft.com/office/drawing/2014/main" id="{782B9BA7-D4F2-8246-A5D0-D241042884BA}"/>
              </a:ext>
            </a:extLst>
          </p:cNvPr>
          <p:cNvCxnSpPr>
            <a:cxnSpLocks/>
            <a:stCxn id="4" idx="0"/>
            <a:endCxn id="9" idx="2"/>
          </p:cNvCxnSpPr>
          <p:nvPr/>
        </p:nvCxnSpPr>
        <p:spPr>
          <a:xfrm rot="5400000" flipH="1" flipV="1">
            <a:off x="1644373" y="3472258"/>
            <a:ext cx="624169" cy="1249120"/>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9679049-F8D0-F447-B510-1770A8EC44D1}"/>
              </a:ext>
            </a:extLst>
          </p:cNvPr>
          <p:cNvSpPr txBox="1"/>
          <p:nvPr/>
        </p:nvSpPr>
        <p:spPr>
          <a:xfrm>
            <a:off x="2755930" y="4070015"/>
            <a:ext cx="800219" cy="461665"/>
          </a:xfrm>
          <a:prstGeom prst="rect">
            <a:avLst/>
          </a:prstGeom>
          <a:noFill/>
        </p:spPr>
        <p:txBody>
          <a:bodyPr wrap="none" rtlCol="0">
            <a:spAutoFit/>
          </a:bodyPr>
          <a:lstStyle/>
          <a:p>
            <a:r>
              <a:rPr kumimoji="1" lang="ja-JP" altLang="en-US" sz="2400"/>
              <a:t>集約</a:t>
            </a:r>
          </a:p>
        </p:txBody>
      </p:sp>
      <p:sp>
        <p:nvSpPr>
          <p:cNvPr id="13" name="テキスト ボックス 12">
            <a:extLst>
              <a:ext uri="{FF2B5EF4-FFF2-40B4-BE49-F238E27FC236}">
                <a16:creationId xmlns:a16="http://schemas.microsoft.com/office/drawing/2014/main" id="{F72707D9-43CC-EB49-824F-27092E447D82}"/>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1715364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4" name="図 3">
            <a:extLst>
              <a:ext uri="{FF2B5EF4-FFF2-40B4-BE49-F238E27FC236}">
                <a16:creationId xmlns:a16="http://schemas.microsoft.com/office/drawing/2014/main" id="{7C1C57E0-EA9D-AA49-A3D7-8CF629B59095}"/>
              </a:ext>
            </a:extLst>
          </p:cNvPr>
          <p:cNvPicPr>
            <a:picLocks noChangeAspect="1"/>
          </p:cNvPicPr>
          <p:nvPr/>
        </p:nvPicPr>
        <p:blipFill>
          <a:blip r:embed="rId3"/>
          <a:stretch>
            <a:fillRect/>
          </a:stretch>
        </p:blipFill>
        <p:spPr>
          <a:xfrm>
            <a:off x="257688" y="4408902"/>
            <a:ext cx="2148417" cy="1912091"/>
          </a:xfrm>
          <a:prstGeom prst="rect">
            <a:avLst/>
          </a:prstGeom>
        </p:spPr>
      </p:pic>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4"/>
          <a:stretch>
            <a:fillRect/>
          </a:stretch>
        </p:blipFill>
        <p:spPr>
          <a:xfrm>
            <a:off x="2145498" y="5281286"/>
            <a:ext cx="1833389" cy="1576714"/>
          </a:xfrm>
          <a:prstGeom prst="rect">
            <a:avLst/>
          </a:prstGeom>
        </p:spPr>
      </p:pic>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cxnSp>
        <p:nvCxnSpPr>
          <p:cNvPr id="14" name="曲線コネクタ 13">
            <a:extLst>
              <a:ext uri="{FF2B5EF4-FFF2-40B4-BE49-F238E27FC236}">
                <a16:creationId xmlns:a16="http://schemas.microsoft.com/office/drawing/2014/main" id="{AA54E6B2-8B01-7545-B1C5-EA721A3CFEAB}"/>
              </a:ext>
            </a:extLst>
          </p:cNvPr>
          <p:cNvCxnSpPr>
            <a:cxnSpLocks/>
          </p:cNvCxnSpPr>
          <p:nvPr/>
        </p:nvCxnSpPr>
        <p:spPr>
          <a:xfrm rot="16200000" flipV="1">
            <a:off x="2236437" y="4129313"/>
            <a:ext cx="1580214" cy="891054"/>
          </a:xfrm>
          <a:prstGeom prst="curvedConnector3">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線コネクタ 15">
            <a:extLst>
              <a:ext uri="{FF2B5EF4-FFF2-40B4-BE49-F238E27FC236}">
                <a16:creationId xmlns:a16="http://schemas.microsoft.com/office/drawing/2014/main" id="{782B9BA7-D4F2-8246-A5D0-D241042884BA}"/>
              </a:ext>
            </a:extLst>
          </p:cNvPr>
          <p:cNvCxnSpPr>
            <a:cxnSpLocks/>
            <a:stCxn id="4" idx="0"/>
          </p:cNvCxnSpPr>
          <p:nvPr/>
        </p:nvCxnSpPr>
        <p:spPr>
          <a:xfrm rot="5400000" flipH="1" flipV="1">
            <a:off x="1644373" y="3472258"/>
            <a:ext cx="624169" cy="1249120"/>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9679049-F8D0-F447-B510-1770A8EC44D1}"/>
              </a:ext>
            </a:extLst>
          </p:cNvPr>
          <p:cNvSpPr txBox="1"/>
          <p:nvPr/>
        </p:nvSpPr>
        <p:spPr>
          <a:xfrm>
            <a:off x="2755930" y="4070015"/>
            <a:ext cx="800219"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集約</a:t>
            </a:r>
          </a:p>
        </p:txBody>
      </p:sp>
      <p:grpSp>
        <p:nvGrpSpPr>
          <p:cNvPr id="18" name="グループ化 17">
            <a:extLst>
              <a:ext uri="{FF2B5EF4-FFF2-40B4-BE49-F238E27FC236}">
                <a16:creationId xmlns:a16="http://schemas.microsoft.com/office/drawing/2014/main" id="{24799A36-AF90-C245-B273-03C9FB6D5DCE}"/>
              </a:ext>
            </a:extLst>
          </p:cNvPr>
          <p:cNvGrpSpPr/>
          <p:nvPr/>
        </p:nvGrpSpPr>
        <p:grpSpPr>
          <a:xfrm>
            <a:off x="175204" y="1805097"/>
            <a:ext cx="4811625" cy="1979636"/>
            <a:chOff x="175204" y="1805097"/>
            <a:chExt cx="4811625" cy="1979636"/>
          </a:xfrm>
        </p:grpSpPr>
        <p:sp>
          <p:nvSpPr>
            <p:cNvPr id="20" name="角丸四角形 19">
              <a:extLst>
                <a:ext uri="{FF2B5EF4-FFF2-40B4-BE49-F238E27FC236}">
                  <a16:creationId xmlns:a16="http://schemas.microsoft.com/office/drawing/2014/main" id="{7F15620F-5F56-7845-9390-F20C0C467FA2}"/>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grpSp>
          <p:nvGrpSpPr>
            <p:cNvPr id="21" name="グループ化 20">
              <a:extLst>
                <a:ext uri="{FF2B5EF4-FFF2-40B4-BE49-F238E27FC236}">
                  <a16:creationId xmlns:a16="http://schemas.microsoft.com/office/drawing/2014/main" id="{F00E5AF5-0FCB-E042-8BDB-0C4153CE1FD6}"/>
                </a:ext>
              </a:extLst>
            </p:cNvPr>
            <p:cNvGrpSpPr/>
            <p:nvPr/>
          </p:nvGrpSpPr>
          <p:grpSpPr>
            <a:xfrm>
              <a:off x="340779" y="1938701"/>
              <a:ext cx="4480474" cy="1712428"/>
              <a:chOff x="257688" y="1925581"/>
              <a:chExt cx="4480474" cy="1712428"/>
            </a:xfrm>
          </p:grpSpPr>
          <p:pic>
            <p:nvPicPr>
              <p:cNvPr id="23" name="図 22">
                <a:extLst>
                  <a:ext uri="{FF2B5EF4-FFF2-40B4-BE49-F238E27FC236}">
                    <a16:creationId xmlns:a16="http://schemas.microsoft.com/office/drawing/2014/main" id="{0A178EEC-5CFE-F146-A745-5089FBD487F1}"/>
                  </a:ext>
                </a:extLst>
              </p:cNvPr>
              <p:cNvPicPr>
                <a:picLocks noChangeAspect="1"/>
              </p:cNvPicPr>
              <p:nvPr/>
            </p:nvPicPr>
            <p:blipFill>
              <a:blip r:embed="rId5">
                <a:alphaModFix amt="27000"/>
              </a:blip>
              <a:stretch>
                <a:fillRect/>
              </a:stretch>
            </p:blipFill>
            <p:spPr>
              <a:xfrm>
                <a:off x="1641711" y="1925581"/>
                <a:ext cx="1712428" cy="1712428"/>
              </a:xfrm>
              <a:prstGeom prst="rect">
                <a:avLst/>
              </a:prstGeom>
            </p:spPr>
          </p:pic>
          <p:pic>
            <p:nvPicPr>
              <p:cNvPr id="24" name="図 23">
                <a:extLst>
                  <a:ext uri="{FF2B5EF4-FFF2-40B4-BE49-F238E27FC236}">
                    <a16:creationId xmlns:a16="http://schemas.microsoft.com/office/drawing/2014/main" id="{7C14D4FA-15C5-E74C-817D-86BA9B63F679}"/>
                  </a:ext>
                </a:extLst>
              </p:cNvPr>
              <p:cNvPicPr>
                <a:picLocks noChangeAspect="1"/>
              </p:cNvPicPr>
              <p:nvPr/>
            </p:nvPicPr>
            <p:blipFill>
              <a:blip r:embed="rId5">
                <a:alphaModFix amt="27000"/>
              </a:blip>
              <a:stretch>
                <a:fillRect/>
              </a:stretch>
            </p:blipFill>
            <p:spPr>
              <a:xfrm>
                <a:off x="257688" y="1925581"/>
                <a:ext cx="1712428" cy="1712428"/>
              </a:xfrm>
              <a:prstGeom prst="rect">
                <a:avLst/>
              </a:prstGeom>
            </p:spPr>
          </p:pic>
          <p:pic>
            <p:nvPicPr>
              <p:cNvPr id="25" name="図 24">
                <a:extLst>
                  <a:ext uri="{FF2B5EF4-FFF2-40B4-BE49-F238E27FC236}">
                    <a16:creationId xmlns:a16="http://schemas.microsoft.com/office/drawing/2014/main" id="{DAB20C6F-0114-2F40-AA23-7F15F3DDFB89}"/>
                  </a:ext>
                </a:extLst>
              </p:cNvPr>
              <p:cNvPicPr>
                <a:picLocks noChangeAspect="1"/>
              </p:cNvPicPr>
              <p:nvPr/>
            </p:nvPicPr>
            <p:blipFill>
              <a:blip r:embed="rId5">
                <a:alphaModFix amt="27000"/>
              </a:blip>
              <a:stretch>
                <a:fillRect/>
              </a:stretch>
            </p:blipFill>
            <p:spPr>
              <a:xfrm>
                <a:off x="3025734" y="1925581"/>
                <a:ext cx="1712428" cy="1712428"/>
              </a:xfrm>
              <a:prstGeom prst="rect">
                <a:avLst/>
              </a:prstGeom>
            </p:spPr>
          </p:pic>
        </p:grpSp>
        <p:sp>
          <p:nvSpPr>
            <p:cNvPr id="22" name="テキスト ボックス 21">
              <a:extLst>
                <a:ext uri="{FF2B5EF4-FFF2-40B4-BE49-F238E27FC236}">
                  <a16:creationId xmlns:a16="http://schemas.microsoft.com/office/drawing/2014/main" id="{DA99E138-48AD-204A-A809-DC2A5B2BFBD9}"/>
                </a:ext>
              </a:extLst>
            </p:cNvPr>
            <p:cNvSpPr txBox="1"/>
            <p:nvPr/>
          </p:nvSpPr>
          <p:spPr>
            <a:xfrm>
              <a:off x="488135" y="2564082"/>
              <a:ext cx="4269117" cy="461665"/>
            </a:xfrm>
            <a:prstGeom prst="rect">
              <a:avLst/>
            </a:prstGeom>
            <a:noFill/>
          </p:spPr>
          <p:txBody>
            <a:bodyPr wrap="none" rtlCol="0">
              <a:spAutoFit/>
            </a:bodyPr>
            <a:lstStyle/>
            <a:p>
              <a:r>
                <a:rPr kumimoji="1" lang="ja-JP" altLang="en-US" sz="2400" b="1">
                  <a:latin typeface="Hiragino Sans W2" panose="020B0300000000000000" pitchFamily="34" charset="-128"/>
                  <a:ea typeface="Hiragino Sans W2" panose="020B0300000000000000" pitchFamily="34" charset="-128"/>
                </a:rPr>
                <a:t>グリッドコンピューティング</a:t>
              </a:r>
            </a:p>
          </p:txBody>
        </p:sp>
      </p:grpSp>
      <p:sp>
        <p:nvSpPr>
          <p:cNvPr id="26" name="テキスト ボックス 25">
            <a:extLst>
              <a:ext uri="{FF2B5EF4-FFF2-40B4-BE49-F238E27FC236}">
                <a16:creationId xmlns:a16="http://schemas.microsoft.com/office/drawing/2014/main" id="{A8D79F0E-0635-754A-ABAA-1B3F61BF1F18}"/>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8583734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4" name="図 3">
            <a:extLst>
              <a:ext uri="{FF2B5EF4-FFF2-40B4-BE49-F238E27FC236}">
                <a16:creationId xmlns:a16="http://schemas.microsoft.com/office/drawing/2014/main" id="{7C1C57E0-EA9D-AA49-A3D7-8CF629B59095}"/>
              </a:ext>
            </a:extLst>
          </p:cNvPr>
          <p:cNvPicPr>
            <a:picLocks noChangeAspect="1"/>
          </p:cNvPicPr>
          <p:nvPr/>
        </p:nvPicPr>
        <p:blipFill>
          <a:blip r:embed="rId3"/>
          <a:stretch>
            <a:fillRect/>
          </a:stretch>
        </p:blipFill>
        <p:spPr>
          <a:xfrm>
            <a:off x="257688" y="4408902"/>
            <a:ext cx="2148417" cy="1912091"/>
          </a:xfrm>
          <a:prstGeom prst="rect">
            <a:avLst/>
          </a:prstGeom>
        </p:spPr>
      </p:pic>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4"/>
          <a:stretch>
            <a:fillRect/>
          </a:stretch>
        </p:blipFill>
        <p:spPr>
          <a:xfrm>
            <a:off x="2145498" y="5281286"/>
            <a:ext cx="1833389" cy="1576714"/>
          </a:xfrm>
          <a:prstGeom prst="rect">
            <a:avLst/>
          </a:prstGeom>
        </p:spPr>
      </p:pic>
      <p:grpSp>
        <p:nvGrpSpPr>
          <p:cNvPr id="7" name="グループ化 6">
            <a:extLst>
              <a:ext uri="{FF2B5EF4-FFF2-40B4-BE49-F238E27FC236}">
                <a16:creationId xmlns:a16="http://schemas.microsoft.com/office/drawing/2014/main" id="{BBD6BD14-CC40-BE46-8EC7-A53DD240A33B}"/>
              </a:ext>
            </a:extLst>
          </p:cNvPr>
          <p:cNvGrpSpPr/>
          <p:nvPr/>
        </p:nvGrpSpPr>
        <p:grpSpPr>
          <a:xfrm>
            <a:off x="175204" y="1805097"/>
            <a:ext cx="4811625" cy="1979636"/>
            <a:chOff x="175204" y="1805097"/>
            <a:chExt cx="4811625" cy="1979636"/>
          </a:xfrm>
        </p:grpSpPr>
        <p:sp>
          <p:nvSpPr>
            <p:cNvPr id="9" name="角丸四角形 8">
              <a:extLst>
                <a:ext uri="{FF2B5EF4-FFF2-40B4-BE49-F238E27FC236}">
                  <a16:creationId xmlns:a16="http://schemas.microsoft.com/office/drawing/2014/main" id="{9C5AAFAF-7B52-BD4B-B9F8-DCF6C4E9D18D}"/>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grpSp>
          <p:nvGrpSpPr>
            <p:cNvPr id="6" name="グループ化 5">
              <a:extLst>
                <a:ext uri="{FF2B5EF4-FFF2-40B4-BE49-F238E27FC236}">
                  <a16:creationId xmlns:a16="http://schemas.microsoft.com/office/drawing/2014/main" id="{E16F68FC-BF81-964F-8DFC-B7AA4408D81B}"/>
                </a:ext>
              </a:extLst>
            </p:cNvPr>
            <p:cNvGrpSpPr/>
            <p:nvPr/>
          </p:nvGrpSpPr>
          <p:grpSpPr>
            <a:xfrm>
              <a:off x="340779" y="1938701"/>
              <a:ext cx="4480474" cy="1712428"/>
              <a:chOff x="257688" y="1925581"/>
              <a:chExt cx="4480474" cy="1712428"/>
            </a:xfrm>
          </p:grpSpPr>
          <p:pic>
            <p:nvPicPr>
              <p:cNvPr id="19" name="図 18">
                <a:extLst>
                  <a:ext uri="{FF2B5EF4-FFF2-40B4-BE49-F238E27FC236}">
                    <a16:creationId xmlns:a16="http://schemas.microsoft.com/office/drawing/2014/main" id="{49081281-91D4-D14D-BAC2-F142EFBFAA71}"/>
                  </a:ext>
                </a:extLst>
              </p:cNvPr>
              <p:cNvPicPr>
                <a:picLocks noChangeAspect="1"/>
              </p:cNvPicPr>
              <p:nvPr/>
            </p:nvPicPr>
            <p:blipFill>
              <a:blip r:embed="rId5">
                <a:alphaModFix amt="27000"/>
              </a:blip>
              <a:stretch>
                <a:fillRect/>
              </a:stretch>
            </p:blipFill>
            <p:spPr>
              <a:xfrm>
                <a:off x="1641711" y="1925581"/>
                <a:ext cx="1712428" cy="1712428"/>
              </a:xfrm>
              <a:prstGeom prst="rect">
                <a:avLst/>
              </a:prstGeom>
            </p:spPr>
          </p:pic>
          <p:pic>
            <p:nvPicPr>
              <p:cNvPr id="17" name="図 16">
                <a:extLst>
                  <a:ext uri="{FF2B5EF4-FFF2-40B4-BE49-F238E27FC236}">
                    <a16:creationId xmlns:a16="http://schemas.microsoft.com/office/drawing/2014/main" id="{F382C5C4-5A8E-774F-9449-F5A4872A213B}"/>
                  </a:ext>
                </a:extLst>
              </p:cNvPr>
              <p:cNvPicPr>
                <a:picLocks noChangeAspect="1"/>
              </p:cNvPicPr>
              <p:nvPr/>
            </p:nvPicPr>
            <p:blipFill>
              <a:blip r:embed="rId5">
                <a:alphaModFix amt="27000"/>
              </a:blip>
              <a:stretch>
                <a:fillRect/>
              </a:stretch>
            </p:blipFill>
            <p:spPr>
              <a:xfrm>
                <a:off x="257688" y="1925581"/>
                <a:ext cx="1712428" cy="1712428"/>
              </a:xfrm>
              <a:prstGeom prst="rect">
                <a:avLst/>
              </a:prstGeom>
            </p:spPr>
          </p:pic>
          <p:pic>
            <p:nvPicPr>
              <p:cNvPr id="24" name="図 23">
                <a:extLst>
                  <a:ext uri="{FF2B5EF4-FFF2-40B4-BE49-F238E27FC236}">
                    <a16:creationId xmlns:a16="http://schemas.microsoft.com/office/drawing/2014/main" id="{8A9D88D4-6B10-0748-9547-D9C1F896BF2B}"/>
                  </a:ext>
                </a:extLst>
              </p:cNvPr>
              <p:cNvPicPr>
                <a:picLocks noChangeAspect="1"/>
              </p:cNvPicPr>
              <p:nvPr/>
            </p:nvPicPr>
            <p:blipFill>
              <a:blip r:embed="rId5">
                <a:alphaModFix amt="27000"/>
              </a:blip>
              <a:stretch>
                <a:fillRect/>
              </a:stretch>
            </p:blipFill>
            <p:spPr>
              <a:xfrm>
                <a:off x="3025734" y="1925581"/>
                <a:ext cx="1712428" cy="1712428"/>
              </a:xfrm>
              <a:prstGeom prst="rect">
                <a:avLst/>
              </a:prstGeom>
            </p:spPr>
          </p:pic>
        </p:grpSp>
        <p:sp>
          <p:nvSpPr>
            <p:cNvPr id="10" name="テキスト ボックス 9">
              <a:extLst>
                <a:ext uri="{FF2B5EF4-FFF2-40B4-BE49-F238E27FC236}">
                  <a16:creationId xmlns:a16="http://schemas.microsoft.com/office/drawing/2014/main" id="{C3327CAB-CDB2-1C4D-9056-49395596D16D}"/>
                </a:ext>
              </a:extLst>
            </p:cNvPr>
            <p:cNvSpPr txBox="1"/>
            <p:nvPr/>
          </p:nvSpPr>
          <p:spPr>
            <a:xfrm>
              <a:off x="488135" y="2564082"/>
              <a:ext cx="4269117" cy="461665"/>
            </a:xfrm>
            <a:prstGeom prst="rect">
              <a:avLst/>
            </a:prstGeom>
            <a:noFill/>
          </p:spPr>
          <p:txBody>
            <a:bodyPr wrap="none" rtlCol="0">
              <a:spAutoFit/>
            </a:bodyPr>
            <a:lstStyle/>
            <a:p>
              <a:r>
                <a:rPr kumimoji="1" lang="ja-JP" altLang="en-US" sz="2400" b="1">
                  <a:latin typeface="Hiragino Sans W2" panose="020B0300000000000000" pitchFamily="34" charset="-128"/>
                  <a:ea typeface="Hiragino Sans W2" panose="020B0300000000000000" pitchFamily="34" charset="-128"/>
                </a:rPr>
                <a:t>グリッドコンピューティング</a:t>
              </a:r>
            </a:p>
          </p:txBody>
        </p:sp>
      </p:grpSp>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sp>
        <p:nvSpPr>
          <p:cNvPr id="18" name="角丸四角形 17">
            <a:extLst>
              <a:ext uri="{FF2B5EF4-FFF2-40B4-BE49-F238E27FC236}">
                <a16:creationId xmlns:a16="http://schemas.microsoft.com/office/drawing/2014/main" id="{F74B21AC-CF23-4840-ACD1-21019411B12B}"/>
              </a:ext>
            </a:extLst>
          </p:cNvPr>
          <p:cNvSpPr/>
          <p:nvPr/>
        </p:nvSpPr>
        <p:spPr>
          <a:xfrm>
            <a:off x="7135246" y="940904"/>
            <a:ext cx="2008754" cy="5917096"/>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pic>
        <p:nvPicPr>
          <p:cNvPr id="20" name="図 19">
            <a:extLst>
              <a:ext uri="{FF2B5EF4-FFF2-40B4-BE49-F238E27FC236}">
                <a16:creationId xmlns:a16="http://schemas.microsoft.com/office/drawing/2014/main" id="{E1E26130-ADC4-844E-B03F-53BB02EDD4C9}"/>
              </a:ext>
            </a:extLst>
          </p:cNvPr>
          <p:cNvPicPr>
            <a:picLocks noChangeAspect="1"/>
          </p:cNvPicPr>
          <p:nvPr/>
        </p:nvPicPr>
        <p:blipFill>
          <a:blip r:embed="rId6"/>
          <a:stretch>
            <a:fillRect/>
          </a:stretch>
        </p:blipFill>
        <p:spPr>
          <a:xfrm>
            <a:off x="7567067" y="5053313"/>
            <a:ext cx="1398893" cy="1549407"/>
          </a:xfrm>
          <a:prstGeom prst="rect">
            <a:avLst/>
          </a:prstGeom>
        </p:spPr>
      </p:pic>
      <p:pic>
        <p:nvPicPr>
          <p:cNvPr id="21" name="図 20">
            <a:extLst>
              <a:ext uri="{FF2B5EF4-FFF2-40B4-BE49-F238E27FC236}">
                <a16:creationId xmlns:a16="http://schemas.microsoft.com/office/drawing/2014/main" id="{BDDA9E81-D4C1-E044-A257-E63104DD6390}"/>
              </a:ext>
            </a:extLst>
          </p:cNvPr>
          <p:cNvPicPr>
            <a:picLocks noChangeAspect="1"/>
          </p:cNvPicPr>
          <p:nvPr/>
        </p:nvPicPr>
        <p:blipFill>
          <a:blip r:embed="rId7"/>
          <a:stretch>
            <a:fillRect/>
          </a:stretch>
        </p:blipFill>
        <p:spPr>
          <a:xfrm>
            <a:off x="7646715" y="1794005"/>
            <a:ext cx="1239597" cy="1258474"/>
          </a:xfrm>
          <a:prstGeom prst="rect">
            <a:avLst/>
          </a:prstGeom>
        </p:spPr>
      </p:pic>
      <p:pic>
        <p:nvPicPr>
          <p:cNvPr id="22" name="図 21">
            <a:extLst>
              <a:ext uri="{FF2B5EF4-FFF2-40B4-BE49-F238E27FC236}">
                <a16:creationId xmlns:a16="http://schemas.microsoft.com/office/drawing/2014/main" id="{BBBEF8C4-9D18-8240-964A-F6E9C5ACC7EB}"/>
              </a:ext>
            </a:extLst>
          </p:cNvPr>
          <p:cNvPicPr>
            <a:picLocks noChangeAspect="1"/>
          </p:cNvPicPr>
          <p:nvPr/>
        </p:nvPicPr>
        <p:blipFill>
          <a:blip r:embed="rId8"/>
          <a:stretch>
            <a:fillRect/>
          </a:stretch>
        </p:blipFill>
        <p:spPr>
          <a:xfrm>
            <a:off x="7467059" y="3309589"/>
            <a:ext cx="1598908" cy="1455007"/>
          </a:xfrm>
          <a:prstGeom prst="rect">
            <a:avLst/>
          </a:prstGeom>
        </p:spPr>
      </p:pic>
      <p:sp>
        <p:nvSpPr>
          <p:cNvPr id="23" name="テキスト ボックス 22">
            <a:extLst>
              <a:ext uri="{FF2B5EF4-FFF2-40B4-BE49-F238E27FC236}">
                <a16:creationId xmlns:a16="http://schemas.microsoft.com/office/drawing/2014/main" id="{C8B3B027-015B-6948-A89F-29131D54E4BE}"/>
              </a:ext>
            </a:extLst>
          </p:cNvPr>
          <p:cNvSpPr txBox="1"/>
          <p:nvPr/>
        </p:nvSpPr>
        <p:spPr>
          <a:xfrm>
            <a:off x="7123960" y="1057084"/>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クライアント</a:t>
            </a:r>
          </a:p>
        </p:txBody>
      </p:sp>
      <p:sp>
        <p:nvSpPr>
          <p:cNvPr id="25" name="テキスト ボックス 24">
            <a:extLst>
              <a:ext uri="{FF2B5EF4-FFF2-40B4-BE49-F238E27FC236}">
                <a16:creationId xmlns:a16="http://schemas.microsoft.com/office/drawing/2014/main" id="{CF722333-A453-364F-A73A-DDC8934D4DB1}"/>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4928685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a:extLst>
              <a:ext uri="{FF2B5EF4-FFF2-40B4-BE49-F238E27FC236}">
                <a16:creationId xmlns:a16="http://schemas.microsoft.com/office/drawing/2014/main" id="{3D1A9805-48AF-CA40-9564-503694DD2AA1}"/>
              </a:ext>
            </a:extLst>
          </p:cNvPr>
          <p:cNvSpPr/>
          <p:nvPr/>
        </p:nvSpPr>
        <p:spPr>
          <a:xfrm>
            <a:off x="7135246" y="940904"/>
            <a:ext cx="2008754" cy="5917096"/>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4" name="図 3">
            <a:extLst>
              <a:ext uri="{FF2B5EF4-FFF2-40B4-BE49-F238E27FC236}">
                <a16:creationId xmlns:a16="http://schemas.microsoft.com/office/drawing/2014/main" id="{7C1C57E0-EA9D-AA49-A3D7-8CF629B59095}"/>
              </a:ext>
            </a:extLst>
          </p:cNvPr>
          <p:cNvPicPr>
            <a:picLocks noChangeAspect="1"/>
          </p:cNvPicPr>
          <p:nvPr/>
        </p:nvPicPr>
        <p:blipFill>
          <a:blip r:embed="rId3"/>
          <a:stretch>
            <a:fillRect/>
          </a:stretch>
        </p:blipFill>
        <p:spPr>
          <a:xfrm>
            <a:off x="257688" y="4408902"/>
            <a:ext cx="2148417" cy="1912091"/>
          </a:xfrm>
          <a:prstGeom prst="rect">
            <a:avLst/>
          </a:prstGeom>
        </p:spPr>
      </p:pic>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4"/>
          <a:stretch>
            <a:fillRect/>
          </a:stretch>
        </p:blipFill>
        <p:spPr>
          <a:xfrm>
            <a:off x="2145498" y="5281286"/>
            <a:ext cx="1833389" cy="1576714"/>
          </a:xfrm>
          <a:prstGeom prst="rect">
            <a:avLst/>
          </a:prstGeom>
        </p:spPr>
      </p:pic>
      <p:pic>
        <p:nvPicPr>
          <p:cNvPr id="6" name="図 5">
            <a:extLst>
              <a:ext uri="{FF2B5EF4-FFF2-40B4-BE49-F238E27FC236}">
                <a16:creationId xmlns:a16="http://schemas.microsoft.com/office/drawing/2014/main" id="{2299F42E-C401-094D-8158-70F82A8B73AC}"/>
              </a:ext>
            </a:extLst>
          </p:cNvPr>
          <p:cNvPicPr>
            <a:picLocks noChangeAspect="1"/>
          </p:cNvPicPr>
          <p:nvPr/>
        </p:nvPicPr>
        <p:blipFill>
          <a:blip r:embed="rId5"/>
          <a:stretch>
            <a:fillRect/>
          </a:stretch>
        </p:blipFill>
        <p:spPr>
          <a:xfrm>
            <a:off x="7567067" y="5053313"/>
            <a:ext cx="1398893" cy="1549407"/>
          </a:xfrm>
          <a:prstGeom prst="rect">
            <a:avLst/>
          </a:prstGeom>
        </p:spPr>
      </p:pic>
      <p:pic>
        <p:nvPicPr>
          <p:cNvPr id="7" name="図 6">
            <a:extLst>
              <a:ext uri="{FF2B5EF4-FFF2-40B4-BE49-F238E27FC236}">
                <a16:creationId xmlns:a16="http://schemas.microsoft.com/office/drawing/2014/main" id="{177FBDC7-7319-1C40-B135-B9EA60B69A62}"/>
              </a:ext>
            </a:extLst>
          </p:cNvPr>
          <p:cNvPicPr>
            <a:picLocks noChangeAspect="1"/>
          </p:cNvPicPr>
          <p:nvPr/>
        </p:nvPicPr>
        <p:blipFill>
          <a:blip r:embed="rId6"/>
          <a:stretch>
            <a:fillRect/>
          </a:stretch>
        </p:blipFill>
        <p:spPr>
          <a:xfrm>
            <a:off x="7646715" y="1794005"/>
            <a:ext cx="1239597" cy="1258474"/>
          </a:xfrm>
          <a:prstGeom prst="rect">
            <a:avLst/>
          </a:prstGeom>
        </p:spPr>
      </p:pic>
      <p:pic>
        <p:nvPicPr>
          <p:cNvPr id="8" name="図 7">
            <a:extLst>
              <a:ext uri="{FF2B5EF4-FFF2-40B4-BE49-F238E27FC236}">
                <a16:creationId xmlns:a16="http://schemas.microsoft.com/office/drawing/2014/main" id="{169652F5-CA9D-F941-8F91-28A38216F3EA}"/>
              </a:ext>
            </a:extLst>
          </p:cNvPr>
          <p:cNvPicPr>
            <a:picLocks noChangeAspect="1"/>
          </p:cNvPicPr>
          <p:nvPr/>
        </p:nvPicPr>
        <p:blipFill>
          <a:blip r:embed="rId7"/>
          <a:stretch>
            <a:fillRect/>
          </a:stretch>
        </p:blipFill>
        <p:spPr>
          <a:xfrm>
            <a:off x="7467059" y="3309589"/>
            <a:ext cx="1598908" cy="1455007"/>
          </a:xfrm>
          <a:prstGeom prst="rect">
            <a:avLst/>
          </a:prstGeom>
        </p:spPr>
      </p:pic>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cxnSp>
        <p:nvCxnSpPr>
          <p:cNvPr id="14" name="曲線コネクタ 13">
            <a:extLst>
              <a:ext uri="{FF2B5EF4-FFF2-40B4-BE49-F238E27FC236}">
                <a16:creationId xmlns:a16="http://schemas.microsoft.com/office/drawing/2014/main" id="{AA54E6B2-8B01-7545-B1C5-EA721A3CFEAB}"/>
              </a:ext>
            </a:extLst>
          </p:cNvPr>
          <p:cNvCxnSpPr>
            <a:cxnSpLocks/>
            <a:stCxn id="7" idx="1"/>
          </p:cNvCxnSpPr>
          <p:nvPr/>
        </p:nvCxnSpPr>
        <p:spPr>
          <a:xfrm rot="10800000" flipV="1">
            <a:off x="4986829" y="2423241"/>
            <a:ext cx="2659886" cy="371673"/>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線コネクタ 15">
            <a:extLst>
              <a:ext uri="{FF2B5EF4-FFF2-40B4-BE49-F238E27FC236}">
                <a16:creationId xmlns:a16="http://schemas.microsoft.com/office/drawing/2014/main" id="{782B9BA7-D4F2-8246-A5D0-D241042884BA}"/>
              </a:ext>
            </a:extLst>
          </p:cNvPr>
          <p:cNvCxnSpPr>
            <a:cxnSpLocks/>
            <a:stCxn id="8" idx="1"/>
          </p:cNvCxnSpPr>
          <p:nvPr/>
        </p:nvCxnSpPr>
        <p:spPr>
          <a:xfrm rot="10800000">
            <a:off x="4986829" y="2794915"/>
            <a:ext cx="2480230" cy="1242178"/>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0724B6B-6BE3-4A4C-A814-9483AC7A6C8A}"/>
              </a:ext>
            </a:extLst>
          </p:cNvPr>
          <p:cNvSpPr txBox="1"/>
          <p:nvPr/>
        </p:nvSpPr>
        <p:spPr>
          <a:xfrm>
            <a:off x="7123960" y="1057084"/>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クライアント</a:t>
            </a:r>
          </a:p>
        </p:txBody>
      </p:sp>
      <p:cxnSp>
        <p:nvCxnSpPr>
          <p:cNvPr id="25" name="曲線コネクタ 24">
            <a:extLst>
              <a:ext uri="{FF2B5EF4-FFF2-40B4-BE49-F238E27FC236}">
                <a16:creationId xmlns:a16="http://schemas.microsoft.com/office/drawing/2014/main" id="{DC855AB7-6830-F64E-ADD1-1BFB2141375E}"/>
              </a:ext>
            </a:extLst>
          </p:cNvPr>
          <p:cNvCxnSpPr>
            <a:cxnSpLocks/>
            <a:stCxn id="6" idx="1"/>
          </p:cNvCxnSpPr>
          <p:nvPr/>
        </p:nvCxnSpPr>
        <p:spPr>
          <a:xfrm rot="10800000">
            <a:off x="4986829" y="2794915"/>
            <a:ext cx="2580238" cy="3033102"/>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894EC7C7-8C81-1D48-BCB5-1800BD8288F0}"/>
              </a:ext>
            </a:extLst>
          </p:cNvPr>
          <p:cNvGrpSpPr/>
          <p:nvPr/>
        </p:nvGrpSpPr>
        <p:grpSpPr>
          <a:xfrm>
            <a:off x="175204" y="1805097"/>
            <a:ext cx="4811625" cy="1979636"/>
            <a:chOff x="175204" y="1805097"/>
            <a:chExt cx="4811625" cy="1979636"/>
          </a:xfrm>
        </p:grpSpPr>
        <p:sp>
          <p:nvSpPr>
            <p:cNvPr id="27" name="角丸四角形 26">
              <a:extLst>
                <a:ext uri="{FF2B5EF4-FFF2-40B4-BE49-F238E27FC236}">
                  <a16:creationId xmlns:a16="http://schemas.microsoft.com/office/drawing/2014/main" id="{35CD30AF-65FD-0443-BDDB-690953666F6F}"/>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grpSp>
          <p:nvGrpSpPr>
            <p:cNvPr id="28" name="グループ化 27">
              <a:extLst>
                <a:ext uri="{FF2B5EF4-FFF2-40B4-BE49-F238E27FC236}">
                  <a16:creationId xmlns:a16="http://schemas.microsoft.com/office/drawing/2014/main" id="{608D7396-86E0-C244-981B-67BD808FB4A2}"/>
                </a:ext>
              </a:extLst>
            </p:cNvPr>
            <p:cNvGrpSpPr/>
            <p:nvPr/>
          </p:nvGrpSpPr>
          <p:grpSpPr>
            <a:xfrm>
              <a:off x="340779" y="1938701"/>
              <a:ext cx="4480474" cy="1712428"/>
              <a:chOff x="257688" y="1925581"/>
              <a:chExt cx="4480474" cy="1712428"/>
            </a:xfrm>
          </p:grpSpPr>
          <p:pic>
            <p:nvPicPr>
              <p:cNvPr id="30" name="図 29">
                <a:extLst>
                  <a:ext uri="{FF2B5EF4-FFF2-40B4-BE49-F238E27FC236}">
                    <a16:creationId xmlns:a16="http://schemas.microsoft.com/office/drawing/2014/main" id="{1DDD3575-9139-BF49-B652-BD56BB58693F}"/>
                  </a:ext>
                </a:extLst>
              </p:cNvPr>
              <p:cNvPicPr>
                <a:picLocks noChangeAspect="1"/>
              </p:cNvPicPr>
              <p:nvPr/>
            </p:nvPicPr>
            <p:blipFill>
              <a:blip r:embed="rId8">
                <a:alphaModFix amt="27000"/>
              </a:blip>
              <a:stretch>
                <a:fillRect/>
              </a:stretch>
            </p:blipFill>
            <p:spPr>
              <a:xfrm>
                <a:off x="1641711" y="1925581"/>
                <a:ext cx="1712428" cy="1712428"/>
              </a:xfrm>
              <a:prstGeom prst="rect">
                <a:avLst/>
              </a:prstGeom>
            </p:spPr>
          </p:pic>
          <p:pic>
            <p:nvPicPr>
              <p:cNvPr id="31" name="図 30">
                <a:extLst>
                  <a:ext uri="{FF2B5EF4-FFF2-40B4-BE49-F238E27FC236}">
                    <a16:creationId xmlns:a16="http://schemas.microsoft.com/office/drawing/2014/main" id="{6C12B0F4-3BCD-DD49-A8B5-DD5AC0ED5217}"/>
                  </a:ext>
                </a:extLst>
              </p:cNvPr>
              <p:cNvPicPr>
                <a:picLocks noChangeAspect="1"/>
              </p:cNvPicPr>
              <p:nvPr/>
            </p:nvPicPr>
            <p:blipFill>
              <a:blip r:embed="rId8">
                <a:alphaModFix amt="27000"/>
              </a:blip>
              <a:stretch>
                <a:fillRect/>
              </a:stretch>
            </p:blipFill>
            <p:spPr>
              <a:xfrm>
                <a:off x="257688" y="1925581"/>
                <a:ext cx="1712428" cy="1712428"/>
              </a:xfrm>
              <a:prstGeom prst="rect">
                <a:avLst/>
              </a:prstGeom>
            </p:spPr>
          </p:pic>
          <p:pic>
            <p:nvPicPr>
              <p:cNvPr id="32" name="図 31">
                <a:extLst>
                  <a:ext uri="{FF2B5EF4-FFF2-40B4-BE49-F238E27FC236}">
                    <a16:creationId xmlns:a16="http://schemas.microsoft.com/office/drawing/2014/main" id="{15765E42-CB2C-B94F-AE7D-C5B10969C6C8}"/>
                  </a:ext>
                </a:extLst>
              </p:cNvPr>
              <p:cNvPicPr>
                <a:picLocks noChangeAspect="1"/>
              </p:cNvPicPr>
              <p:nvPr/>
            </p:nvPicPr>
            <p:blipFill>
              <a:blip r:embed="rId8">
                <a:alphaModFix amt="27000"/>
              </a:blip>
              <a:stretch>
                <a:fillRect/>
              </a:stretch>
            </p:blipFill>
            <p:spPr>
              <a:xfrm>
                <a:off x="3025734" y="1925581"/>
                <a:ext cx="1712428" cy="1712428"/>
              </a:xfrm>
              <a:prstGeom prst="rect">
                <a:avLst/>
              </a:prstGeom>
            </p:spPr>
          </p:pic>
        </p:grpSp>
        <p:sp>
          <p:nvSpPr>
            <p:cNvPr id="29" name="テキスト ボックス 28">
              <a:extLst>
                <a:ext uri="{FF2B5EF4-FFF2-40B4-BE49-F238E27FC236}">
                  <a16:creationId xmlns:a16="http://schemas.microsoft.com/office/drawing/2014/main" id="{37FBE678-54D7-BA42-849F-CCCC7F508360}"/>
                </a:ext>
              </a:extLst>
            </p:cNvPr>
            <p:cNvSpPr txBox="1"/>
            <p:nvPr/>
          </p:nvSpPr>
          <p:spPr>
            <a:xfrm>
              <a:off x="488135" y="2564082"/>
              <a:ext cx="4269117" cy="461665"/>
            </a:xfrm>
            <a:prstGeom prst="rect">
              <a:avLst/>
            </a:prstGeom>
            <a:noFill/>
          </p:spPr>
          <p:txBody>
            <a:bodyPr wrap="none" rtlCol="0">
              <a:spAutoFit/>
            </a:bodyPr>
            <a:lstStyle/>
            <a:p>
              <a:r>
                <a:rPr kumimoji="1" lang="ja-JP" altLang="en-US" sz="2400" b="1">
                  <a:latin typeface="Hiragino Sans W2" panose="020B0300000000000000" pitchFamily="34" charset="-128"/>
                  <a:ea typeface="Hiragino Sans W2" panose="020B0300000000000000" pitchFamily="34" charset="-128"/>
                </a:rPr>
                <a:t>グリッドコンピューティング</a:t>
              </a:r>
            </a:p>
          </p:txBody>
        </p:sp>
      </p:grpSp>
      <p:sp>
        <p:nvSpPr>
          <p:cNvPr id="33" name="テキスト ボックス 32">
            <a:extLst>
              <a:ext uri="{FF2B5EF4-FFF2-40B4-BE49-F238E27FC236}">
                <a16:creationId xmlns:a16="http://schemas.microsoft.com/office/drawing/2014/main" id="{98B1715E-BAB0-B749-98AA-5E1DA7154805}"/>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40260997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a:extLst>
              <a:ext uri="{FF2B5EF4-FFF2-40B4-BE49-F238E27FC236}">
                <a16:creationId xmlns:a16="http://schemas.microsoft.com/office/drawing/2014/main" id="{3D1A9805-48AF-CA40-9564-503694DD2AA1}"/>
              </a:ext>
            </a:extLst>
          </p:cNvPr>
          <p:cNvSpPr/>
          <p:nvPr/>
        </p:nvSpPr>
        <p:spPr>
          <a:xfrm>
            <a:off x="7135246" y="940904"/>
            <a:ext cx="2008754" cy="5917096"/>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4" name="図 3">
            <a:extLst>
              <a:ext uri="{FF2B5EF4-FFF2-40B4-BE49-F238E27FC236}">
                <a16:creationId xmlns:a16="http://schemas.microsoft.com/office/drawing/2014/main" id="{7C1C57E0-EA9D-AA49-A3D7-8CF629B59095}"/>
              </a:ext>
            </a:extLst>
          </p:cNvPr>
          <p:cNvPicPr>
            <a:picLocks noChangeAspect="1"/>
          </p:cNvPicPr>
          <p:nvPr/>
        </p:nvPicPr>
        <p:blipFill>
          <a:blip r:embed="rId3"/>
          <a:stretch>
            <a:fillRect/>
          </a:stretch>
        </p:blipFill>
        <p:spPr>
          <a:xfrm>
            <a:off x="257688" y="4408902"/>
            <a:ext cx="2148417" cy="1912091"/>
          </a:xfrm>
          <a:prstGeom prst="rect">
            <a:avLst/>
          </a:prstGeom>
        </p:spPr>
      </p:pic>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4"/>
          <a:stretch>
            <a:fillRect/>
          </a:stretch>
        </p:blipFill>
        <p:spPr>
          <a:xfrm>
            <a:off x="2145498" y="5281286"/>
            <a:ext cx="1833389" cy="1576714"/>
          </a:xfrm>
          <a:prstGeom prst="rect">
            <a:avLst/>
          </a:prstGeom>
        </p:spPr>
      </p:pic>
      <p:pic>
        <p:nvPicPr>
          <p:cNvPr id="6" name="図 5">
            <a:extLst>
              <a:ext uri="{FF2B5EF4-FFF2-40B4-BE49-F238E27FC236}">
                <a16:creationId xmlns:a16="http://schemas.microsoft.com/office/drawing/2014/main" id="{2299F42E-C401-094D-8158-70F82A8B73AC}"/>
              </a:ext>
            </a:extLst>
          </p:cNvPr>
          <p:cNvPicPr>
            <a:picLocks noChangeAspect="1"/>
          </p:cNvPicPr>
          <p:nvPr/>
        </p:nvPicPr>
        <p:blipFill>
          <a:blip r:embed="rId5"/>
          <a:stretch>
            <a:fillRect/>
          </a:stretch>
        </p:blipFill>
        <p:spPr>
          <a:xfrm>
            <a:off x="7567067" y="5053313"/>
            <a:ext cx="1398893" cy="1549407"/>
          </a:xfrm>
          <a:prstGeom prst="rect">
            <a:avLst/>
          </a:prstGeom>
        </p:spPr>
      </p:pic>
      <p:pic>
        <p:nvPicPr>
          <p:cNvPr id="7" name="図 6">
            <a:extLst>
              <a:ext uri="{FF2B5EF4-FFF2-40B4-BE49-F238E27FC236}">
                <a16:creationId xmlns:a16="http://schemas.microsoft.com/office/drawing/2014/main" id="{177FBDC7-7319-1C40-B135-B9EA60B69A62}"/>
              </a:ext>
            </a:extLst>
          </p:cNvPr>
          <p:cNvPicPr>
            <a:picLocks noChangeAspect="1"/>
          </p:cNvPicPr>
          <p:nvPr/>
        </p:nvPicPr>
        <p:blipFill>
          <a:blip r:embed="rId6"/>
          <a:stretch>
            <a:fillRect/>
          </a:stretch>
        </p:blipFill>
        <p:spPr>
          <a:xfrm>
            <a:off x="7646715" y="1794005"/>
            <a:ext cx="1239597" cy="1258474"/>
          </a:xfrm>
          <a:prstGeom prst="rect">
            <a:avLst/>
          </a:prstGeom>
        </p:spPr>
      </p:pic>
      <p:pic>
        <p:nvPicPr>
          <p:cNvPr id="8" name="図 7">
            <a:extLst>
              <a:ext uri="{FF2B5EF4-FFF2-40B4-BE49-F238E27FC236}">
                <a16:creationId xmlns:a16="http://schemas.microsoft.com/office/drawing/2014/main" id="{169652F5-CA9D-F941-8F91-28A38216F3EA}"/>
              </a:ext>
            </a:extLst>
          </p:cNvPr>
          <p:cNvPicPr>
            <a:picLocks noChangeAspect="1"/>
          </p:cNvPicPr>
          <p:nvPr/>
        </p:nvPicPr>
        <p:blipFill>
          <a:blip r:embed="rId7"/>
          <a:stretch>
            <a:fillRect/>
          </a:stretch>
        </p:blipFill>
        <p:spPr>
          <a:xfrm>
            <a:off x="7467059" y="3309589"/>
            <a:ext cx="1598908" cy="1455007"/>
          </a:xfrm>
          <a:prstGeom prst="rect">
            <a:avLst/>
          </a:prstGeom>
        </p:spPr>
      </p:pic>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cxnSp>
        <p:nvCxnSpPr>
          <p:cNvPr id="14" name="曲線コネクタ 13">
            <a:extLst>
              <a:ext uri="{FF2B5EF4-FFF2-40B4-BE49-F238E27FC236}">
                <a16:creationId xmlns:a16="http://schemas.microsoft.com/office/drawing/2014/main" id="{AA54E6B2-8B01-7545-B1C5-EA721A3CFEAB}"/>
              </a:ext>
            </a:extLst>
          </p:cNvPr>
          <p:cNvCxnSpPr>
            <a:cxnSpLocks/>
            <a:stCxn id="7" idx="1"/>
          </p:cNvCxnSpPr>
          <p:nvPr/>
        </p:nvCxnSpPr>
        <p:spPr>
          <a:xfrm rot="10800000" flipV="1">
            <a:off x="4986829" y="2423241"/>
            <a:ext cx="2659886" cy="371673"/>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線コネクタ 15">
            <a:extLst>
              <a:ext uri="{FF2B5EF4-FFF2-40B4-BE49-F238E27FC236}">
                <a16:creationId xmlns:a16="http://schemas.microsoft.com/office/drawing/2014/main" id="{782B9BA7-D4F2-8246-A5D0-D241042884BA}"/>
              </a:ext>
            </a:extLst>
          </p:cNvPr>
          <p:cNvCxnSpPr>
            <a:cxnSpLocks/>
            <a:stCxn id="8" idx="1"/>
          </p:cNvCxnSpPr>
          <p:nvPr/>
        </p:nvCxnSpPr>
        <p:spPr>
          <a:xfrm rot="10800000">
            <a:off x="4986829" y="2794915"/>
            <a:ext cx="2480230" cy="1242178"/>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0724B6B-6BE3-4A4C-A814-9483AC7A6C8A}"/>
              </a:ext>
            </a:extLst>
          </p:cNvPr>
          <p:cNvSpPr txBox="1"/>
          <p:nvPr/>
        </p:nvSpPr>
        <p:spPr>
          <a:xfrm>
            <a:off x="7123960" y="1057084"/>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クライアント</a:t>
            </a:r>
          </a:p>
        </p:txBody>
      </p:sp>
      <p:cxnSp>
        <p:nvCxnSpPr>
          <p:cNvPr id="25" name="曲線コネクタ 24">
            <a:extLst>
              <a:ext uri="{FF2B5EF4-FFF2-40B4-BE49-F238E27FC236}">
                <a16:creationId xmlns:a16="http://schemas.microsoft.com/office/drawing/2014/main" id="{DC855AB7-6830-F64E-ADD1-1BFB2141375E}"/>
              </a:ext>
            </a:extLst>
          </p:cNvPr>
          <p:cNvCxnSpPr>
            <a:cxnSpLocks/>
            <a:stCxn id="6" idx="1"/>
          </p:cNvCxnSpPr>
          <p:nvPr/>
        </p:nvCxnSpPr>
        <p:spPr>
          <a:xfrm rot="10800000">
            <a:off x="4986829" y="2794915"/>
            <a:ext cx="2580238" cy="3033102"/>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8E8824A-F316-8D43-9A30-211567BDC78C}"/>
              </a:ext>
            </a:extLst>
          </p:cNvPr>
          <p:cNvSpPr txBox="1"/>
          <p:nvPr/>
        </p:nvSpPr>
        <p:spPr>
          <a:xfrm>
            <a:off x="5123097" y="1592840"/>
            <a:ext cx="1935145" cy="830997"/>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リクエスト</a:t>
            </a:r>
            <a:endParaRPr kumimoji="1" lang="en-US" altLang="ja-JP" sz="2400" dirty="0">
              <a:latin typeface="Hiragino Sans W2" panose="020B0300000000000000" pitchFamily="34" charset="-128"/>
              <a:ea typeface="Hiragino Sans W2" panose="020B0300000000000000" pitchFamily="34" charset="-128"/>
            </a:endParaRPr>
          </a:p>
          <a:p>
            <a:pPr algn="ctr"/>
            <a:r>
              <a:rPr kumimoji="1" lang="en-US" altLang="ja-JP" sz="2400" dirty="0">
                <a:latin typeface="Hiragino Sans W2" panose="020B0300000000000000" pitchFamily="34" charset="-128"/>
                <a:ea typeface="Hiragino Sans W2" panose="020B0300000000000000" pitchFamily="34" charset="-128"/>
              </a:rPr>
              <a:t>(</a:t>
            </a:r>
            <a:r>
              <a:rPr kumimoji="1" lang="ja-JP" altLang="en-US" sz="2400">
                <a:latin typeface="Hiragino Sans W2" panose="020B0300000000000000" pitchFamily="34" charset="-128"/>
                <a:ea typeface="Hiragino Sans W2" panose="020B0300000000000000" pitchFamily="34" charset="-128"/>
              </a:rPr>
              <a:t>ジョブ発行</a:t>
            </a:r>
            <a:r>
              <a:rPr kumimoji="1" lang="en-US" altLang="ja-JP" sz="2400" dirty="0">
                <a:latin typeface="Hiragino Sans W2" panose="020B0300000000000000" pitchFamily="34" charset="-128"/>
                <a:ea typeface="Hiragino Sans W2" panose="020B0300000000000000" pitchFamily="34" charset="-128"/>
              </a:rPr>
              <a:t>)</a:t>
            </a:r>
            <a:endParaRPr kumimoji="1" lang="ja-JP" altLang="en-US" sz="2400">
              <a:latin typeface="Hiragino Sans W2" panose="020B0300000000000000" pitchFamily="34" charset="-128"/>
              <a:ea typeface="Hiragino Sans W2" panose="020B0300000000000000" pitchFamily="34" charset="-128"/>
            </a:endParaRPr>
          </a:p>
        </p:txBody>
      </p:sp>
      <p:grpSp>
        <p:nvGrpSpPr>
          <p:cNvPr id="24" name="グループ化 23">
            <a:extLst>
              <a:ext uri="{FF2B5EF4-FFF2-40B4-BE49-F238E27FC236}">
                <a16:creationId xmlns:a16="http://schemas.microsoft.com/office/drawing/2014/main" id="{65C48C6E-8E5F-1E48-AD58-2E79CC71C079}"/>
              </a:ext>
            </a:extLst>
          </p:cNvPr>
          <p:cNvGrpSpPr/>
          <p:nvPr/>
        </p:nvGrpSpPr>
        <p:grpSpPr>
          <a:xfrm>
            <a:off x="175204" y="1805097"/>
            <a:ext cx="4811625" cy="1979636"/>
            <a:chOff x="175204" y="1805097"/>
            <a:chExt cx="4811625" cy="1979636"/>
          </a:xfrm>
        </p:grpSpPr>
        <p:sp>
          <p:nvSpPr>
            <p:cNvPr id="27" name="角丸四角形 26">
              <a:extLst>
                <a:ext uri="{FF2B5EF4-FFF2-40B4-BE49-F238E27FC236}">
                  <a16:creationId xmlns:a16="http://schemas.microsoft.com/office/drawing/2014/main" id="{DAA45D4D-A101-1E40-83E2-A35E03D7B930}"/>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grpSp>
          <p:nvGrpSpPr>
            <p:cNvPr id="29" name="グループ化 28">
              <a:extLst>
                <a:ext uri="{FF2B5EF4-FFF2-40B4-BE49-F238E27FC236}">
                  <a16:creationId xmlns:a16="http://schemas.microsoft.com/office/drawing/2014/main" id="{CB980D33-E6A2-DB40-AA28-2460BD1012F3}"/>
                </a:ext>
              </a:extLst>
            </p:cNvPr>
            <p:cNvGrpSpPr/>
            <p:nvPr/>
          </p:nvGrpSpPr>
          <p:grpSpPr>
            <a:xfrm>
              <a:off x="340779" y="1938701"/>
              <a:ext cx="4480474" cy="1712428"/>
              <a:chOff x="257688" y="1925581"/>
              <a:chExt cx="4480474" cy="1712428"/>
            </a:xfrm>
          </p:grpSpPr>
          <p:pic>
            <p:nvPicPr>
              <p:cNvPr id="31" name="図 30">
                <a:extLst>
                  <a:ext uri="{FF2B5EF4-FFF2-40B4-BE49-F238E27FC236}">
                    <a16:creationId xmlns:a16="http://schemas.microsoft.com/office/drawing/2014/main" id="{C78B0A3F-93A9-6041-9B35-E14A2342ED95}"/>
                  </a:ext>
                </a:extLst>
              </p:cNvPr>
              <p:cNvPicPr>
                <a:picLocks noChangeAspect="1"/>
              </p:cNvPicPr>
              <p:nvPr/>
            </p:nvPicPr>
            <p:blipFill>
              <a:blip r:embed="rId8">
                <a:alphaModFix amt="27000"/>
              </a:blip>
              <a:stretch>
                <a:fillRect/>
              </a:stretch>
            </p:blipFill>
            <p:spPr>
              <a:xfrm>
                <a:off x="1641711" y="1925581"/>
                <a:ext cx="1712428" cy="1712428"/>
              </a:xfrm>
              <a:prstGeom prst="rect">
                <a:avLst/>
              </a:prstGeom>
            </p:spPr>
          </p:pic>
          <p:pic>
            <p:nvPicPr>
              <p:cNvPr id="32" name="図 31">
                <a:extLst>
                  <a:ext uri="{FF2B5EF4-FFF2-40B4-BE49-F238E27FC236}">
                    <a16:creationId xmlns:a16="http://schemas.microsoft.com/office/drawing/2014/main" id="{4A4B46F5-A151-CF43-B505-88451DE1A4C4}"/>
                  </a:ext>
                </a:extLst>
              </p:cNvPr>
              <p:cNvPicPr>
                <a:picLocks noChangeAspect="1"/>
              </p:cNvPicPr>
              <p:nvPr/>
            </p:nvPicPr>
            <p:blipFill>
              <a:blip r:embed="rId8">
                <a:alphaModFix amt="27000"/>
              </a:blip>
              <a:stretch>
                <a:fillRect/>
              </a:stretch>
            </p:blipFill>
            <p:spPr>
              <a:xfrm>
                <a:off x="257688" y="1925581"/>
                <a:ext cx="1712428" cy="1712428"/>
              </a:xfrm>
              <a:prstGeom prst="rect">
                <a:avLst/>
              </a:prstGeom>
            </p:spPr>
          </p:pic>
          <p:pic>
            <p:nvPicPr>
              <p:cNvPr id="33" name="図 32">
                <a:extLst>
                  <a:ext uri="{FF2B5EF4-FFF2-40B4-BE49-F238E27FC236}">
                    <a16:creationId xmlns:a16="http://schemas.microsoft.com/office/drawing/2014/main" id="{C17F4E67-E90C-2347-882A-AF483517290C}"/>
                  </a:ext>
                </a:extLst>
              </p:cNvPr>
              <p:cNvPicPr>
                <a:picLocks noChangeAspect="1"/>
              </p:cNvPicPr>
              <p:nvPr/>
            </p:nvPicPr>
            <p:blipFill>
              <a:blip r:embed="rId8">
                <a:alphaModFix amt="27000"/>
              </a:blip>
              <a:stretch>
                <a:fillRect/>
              </a:stretch>
            </p:blipFill>
            <p:spPr>
              <a:xfrm>
                <a:off x="3025734" y="1925581"/>
                <a:ext cx="1712428" cy="1712428"/>
              </a:xfrm>
              <a:prstGeom prst="rect">
                <a:avLst/>
              </a:prstGeom>
            </p:spPr>
          </p:pic>
        </p:grpSp>
        <p:sp>
          <p:nvSpPr>
            <p:cNvPr id="30" name="テキスト ボックス 29">
              <a:extLst>
                <a:ext uri="{FF2B5EF4-FFF2-40B4-BE49-F238E27FC236}">
                  <a16:creationId xmlns:a16="http://schemas.microsoft.com/office/drawing/2014/main" id="{C035F90A-606C-B041-9877-44E9B40E5BCC}"/>
                </a:ext>
              </a:extLst>
            </p:cNvPr>
            <p:cNvSpPr txBox="1"/>
            <p:nvPr/>
          </p:nvSpPr>
          <p:spPr>
            <a:xfrm>
              <a:off x="488135" y="2564082"/>
              <a:ext cx="4269117" cy="461665"/>
            </a:xfrm>
            <a:prstGeom prst="rect">
              <a:avLst/>
            </a:prstGeom>
            <a:noFill/>
          </p:spPr>
          <p:txBody>
            <a:bodyPr wrap="none" rtlCol="0">
              <a:spAutoFit/>
            </a:bodyPr>
            <a:lstStyle/>
            <a:p>
              <a:r>
                <a:rPr kumimoji="1" lang="ja-JP" altLang="en-US" sz="2400" b="1">
                  <a:latin typeface="Hiragino Sans W2" panose="020B0300000000000000" pitchFamily="34" charset="-128"/>
                  <a:ea typeface="Hiragino Sans W2" panose="020B0300000000000000" pitchFamily="34" charset="-128"/>
                </a:rPr>
                <a:t>グリッドコンピューティング</a:t>
              </a:r>
            </a:p>
          </p:txBody>
        </p:sp>
      </p:grpSp>
      <p:sp>
        <p:nvSpPr>
          <p:cNvPr id="34" name="テキスト ボックス 33">
            <a:extLst>
              <a:ext uri="{FF2B5EF4-FFF2-40B4-BE49-F238E27FC236}">
                <a16:creationId xmlns:a16="http://schemas.microsoft.com/office/drawing/2014/main" id="{60F4FBAC-95D0-4941-9FBA-CEADB32D9F34}"/>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38083238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グループ化 26">
            <a:extLst>
              <a:ext uri="{FF2B5EF4-FFF2-40B4-BE49-F238E27FC236}">
                <a16:creationId xmlns:a16="http://schemas.microsoft.com/office/drawing/2014/main" id="{84AAB64E-5411-824B-8B6A-DF8D7646124E}"/>
              </a:ext>
            </a:extLst>
          </p:cNvPr>
          <p:cNvGrpSpPr/>
          <p:nvPr/>
        </p:nvGrpSpPr>
        <p:grpSpPr>
          <a:xfrm>
            <a:off x="175204" y="1805097"/>
            <a:ext cx="4811625" cy="1979636"/>
            <a:chOff x="175204" y="1805097"/>
            <a:chExt cx="4811625" cy="1979636"/>
          </a:xfrm>
        </p:grpSpPr>
        <p:sp>
          <p:nvSpPr>
            <p:cNvPr id="29" name="角丸四角形 28">
              <a:extLst>
                <a:ext uri="{FF2B5EF4-FFF2-40B4-BE49-F238E27FC236}">
                  <a16:creationId xmlns:a16="http://schemas.microsoft.com/office/drawing/2014/main" id="{E55EA22E-F697-A741-828A-2D402B24D070}"/>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grpSp>
          <p:nvGrpSpPr>
            <p:cNvPr id="30" name="グループ化 29">
              <a:extLst>
                <a:ext uri="{FF2B5EF4-FFF2-40B4-BE49-F238E27FC236}">
                  <a16:creationId xmlns:a16="http://schemas.microsoft.com/office/drawing/2014/main" id="{65230DDC-D617-804F-AF76-EBFF8882BB7E}"/>
                </a:ext>
              </a:extLst>
            </p:cNvPr>
            <p:cNvGrpSpPr/>
            <p:nvPr/>
          </p:nvGrpSpPr>
          <p:grpSpPr>
            <a:xfrm>
              <a:off x="340779" y="1938701"/>
              <a:ext cx="4480474" cy="1712428"/>
              <a:chOff x="257688" y="1925581"/>
              <a:chExt cx="4480474" cy="1712428"/>
            </a:xfrm>
          </p:grpSpPr>
          <p:pic>
            <p:nvPicPr>
              <p:cNvPr id="33" name="図 32">
                <a:extLst>
                  <a:ext uri="{FF2B5EF4-FFF2-40B4-BE49-F238E27FC236}">
                    <a16:creationId xmlns:a16="http://schemas.microsoft.com/office/drawing/2014/main" id="{05018ADB-007B-2A4B-B4DA-A03846C5950A}"/>
                  </a:ext>
                </a:extLst>
              </p:cNvPr>
              <p:cNvPicPr>
                <a:picLocks noChangeAspect="1"/>
              </p:cNvPicPr>
              <p:nvPr/>
            </p:nvPicPr>
            <p:blipFill>
              <a:blip r:embed="rId3">
                <a:alphaModFix amt="27000"/>
              </a:blip>
              <a:stretch>
                <a:fillRect/>
              </a:stretch>
            </p:blipFill>
            <p:spPr>
              <a:xfrm>
                <a:off x="1641711" y="1925581"/>
                <a:ext cx="1712428" cy="1712428"/>
              </a:xfrm>
              <a:prstGeom prst="rect">
                <a:avLst/>
              </a:prstGeom>
            </p:spPr>
          </p:pic>
          <p:pic>
            <p:nvPicPr>
              <p:cNvPr id="34" name="図 33">
                <a:extLst>
                  <a:ext uri="{FF2B5EF4-FFF2-40B4-BE49-F238E27FC236}">
                    <a16:creationId xmlns:a16="http://schemas.microsoft.com/office/drawing/2014/main" id="{6D69E0F3-E09A-D640-8420-94CF71FD4B0C}"/>
                  </a:ext>
                </a:extLst>
              </p:cNvPr>
              <p:cNvPicPr>
                <a:picLocks noChangeAspect="1"/>
              </p:cNvPicPr>
              <p:nvPr/>
            </p:nvPicPr>
            <p:blipFill>
              <a:blip r:embed="rId3">
                <a:alphaModFix amt="27000"/>
              </a:blip>
              <a:stretch>
                <a:fillRect/>
              </a:stretch>
            </p:blipFill>
            <p:spPr>
              <a:xfrm>
                <a:off x="257688" y="1925581"/>
                <a:ext cx="1712428" cy="1712428"/>
              </a:xfrm>
              <a:prstGeom prst="rect">
                <a:avLst/>
              </a:prstGeom>
            </p:spPr>
          </p:pic>
          <p:pic>
            <p:nvPicPr>
              <p:cNvPr id="35" name="図 34">
                <a:extLst>
                  <a:ext uri="{FF2B5EF4-FFF2-40B4-BE49-F238E27FC236}">
                    <a16:creationId xmlns:a16="http://schemas.microsoft.com/office/drawing/2014/main" id="{F88E3D4A-B1FD-6D4C-8A56-19ABFBEF5EE2}"/>
                  </a:ext>
                </a:extLst>
              </p:cNvPr>
              <p:cNvPicPr>
                <a:picLocks noChangeAspect="1"/>
              </p:cNvPicPr>
              <p:nvPr/>
            </p:nvPicPr>
            <p:blipFill>
              <a:blip r:embed="rId3">
                <a:alphaModFix amt="27000"/>
              </a:blip>
              <a:stretch>
                <a:fillRect/>
              </a:stretch>
            </p:blipFill>
            <p:spPr>
              <a:xfrm>
                <a:off x="3025734" y="1925581"/>
                <a:ext cx="1712428" cy="1712428"/>
              </a:xfrm>
              <a:prstGeom prst="rect">
                <a:avLst/>
              </a:prstGeom>
            </p:spPr>
          </p:pic>
        </p:grpSp>
        <p:sp>
          <p:nvSpPr>
            <p:cNvPr id="32" name="テキスト ボックス 31">
              <a:extLst>
                <a:ext uri="{FF2B5EF4-FFF2-40B4-BE49-F238E27FC236}">
                  <a16:creationId xmlns:a16="http://schemas.microsoft.com/office/drawing/2014/main" id="{56CE4B32-BE6D-A640-9939-93A536E89D9F}"/>
                </a:ext>
              </a:extLst>
            </p:cNvPr>
            <p:cNvSpPr txBox="1"/>
            <p:nvPr/>
          </p:nvSpPr>
          <p:spPr>
            <a:xfrm>
              <a:off x="488135" y="2564082"/>
              <a:ext cx="4269117" cy="461665"/>
            </a:xfrm>
            <a:prstGeom prst="rect">
              <a:avLst/>
            </a:prstGeom>
            <a:noFill/>
          </p:spPr>
          <p:txBody>
            <a:bodyPr wrap="none" rtlCol="0">
              <a:spAutoFit/>
            </a:bodyPr>
            <a:lstStyle/>
            <a:p>
              <a:r>
                <a:rPr kumimoji="1" lang="ja-JP" altLang="en-US" sz="2400" b="1">
                  <a:latin typeface="Hiragino Sans W2" panose="020B0300000000000000" pitchFamily="34" charset="-128"/>
                  <a:ea typeface="Hiragino Sans W2" panose="020B0300000000000000" pitchFamily="34" charset="-128"/>
                </a:rPr>
                <a:t>グリッドコンピューティング</a:t>
              </a:r>
            </a:p>
          </p:txBody>
        </p:sp>
      </p:grpSp>
      <p:sp>
        <p:nvSpPr>
          <p:cNvPr id="23" name="角丸四角形 22">
            <a:extLst>
              <a:ext uri="{FF2B5EF4-FFF2-40B4-BE49-F238E27FC236}">
                <a16:creationId xmlns:a16="http://schemas.microsoft.com/office/drawing/2014/main" id="{3D1A9805-48AF-CA40-9564-503694DD2AA1}"/>
              </a:ext>
            </a:extLst>
          </p:cNvPr>
          <p:cNvSpPr/>
          <p:nvPr/>
        </p:nvSpPr>
        <p:spPr>
          <a:xfrm>
            <a:off x="7135246" y="940904"/>
            <a:ext cx="2008754" cy="5917096"/>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4" name="図 3">
            <a:extLst>
              <a:ext uri="{FF2B5EF4-FFF2-40B4-BE49-F238E27FC236}">
                <a16:creationId xmlns:a16="http://schemas.microsoft.com/office/drawing/2014/main" id="{7C1C57E0-EA9D-AA49-A3D7-8CF629B59095}"/>
              </a:ext>
            </a:extLst>
          </p:cNvPr>
          <p:cNvPicPr>
            <a:picLocks noChangeAspect="1"/>
          </p:cNvPicPr>
          <p:nvPr/>
        </p:nvPicPr>
        <p:blipFill>
          <a:blip r:embed="rId4"/>
          <a:stretch>
            <a:fillRect/>
          </a:stretch>
        </p:blipFill>
        <p:spPr>
          <a:xfrm>
            <a:off x="257688" y="4408902"/>
            <a:ext cx="2148417" cy="1912091"/>
          </a:xfrm>
          <a:prstGeom prst="rect">
            <a:avLst/>
          </a:prstGeom>
        </p:spPr>
      </p:pic>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5"/>
          <a:stretch>
            <a:fillRect/>
          </a:stretch>
        </p:blipFill>
        <p:spPr>
          <a:xfrm>
            <a:off x="2145498" y="5281286"/>
            <a:ext cx="1833389" cy="1576714"/>
          </a:xfrm>
          <a:prstGeom prst="rect">
            <a:avLst/>
          </a:prstGeom>
        </p:spPr>
      </p:pic>
      <p:pic>
        <p:nvPicPr>
          <p:cNvPr id="6" name="図 5">
            <a:extLst>
              <a:ext uri="{FF2B5EF4-FFF2-40B4-BE49-F238E27FC236}">
                <a16:creationId xmlns:a16="http://schemas.microsoft.com/office/drawing/2014/main" id="{2299F42E-C401-094D-8158-70F82A8B73AC}"/>
              </a:ext>
            </a:extLst>
          </p:cNvPr>
          <p:cNvPicPr>
            <a:picLocks noChangeAspect="1"/>
          </p:cNvPicPr>
          <p:nvPr/>
        </p:nvPicPr>
        <p:blipFill>
          <a:blip r:embed="rId6"/>
          <a:stretch>
            <a:fillRect/>
          </a:stretch>
        </p:blipFill>
        <p:spPr>
          <a:xfrm>
            <a:off x="7567067" y="5053313"/>
            <a:ext cx="1398893" cy="1549407"/>
          </a:xfrm>
          <a:prstGeom prst="rect">
            <a:avLst/>
          </a:prstGeom>
        </p:spPr>
      </p:pic>
      <p:pic>
        <p:nvPicPr>
          <p:cNvPr id="7" name="図 6">
            <a:extLst>
              <a:ext uri="{FF2B5EF4-FFF2-40B4-BE49-F238E27FC236}">
                <a16:creationId xmlns:a16="http://schemas.microsoft.com/office/drawing/2014/main" id="{177FBDC7-7319-1C40-B135-B9EA60B69A62}"/>
              </a:ext>
            </a:extLst>
          </p:cNvPr>
          <p:cNvPicPr>
            <a:picLocks noChangeAspect="1"/>
          </p:cNvPicPr>
          <p:nvPr/>
        </p:nvPicPr>
        <p:blipFill>
          <a:blip r:embed="rId7"/>
          <a:stretch>
            <a:fillRect/>
          </a:stretch>
        </p:blipFill>
        <p:spPr>
          <a:xfrm>
            <a:off x="7646715" y="1794005"/>
            <a:ext cx="1239597" cy="1258474"/>
          </a:xfrm>
          <a:prstGeom prst="rect">
            <a:avLst/>
          </a:prstGeom>
        </p:spPr>
      </p:pic>
      <p:pic>
        <p:nvPicPr>
          <p:cNvPr id="8" name="図 7">
            <a:extLst>
              <a:ext uri="{FF2B5EF4-FFF2-40B4-BE49-F238E27FC236}">
                <a16:creationId xmlns:a16="http://schemas.microsoft.com/office/drawing/2014/main" id="{169652F5-CA9D-F941-8F91-28A38216F3EA}"/>
              </a:ext>
            </a:extLst>
          </p:cNvPr>
          <p:cNvPicPr>
            <a:picLocks noChangeAspect="1"/>
          </p:cNvPicPr>
          <p:nvPr/>
        </p:nvPicPr>
        <p:blipFill>
          <a:blip r:embed="rId8"/>
          <a:stretch>
            <a:fillRect/>
          </a:stretch>
        </p:blipFill>
        <p:spPr>
          <a:xfrm>
            <a:off x="7467059" y="3309589"/>
            <a:ext cx="1598908" cy="1455007"/>
          </a:xfrm>
          <a:prstGeom prst="rect">
            <a:avLst/>
          </a:prstGeom>
        </p:spPr>
      </p:pic>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cxnSp>
        <p:nvCxnSpPr>
          <p:cNvPr id="14" name="曲線コネクタ 13">
            <a:extLst>
              <a:ext uri="{FF2B5EF4-FFF2-40B4-BE49-F238E27FC236}">
                <a16:creationId xmlns:a16="http://schemas.microsoft.com/office/drawing/2014/main" id="{AA54E6B2-8B01-7545-B1C5-EA721A3CFEAB}"/>
              </a:ext>
            </a:extLst>
          </p:cNvPr>
          <p:cNvCxnSpPr>
            <a:cxnSpLocks/>
            <a:stCxn id="7" idx="1"/>
          </p:cNvCxnSpPr>
          <p:nvPr/>
        </p:nvCxnSpPr>
        <p:spPr>
          <a:xfrm rot="10800000" flipV="1">
            <a:off x="4986829" y="2423241"/>
            <a:ext cx="2659886" cy="371673"/>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線コネクタ 15">
            <a:extLst>
              <a:ext uri="{FF2B5EF4-FFF2-40B4-BE49-F238E27FC236}">
                <a16:creationId xmlns:a16="http://schemas.microsoft.com/office/drawing/2014/main" id="{782B9BA7-D4F2-8246-A5D0-D241042884BA}"/>
              </a:ext>
            </a:extLst>
          </p:cNvPr>
          <p:cNvCxnSpPr>
            <a:cxnSpLocks/>
            <a:stCxn id="8" idx="1"/>
          </p:cNvCxnSpPr>
          <p:nvPr/>
        </p:nvCxnSpPr>
        <p:spPr>
          <a:xfrm rot="10800000">
            <a:off x="4986829" y="2794915"/>
            <a:ext cx="2480230" cy="1242178"/>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0724B6B-6BE3-4A4C-A814-9483AC7A6C8A}"/>
              </a:ext>
            </a:extLst>
          </p:cNvPr>
          <p:cNvSpPr txBox="1"/>
          <p:nvPr/>
        </p:nvSpPr>
        <p:spPr>
          <a:xfrm>
            <a:off x="7123960" y="1057084"/>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クライアント</a:t>
            </a:r>
          </a:p>
        </p:txBody>
      </p:sp>
      <p:cxnSp>
        <p:nvCxnSpPr>
          <p:cNvPr id="25" name="曲線コネクタ 24">
            <a:extLst>
              <a:ext uri="{FF2B5EF4-FFF2-40B4-BE49-F238E27FC236}">
                <a16:creationId xmlns:a16="http://schemas.microsoft.com/office/drawing/2014/main" id="{DC855AB7-6830-F64E-ADD1-1BFB2141375E}"/>
              </a:ext>
            </a:extLst>
          </p:cNvPr>
          <p:cNvCxnSpPr>
            <a:cxnSpLocks/>
            <a:stCxn id="6" idx="1"/>
          </p:cNvCxnSpPr>
          <p:nvPr/>
        </p:nvCxnSpPr>
        <p:spPr>
          <a:xfrm rot="10800000">
            <a:off x="4986829" y="2794915"/>
            <a:ext cx="2580238" cy="3033102"/>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8E8824A-F316-8D43-9A30-211567BDC78C}"/>
              </a:ext>
            </a:extLst>
          </p:cNvPr>
          <p:cNvSpPr txBox="1"/>
          <p:nvPr/>
        </p:nvSpPr>
        <p:spPr>
          <a:xfrm>
            <a:off x="5123097" y="1592840"/>
            <a:ext cx="1935145" cy="830997"/>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リクエスト</a:t>
            </a:r>
            <a:endParaRPr kumimoji="1" lang="en-US" altLang="ja-JP" sz="2400" dirty="0">
              <a:latin typeface="Hiragino Sans W2" panose="020B0300000000000000" pitchFamily="34" charset="-128"/>
              <a:ea typeface="Hiragino Sans W2" panose="020B0300000000000000" pitchFamily="34" charset="-128"/>
            </a:endParaRPr>
          </a:p>
          <a:p>
            <a:pPr algn="ctr"/>
            <a:r>
              <a:rPr kumimoji="1" lang="en-US" altLang="ja-JP" sz="2400" dirty="0">
                <a:latin typeface="Hiragino Sans W2" panose="020B0300000000000000" pitchFamily="34" charset="-128"/>
                <a:ea typeface="Hiragino Sans W2" panose="020B0300000000000000" pitchFamily="34" charset="-128"/>
              </a:rPr>
              <a:t>(</a:t>
            </a:r>
            <a:r>
              <a:rPr kumimoji="1" lang="ja-JP" altLang="en-US" sz="2400">
                <a:latin typeface="Hiragino Sans W2" panose="020B0300000000000000" pitchFamily="34" charset="-128"/>
                <a:ea typeface="Hiragino Sans W2" panose="020B0300000000000000" pitchFamily="34" charset="-128"/>
              </a:rPr>
              <a:t>ジョブ発行</a:t>
            </a:r>
            <a:r>
              <a:rPr kumimoji="1" lang="en-US" altLang="ja-JP" sz="2400" dirty="0">
                <a:latin typeface="Hiragino Sans W2" panose="020B0300000000000000" pitchFamily="34" charset="-128"/>
                <a:ea typeface="Hiragino Sans W2" panose="020B0300000000000000" pitchFamily="34" charset="-128"/>
              </a:rPr>
              <a:t>)</a:t>
            </a:r>
            <a:endParaRPr kumimoji="1" lang="ja-JP" altLang="en-US" sz="2400">
              <a:latin typeface="Hiragino Sans W2" panose="020B0300000000000000" pitchFamily="34" charset="-128"/>
              <a:ea typeface="Hiragino Sans W2" panose="020B0300000000000000" pitchFamily="34" charset="-128"/>
            </a:endParaRPr>
          </a:p>
        </p:txBody>
      </p:sp>
      <p:cxnSp>
        <p:nvCxnSpPr>
          <p:cNvPr id="24" name="曲線コネクタ 23">
            <a:extLst>
              <a:ext uri="{FF2B5EF4-FFF2-40B4-BE49-F238E27FC236}">
                <a16:creationId xmlns:a16="http://schemas.microsoft.com/office/drawing/2014/main" id="{EDB58223-1269-D446-8625-EAD726C7AB36}"/>
              </a:ext>
            </a:extLst>
          </p:cNvPr>
          <p:cNvCxnSpPr>
            <a:cxnSpLocks/>
            <a:endCxn id="4" idx="0"/>
          </p:cNvCxnSpPr>
          <p:nvPr/>
        </p:nvCxnSpPr>
        <p:spPr>
          <a:xfrm flipH="1">
            <a:off x="1331897" y="2794915"/>
            <a:ext cx="3654932" cy="1613987"/>
          </a:xfrm>
          <a:prstGeom prst="curvedConnector4">
            <a:avLst>
              <a:gd name="adj1" fmla="val 99054"/>
              <a:gd name="adj2" fmla="val 80664"/>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曲線コネクタ 30">
            <a:extLst>
              <a:ext uri="{FF2B5EF4-FFF2-40B4-BE49-F238E27FC236}">
                <a16:creationId xmlns:a16="http://schemas.microsoft.com/office/drawing/2014/main" id="{FD462C2E-FB7D-E847-9913-C958AAAF51C0}"/>
              </a:ext>
            </a:extLst>
          </p:cNvPr>
          <p:cNvCxnSpPr>
            <a:cxnSpLocks/>
            <a:endCxn id="5" idx="0"/>
          </p:cNvCxnSpPr>
          <p:nvPr/>
        </p:nvCxnSpPr>
        <p:spPr>
          <a:xfrm flipH="1">
            <a:off x="3062193" y="2794915"/>
            <a:ext cx="1924636" cy="2486371"/>
          </a:xfrm>
          <a:prstGeom prst="curvedConnector4">
            <a:avLst>
              <a:gd name="adj1" fmla="val 87010"/>
              <a:gd name="adj2" fmla="val 5332"/>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A6C4BE12-A9C7-B846-9566-C0A2B77A5BE3}"/>
              </a:ext>
            </a:extLst>
          </p:cNvPr>
          <p:cNvSpPr txBox="1"/>
          <p:nvPr/>
        </p:nvSpPr>
        <p:spPr>
          <a:xfrm>
            <a:off x="3159363" y="4588788"/>
            <a:ext cx="800219" cy="461665"/>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処理</a:t>
            </a:r>
          </a:p>
        </p:txBody>
      </p:sp>
      <p:sp>
        <p:nvSpPr>
          <p:cNvPr id="39" name="テキスト ボックス 38">
            <a:extLst>
              <a:ext uri="{FF2B5EF4-FFF2-40B4-BE49-F238E27FC236}">
                <a16:creationId xmlns:a16="http://schemas.microsoft.com/office/drawing/2014/main" id="{D8939BD7-8741-9D4A-A41A-805A9542AAD5}"/>
              </a:ext>
            </a:extLst>
          </p:cNvPr>
          <p:cNvSpPr txBox="1"/>
          <p:nvPr/>
        </p:nvSpPr>
        <p:spPr>
          <a:xfrm>
            <a:off x="1479419" y="3940202"/>
            <a:ext cx="800219" cy="461665"/>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処理</a:t>
            </a:r>
          </a:p>
        </p:txBody>
      </p:sp>
      <p:sp>
        <p:nvSpPr>
          <p:cNvPr id="36" name="テキスト ボックス 35">
            <a:extLst>
              <a:ext uri="{FF2B5EF4-FFF2-40B4-BE49-F238E27FC236}">
                <a16:creationId xmlns:a16="http://schemas.microsoft.com/office/drawing/2014/main" id="{62F96324-EF37-5645-AB2B-66B45F389356}"/>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50390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a:extLst>
              <a:ext uri="{FF2B5EF4-FFF2-40B4-BE49-F238E27FC236}">
                <a16:creationId xmlns:a16="http://schemas.microsoft.com/office/drawing/2014/main" id="{A797773B-3500-FF4E-85D9-AFC6219E1BFD}"/>
              </a:ext>
            </a:extLst>
          </p:cNvPr>
          <p:cNvCxnSpPr>
            <a:cxnSpLocks/>
          </p:cNvCxnSpPr>
          <p:nvPr/>
        </p:nvCxnSpPr>
        <p:spPr>
          <a:xfrm flipH="1">
            <a:off x="2693772" y="2031082"/>
            <a:ext cx="3768813" cy="0"/>
          </a:xfrm>
          <a:prstGeom prst="straightConnector1">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9DE63BB-FEC9-C74C-868D-FCF12506F2ED}"/>
              </a:ext>
            </a:extLst>
          </p:cNvPr>
          <p:cNvCxnSpPr>
            <a:cxnSpLocks/>
          </p:cNvCxnSpPr>
          <p:nvPr/>
        </p:nvCxnSpPr>
        <p:spPr>
          <a:xfrm flipH="1">
            <a:off x="2693772" y="5300526"/>
            <a:ext cx="3781170" cy="22199"/>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EC4E319D-8645-2B41-BC38-019E59AAA39F}"/>
              </a:ext>
            </a:extLst>
          </p:cNvPr>
          <p:cNvCxnSpPr>
            <a:cxnSpLocks/>
          </p:cNvCxnSpPr>
          <p:nvPr/>
        </p:nvCxnSpPr>
        <p:spPr>
          <a:xfrm>
            <a:off x="2679870" y="3526185"/>
            <a:ext cx="3781170" cy="0"/>
          </a:xfrm>
          <a:prstGeom prst="straightConnector1">
            <a:avLst/>
          </a:prstGeom>
          <a:ln w="47625">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4" name="角丸四角形 23">
            <a:extLst>
              <a:ext uri="{FF2B5EF4-FFF2-40B4-BE49-F238E27FC236}">
                <a16:creationId xmlns:a16="http://schemas.microsoft.com/office/drawing/2014/main" id="{8B574FBA-BA7D-CA48-8D6A-4291799BF8D0}"/>
              </a:ext>
            </a:extLst>
          </p:cNvPr>
          <p:cNvSpPr/>
          <p:nvPr/>
        </p:nvSpPr>
        <p:spPr>
          <a:xfrm>
            <a:off x="-2919" y="1075039"/>
            <a:ext cx="2504665" cy="5782962"/>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p:txBody>
          <a:bodyPr/>
          <a:lstStyle/>
          <a:p>
            <a:r>
              <a:rPr kumimoji="1" lang="ja-JP" altLang="en-US"/>
              <a:t>提案の全体像</a:t>
            </a:r>
          </a:p>
        </p:txBody>
      </p:sp>
      <p:pic>
        <p:nvPicPr>
          <p:cNvPr id="7" name="図 6">
            <a:extLst>
              <a:ext uri="{FF2B5EF4-FFF2-40B4-BE49-F238E27FC236}">
                <a16:creationId xmlns:a16="http://schemas.microsoft.com/office/drawing/2014/main" id="{C8DC8EE3-8885-E045-B482-BE9951A6B21C}"/>
              </a:ext>
            </a:extLst>
          </p:cNvPr>
          <p:cNvPicPr>
            <a:picLocks noChangeAspect="1"/>
          </p:cNvPicPr>
          <p:nvPr/>
        </p:nvPicPr>
        <p:blipFill>
          <a:blip r:embed="rId3"/>
          <a:stretch>
            <a:fillRect/>
          </a:stretch>
        </p:blipFill>
        <p:spPr>
          <a:xfrm>
            <a:off x="175205" y="4085510"/>
            <a:ext cx="2148417" cy="1912091"/>
          </a:xfrm>
          <a:prstGeom prst="rect">
            <a:avLst/>
          </a:prstGeom>
        </p:spPr>
      </p:pic>
      <p:pic>
        <p:nvPicPr>
          <p:cNvPr id="8" name="図 7">
            <a:extLst>
              <a:ext uri="{FF2B5EF4-FFF2-40B4-BE49-F238E27FC236}">
                <a16:creationId xmlns:a16="http://schemas.microsoft.com/office/drawing/2014/main" id="{2E9EC28F-9AF9-D24F-A4E8-FBC5C4F4EDBA}"/>
              </a:ext>
            </a:extLst>
          </p:cNvPr>
          <p:cNvPicPr>
            <a:picLocks noChangeAspect="1"/>
          </p:cNvPicPr>
          <p:nvPr/>
        </p:nvPicPr>
        <p:blipFill>
          <a:blip r:embed="rId4"/>
          <a:stretch>
            <a:fillRect/>
          </a:stretch>
        </p:blipFill>
        <p:spPr>
          <a:xfrm>
            <a:off x="332719" y="2031082"/>
            <a:ext cx="1833389" cy="1576714"/>
          </a:xfrm>
          <a:prstGeom prst="rect">
            <a:avLst/>
          </a:prstGeom>
        </p:spPr>
      </p:pic>
      <p:sp>
        <p:nvSpPr>
          <p:cNvPr id="9" name="テキスト ボックス 8">
            <a:extLst>
              <a:ext uri="{FF2B5EF4-FFF2-40B4-BE49-F238E27FC236}">
                <a16:creationId xmlns:a16="http://schemas.microsoft.com/office/drawing/2014/main" id="{AACA1C57-5759-6F46-8F09-1564351B3066}"/>
              </a:ext>
            </a:extLst>
          </p:cNvPr>
          <p:cNvSpPr txBox="1"/>
          <p:nvPr/>
        </p:nvSpPr>
        <p:spPr>
          <a:xfrm>
            <a:off x="387639" y="1160797"/>
            <a:ext cx="172354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計算リソース</a:t>
            </a:r>
          </a:p>
        </p:txBody>
      </p:sp>
      <p:pic>
        <p:nvPicPr>
          <p:cNvPr id="4" name="図 3">
            <a:extLst>
              <a:ext uri="{FF2B5EF4-FFF2-40B4-BE49-F238E27FC236}">
                <a16:creationId xmlns:a16="http://schemas.microsoft.com/office/drawing/2014/main" id="{AD1145B1-34F7-9D47-9152-9F8285F05CD5}"/>
              </a:ext>
            </a:extLst>
          </p:cNvPr>
          <p:cNvPicPr>
            <a:picLocks noChangeAspect="1"/>
          </p:cNvPicPr>
          <p:nvPr/>
        </p:nvPicPr>
        <p:blipFill>
          <a:blip r:embed="rId5"/>
          <a:stretch>
            <a:fillRect/>
          </a:stretch>
        </p:blipFill>
        <p:spPr>
          <a:xfrm>
            <a:off x="7155560" y="5064404"/>
            <a:ext cx="1398893" cy="1549407"/>
          </a:xfrm>
          <a:prstGeom prst="rect">
            <a:avLst/>
          </a:prstGeom>
        </p:spPr>
      </p:pic>
      <p:pic>
        <p:nvPicPr>
          <p:cNvPr id="5" name="図 4">
            <a:extLst>
              <a:ext uri="{FF2B5EF4-FFF2-40B4-BE49-F238E27FC236}">
                <a16:creationId xmlns:a16="http://schemas.microsoft.com/office/drawing/2014/main" id="{A2C04AC5-4FDF-8242-8062-EAB19F0BF9CC}"/>
              </a:ext>
            </a:extLst>
          </p:cNvPr>
          <p:cNvPicPr>
            <a:picLocks noChangeAspect="1"/>
          </p:cNvPicPr>
          <p:nvPr/>
        </p:nvPicPr>
        <p:blipFill>
          <a:blip r:embed="rId6"/>
          <a:stretch>
            <a:fillRect/>
          </a:stretch>
        </p:blipFill>
        <p:spPr>
          <a:xfrm>
            <a:off x="7235208" y="1805096"/>
            <a:ext cx="1239597" cy="1258474"/>
          </a:xfrm>
          <a:prstGeom prst="rect">
            <a:avLst/>
          </a:prstGeom>
        </p:spPr>
      </p:pic>
      <p:pic>
        <p:nvPicPr>
          <p:cNvPr id="6" name="図 5">
            <a:extLst>
              <a:ext uri="{FF2B5EF4-FFF2-40B4-BE49-F238E27FC236}">
                <a16:creationId xmlns:a16="http://schemas.microsoft.com/office/drawing/2014/main" id="{072E84C2-B62E-D740-9A60-F3EC2AD28312}"/>
              </a:ext>
            </a:extLst>
          </p:cNvPr>
          <p:cNvPicPr>
            <a:picLocks noChangeAspect="1"/>
          </p:cNvPicPr>
          <p:nvPr/>
        </p:nvPicPr>
        <p:blipFill>
          <a:blip r:embed="rId7"/>
          <a:stretch>
            <a:fillRect/>
          </a:stretch>
        </p:blipFill>
        <p:spPr>
          <a:xfrm>
            <a:off x="7055552" y="3320680"/>
            <a:ext cx="1598908" cy="1455007"/>
          </a:xfrm>
          <a:prstGeom prst="rect">
            <a:avLst/>
          </a:prstGeom>
        </p:spPr>
      </p:pic>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1" name="正方形/長方形 10">
            <a:extLst>
              <a:ext uri="{FF2B5EF4-FFF2-40B4-BE49-F238E27FC236}">
                <a16:creationId xmlns:a16="http://schemas.microsoft.com/office/drawing/2014/main" id="{57A30827-A9BE-8C40-81F7-A7452B5C8841}"/>
              </a:ext>
            </a:extLst>
          </p:cNvPr>
          <p:cNvSpPr/>
          <p:nvPr/>
        </p:nvSpPr>
        <p:spPr>
          <a:xfrm>
            <a:off x="4169392" y="1505990"/>
            <a:ext cx="805215" cy="49953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a:solidFill>
                  <a:schemeClr val="tx1"/>
                </a:solidFill>
                <a:latin typeface="Hiragino Sans W2" panose="020B0300000000000000" pitchFamily="34" charset="-128"/>
                <a:ea typeface="Hiragino Sans W2" panose="020B0300000000000000" pitchFamily="34" charset="-128"/>
              </a:rPr>
              <a:t>リソース共有プラットフォーム</a:t>
            </a:r>
          </a:p>
        </p:txBody>
      </p:sp>
      <p:sp>
        <p:nvSpPr>
          <p:cNvPr id="16" name="テキスト ボックス 15">
            <a:extLst>
              <a:ext uri="{FF2B5EF4-FFF2-40B4-BE49-F238E27FC236}">
                <a16:creationId xmlns:a16="http://schemas.microsoft.com/office/drawing/2014/main" id="{EDB80965-D11A-164C-B12A-216C0AA099B8}"/>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911091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a:extLst>
              <a:ext uri="{FF2B5EF4-FFF2-40B4-BE49-F238E27FC236}">
                <a16:creationId xmlns:a16="http://schemas.microsoft.com/office/drawing/2014/main" id="{3D1A9805-48AF-CA40-9564-503694DD2AA1}"/>
              </a:ext>
            </a:extLst>
          </p:cNvPr>
          <p:cNvSpPr/>
          <p:nvPr/>
        </p:nvSpPr>
        <p:spPr>
          <a:xfrm>
            <a:off x="7135246" y="940904"/>
            <a:ext cx="2008754" cy="5917096"/>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9" name="角丸四角形 8">
            <a:extLst>
              <a:ext uri="{FF2B5EF4-FFF2-40B4-BE49-F238E27FC236}">
                <a16:creationId xmlns:a16="http://schemas.microsoft.com/office/drawing/2014/main" id="{9C5AAFAF-7B52-BD4B-B9F8-DCF6C4E9D18D}"/>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4" name="図 3">
            <a:extLst>
              <a:ext uri="{FF2B5EF4-FFF2-40B4-BE49-F238E27FC236}">
                <a16:creationId xmlns:a16="http://schemas.microsoft.com/office/drawing/2014/main" id="{7C1C57E0-EA9D-AA49-A3D7-8CF629B59095}"/>
              </a:ext>
            </a:extLst>
          </p:cNvPr>
          <p:cNvPicPr>
            <a:picLocks noChangeAspect="1"/>
          </p:cNvPicPr>
          <p:nvPr/>
        </p:nvPicPr>
        <p:blipFill>
          <a:blip r:embed="rId3"/>
          <a:stretch>
            <a:fillRect/>
          </a:stretch>
        </p:blipFill>
        <p:spPr>
          <a:xfrm>
            <a:off x="257688" y="4408902"/>
            <a:ext cx="2148417" cy="1912091"/>
          </a:xfrm>
          <a:prstGeom prst="rect">
            <a:avLst/>
          </a:prstGeom>
        </p:spPr>
      </p:pic>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4"/>
          <a:stretch>
            <a:fillRect/>
          </a:stretch>
        </p:blipFill>
        <p:spPr>
          <a:xfrm>
            <a:off x="2145498" y="5281286"/>
            <a:ext cx="1833389" cy="1576714"/>
          </a:xfrm>
          <a:prstGeom prst="rect">
            <a:avLst/>
          </a:prstGeom>
        </p:spPr>
      </p:pic>
      <p:pic>
        <p:nvPicPr>
          <p:cNvPr id="6" name="図 5">
            <a:extLst>
              <a:ext uri="{FF2B5EF4-FFF2-40B4-BE49-F238E27FC236}">
                <a16:creationId xmlns:a16="http://schemas.microsoft.com/office/drawing/2014/main" id="{2299F42E-C401-094D-8158-70F82A8B73AC}"/>
              </a:ext>
            </a:extLst>
          </p:cNvPr>
          <p:cNvPicPr>
            <a:picLocks noChangeAspect="1"/>
          </p:cNvPicPr>
          <p:nvPr/>
        </p:nvPicPr>
        <p:blipFill>
          <a:blip r:embed="rId5"/>
          <a:stretch>
            <a:fillRect/>
          </a:stretch>
        </p:blipFill>
        <p:spPr>
          <a:xfrm>
            <a:off x="7567067" y="5053313"/>
            <a:ext cx="1398893" cy="1549407"/>
          </a:xfrm>
          <a:prstGeom prst="rect">
            <a:avLst/>
          </a:prstGeom>
        </p:spPr>
      </p:pic>
      <p:pic>
        <p:nvPicPr>
          <p:cNvPr id="7" name="図 6">
            <a:extLst>
              <a:ext uri="{FF2B5EF4-FFF2-40B4-BE49-F238E27FC236}">
                <a16:creationId xmlns:a16="http://schemas.microsoft.com/office/drawing/2014/main" id="{177FBDC7-7319-1C40-B135-B9EA60B69A62}"/>
              </a:ext>
            </a:extLst>
          </p:cNvPr>
          <p:cNvPicPr>
            <a:picLocks noChangeAspect="1"/>
          </p:cNvPicPr>
          <p:nvPr/>
        </p:nvPicPr>
        <p:blipFill>
          <a:blip r:embed="rId6"/>
          <a:stretch>
            <a:fillRect/>
          </a:stretch>
        </p:blipFill>
        <p:spPr>
          <a:xfrm>
            <a:off x="7646715" y="1794005"/>
            <a:ext cx="1239597" cy="1258474"/>
          </a:xfrm>
          <a:prstGeom prst="rect">
            <a:avLst/>
          </a:prstGeom>
        </p:spPr>
      </p:pic>
      <p:pic>
        <p:nvPicPr>
          <p:cNvPr id="8" name="図 7">
            <a:extLst>
              <a:ext uri="{FF2B5EF4-FFF2-40B4-BE49-F238E27FC236}">
                <a16:creationId xmlns:a16="http://schemas.microsoft.com/office/drawing/2014/main" id="{169652F5-CA9D-F941-8F91-28A38216F3EA}"/>
              </a:ext>
            </a:extLst>
          </p:cNvPr>
          <p:cNvPicPr>
            <a:picLocks noChangeAspect="1"/>
          </p:cNvPicPr>
          <p:nvPr/>
        </p:nvPicPr>
        <p:blipFill>
          <a:blip r:embed="rId7"/>
          <a:stretch>
            <a:fillRect/>
          </a:stretch>
        </p:blipFill>
        <p:spPr>
          <a:xfrm>
            <a:off x="7467059" y="3309589"/>
            <a:ext cx="1598908" cy="1455007"/>
          </a:xfrm>
          <a:prstGeom prst="rect">
            <a:avLst/>
          </a:prstGeom>
        </p:spPr>
      </p:pic>
      <p:sp>
        <p:nvSpPr>
          <p:cNvPr id="10" name="テキスト ボックス 9">
            <a:extLst>
              <a:ext uri="{FF2B5EF4-FFF2-40B4-BE49-F238E27FC236}">
                <a16:creationId xmlns:a16="http://schemas.microsoft.com/office/drawing/2014/main" id="{C3327CAB-CDB2-1C4D-9056-49395596D16D}"/>
              </a:ext>
            </a:extLst>
          </p:cNvPr>
          <p:cNvSpPr txBox="1"/>
          <p:nvPr/>
        </p:nvSpPr>
        <p:spPr>
          <a:xfrm>
            <a:off x="386239" y="1942206"/>
            <a:ext cx="4185761"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グリッドコンピューティング</a:t>
            </a:r>
          </a:p>
        </p:txBody>
      </p:sp>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cxnSp>
        <p:nvCxnSpPr>
          <p:cNvPr id="14" name="曲線コネクタ 13">
            <a:extLst>
              <a:ext uri="{FF2B5EF4-FFF2-40B4-BE49-F238E27FC236}">
                <a16:creationId xmlns:a16="http://schemas.microsoft.com/office/drawing/2014/main" id="{AA54E6B2-8B01-7545-B1C5-EA721A3CFEAB}"/>
              </a:ext>
            </a:extLst>
          </p:cNvPr>
          <p:cNvCxnSpPr>
            <a:cxnSpLocks/>
            <a:stCxn id="7" idx="1"/>
            <a:endCxn id="9" idx="3"/>
          </p:cNvCxnSpPr>
          <p:nvPr/>
        </p:nvCxnSpPr>
        <p:spPr>
          <a:xfrm rot="10800000" flipV="1">
            <a:off x="4986829" y="2423241"/>
            <a:ext cx="2659886" cy="371673"/>
          </a:xfrm>
          <a:prstGeom prst="curvedConnector3">
            <a:avLst>
              <a:gd name="adj1" fmla="val 50000"/>
            </a:avLst>
          </a:prstGeom>
          <a:ln w="571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曲線コネクタ 15">
            <a:extLst>
              <a:ext uri="{FF2B5EF4-FFF2-40B4-BE49-F238E27FC236}">
                <a16:creationId xmlns:a16="http://schemas.microsoft.com/office/drawing/2014/main" id="{782B9BA7-D4F2-8246-A5D0-D241042884BA}"/>
              </a:ext>
            </a:extLst>
          </p:cNvPr>
          <p:cNvCxnSpPr>
            <a:cxnSpLocks/>
            <a:stCxn id="8" idx="1"/>
            <a:endCxn id="9" idx="3"/>
          </p:cNvCxnSpPr>
          <p:nvPr/>
        </p:nvCxnSpPr>
        <p:spPr>
          <a:xfrm rot="10800000">
            <a:off x="4986829" y="2794915"/>
            <a:ext cx="2480230" cy="1242178"/>
          </a:xfrm>
          <a:prstGeom prst="curvedConnector3">
            <a:avLst>
              <a:gd name="adj1" fmla="val 50000"/>
            </a:avLst>
          </a:prstGeom>
          <a:ln w="571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3ACA2F83-3925-DB46-8E80-B8BF9E8C9402}"/>
              </a:ext>
            </a:extLst>
          </p:cNvPr>
          <p:cNvPicPr>
            <a:picLocks noChangeAspect="1"/>
          </p:cNvPicPr>
          <p:nvPr/>
        </p:nvPicPr>
        <p:blipFill>
          <a:blip r:embed="rId8">
            <a:alphaModFix amt="73000"/>
          </a:blip>
          <a:stretch>
            <a:fillRect/>
          </a:stretch>
        </p:blipFill>
        <p:spPr>
          <a:xfrm>
            <a:off x="3127713" y="2423242"/>
            <a:ext cx="1249121" cy="1249121"/>
          </a:xfrm>
          <a:prstGeom prst="rect">
            <a:avLst/>
          </a:prstGeom>
        </p:spPr>
      </p:pic>
      <p:pic>
        <p:nvPicPr>
          <p:cNvPr id="21" name="図 20">
            <a:extLst>
              <a:ext uri="{FF2B5EF4-FFF2-40B4-BE49-F238E27FC236}">
                <a16:creationId xmlns:a16="http://schemas.microsoft.com/office/drawing/2014/main" id="{370A9A2F-1FDD-5D42-BCF8-8191DA8A34F5}"/>
              </a:ext>
            </a:extLst>
          </p:cNvPr>
          <p:cNvPicPr>
            <a:picLocks noChangeAspect="1"/>
          </p:cNvPicPr>
          <p:nvPr/>
        </p:nvPicPr>
        <p:blipFill>
          <a:blip r:embed="rId8">
            <a:alphaModFix amt="73000"/>
          </a:blip>
          <a:stretch>
            <a:fillRect/>
          </a:stretch>
        </p:blipFill>
        <p:spPr>
          <a:xfrm>
            <a:off x="1938982" y="2423242"/>
            <a:ext cx="1249121" cy="1249121"/>
          </a:xfrm>
          <a:prstGeom prst="rect">
            <a:avLst/>
          </a:prstGeom>
        </p:spPr>
      </p:pic>
      <p:pic>
        <p:nvPicPr>
          <p:cNvPr id="22" name="図 21">
            <a:extLst>
              <a:ext uri="{FF2B5EF4-FFF2-40B4-BE49-F238E27FC236}">
                <a16:creationId xmlns:a16="http://schemas.microsoft.com/office/drawing/2014/main" id="{9EA3E02D-E5BC-EA40-A156-FADAFE1F3808}"/>
              </a:ext>
            </a:extLst>
          </p:cNvPr>
          <p:cNvPicPr>
            <a:picLocks noChangeAspect="1"/>
          </p:cNvPicPr>
          <p:nvPr/>
        </p:nvPicPr>
        <p:blipFill>
          <a:blip r:embed="rId8">
            <a:alphaModFix amt="73000"/>
          </a:blip>
          <a:stretch>
            <a:fillRect/>
          </a:stretch>
        </p:blipFill>
        <p:spPr>
          <a:xfrm>
            <a:off x="750252" y="2423242"/>
            <a:ext cx="1249121" cy="1249121"/>
          </a:xfrm>
          <a:prstGeom prst="rect">
            <a:avLst/>
          </a:prstGeom>
        </p:spPr>
      </p:pic>
      <p:sp>
        <p:nvSpPr>
          <p:cNvPr id="26" name="テキスト ボックス 25">
            <a:extLst>
              <a:ext uri="{FF2B5EF4-FFF2-40B4-BE49-F238E27FC236}">
                <a16:creationId xmlns:a16="http://schemas.microsoft.com/office/drawing/2014/main" id="{F0724B6B-6BE3-4A4C-A814-9483AC7A6C8A}"/>
              </a:ext>
            </a:extLst>
          </p:cNvPr>
          <p:cNvSpPr txBox="1"/>
          <p:nvPr/>
        </p:nvSpPr>
        <p:spPr>
          <a:xfrm>
            <a:off x="7123960" y="1057084"/>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クライアント</a:t>
            </a:r>
          </a:p>
        </p:txBody>
      </p:sp>
      <p:cxnSp>
        <p:nvCxnSpPr>
          <p:cNvPr id="25" name="曲線コネクタ 24">
            <a:extLst>
              <a:ext uri="{FF2B5EF4-FFF2-40B4-BE49-F238E27FC236}">
                <a16:creationId xmlns:a16="http://schemas.microsoft.com/office/drawing/2014/main" id="{DC855AB7-6830-F64E-ADD1-1BFB2141375E}"/>
              </a:ext>
            </a:extLst>
          </p:cNvPr>
          <p:cNvCxnSpPr>
            <a:cxnSpLocks/>
            <a:stCxn id="6" idx="1"/>
            <a:endCxn id="9" idx="3"/>
          </p:cNvCxnSpPr>
          <p:nvPr/>
        </p:nvCxnSpPr>
        <p:spPr>
          <a:xfrm rot="10800000">
            <a:off x="4986829" y="2794915"/>
            <a:ext cx="2580238" cy="3033102"/>
          </a:xfrm>
          <a:prstGeom prst="curvedConnector3">
            <a:avLst>
              <a:gd name="adj1" fmla="val 50000"/>
            </a:avLst>
          </a:prstGeom>
          <a:ln w="571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8E8824A-F316-8D43-9A30-211567BDC78C}"/>
              </a:ext>
            </a:extLst>
          </p:cNvPr>
          <p:cNvSpPr txBox="1"/>
          <p:nvPr/>
        </p:nvSpPr>
        <p:spPr>
          <a:xfrm>
            <a:off x="5690560" y="1592840"/>
            <a:ext cx="800219" cy="461665"/>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結果</a:t>
            </a:r>
          </a:p>
        </p:txBody>
      </p:sp>
      <p:sp>
        <p:nvSpPr>
          <p:cNvPr id="38" name="テキスト ボックス 37">
            <a:extLst>
              <a:ext uri="{FF2B5EF4-FFF2-40B4-BE49-F238E27FC236}">
                <a16:creationId xmlns:a16="http://schemas.microsoft.com/office/drawing/2014/main" id="{A6C4BE12-A9C7-B846-9566-C0A2B77A5BE3}"/>
              </a:ext>
            </a:extLst>
          </p:cNvPr>
          <p:cNvSpPr txBox="1"/>
          <p:nvPr/>
        </p:nvSpPr>
        <p:spPr>
          <a:xfrm>
            <a:off x="3481839" y="5168916"/>
            <a:ext cx="800219" cy="461665"/>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結果</a:t>
            </a:r>
          </a:p>
        </p:txBody>
      </p:sp>
      <p:sp>
        <p:nvSpPr>
          <p:cNvPr id="39" name="テキスト ボックス 38">
            <a:extLst>
              <a:ext uri="{FF2B5EF4-FFF2-40B4-BE49-F238E27FC236}">
                <a16:creationId xmlns:a16="http://schemas.microsoft.com/office/drawing/2014/main" id="{D8939BD7-8741-9D4A-A41A-805A9542AAD5}"/>
              </a:ext>
            </a:extLst>
          </p:cNvPr>
          <p:cNvSpPr txBox="1"/>
          <p:nvPr/>
        </p:nvSpPr>
        <p:spPr>
          <a:xfrm>
            <a:off x="652930" y="4375610"/>
            <a:ext cx="800219" cy="461665"/>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結果</a:t>
            </a:r>
          </a:p>
        </p:txBody>
      </p:sp>
      <p:cxnSp>
        <p:nvCxnSpPr>
          <p:cNvPr id="29" name="曲線コネクタ 28">
            <a:extLst>
              <a:ext uri="{FF2B5EF4-FFF2-40B4-BE49-F238E27FC236}">
                <a16:creationId xmlns:a16="http://schemas.microsoft.com/office/drawing/2014/main" id="{D165D9B9-F0FE-7F4D-ACEA-AEE090D2BF89}"/>
              </a:ext>
            </a:extLst>
          </p:cNvPr>
          <p:cNvCxnSpPr>
            <a:cxnSpLocks/>
          </p:cNvCxnSpPr>
          <p:nvPr/>
        </p:nvCxnSpPr>
        <p:spPr>
          <a:xfrm rot="16200000" flipV="1">
            <a:off x="2236437" y="4129313"/>
            <a:ext cx="1580214" cy="891054"/>
          </a:xfrm>
          <a:prstGeom prst="curvedConnector3">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曲線コネクタ 29">
            <a:extLst>
              <a:ext uri="{FF2B5EF4-FFF2-40B4-BE49-F238E27FC236}">
                <a16:creationId xmlns:a16="http://schemas.microsoft.com/office/drawing/2014/main" id="{2AE2F08F-F853-5F43-A61F-02F0110ADC56}"/>
              </a:ext>
            </a:extLst>
          </p:cNvPr>
          <p:cNvCxnSpPr>
            <a:cxnSpLocks/>
          </p:cNvCxnSpPr>
          <p:nvPr/>
        </p:nvCxnSpPr>
        <p:spPr>
          <a:xfrm rot="5400000" flipH="1" flipV="1">
            <a:off x="1644373" y="3472258"/>
            <a:ext cx="624169" cy="1249120"/>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線コネクタ 31">
            <a:extLst>
              <a:ext uri="{FF2B5EF4-FFF2-40B4-BE49-F238E27FC236}">
                <a16:creationId xmlns:a16="http://schemas.microsoft.com/office/drawing/2014/main" id="{C1150E92-EB74-2C4A-9C1E-2507780681DB}"/>
              </a:ext>
            </a:extLst>
          </p:cNvPr>
          <p:cNvCxnSpPr>
            <a:cxnSpLocks/>
            <a:stCxn id="9" idx="3"/>
            <a:endCxn id="9" idx="2"/>
          </p:cNvCxnSpPr>
          <p:nvPr/>
        </p:nvCxnSpPr>
        <p:spPr>
          <a:xfrm flipH="1">
            <a:off x="2581017" y="2794915"/>
            <a:ext cx="2405812" cy="989818"/>
          </a:xfrm>
          <a:prstGeom prst="curvedConnector4">
            <a:avLst>
              <a:gd name="adj1" fmla="val 98777"/>
              <a:gd name="adj2" fmla="val 10305"/>
            </a:avLst>
          </a:prstGeom>
          <a:ln w="571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5745C8E-8F18-CD47-A7BF-C35890A02FF1}"/>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4903712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a:extLst>
              <a:ext uri="{FF2B5EF4-FFF2-40B4-BE49-F238E27FC236}">
                <a16:creationId xmlns:a16="http://schemas.microsoft.com/office/drawing/2014/main" id="{3D1A9805-48AF-CA40-9564-503694DD2AA1}"/>
              </a:ext>
            </a:extLst>
          </p:cNvPr>
          <p:cNvSpPr/>
          <p:nvPr/>
        </p:nvSpPr>
        <p:spPr>
          <a:xfrm>
            <a:off x="7135246" y="940904"/>
            <a:ext cx="2008754" cy="5917096"/>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11" name="角丸四角形 10">
            <a:extLst>
              <a:ext uri="{FF2B5EF4-FFF2-40B4-BE49-F238E27FC236}">
                <a16:creationId xmlns:a16="http://schemas.microsoft.com/office/drawing/2014/main" id="{46863027-7B5D-904D-A831-5A9CFD484A7A}"/>
              </a:ext>
            </a:extLst>
          </p:cNvPr>
          <p:cNvSpPr/>
          <p:nvPr/>
        </p:nvSpPr>
        <p:spPr>
          <a:xfrm>
            <a:off x="-2919" y="5169669"/>
            <a:ext cx="2984658" cy="1688331"/>
          </a:xfrm>
          <a:prstGeom prst="roundRect">
            <a:avLst>
              <a:gd name="adj" fmla="val 499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a:xfrm>
            <a:off x="628650" y="1235676"/>
            <a:ext cx="7886700" cy="4941287"/>
          </a:xfrm>
        </p:spPr>
        <p:txBody>
          <a:bodyPr/>
          <a:lstStyle/>
          <a:p>
            <a:r>
              <a:rPr kumimoji="1" lang="ja-JP" altLang="en-US"/>
              <a:t>システム構成図</a:t>
            </a:r>
          </a:p>
        </p:txBody>
      </p:sp>
      <p:pic>
        <p:nvPicPr>
          <p:cNvPr id="4" name="図 3">
            <a:extLst>
              <a:ext uri="{FF2B5EF4-FFF2-40B4-BE49-F238E27FC236}">
                <a16:creationId xmlns:a16="http://schemas.microsoft.com/office/drawing/2014/main" id="{7C1C57E0-EA9D-AA49-A3D7-8CF629B59095}"/>
              </a:ext>
            </a:extLst>
          </p:cNvPr>
          <p:cNvPicPr>
            <a:picLocks noChangeAspect="1"/>
          </p:cNvPicPr>
          <p:nvPr/>
        </p:nvPicPr>
        <p:blipFill>
          <a:blip r:embed="rId3"/>
          <a:stretch>
            <a:fillRect/>
          </a:stretch>
        </p:blipFill>
        <p:spPr>
          <a:xfrm>
            <a:off x="257688" y="4408902"/>
            <a:ext cx="2148417" cy="1912091"/>
          </a:xfrm>
          <a:prstGeom prst="rect">
            <a:avLst/>
          </a:prstGeom>
        </p:spPr>
      </p:pic>
      <p:pic>
        <p:nvPicPr>
          <p:cNvPr id="5" name="図 4">
            <a:extLst>
              <a:ext uri="{FF2B5EF4-FFF2-40B4-BE49-F238E27FC236}">
                <a16:creationId xmlns:a16="http://schemas.microsoft.com/office/drawing/2014/main" id="{1B5898F6-1DFA-4744-98B1-C91185794543}"/>
              </a:ext>
            </a:extLst>
          </p:cNvPr>
          <p:cNvPicPr>
            <a:picLocks noChangeAspect="1"/>
          </p:cNvPicPr>
          <p:nvPr/>
        </p:nvPicPr>
        <p:blipFill>
          <a:blip r:embed="rId4"/>
          <a:stretch>
            <a:fillRect/>
          </a:stretch>
        </p:blipFill>
        <p:spPr>
          <a:xfrm>
            <a:off x="2145498" y="5281286"/>
            <a:ext cx="1833389" cy="1576714"/>
          </a:xfrm>
          <a:prstGeom prst="rect">
            <a:avLst/>
          </a:prstGeom>
        </p:spPr>
      </p:pic>
      <p:pic>
        <p:nvPicPr>
          <p:cNvPr id="6" name="図 5">
            <a:extLst>
              <a:ext uri="{FF2B5EF4-FFF2-40B4-BE49-F238E27FC236}">
                <a16:creationId xmlns:a16="http://schemas.microsoft.com/office/drawing/2014/main" id="{2299F42E-C401-094D-8158-70F82A8B73AC}"/>
              </a:ext>
            </a:extLst>
          </p:cNvPr>
          <p:cNvPicPr>
            <a:picLocks noChangeAspect="1"/>
          </p:cNvPicPr>
          <p:nvPr/>
        </p:nvPicPr>
        <p:blipFill>
          <a:blip r:embed="rId5"/>
          <a:stretch>
            <a:fillRect/>
          </a:stretch>
        </p:blipFill>
        <p:spPr>
          <a:xfrm>
            <a:off x="7567067" y="5053313"/>
            <a:ext cx="1398893" cy="1549407"/>
          </a:xfrm>
          <a:prstGeom prst="rect">
            <a:avLst/>
          </a:prstGeom>
        </p:spPr>
      </p:pic>
      <p:pic>
        <p:nvPicPr>
          <p:cNvPr id="7" name="図 6">
            <a:extLst>
              <a:ext uri="{FF2B5EF4-FFF2-40B4-BE49-F238E27FC236}">
                <a16:creationId xmlns:a16="http://schemas.microsoft.com/office/drawing/2014/main" id="{177FBDC7-7319-1C40-B135-B9EA60B69A62}"/>
              </a:ext>
            </a:extLst>
          </p:cNvPr>
          <p:cNvPicPr>
            <a:picLocks noChangeAspect="1"/>
          </p:cNvPicPr>
          <p:nvPr/>
        </p:nvPicPr>
        <p:blipFill>
          <a:blip r:embed="rId6"/>
          <a:stretch>
            <a:fillRect/>
          </a:stretch>
        </p:blipFill>
        <p:spPr>
          <a:xfrm>
            <a:off x="7646715" y="1794005"/>
            <a:ext cx="1239597" cy="1258474"/>
          </a:xfrm>
          <a:prstGeom prst="rect">
            <a:avLst/>
          </a:prstGeom>
        </p:spPr>
      </p:pic>
      <p:pic>
        <p:nvPicPr>
          <p:cNvPr id="8" name="図 7">
            <a:extLst>
              <a:ext uri="{FF2B5EF4-FFF2-40B4-BE49-F238E27FC236}">
                <a16:creationId xmlns:a16="http://schemas.microsoft.com/office/drawing/2014/main" id="{169652F5-CA9D-F941-8F91-28A38216F3EA}"/>
              </a:ext>
            </a:extLst>
          </p:cNvPr>
          <p:cNvPicPr>
            <a:picLocks noChangeAspect="1"/>
          </p:cNvPicPr>
          <p:nvPr/>
        </p:nvPicPr>
        <p:blipFill>
          <a:blip r:embed="rId7"/>
          <a:stretch>
            <a:fillRect/>
          </a:stretch>
        </p:blipFill>
        <p:spPr>
          <a:xfrm>
            <a:off x="7467059" y="3309589"/>
            <a:ext cx="1598908" cy="1455007"/>
          </a:xfrm>
          <a:prstGeom prst="rect">
            <a:avLst/>
          </a:prstGeom>
        </p:spPr>
      </p:pic>
      <p:sp>
        <p:nvSpPr>
          <p:cNvPr id="12" name="テキスト ボックス 11">
            <a:extLst>
              <a:ext uri="{FF2B5EF4-FFF2-40B4-BE49-F238E27FC236}">
                <a16:creationId xmlns:a16="http://schemas.microsoft.com/office/drawing/2014/main" id="{F7FD3F0A-F032-8245-85BC-19CF81C1E67D}"/>
              </a:ext>
            </a:extLst>
          </p:cNvPr>
          <p:cNvSpPr txBox="1"/>
          <p:nvPr/>
        </p:nvSpPr>
        <p:spPr>
          <a:xfrm>
            <a:off x="222569" y="6284425"/>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計算リソース</a:t>
            </a:r>
          </a:p>
        </p:txBody>
      </p:sp>
      <p:cxnSp>
        <p:nvCxnSpPr>
          <p:cNvPr id="14" name="曲線コネクタ 13">
            <a:extLst>
              <a:ext uri="{FF2B5EF4-FFF2-40B4-BE49-F238E27FC236}">
                <a16:creationId xmlns:a16="http://schemas.microsoft.com/office/drawing/2014/main" id="{AA54E6B2-8B01-7545-B1C5-EA721A3CFEAB}"/>
              </a:ext>
            </a:extLst>
          </p:cNvPr>
          <p:cNvCxnSpPr>
            <a:cxnSpLocks/>
            <a:stCxn id="7" idx="1"/>
          </p:cNvCxnSpPr>
          <p:nvPr/>
        </p:nvCxnSpPr>
        <p:spPr>
          <a:xfrm rot="10800000" flipV="1">
            <a:off x="4986829" y="2423241"/>
            <a:ext cx="2659886" cy="371673"/>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線コネクタ 15">
            <a:extLst>
              <a:ext uri="{FF2B5EF4-FFF2-40B4-BE49-F238E27FC236}">
                <a16:creationId xmlns:a16="http://schemas.microsoft.com/office/drawing/2014/main" id="{782B9BA7-D4F2-8246-A5D0-D241042884BA}"/>
              </a:ext>
            </a:extLst>
          </p:cNvPr>
          <p:cNvCxnSpPr>
            <a:cxnSpLocks/>
            <a:stCxn id="8" idx="1"/>
          </p:cNvCxnSpPr>
          <p:nvPr/>
        </p:nvCxnSpPr>
        <p:spPr>
          <a:xfrm rot="10800000">
            <a:off x="4986829" y="2794915"/>
            <a:ext cx="2480230" cy="1242178"/>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0724B6B-6BE3-4A4C-A814-9483AC7A6C8A}"/>
              </a:ext>
            </a:extLst>
          </p:cNvPr>
          <p:cNvSpPr txBox="1"/>
          <p:nvPr/>
        </p:nvSpPr>
        <p:spPr>
          <a:xfrm>
            <a:off x="7123960" y="1057084"/>
            <a:ext cx="2031325" cy="461665"/>
          </a:xfrm>
          <a:prstGeom prst="rect">
            <a:avLst/>
          </a:prstGeom>
          <a:noFill/>
        </p:spPr>
        <p:txBody>
          <a:bodyPr wrap="none" rtlCol="0">
            <a:spAutoFit/>
          </a:bodyPr>
          <a:lstStyle/>
          <a:p>
            <a:r>
              <a:rPr kumimoji="1" lang="ja-JP" altLang="en-US" sz="2400">
                <a:latin typeface="Hiragino Sans W2" panose="020B0300000000000000" pitchFamily="34" charset="-128"/>
                <a:ea typeface="Hiragino Sans W2" panose="020B0300000000000000" pitchFamily="34" charset="-128"/>
              </a:rPr>
              <a:t>クライアント</a:t>
            </a:r>
          </a:p>
        </p:txBody>
      </p:sp>
      <p:cxnSp>
        <p:nvCxnSpPr>
          <p:cNvPr id="25" name="曲線コネクタ 24">
            <a:extLst>
              <a:ext uri="{FF2B5EF4-FFF2-40B4-BE49-F238E27FC236}">
                <a16:creationId xmlns:a16="http://schemas.microsoft.com/office/drawing/2014/main" id="{DC855AB7-6830-F64E-ADD1-1BFB2141375E}"/>
              </a:ext>
            </a:extLst>
          </p:cNvPr>
          <p:cNvCxnSpPr>
            <a:cxnSpLocks/>
            <a:stCxn id="6" idx="1"/>
          </p:cNvCxnSpPr>
          <p:nvPr/>
        </p:nvCxnSpPr>
        <p:spPr>
          <a:xfrm rot="10800000">
            <a:off x="4986829" y="2794915"/>
            <a:ext cx="2580238" cy="3033102"/>
          </a:xfrm>
          <a:prstGeom prst="curvedConnector3">
            <a:avLst>
              <a:gd name="adj1" fmla="val 50000"/>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9044BED-125B-F542-860C-916E7EE9CA76}"/>
              </a:ext>
            </a:extLst>
          </p:cNvPr>
          <p:cNvSpPr txBox="1"/>
          <p:nvPr/>
        </p:nvSpPr>
        <p:spPr>
          <a:xfrm>
            <a:off x="5276985" y="1592840"/>
            <a:ext cx="1627370" cy="830997"/>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対価</a:t>
            </a:r>
            <a:endParaRPr kumimoji="1" lang="en-US" altLang="ja-JP" sz="2400" dirty="0">
              <a:latin typeface="Hiragino Sans W2" panose="020B0300000000000000" pitchFamily="34" charset="-128"/>
              <a:ea typeface="Hiragino Sans W2" panose="020B0300000000000000" pitchFamily="34" charset="-128"/>
            </a:endParaRPr>
          </a:p>
          <a:p>
            <a:pPr algn="ctr"/>
            <a:r>
              <a:rPr kumimoji="1" lang="en-US" altLang="ja-JP" sz="2400" dirty="0">
                <a:latin typeface="Hiragino Sans W2" panose="020B0300000000000000" pitchFamily="34" charset="-128"/>
                <a:ea typeface="Hiragino Sans W2" panose="020B0300000000000000" pitchFamily="34" charset="-128"/>
              </a:rPr>
              <a:t>(</a:t>
            </a:r>
            <a:r>
              <a:rPr kumimoji="1" lang="ja-JP" altLang="en-US" sz="2400">
                <a:latin typeface="Hiragino Sans W2" panose="020B0300000000000000" pitchFamily="34" charset="-128"/>
                <a:ea typeface="Hiragino Sans W2" panose="020B0300000000000000" pitchFamily="34" charset="-128"/>
              </a:rPr>
              <a:t>使用時間</a:t>
            </a:r>
            <a:r>
              <a:rPr kumimoji="1" lang="en-US" altLang="ja-JP" sz="2400" dirty="0">
                <a:latin typeface="Hiragino Sans W2" panose="020B0300000000000000" pitchFamily="34" charset="-128"/>
                <a:ea typeface="Hiragino Sans W2" panose="020B0300000000000000" pitchFamily="34" charset="-128"/>
              </a:rPr>
              <a:t>)</a:t>
            </a:r>
            <a:endParaRPr kumimoji="1" lang="ja-JP" altLang="en-US" sz="2400">
              <a:latin typeface="Hiragino Sans W2" panose="020B0300000000000000" pitchFamily="34" charset="-128"/>
              <a:ea typeface="Hiragino Sans W2" panose="020B0300000000000000" pitchFamily="34" charset="-128"/>
            </a:endParaRPr>
          </a:p>
        </p:txBody>
      </p:sp>
      <p:cxnSp>
        <p:nvCxnSpPr>
          <p:cNvPr id="27" name="曲線コネクタ 26">
            <a:extLst>
              <a:ext uri="{FF2B5EF4-FFF2-40B4-BE49-F238E27FC236}">
                <a16:creationId xmlns:a16="http://schemas.microsoft.com/office/drawing/2014/main" id="{E64F1D24-87FB-F248-957F-F0A95F7527AF}"/>
              </a:ext>
            </a:extLst>
          </p:cNvPr>
          <p:cNvCxnSpPr>
            <a:cxnSpLocks/>
          </p:cNvCxnSpPr>
          <p:nvPr/>
        </p:nvCxnSpPr>
        <p:spPr>
          <a:xfrm rot="16200000" flipV="1">
            <a:off x="2236437" y="4129313"/>
            <a:ext cx="1580214" cy="891054"/>
          </a:xfrm>
          <a:prstGeom prst="curvedConnector3">
            <a:avLst/>
          </a:prstGeom>
          <a:ln w="571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曲線コネクタ 27">
            <a:extLst>
              <a:ext uri="{FF2B5EF4-FFF2-40B4-BE49-F238E27FC236}">
                <a16:creationId xmlns:a16="http://schemas.microsoft.com/office/drawing/2014/main" id="{961D6651-0685-0743-B5CD-0095918643AA}"/>
              </a:ext>
            </a:extLst>
          </p:cNvPr>
          <p:cNvCxnSpPr>
            <a:cxnSpLocks/>
          </p:cNvCxnSpPr>
          <p:nvPr/>
        </p:nvCxnSpPr>
        <p:spPr>
          <a:xfrm rot="5400000" flipH="1" flipV="1">
            <a:off x="1644373" y="3472258"/>
            <a:ext cx="624169" cy="1249120"/>
          </a:xfrm>
          <a:prstGeom prst="curvedConnector3">
            <a:avLst>
              <a:gd name="adj1" fmla="val 50000"/>
            </a:avLst>
          </a:prstGeom>
          <a:ln w="571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10F9434-BE10-464F-9B9B-ABC46408F74F}"/>
              </a:ext>
            </a:extLst>
          </p:cNvPr>
          <p:cNvSpPr txBox="1"/>
          <p:nvPr/>
        </p:nvSpPr>
        <p:spPr>
          <a:xfrm>
            <a:off x="3538840" y="5066848"/>
            <a:ext cx="800219" cy="461665"/>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報酬</a:t>
            </a:r>
            <a:endParaRPr kumimoji="1" lang="en-US" altLang="ja-JP" sz="2400" dirty="0">
              <a:latin typeface="Hiragino Sans W2" panose="020B0300000000000000" pitchFamily="34" charset="-128"/>
              <a:ea typeface="Hiragino Sans W2" panose="020B0300000000000000" pitchFamily="34" charset="-128"/>
            </a:endParaRPr>
          </a:p>
        </p:txBody>
      </p:sp>
      <p:sp>
        <p:nvSpPr>
          <p:cNvPr id="30" name="テキスト ボックス 29">
            <a:extLst>
              <a:ext uri="{FF2B5EF4-FFF2-40B4-BE49-F238E27FC236}">
                <a16:creationId xmlns:a16="http://schemas.microsoft.com/office/drawing/2014/main" id="{60E92B4B-E561-9A40-A765-56FBC6A4D4C6}"/>
              </a:ext>
            </a:extLst>
          </p:cNvPr>
          <p:cNvSpPr txBox="1"/>
          <p:nvPr/>
        </p:nvSpPr>
        <p:spPr>
          <a:xfrm>
            <a:off x="487296" y="4354467"/>
            <a:ext cx="800219" cy="461665"/>
          </a:xfrm>
          <a:prstGeom prst="rect">
            <a:avLst/>
          </a:prstGeom>
          <a:noFill/>
        </p:spPr>
        <p:txBody>
          <a:bodyPr wrap="none" rtlCol="0">
            <a:spAutoFit/>
          </a:bodyPr>
          <a:lstStyle/>
          <a:p>
            <a:pPr algn="ctr"/>
            <a:r>
              <a:rPr kumimoji="1" lang="ja-JP" altLang="en-US" sz="2400">
                <a:latin typeface="Hiragino Sans W2" panose="020B0300000000000000" pitchFamily="34" charset="-128"/>
                <a:ea typeface="Hiragino Sans W2" panose="020B0300000000000000" pitchFamily="34" charset="-128"/>
              </a:rPr>
              <a:t>報酬</a:t>
            </a:r>
            <a:endParaRPr kumimoji="1" lang="en-US" altLang="ja-JP" sz="2400" dirty="0">
              <a:latin typeface="Hiragino Sans W2" panose="020B0300000000000000" pitchFamily="34" charset="-128"/>
              <a:ea typeface="Hiragino Sans W2" panose="020B0300000000000000" pitchFamily="34" charset="-128"/>
            </a:endParaRPr>
          </a:p>
        </p:txBody>
      </p:sp>
      <p:grpSp>
        <p:nvGrpSpPr>
          <p:cNvPr id="31" name="グループ化 30">
            <a:extLst>
              <a:ext uri="{FF2B5EF4-FFF2-40B4-BE49-F238E27FC236}">
                <a16:creationId xmlns:a16="http://schemas.microsoft.com/office/drawing/2014/main" id="{CE466699-D073-384A-9D59-D8FD3ED47125}"/>
              </a:ext>
            </a:extLst>
          </p:cNvPr>
          <p:cNvGrpSpPr/>
          <p:nvPr/>
        </p:nvGrpSpPr>
        <p:grpSpPr>
          <a:xfrm>
            <a:off x="175204" y="1805097"/>
            <a:ext cx="4811625" cy="1979636"/>
            <a:chOff x="175204" y="1805097"/>
            <a:chExt cx="4811625" cy="1979636"/>
          </a:xfrm>
        </p:grpSpPr>
        <p:sp>
          <p:nvSpPr>
            <p:cNvPr id="32" name="角丸四角形 31">
              <a:extLst>
                <a:ext uri="{FF2B5EF4-FFF2-40B4-BE49-F238E27FC236}">
                  <a16:creationId xmlns:a16="http://schemas.microsoft.com/office/drawing/2014/main" id="{DD4D0357-8742-0440-9BED-C5A4D8121D21}"/>
                </a:ext>
              </a:extLst>
            </p:cNvPr>
            <p:cNvSpPr/>
            <p:nvPr/>
          </p:nvSpPr>
          <p:spPr>
            <a:xfrm>
              <a:off x="175204" y="1805097"/>
              <a:ext cx="4811625" cy="197963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grpSp>
          <p:nvGrpSpPr>
            <p:cNvPr id="33" name="グループ化 32">
              <a:extLst>
                <a:ext uri="{FF2B5EF4-FFF2-40B4-BE49-F238E27FC236}">
                  <a16:creationId xmlns:a16="http://schemas.microsoft.com/office/drawing/2014/main" id="{4FFBA177-7D5C-254F-948B-A7A3B12BC6BD}"/>
                </a:ext>
              </a:extLst>
            </p:cNvPr>
            <p:cNvGrpSpPr/>
            <p:nvPr/>
          </p:nvGrpSpPr>
          <p:grpSpPr>
            <a:xfrm>
              <a:off x="340779" y="1938701"/>
              <a:ext cx="4480474" cy="1712428"/>
              <a:chOff x="257688" y="1925581"/>
              <a:chExt cx="4480474" cy="1712428"/>
            </a:xfrm>
          </p:grpSpPr>
          <p:pic>
            <p:nvPicPr>
              <p:cNvPr id="35" name="図 34">
                <a:extLst>
                  <a:ext uri="{FF2B5EF4-FFF2-40B4-BE49-F238E27FC236}">
                    <a16:creationId xmlns:a16="http://schemas.microsoft.com/office/drawing/2014/main" id="{4E4BC116-308B-6C4C-8989-725535A9CBD7}"/>
                  </a:ext>
                </a:extLst>
              </p:cNvPr>
              <p:cNvPicPr>
                <a:picLocks noChangeAspect="1"/>
              </p:cNvPicPr>
              <p:nvPr/>
            </p:nvPicPr>
            <p:blipFill>
              <a:blip r:embed="rId8">
                <a:alphaModFix amt="27000"/>
              </a:blip>
              <a:stretch>
                <a:fillRect/>
              </a:stretch>
            </p:blipFill>
            <p:spPr>
              <a:xfrm>
                <a:off x="1641711" y="1925581"/>
                <a:ext cx="1712428" cy="1712428"/>
              </a:xfrm>
              <a:prstGeom prst="rect">
                <a:avLst/>
              </a:prstGeom>
            </p:spPr>
          </p:pic>
          <p:pic>
            <p:nvPicPr>
              <p:cNvPr id="36" name="図 35">
                <a:extLst>
                  <a:ext uri="{FF2B5EF4-FFF2-40B4-BE49-F238E27FC236}">
                    <a16:creationId xmlns:a16="http://schemas.microsoft.com/office/drawing/2014/main" id="{AF2E60F8-7ABE-6444-B099-A27EB074479A}"/>
                  </a:ext>
                </a:extLst>
              </p:cNvPr>
              <p:cNvPicPr>
                <a:picLocks noChangeAspect="1"/>
              </p:cNvPicPr>
              <p:nvPr/>
            </p:nvPicPr>
            <p:blipFill>
              <a:blip r:embed="rId8">
                <a:alphaModFix amt="27000"/>
              </a:blip>
              <a:stretch>
                <a:fillRect/>
              </a:stretch>
            </p:blipFill>
            <p:spPr>
              <a:xfrm>
                <a:off x="257688" y="1925581"/>
                <a:ext cx="1712428" cy="1712428"/>
              </a:xfrm>
              <a:prstGeom prst="rect">
                <a:avLst/>
              </a:prstGeom>
            </p:spPr>
          </p:pic>
          <p:pic>
            <p:nvPicPr>
              <p:cNvPr id="37" name="図 36">
                <a:extLst>
                  <a:ext uri="{FF2B5EF4-FFF2-40B4-BE49-F238E27FC236}">
                    <a16:creationId xmlns:a16="http://schemas.microsoft.com/office/drawing/2014/main" id="{ECE759A3-8C38-D24A-9A9C-1C0B597235CB}"/>
                  </a:ext>
                </a:extLst>
              </p:cNvPr>
              <p:cNvPicPr>
                <a:picLocks noChangeAspect="1"/>
              </p:cNvPicPr>
              <p:nvPr/>
            </p:nvPicPr>
            <p:blipFill>
              <a:blip r:embed="rId8">
                <a:alphaModFix amt="27000"/>
              </a:blip>
              <a:stretch>
                <a:fillRect/>
              </a:stretch>
            </p:blipFill>
            <p:spPr>
              <a:xfrm>
                <a:off x="3025734" y="1925581"/>
                <a:ext cx="1712428" cy="1712428"/>
              </a:xfrm>
              <a:prstGeom prst="rect">
                <a:avLst/>
              </a:prstGeom>
            </p:spPr>
          </p:pic>
        </p:grpSp>
        <p:sp>
          <p:nvSpPr>
            <p:cNvPr id="34" name="テキスト ボックス 33">
              <a:extLst>
                <a:ext uri="{FF2B5EF4-FFF2-40B4-BE49-F238E27FC236}">
                  <a16:creationId xmlns:a16="http://schemas.microsoft.com/office/drawing/2014/main" id="{4592EA89-BD75-8D46-B361-74B3BC10210D}"/>
                </a:ext>
              </a:extLst>
            </p:cNvPr>
            <p:cNvSpPr txBox="1"/>
            <p:nvPr/>
          </p:nvSpPr>
          <p:spPr>
            <a:xfrm>
              <a:off x="488135" y="2564082"/>
              <a:ext cx="4269117" cy="461665"/>
            </a:xfrm>
            <a:prstGeom prst="rect">
              <a:avLst/>
            </a:prstGeom>
            <a:noFill/>
          </p:spPr>
          <p:txBody>
            <a:bodyPr wrap="none" rtlCol="0">
              <a:spAutoFit/>
            </a:bodyPr>
            <a:lstStyle/>
            <a:p>
              <a:r>
                <a:rPr kumimoji="1" lang="ja-JP" altLang="en-US" sz="2400" b="1">
                  <a:latin typeface="Hiragino Sans W2" panose="020B0300000000000000" pitchFamily="34" charset="-128"/>
                  <a:ea typeface="Hiragino Sans W2" panose="020B0300000000000000" pitchFamily="34" charset="-128"/>
                </a:rPr>
                <a:t>グリッドコンピューティング</a:t>
              </a:r>
            </a:p>
          </p:txBody>
        </p:sp>
      </p:grpSp>
      <p:sp>
        <p:nvSpPr>
          <p:cNvPr id="38" name="テキスト ボックス 37">
            <a:extLst>
              <a:ext uri="{FF2B5EF4-FFF2-40B4-BE49-F238E27FC236}">
                <a16:creationId xmlns:a16="http://schemas.microsoft.com/office/drawing/2014/main" id="{4EA151CF-5B42-5045-ACFA-C0E8276561DE}"/>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6661196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 </a:t>
            </a:r>
            <a:r>
              <a:rPr lang="en-US" altLang="ja-JP" dirty="0"/>
              <a:t>– </a:t>
            </a:r>
            <a:r>
              <a:rPr lang="ja-JP" altLang="en-US"/>
              <a:t>必要な支援</a:t>
            </a:r>
            <a:endParaRPr kumimoji="1" lang="ja-JP" altLang="en-US"/>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p:txBody>
          <a:bodyPr>
            <a:normAutofit fontScale="92500" lnSpcReduction="10000"/>
          </a:bodyPr>
          <a:lstStyle/>
          <a:p>
            <a:r>
              <a:rPr lang="ja-JP" altLang="en-US" sz="3200"/>
              <a:t>費用面</a:t>
            </a:r>
            <a:endParaRPr lang="en-US" altLang="ja-JP" sz="3200" dirty="0"/>
          </a:p>
          <a:p>
            <a:pPr lvl="1"/>
            <a:r>
              <a:rPr lang="ja-JP" altLang="en-US"/>
              <a:t>開発用</a:t>
            </a:r>
            <a:r>
              <a:rPr lang="en-US" altLang="ja-JP" dirty="0"/>
              <a:t>PC*3(</a:t>
            </a:r>
            <a:r>
              <a:rPr lang="ja-JP" altLang="en-US"/>
              <a:t>開発メンバー分</a:t>
            </a:r>
            <a:r>
              <a:rPr lang="en-US" altLang="ja-JP" dirty="0"/>
              <a:t>): 350000*3 = 1050000</a:t>
            </a:r>
            <a:r>
              <a:rPr lang="ja-JP" altLang="en-US"/>
              <a:t>円</a:t>
            </a:r>
            <a:endParaRPr lang="en-US" altLang="ja-JP" dirty="0"/>
          </a:p>
          <a:p>
            <a:pPr lvl="1"/>
            <a:r>
              <a:rPr lang="ja-JP" altLang="en-US"/>
              <a:t>テスト用計算リソース</a:t>
            </a:r>
            <a:r>
              <a:rPr lang="en-US" altLang="ja-JP" dirty="0"/>
              <a:t>: 350000*1 = 350000</a:t>
            </a:r>
            <a:r>
              <a:rPr lang="ja-JP" altLang="en-US"/>
              <a:t>円</a:t>
            </a:r>
            <a:endParaRPr lang="en-US" altLang="ja-JP" dirty="0"/>
          </a:p>
          <a:p>
            <a:pPr lvl="1"/>
            <a:r>
              <a:rPr lang="ja-JP" altLang="en-US"/>
              <a:t>計算リソース周辺機器</a:t>
            </a:r>
            <a:r>
              <a:rPr lang="en-US" altLang="ja-JP" dirty="0"/>
              <a:t>: 25000</a:t>
            </a:r>
            <a:r>
              <a:rPr lang="ja-JP" altLang="en-US"/>
              <a:t>円</a:t>
            </a:r>
            <a:endParaRPr lang="en-US" altLang="ja-JP" dirty="0"/>
          </a:p>
          <a:p>
            <a:pPr lvl="1"/>
            <a:r>
              <a:rPr lang="ja-JP" altLang="en-US"/>
              <a:t>テスト用</a:t>
            </a:r>
            <a:r>
              <a:rPr lang="en-US" altLang="ja-JP" dirty="0"/>
              <a:t>5G</a:t>
            </a:r>
            <a:r>
              <a:rPr lang="ja-JP" altLang="en-US"/>
              <a:t>対応デバイス</a:t>
            </a:r>
            <a:r>
              <a:rPr lang="en-US" altLang="ja-JP" dirty="0"/>
              <a:t>:</a:t>
            </a:r>
            <a:r>
              <a:rPr lang="ja-JP" altLang="en-US"/>
              <a:t> </a:t>
            </a:r>
            <a:r>
              <a:rPr lang="en-US" altLang="ja-JP" dirty="0"/>
              <a:t>Galaxy s10</a:t>
            </a:r>
            <a:r>
              <a:rPr lang="ja-JP" altLang="en-US"/>
              <a:t>であれば </a:t>
            </a:r>
            <a:r>
              <a:rPr lang="en-US" altLang="ja-JP" dirty="0"/>
              <a:t>102000</a:t>
            </a:r>
            <a:r>
              <a:rPr lang="ja-JP" altLang="en-US"/>
              <a:t>円</a:t>
            </a:r>
            <a:endParaRPr lang="en-US" altLang="ja-JP" dirty="0"/>
          </a:p>
          <a:p>
            <a:pPr lvl="1"/>
            <a:r>
              <a:rPr lang="en-US" altLang="ja-JP" dirty="0"/>
              <a:t>5G</a:t>
            </a:r>
            <a:r>
              <a:rPr lang="ja-JP" altLang="en-US"/>
              <a:t>通信モジュール</a:t>
            </a:r>
            <a:r>
              <a:rPr lang="en-US" altLang="ja-JP" dirty="0"/>
              <a:t>: </a:t>
            </a:r>
            <a:r>
              <a:rPr lang="ja-JP" altLang="en-US"/>
              <a:t>価格不明</a:t>
            </a:r>
            <a:endParaRPr lang="en-US" altLang="ja-JP" dirty="0"/>
          </a:p>
          <a:p>
            <a:r>
              <a:rPr kumimoji="1" lang="ja-JP" altLang="en-US" sz="3200"/>
              <a:t>知見面</a:t>
            </a:r>
            <a:endParaRPr lang="en-US" altLang="ja-JP" sz="3200" dirty="0"/>
          </a:p>
          <a:p>
            <a:pPr lvl="1"/>
            <a:r>
              <a:rPr lang="ja-JP" altLang="en-US" sz="2800"/>
              <a:t>グリッドコンピューティングに関する知見</a:t>
            </a:r>
            <a:endParaRPr kumimoji="1" lang="en-US" altLang="ja-JP" sz="2800" dirty="0"/>
          </a:p>
          <a:p>
            <a:pPr lvl="1"/>
            <a:r>
              <a:rPr kumimoji="1" lang="ja-JP" altLang="en-US" sz="2800"/>
              <a:t>分散コンピューティングに関する知見</a:t>
            </a:r>
            <a:endParaRPr lang="en-US" altLang="ja-JP" sz="2800" dirty="0"/>
          </a:p>
          <a:p>
            <a:pPr lvl="1"/>
            <a:r>
              <a:rPr kumimoji="1" lang="en-US" altLang="ja-JP" sz="2800" dirty="0"/>
              <a:t>5G</a:t>
            </a:r>
            <a:r>
              <a:rPr kumimoji="1" lang="ja-JP" altLang="en-US" sz="2800"/>
              <a:t>通信に係る知見</a:t>
            </a:r>
            <a:endParaRPr kumimoji="1" lang="en-US" altLang="ja-JP" sz="2800" dirty="0"/>
          </a:p>
          <a:p>
            <a:pPr lvl="1"/>
            <a:r>
              <a:rPr lang="ja-JP" altLang="en-US" sz="2800"/>
              <a:t>仲介をビジネスにする知見</a:t>
            </a:r>
            <a:r>
              <a:rPr lang="en-US" altLang="ja-JP" sz="2800" dirty="0"/>
              <a:t>   </a:t>
            </a:r>
            <a:r>
              <a:rPr lang="ja-JP" altLang="en-US" sz="2800"/>
              <a:t>等</a:t>
            </a:r>
            <a:endParaRPr lang="en-US" altLang="ja-JP" sz="2800" dirty="0"/>
          </a:p>
        </p:txBody>
      </p:sp>
      <p:sp>
        <p:nvSpPr>
          <p:cNvPr id="4" name="テキスト ボックス 3">
            <a:extLst>
              <a:ext uri="{FF2B5EF4-FFF2-40B4-BE49-F238E27FC236}">
                <a16:creationId xmlns:a16="http://schemas.microsoft.com/office/drawing/2014/main" id="{537AA3C8-569E-654A-8A85-58E507D3FBEB}"/>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696199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lang="ja-JP" altLang="en-US"/>
              <a:t>開発について</a:t>
            </a:r>
            <a:r>
              <a:rPr lang="en-US" altLang="ja-JP" dirty="0"/>
              <a:t> – </a:t>
            </a:r>
            <a:r>
              <a:rPr lang="ja-JP" altLang="en-US"/>
              <a:t>スケジュール</a:t>
            </a:r>
            <a:endParaRPr kumimoji="1" lang="ja-JP" altLang="en-US"/>
          </a:p>
        </p:txBody>
      </p:sp>
      <p:graphicFrame>
        <p:nvGraphicFramePr>
          <p:cNvPr id="5" name="コンテンツ プレースホルダー 4">
            <a:extLst>
              <a:ext uri="{FF2B5EF4-FFF2-40B4-BE49-F238E27FC236}">
                <a16:creationId xmlns:a16="http://schemas.microsoft.com/office/drawing/2014/main" id="{1C78FBF0-9A5B-C042-AC96-D212CD9E3239}"/>
              </a:ext>
            </a:extLst>
          </p:cNvPr>
          <p:cNvGraphicFramePr>
            <a:graphicFrameLocks noGrp="1"/>
          </p:cNvGraphicFramePr>
          <p:nvPr>
            <p:ph idx="1"/>
            <p:extLst>
              <p:ext uri="{D42A27DB-BD31-4B8C-83A1-F6EECF244321}">
                <p14:modId xmlns:p14="http://schemas.microsoft.com/office/powerpoint/2010/main" val="2842247500"/>
              </p:ext>
            </p:extLst>
          </p:nvPr>
        </p:nvGraphicFramePr>
        <p:xfrm>
          <a:off x="628650" y="1235074"/>
          <a:ext cx="7886712" cy="5059398"/>
        </p:xfrm>
        <a:graphic>
          <a:graphicData uri="http://schemas.openxmlformats.org/drawingml/2006/table">
            <a:tbl>
              <a:tblPr firstRow="1" bandRow="1">
                <a:tableStyleId>{5C22544A-7EE6-4342-B048-85BDC9FD1C3A}</a:tableStyleId>
              </a:tblPr>
              <a:tblGrid>
                <a:gridCol w="328613">
                  <a:extLst>
                    <a:ext uri="{9D8B030D-6E8A-4147-A177-3AD203B41FA5}">
                      <a16:colId xmlns:a16="http://schemas.microsoft.com/office/drawing/2014/main" val="4001795899"/>
                    </a:ext>
                  </a:extLst>
                </a:gridCol>
                <a:gridCol w="328613">
                  <a:extLst>
                    <a:ext uri="{9D8B030D-6E8A-4147-A177-3AD203B41FA5}">
                      <a16:colId xmlns:a16="http://schemas.microsoft.com/office/drawing/2014/main" val="3216661540"/>
                    </a:ext>
                  </a:extLst>
                </a:gridCol>
                <a:gridCol w="328613">
                  <a:extLst>
                    <a:ext uri="{9D8B030D-6E8A-4147-A177-3AD203B41FA5}">
                      <a16:colId xmlns:a16="http://schemas.microsoft.com/office/drawing/2014/main" val="3961734746"/>
                    </a:ext>
                  </a:extLst>
                </a:gridCol>
                <a:gridCol w="328613">
                  <a:extLst>
                    <a:ext uri="{9D8B030D-6E8A-4147-A177-3AD203B41FA5}">
                      <a16:colId xmlns:a16="http://schemas.microsoft.com/office/drawing/2014/main" val="1258183567"/>
                    </a:ext>
                  </a:extLst>
                </a:gridCol>
                <a:gridCol w="657226">
                  <a:extLst>
                    <a:ext uri="{9D8B030D-6E8A-4147-A177-3AD203B41FA5}">
                      <a16:colId xmlns:a16="http://schemas.microsoft.com/office/drawing/2014/main" val="1835136190"/>
                    </a:ext>
                  </a:extLst>
                </a:gridCol>
                <a:gridCol w="657226">
                  <a:extLst>
                    <a:ext uri="{9D8B030D-6E8A-4147-A177-3AD203B41FA5}">
                      <a16:colId xmlns:a16="http://schemas.microsoft.com/office/drawing/2014/main" val="245731269"/>
                    </a:ext>
                  </a:extLst>
                </a:gridCol>
                <a:gridCol w="328613">
                  <a:extLst>
                    <a:ext uri="{9D8B030D-6E8A-4147-A177-3AD203B41FA5}">
                      <a16:colId xmlns:a16="http://schemas.microsoft.com/office/drawing/2014/main" val="4155867512"/>
                    </a:ext>
                  </a:extLst>
                </a:gridCol>
                <a:gridCol w="328613">
                  <a:extLst>
                    <a:ext uri="{9D8B030D-6E8A-4147-A177-3AD203B41FA5}">
                      <a16:colId xmlns:a16="http://schemas.microsoft.com/office/drawing/2014/main" val="4115870924"/>
                    </a:ext>
                  </a:extLst>
                </a:gridCol>
                <a:gridCol w="328613">
                  <a:extLst>
                    <a:ext uri="{9D8B030D-6E8A-4147-A177-3AD203B41FA5}">
                      <a16:colId xmlns:a16="http://schemas.microsoft.com/office/drawing/2014/main" val="711837755"/>
                    </a:ext>
                  </a:extLst>
                </a:gridCol>
                <a:gridCol w="328613">
                  <a:extLst>
                    <a:ext uri="{9D8B030D-6E8A-4147-A177-3AD203B41FA5}">
                      <a16:colId xmlns:a16="http://schemas.microsoft.com/office/drawing/2014/main" val="4073096113"/>
                    </a:ext>
                  </a:extLst>
                </a:gridCol>
                <a:gridCol w="657226">
                  <a:extLst>
                    <a:ext uri="{9D8B030D-6E8A-4147-A177-3AD203B41FA5}">
                      <a16:colId xmlns:a16="http://schemas.microsoft.com/office/drawing/2014/main" val="1517123535"/>
                    </a:ext>
                  </a:extLst>
                </a:gridCol>
                <a:gridCol w="328613">
                  <a:extLst>
                    <a:ext uri="{9D8B030D-6E8A-4147-A177-3AD203B41FA5}">
                      <a16:colId xmlns:a16="http://schemas.microsoft.com/office/drawing/2014/main" val="541724883"/>
                    </a:ext>
                  </a:extLst>
                </a:gridCol>
                <a:gridCol w="328613">
                  <a:extLst>
                    <a:ext uri="{9D8B030D-6E8A-4147-A177-3AD203B41FA5}">
                      <a16:colId xmlns:a16="http://schemas.microsoft.com/office/drawing/2014/main" val="1106882787"/>
                    </a:ext>
                  </a:extLst>
                </a:gridCol>
                <a:gridCol w="657226">
                  <a:extLst>
                    <a:ext uri="{9D8B030D-6E8A-4147-A177-3AD203B41FA5}">
                      <a16:colId xmlns:a16="http://schemas.microsoft.com/office/drawing/2014/main" val="38259404"/>
                    </a:ext>
                  </a:extLst>
                </a:gridCol>
                <a:gridCol w="328613">
                  <a:extLst>
                    <a:ext uri="{9D8B030D-6E8A-4147-A177-3AD203B41FA5}">
                      <a16:colId xmlns:a16="http://schemas.microsoft.com/office/drawing/2014/main" val="439563701"/>
                    </a:ext>
                  </a:extLst>
                </a:gridCol>
                <a:gridCol w="328613">
                  <a:extLst>
                    <a:ext uri="{9D8B030D-6E8A-4147-A177-3AD203B41FA5}">
                      <a16:colId xmlns:a16="http://schemas.microsoft.com/office/drawing/2014/main" val="2072851351"/>
                    </a:ext>
                  </a:extLst>
                </a:gridCol>
                <a:gridCol w="328613">
                  <a:extLst>
                    <a:ext uri="{9D8B030D-6E8A-4147-A177-3AD203B41FA5}">
                      <a16:colId xmlns:a16="http://schemas.microsoft.com/office/drawing/2014/main" val="3036722249"/>
                    </a:ext>
                  </a:extLst>
                </a:gridCol>
                <a:gridCol w="328613">
                  <a:extLst>
                    <a:ext uri="{9D8B030D-6E8A-4147-A177-3AD203B41FA5}">
                      <a16:colId xmlns:a16="http://schemas.microsoft.com/office/drawing/2014/main" val="4049479636"/>
                    </a:ext>
                  </a:extLst>
                </a:gridCol>
                <a:gridCol w="328613">
                  <a:extLst>
                    <a:ext uri="{9D8B030D-6E8A-4147-A177-3AD203B41FA5}">
                      <a16:colId xmlns:a16="http://schemas.microsoft.com/office/drawing/2014/main" val="2166838578"/>
                    </a:ext>
                  </a:extLst>
                </a:gridCol>
                <a:gridCol w="328613">
                  <a:extLst>
                    <a:ext uri="{9D8B030D-6E8A-4147-A177-3AD203B41FA5}">
                      <a16:colId xmlns:a16="http://schemas.microsoft.com/office/drawing/2014/main" val="964210450"/>
                    </a:ext>
                  </a:extLst>
                </a:gridCol>
              </a:tblGrid>
              <a:tr h="525779">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gridSpan="2">
                  <a:txBody>
                    <a:bodyPr/>
                    <a:lstStyle/>
                    <a:p>
                      <a:pPr algn="ctr"/>
                      <a:r>
                        <a:rPr kumimoji="1" lang="en-US" altLang="ja-JP" b="0" i="0" dirty="0">
                          <a:latin typeface="Hiragino Sans W2" panose="020B0300000000000000" pitchFamily="34" charset="-128"/>
                          <a:ea typeface="Hiragino Sans W2" panose="020B0300000000000000" pitchFamily="34" charset="-128"/>
                        </a:rPr>
                        <a:t>7</a:t>
                      </a:r>
                      <a:r>
                        <a:rPr kumimoji="1" lang="ja-JP" altLang="en-US" b="0" i="0">
                          <a:latin typeface="Hiragino Sans W2" panose="020B0300000000000000" pitchFamily="34" charset="-128"/>
                          <a:ea typeface="Hiragino Sans W2" panose="020B0300000000000000" pitchFamily="34" charset="-128"/>
                        </a:rPr>
                        <a:t>月</a:t>
                      </a:r>
                    </a:p>
                  </a:txBody>
                  <a:tcPr anchor="ctr"/>
                </a:tc>
                <a:tc hMerge="1">
                  <a:txBody>
                    <a:bodyPr/>
                    <a:lstStyle/>
                    <a:p>
                      <a:endParaRPr kumimoji="1" lang="ja-JP" altLang="en-US"/>
                    </a:p>
                  </a:txBody>
                  <a:tcPr/>
                </a:tc>
                <a:tc gridSpan="2">
                  <a:txBody>
                    <a:bodyPr/>
                    <a:lstStyle/>
                    <a:p>
                      <a:pPr algn="ctr"/>
                      <a:r>
                        <a:rPr kumimoji="1" lang="en-US" altLang="ja-JP" b="0" i="0" dirty="0">
                          <a:latin typeface="Hiragino Sans W2" panose="020B0300000000000000" pitchFamily="34" charset="-128"/>
                          <a:ea typeface="Hiragino Sans W2" panose="020B0300000000000000" pitchFamily="34" charset="-128"/>
                        </a:rPr>
                        <a:t>8</a:t>
                      </a:r>
                      <a:r>
                        <a:rPr kumimoji="1" lang="ja-JP" altLang="en-US" b="0" i="0">
                          <a:latin typeface="Hiragino Sans W2" panose="020B0300000000000000" pitchFamily="34" charset="-128"/>
                          <a:ea typeface="Hiragino Sans W2" panose="020B0300000000000000" pitchFamily="34" charset="-128"/>
                        </a:rPr>
                        <a:t>月</a:t>
                      </a:r>
                    </a:p>
                  </a:txBody>
                  <a:tcPr anchor="ctr"/>
                </a:tc>
                <a:tc hMerge="1">
                  <a:txBody>
                    <a:bodyPr/>
                    <a:lstStyle/>
                    <a:p>
                      <a:endParaRPr kumimoji="1" lang="ja-JP" altLang="en-US"/>
                    </a:p>
                  </a:txBody>
                  <a:tcPr/>
                </a:tc>
                <a:tc gridSpan="2">
                  <a:txBody>
                    <a:bodyPr/>
                    <a:lstStyle/>
                    <a:p>
                      <a:pPr algn="ctr"/>
                      <a:r>
                        <a:rPr kumimoji="1" lang="en-US" altLang="ja-JP" b="0" i="0" dirty="0">
                          <a:latin typeface="Hiragino Sans W2" panose="020B0300000000000000" pitchFamily="34" charset="-128"/>
                          <a:ea typeface="Hiragino Sans W2" panose="020B0300000000000000" pitchFamily="34" charset="-128"/>
                        </a:rPr>
                        <a:t>9</a:t>
                      </a:r>
                      <a:r>
                        <a:rPr kumimoji="1" lang="ja-JP" altLang="en-US" b="0" i="0">
                          <a:latin typeface="Hiragino Sans W2" panose="020B0300000000000000" pitchFamily="34" charset="-128"/>
                          <a:ea typeface="Hiragino Sans W2" panose="020B0300000000000000" pitchFamily="34" charset="-128"/>
                        </a:rPr>
                        <a:t>月</a:t>
                      </a:r>
                    </a:p>
                  </a:txBody>
                  <a:tcPr anchor="ctr"/>
                </a:tc>
                <a:tc hMerge="1">
                  <a:txBody>
                    <a:bodyPr/>
                    <a:lstStyle/>
                    <a:p>
                      <a:endParaRPr kumimoji="1" lang="ja-JP" altLang="en-US"/>
                    </a:p>
                  </a:txBody>
                  <a:tcPr/>
                </a:tc>
                <a:tc gridSpan="3">
                  <a:txBody>
                    <a:bodyPr/>
                    <a:lstStyle/>
                    <a:p>
                      <a:pPr algn="ctr"/>
                      <a:r>
                        <a:rPr kumimoji="1" lang="en-US" altLang="ja-JP" b="0" i="0" dirty="0">
                          <a:latin typeface="Hiragino Sans W2" panose="020B0300000000000000" pitchFamily="34" charset="-128"/>
                          <a:ea typeface="Hiragino Sans W2" panose="020B0300000000000000" pitchFamily="34" charset="-128"/>
                        </a:rPr>
                        <a:t>10</a:t>
                      </a:r>
                      <a:r>
                        <a:rPr kumimoji="1" lang="ja-JP" altLang="en-US" b="0" i="0">
                          <a:latin typeface="Hiragino Sans W2" panose="020B0300000000000000" pitchFamily="34" charset="-128"/>
                          <a:ea typeface="Hiragino Sans W2" panose="020B0300000000000000" pitchFamily="34" charset="-128"/>
                        </a:rPr>
                        <a:t>月</a:t>
                      </a:r>
                    </a:p>
                  </a:txBody>
                  <a:tcPr anchor="ctr"/>
                </a:tc>
                <a:tc hMerge="1">
                  <a:txBody>
                    <a:bodyPr/>
                    <a:lstStyle/>
                    <a:p>
                      <a:endParaRPr kumimoji="1" lang="ja-JP" altLang="en-US"/>
                    </a:p>
                  </a:txBody>
                  <a:tcPr/>
                </a:tc>
                <a:tc hMerge="1">
                  <a:txBody>
                    <a:bodyPr/>
                    <a:lstStyle/>
                    <a:p>
                      <a:endParaRPr kumimoji="1" lang="ja-JP" altLang="en-US"/>
                    </a:p>
                  </a:txBody>
                  <a:tcPr/>
                </a:tc>
                <a:tc gridSpan="2">
                  <a:txBody>
                    <a:bodyPr/>
                    <a:lstStyle/>
                    <a:p>
                      <a:pPr algn="ctr"/>
                      <a:r>
                        <a:rPr kumimoji="1" lang="en-US" altLang="ja-JP" b="0" i="0" dirty="0">
                          <a:latin typeface="Hiragino Sans W2" panose="020B0300000000000000" pitchFamily="34" charset="-128"/>
                          <a:ea typeface="Hiragino Sans W2" panose="020B0300000000000000" pitchFamily="34" charset="-128"/>
                        </a:rPr>
                        <a:t>11</a:t>
                      </a:r>
                      <a:r>
                        <a:rPr kumimoji="1" lang="ja-JP" altLang="en-US" b="0" i="0">
                          <a:latin typeface="Hiragino Sans W2" panose="020B0300000000000000" pitchFamily="34" charset="-128"/>
                          <a:ea typeface="Hiragino Sans W2" panose="020B0300000000000000" pitchFamily="34" charset="-128"/>
                        </a:rPr>
                        <a:t>月</a:t>
                      </a:r>
                    </a:p>
                  </a:txBody>
                  <a:tcPr anchor="ctr"/>
                </a:tc>
                <a:tc hMerge="1">
                  <a:txBody>
                    <a:bodyPr/>
                    <a:lstStyle/>
                    <a:p>
                      <a:endParaRPr kumimoji="1" lang="ja-JP" altLang="en-US"/>
                    </a:p>
                  </a:txBody>
                  <a:tcPr/>
                </a:tc>
                <a:tc gridSpan="2">
                  <a:txBody>
                    <a:bodyPr/>
                    <a:lstStyle/>
                    <a:p>
                      <a:pPr algn="ctr"/>
                      <a:r>
                        <a:rPr kumimoji="1" lang="en-US" altLang="ja-JP" b="0" i="0" dirty="0">
                          <a:latin typeface="Hiragino Sans W2" panose="020B0300000000000000" pitchFamily="34" charset="-128"/>
                          <a:ea typeface="Hiragino Sans W2" panose="020B0300000000000000" pitchFamily="34" charset="-128"/>
                        </a:rPr>
                        <a:t>12</a:t>
                      </a:r>
                      <a:r>
                        <a:rPr kumimoji="1" lang="ja-JP" altLang="en-US" b="0" i="0">
                          <a:latin typeface="Hiragino Sans W2" panose="020B0300000000000000" pitchFamily="34" charset="-128"/>
                          <a:ea typeface="Hiragino Sans W2" panose="020B0300000000000000" pitchFamily="34" charset="-128"/>
                        </a:rPr>
                        <a:t>月</a:t>
                      </a:r>
                    </a:p>
                  </a:txBody>
                  <a:tcPr anchor="ctr"/>
                </a:tc>
                <a:tc hMerge="1">
                  <a:txBody>
                    <a:bodyPr/>
                    <a:lstStyle/>
                    <a:p>
                      <a:endParaRPr kumimoji="1" lang="ja-JP" altLang="en-US"/>
                    </a:p>
                  </a:txBody>
                  <a:tcPr/>
                </a:tc>
                <a:tc gridSpan="3">
                  <a:txBody>
                    <a:bodyPr/>
                    <a:lstStyle/>
                    <a:p>
                      <a:pPr algn="ctr"/>
                      <a:r>
                        <a:rPr kumimoji="1" lang="en-US" altLang="ja-JP" b="0" i="0" dirty="0">
                          <a:latin typeface="Hiragino Sans W2" panose="020B0300000000000000" pitchFamily="34" charset="-128"/>
                          <a:ea typeface="Hiragino Sans W2" panose="020B0300000000000000" pitchFamily="34" charset="-128"/>
                        </a:rPr>
                        <a:t>1</a:t>
                      </a:r>
                      <a:r>
                        <a:rPr kumimoji="1" lang="ja-JP" altLang="en-US" b="0" i="0">
                          <a:latin typeface="Hiragino Sans W2" panose="020B0300000000000000" pitchFamily="34" charset="-128"/>
                          <a:ea typeface="Hiragino Sans W2" panose="020B0300000000000000" pitchFamily="34" charset="-128"/>
                        </a:rPr>
                        <a:t>月</a:t>
                      </a:r>
                    </a:p>
                  </a:txBody>
                  <a:tcPr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b="0" i="0" dirty="0">
                          <a:latin typeface="Hiragino Sans W2" panose="020B0300000000000000" pitchFamily="34" charset="-128"/>
                          <a:ea typeface="Hiragino Sans W2" panose="020B0300000000000000" pitchFamily="34" charset="-128"/>
                        </a:rPr>
                        <a:t>2</a:t>
                      </a:r>
                      <a:r>
                        <a:rPr kumimoji="1" lang="ja-JP" altLang="en-US" b="0" i="0">
                          <a:latin typeface="Hiragino Sans W2" panose="020B0300000000000000" pitchFamily="34" charset="-128"/>
                          <a:ea typeface="Hiragino Sans W2" panose="020B0300000000000000" pitchFamily="34" charset="-128"/>
                        </a:rPr>
                        <a:t>月</a:t>
                      </a:r>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35894465"/>
                  </a:ext>
                </a:extLst>
              </a:tr>
              <a:tr h="1441687">
                <a:tc>
                  <a:txBody>
                    <a:bodyPr/>
                    <a:lstStyle/>
                    <a:p>
                      <a:pPr algn="ctr"/>
                      <a:r>
                        <a:rPr kumimoji="1" lang="ja-JP" altLang="en-US" b="0" i="0">
                          <a:latin typeface="Hiragino Sans W2" panose="020B0300000000000000" pitchFamily="34" charset="-128"/>
                          <a:ea typeface="Hiragino Sans W2" panose="020B0300000000000000" pitchFamily="34" charset="-128"/>
                        </a:rPr>
                        <a:t>学校行事</a:t>
                      </a: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gridSpan="2">
                  <a:txBody>
                    <a:bodyPr/>
                    <a:lstStyle/>
                    <a:p>
                      <a:pPr algn="ctr"/>
                      <a:r>
                        <a:rPr kumimoji="1" lang="ja-JP" altLang="en-US" b="0" i="0">
                          <a:latin typeface="Hiragino Sans W2" panose="020B0300000000000000" pitchFamily="34" charset="-128"/>
                          <a:ea typeface="Hiragino Sans W2" panose="020B0300000000000000" pitchFamily="34" charset="-128"/>
                        </a:rPr>
                        <a:t>テ</a:t>
                      </a:r>
                      <a:br>
                        <a:rPr kumimoji="1" lang="en-US" altLang="ja-JP" b="0" i="0" dirty="0">
                          <a:latin typeface="Hiragino Sans W2" panose="020B0300000000000000" pitchFamily="34" charset="-128"/>
                          <a:ea typeface="Hiragino Sans W2" panose="020B0300000000000000" pitchFamily="34" charset="-128"/>
                        </a:rPr>
                      </a:br>
                      <a:r>
                        <a:rPr kumimoji="1" lang="ja-JP" altLang="en-US" b="0" i="0">
                          <a:latin typeface="Hiragino Sans W2" panose="020B0300000000000000" pitchFamily="34" charset="-128"/>
                          <a:ea typeface="Hiragino Sans W2" panose="020B0300000000000000" pitchFamily="34" charset="-128"/>
                        </a:rPr>
                        <a:t>ス</a:t>
                      </a:r>
                      <a:br>
                        <a:rPr kumimoji="1" lang="en-US" altLang="ja-JP" b="0" i="0" dirty="0">
                          <a:latin typeface="Hiragino Sans W2" panose="020B0300000000000000" pitchFamily="34" charset="-128"/>
                          <a:ea typeface="Hiragino Sans W2" panose="020B0300000000000000" pitchFamily="34" charset="-128"/>
                        </a:rPr>
                      </a:br>
                      <a:r>
                        <a:rPr kumimoji="1" lang="ja-JP" altLang="en-US" b="0" i="0">
                          <a:latin typeface="Hiragino Sans W2" panose="020B0300000000000000" pitchFamily="34" charset="-128"/>
                          <a:ea typeface="Hiragino Sans W2" panose="020B0300000000000000" pitchFamily="34" charset="-128"/>
                        </a:rPr>
                        <a:t>ト</a:t>
                      </a: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gridSpan="2">
                  <a:txBody>
                    <a:bodyPr/>
                    <a:lstStyle/>
                    <a:p>
                      <a:pPr algn="ctr"/>
                      <a:r>
                        <a:rPr kumimoji="1" lang="ja-JP" altLang="en-US" b="0" i="0">
                          <a:latin typeface="Hiragino Sans W2" panose="020B0300000000000000" pitchFamily="34" charset="-128"/>
                          <a:ea typeface="Hiragino Sans W2" panose="020B0300000000000000" pitchFamily="34" charset="-128"/>
                        </a:rPr>
                        <a:t>インターンシップ</a:t>
                      </a: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a:txBody>
                    <a:bodyPr/>
                    <a:lstStyle/>
                    <a:p>
                      <a:pPr algn="ctr"/>
                      <a:r>
                        <a:rPr kumimoji="1" lang="ja-JP" altLang="en-US" b="0" i="0">
                          <a:latin typeface="Hiragino Sans W2" panose="020B0300000000000000" pitchFamily="34" charset="-128"/>
                          <a:ea typeface="Hiragino Sans W2" panose="020B0300000000000000" pitchFamily="34" charset="-128"/>
                        </a:rPr>
                        <a:t>テ</a:t>
                      </a:r>
                      <a:br>
                        <a:rPr kumimoji="1" lang="en-US" altLang="ja-JP" b="0" i="0" dirty="0">
                          <a:latin typeface="Hiragino Sans W2" panose="020B0300000000000000" pitchFamily="34" charset="-128"/>
                          <a:ea typeface="Hiragino Sans W2" panose="020B0300000000000000" pitchFamily="34" charset="-128"/>
                        </a:rPr>
                      </a:br>
                      <a:r>
                        <a:rPr kumimoji="1" lang="ja-JP" altLang="en-US" b="0" i="0">
                          <a:latin typeface="Hiragino Sans W2" panose="020B0300000000000000" pitchFamily="34" charset="-128"/>
                          <a:ea typeface="Hiragino Sans W2" panose="020B0300000000000000" pitchFamily="34" charset="-128"/>
                        </a:rPr>
                        <a:t>ス</a:t>
                      </a:r>
                      <a:br>
                        <a:rPr kumimoji="1" lang="en-US" altLang="ja-JP" b="0" i="0" dirty="0">
                          <a:latin typeface="Hiragino Sans W2" panose="020B0300000000000000" pitchFamily="34" charset="-128"/>
                          <a:ea typeface="Hiragino Sans W2" panose="020B0300000000000000" pitchFamily="34" charset="-128"/>
                        </a:rPr>
                      </a:br>
                      <a:r>
                        <a:rPr kumimoji="1" lang="ja-JP" altLang="en-US" b="0" i="0">
                          <a:latin typeface="Hiragino Sans W2" panose="020B0300000000000000" pitchFamily="34" charset="-128"/>
                          <a:ea typeface="Hiragino Sans W2" panose="020B0300000000000000" pitchFamily="34" charset="-128"/>
                        </a:rPr>
                        <a:t>ト</a:t>
                      </a: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gridSpan="2">
                  <a:txBody>
                    <a:bodyPr/>
                    <a:lstStyle/>
                    <a:p>
                      <a:pPr algn="ctr"/>
                      <a:r>
                        <a:rPr kumimoji="1" lang="ja-JP" altLang="en-US" b="0" i="0">
                          <a:latin typeface="Hiragino Sans W2" panose="020B0300000000000000" pitchFamily="34" charset="-128"/>
                          <a:ea typeface="Hiragino Sans W2" panose="020B0300000000000000" pitchFamily="34" charset="-128"/>
                        </a:rPr>
                        <a:t>冬休み</a:t>
                      </a: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gridSpan="2">
                  <a:txBody>
                    <a:bodyPr/>
                    <a:lstStyle/>
                    <a:p>
                      <a:pPr algn="ctr"/>
                      <a:r>
                        <a:rPr kumimoji="1" lang="ja-JP" altLang="en-US" b="0" i="0">
                          <a:latin typeface="Hiragino Sans W2" panose="020B0300000000000000" pitchFamily="34" charset="-128"/>
                          <a:ea typeface="Hiragino Sans W2" panose="020B0300000000000000" pitchFamily="34" charset="-128"/>
                        </a:rPr>
                        <a:t>テ</a:t>
                      </a:r>
                      <a:br>
                        <a:rPr kumimoji="1" lang="en-US" altLang="ja-JP" b="0" i="0" dirty="0">
                          <a:latin typeface="Hiragino Sans W2" panose="020B0300000000000000" pitchFamily="34" charset="-128"/>
                          <a:ea typeface="Hiragino Sans W2" panose="020B0300000000000000" pitchFamily="34" charset="-128"/>
                        </a:rPr>
                      </a:br>
                      <a:r>
                        <a:rPr kumimoji="1" lang="ja-JP" altLang="en-US" b="0" i="0">
                          <a:latin typeface="Hiragino Sans W2" panose="020B0300000000000000" pitchFamily="34" charset="-128"/>
                          <a:ea typeface="Hiragino Sans W2" panose="020B0300000000000000" pitchFamily="34" charset="-128"/>
                        </a:rPr>
                        <a:t>ス</a:t>
                      </a:r>
                      <a:br>
                        <a:rPr kumimoji="1" lang="en-US" altLang="ja-JP" b="0" i="0" dirty="0">
                          <a:latin typeface="Hiragino Sans W2" panose="020B0300000000000000" pitchFamily="34" charset="-128"/>
                          <a:ea typeface="Hiragino Sans W2" panose="020B0300000000000000" pitchFamily="34" charset="-128"/>
                        </a:rPr>
                      </a:br>
                      <a:r>
                        <a:rPr kumimoji="1" lang="ja-JP" altLang="en-US" b="0" i="0">
                          <a:latin typeface="Hiragino Sans W2" panose="020B0300000000000000" pitchFamily="34" charset="-128"/>
                          <a:ea typeface="Hiragino Sans W2" panose="020B0300000000000000" pitchFamily="34" charset="-128"/>
                        </a:rPr>
                        <a:t>ト</a:t>
                      </a: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extLst>
                  <a:ext uri="{0D108BD9-81ED-4DB2-BD59-A6C34878D82A}">
                    <a16:rowId xmlns:a16="http://schemas.microsoft.com/office/drawing/2014/main" val="404861069"/>
                  </a:ext>
                </a:extLst>
              </a:tr>
              <a:tr h="1650245">
                <a:tc>
                  <a:txBody>
                    <a:bodyPr/>
                    <a:lstStyle/>
                    <a:p>
                      <a:pPr algn="ctr"/>
                      <a:r>
                        <a:rPr kumimoji="1" lang="ja-JP" altLang="en-US" b="0" i="0">
                          <a:latin typeface="Hiragino Sans W2" panose="020B0300000000000000" pitchFamily="34" charset="-128"/>
                          <a:ea typeface="Hiragino Sans W2" panose="020B0300000000000000" pitchFamily="34" charset="-128"/>
                        </a:rPr>
                        <a:t>コンテスト</a:t>
                      </a:r>
                    </a:p>
                  </a:txBody>
                  <a:tcPr anchor="ctr"/>
                </a:tc>
                <a:tc>
                  <a:txBody>
                    <a:bodyPr/>
                    <a:lstStyle/>
                    <a:p>
                      <a:pPr algn="ctr"/>
                      <a:r>
                        <a:rPr kumimoji="1" lang="ja-JP" altLang="en-US" b="0" i="0">
                          <a:latin typeface="Hiragino Sans W2" panose="020B0300000000000000" pitchFamily="34" charset="-128"/>
                          <a:ea typeface="Hiragino Sans W2" panose="020B0300000000000000" pitchFamily="34" charset="-128"/>
                        </a:rPr>
                        <a:t>採択発表</a:t>
                      </a:r>
                    </a:p>
                  </a:txBody>
                  <a:tcPr anchor="ctr"/>
                </a:tc>
                <a:tc gridSpan="18">
                  <a:txBody>
                    <a:bodyPr/>
                    <a:lstStyle/>
                    <a:p>
                      <a:pPr algn="ctr"/>
                      <a:r>
                        <a:rPr kumimoji="1" lang="ja-JP" altLang="en-US" sz="4400" b="0" i="0">
                          <a:latin typeface="Hiragino Sans W2" panose="020B0300000000000000" pitchFamily="34" charset="-128"/>
                          <a:ea typeface="Hiragino Sans W2" panose="020B0300000000000000" pitchFamily="34" charset="-128"/>
                        </a:rPr>
                        <a:t>実証期間</a:t>
                      </a: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tc>
                <a:extLst>
                  <a:ext uri="{0D108BD9-81ED-4DB2-BD59-A6C34878D82A}">
                    <a16:rowId xmlns:a16="http://schemas.microsoft.com/office/drawing/2014/main" val="1444714804"/>
                  </a:ext>
                </a:extLst>
              </a:tr>
              <a:tr h="1441687">
                <a:tc>
                  <a:txBody>
                    <a:bodyPr/>
                    <a:lstStyle/>
                    <a:p>
                      <a:pPr algn="ctr"/>
                      <a:r>
                        <a:rPr kumimoji="1" lang="ja-JP" altLang="en-US" b="0" i="0">
                          <a:latin typeface="Hiragino Sans W2" panose="020B0300000000000000" pitchFamily="34" charset="-128"/>
                          <a:ea typeface="Hiragino Sans W2" panose="020B0300000000000000" pitchFamily="34" charset="-128"/>
                        </a:rPr>
                        <a:t>実装</a:t>
                      </a:r>
                    </a:p>
                  </a:txBody>
                  <a:tcPr anchor="ctr"/>
                </a:tc>
                <a:tc>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gridSpan="4">
                  <a:txBody>
                    <a:bodyPr/>
                    <a:lstStyle/>
                    <a:p>
                      <a:pPr algn="ctr"/>
                      <a:r>
                        <a:rPr kumimoji="1" lang="ja-JP" altLang="en-US" sz="2800" b="0" i="0">
                          <a:latin typeface="Hiragino Sans W2" panose="020B0300000000000000" pitchFamily="34" charset="-128"/>
                          <a:ea typeface="Hiragino Sans W2" panose="020B0300000000000000" pitchFamily="34" charset="-128"/>
                        </a:rPr>
                        <a:t>各分野勉強</a:t>
                      </a: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gridSpan="6">
                  <a:txBody>
                    <a:bodyPr/>
                    <a:lstStyle/>
                    <a:p>
                      <a:pPr algn="ctr"/>
                      <a:r>
                        <a:rPr kumimoji="1" lang="ja-JP" altLang="en-US" sz="2400" b="0" i="0">
                          <a:latin typeface="Hiragino Sans W2" panose="020B0300000000000000" pitchFamily="34" charset="-128"/>
                          <a:ea typeface="Hiragino Sans W2" panose="020B0300000000000000" pitchFamily="34" charset="-128"/>
                        </a:rPr>
                        <a:t>コア機能実装</a:t>
                      </a: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gridSpan="5">
                  <a:txBody>
                    <a:bodyPr/>
                    <a:lstStyle/>
                    <a:p>
                      <a:pPr algn="ctr"/>
                      <a:r>
                        <a:rPr kumimoji="1" lang="ja-JP" altLang="en-US" sz="5400" b="0" i="0">
                          <a:latin typeface="Hiragino Sans W2" panose="020B0300000000000000" pitchFamily="34" charset="-128"/>
                          <a:ea typeface="Hiragino Sans W2" panose="020B0300000000000000" pitchFamily="34" charset="-128"/>
                        </a:rPr>
                        <a:t>デモ</a:t>
                      </a:r>
                      <a:endParaRPr kumimoji="1" lang="ja-JP" altLang="en-US" sz="4800"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gridSpan="3">
                  <a:txBody>
                    <a:bodyPr/>
                    <a:lstStyle/>
                    <a:p>
                      <a:pPr algn="ctr"/>
                      <a:r>
                        <a:rPr kumimoji="1" lang="ja-JP" altLang="en-US" sz="1400" b="0" i="0">
                          <a:latin typeface="Hiragino Sans W2" panose="020B0300000000000000" pitchFamily="34" charset="-128"/>
                          <a:ea typeface="Hiragino Sans W2" panose="020B0300000000000000" pitchFamily="34" charset="-128"/>
                        </a:rPr>
                        <a:t>ユーザー</a:t>
                      </a:r>
                      <a:br>
                        <a:rPr kumimoji="1" lang="en-US" altLang="ja-JP" b="0" i="0" dirty="0">
                          <a:latin typeface="Hiragino Sans W2" panose="020B0300000000000000" pitchFamily="34" charset="-128"/>
                          <a:ea typeface="Hiragino Sans W2" panose="020B0300000000000000" pitchFamily="34" charset="-128"/>
                        </a:rPr>
                      </a:br>
                      <a:r>
                        <a:rPr kumimoji="1" lang="ja-JP" altLang="en-US" b="0" i="0">
                          <a:latin typeface="Hiragino Sans W2" panose="020B0300000000000000" pitchFamily="34" charset="-128"/>
                          <a:ea typeface="Hiragino Sans W2" panose="020B0300000000000000" pitchFamily="34" charset="-128"/>
                        </a:rPr>
                        <a:t>テスト</a:t>
                      </a: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tc hMerge="1">
                  <a:txBody>
                    <a:bodyPr/>
                    <a:lstStyle/>
                    <a:p>
                      <a:pPr algn="ctr"/>
                      <a:endParaRPr kumimoji="1" lang="ja-JP" altLang="en-US" b="0" i="0">
                        <a:latin typeface="Hiragino Sans W2" panose="020B0300000000000000" pitchFamily="34" charset="-128"/>
                        <a:ea typeface="Hiragino Sans W2" panose="020B0300000000000000" pitchFamily="34" charset="-128"/>
                      </a:endParaRPr>
                    </a:p>
                  </a:txBody>
                  <a:tcPr anchor="ctr"/>
                </a:tc>
                <a:extLst>
                  <a:ext uri="{0D108BD9-81ED-4DB2-BD59-A6C34878D82A}">
                    <a16:rowId xmlns:a16="http://schemas.microsoft.com/office/drawing/2014/main" val="1335749515"/>
                  </a:ext>
                </a:extLst>
              </a:tr>
            </a:tbl>
          </a:graphicData>
        </a:graphic>
      </p:graphicFrame>
      <p:sp>
        <p:nvSpPr>
          <p:cNvPr id="4" name="テキスト ボックス 3">
            <a:extLst>
              <a:ext uri="{FF2B5EF4-FFF2-40B4-BE49-F238E27FC236}">
                <a16:creationId xmlns:a16="http://schemas.microsoft.com/office/drawing/2014/main" id="{7BAF05CF-0C8B-564B-8FE9-2CCBEEF952D0}"/>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5/6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6209189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BD1DE-6C93-1E41-907F-BC58901D9839}"/>
              </a:ext>
            </a:extLst>
          </p:cNvPr>
          <p:cNvSpPr>
            <a:spLocks noGrp="1"/>
          </p:cNvSpPr>
          <p:nvPr>
            <p:ph type="title"/>
          </p:nvPr>
        </p:nvSpPr>
        <p:spPr/>
        <p:txBody>
          <a:bodyPr/>
          <a:lstStyle/>
          <a:p>
            <a:r>
              <a:rPr kumimoji="1" lang="ja-JP" altLang="en-US"/>
              <a:t>補遺</a:t>
            </a:r>
          </a:p>
        </p:txBody>
      </p:sp>
      <p:sp>
        <p:nvSpPr>
          <p:cNvPr id="3" name="テキスト プレースホルダー 2">
            <a:extLst>
              <a:ext uri="{FF2B5EF4-FFF2-40B4-BE49-F238E27FC236}">
                <a16:creationId xmlns:a16="http://schemas.microsoft.com/office/drawing/2014/main" id="{B203B178-EA0B-EE42-826C-69541EE531B3}"/>
              </a:ext>
            </a:extLst>
          </p:cNvPr>
          <p:cNvSpPr>
            <a:spLocks noGrp="1"/>
          </p:cNvSpPr>
          <p:nvPr>
            <p:ph type="body" idx="1"/>
          </p:nvPr>
        </p:nvSpPr>
        <p:spPr/>
        <p:txBody>
          <a:bodyPr>
            <a:noAutofit/>
          </a:bodyPr>
          <a:lstStyle/>
          <a:p>
            <a:r>
              <a:rPr kumimoji="1" lang="ja-JP" altLang="en-US"/>
              <a:t>コメント</a:t>
            </a:r>
            <a:r>
              <a:rPr lang="ja-JP" altLang="en-US"/>
              <a:t>への対応</a:t>
            </a:r>
            <a:r>
              <a:rPr kumimoji="1" lang="en-US" altLang="ja-JP" dirty="0"/>
              <a:t>:</a:t>
            </a:r>
            <a:br>
              <a:rPr kumimoji="1" lang="en-US" altLang="ja-JP" dirty="0"/>
            </a:br>
            <a:r>
              <a:rPr lang="en-US" altLang="ja-JP" dirty="0"/>
              <a:t>5G</a:t>
            </a:r>
            <a:r>
              <a:rPr lang="ja-JP" altLang="en-US"/>
              <a:t>の通信コストを含めてペイできるかの試算</a:t>
            </a:r>
            <a:endParaRPr lang="en-US" altLang="ja-JP" dirty="0"/>
          </a:p>
          <a:p>
            <a:r>
              <a:rPr lang="ja-JP" altLang="en-US"/>
              <a:t>不安定な演算リソース量への対応例があると理解が深まります。</a:t>
            </a:r>
            <a:endParaRPr lang="en-US" altLang="ja-JP" dirty="0"/>
          </a:p>
        </p:txBody>
      </p:sp>
      <p:sp>
        <p:nvSpPr>
          <p:cNvPr id="4" name="テキスト ボックス 3">
            <a:extLst>
              <a:ext uri="{FF2B5EF4-FFF2-40B4-BE49-F238E27FC236}">
                <a16:creationId xmlns:a16="http://schemas.microsoft.com/office/drawing/2014/main" id="{D5B3A625-36C1-924F-ACA4-23DF71745993}"/>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6/6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4819305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kumimoji="1" lang="ja-JP" altLang="en-US"/>
              <a:t>補遺</a:t>
            </a:r>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p:txBody>
          <a:bodyPr>
            <a:normAutofit/>
          </a:bodyPr>
          <a:lstStyle/>
          <a:p>
            <a:pPr marL="0" indent="0">
              <a:buNone/>
            </a:pPr>
            <a:r>
              <a:rPr lang="en-US" altLang="ja-JP" sz="2400" dirty="0"/>
              <a:t>5G</a:t>
            </a:r>
            <a:r>
              <a:rPr lang="ja-JP" altLang="en-US" sz="2400"/>
              <a:t>の通信コストを含めてペイできるかの試算</a:t>
            </a:r>
            <a:endParaRPr lang="en-US" altLang="ja-JP" sz="2400" dirty="0"/>
          </a:p>
          <a:p>
            <a:r>
              <a:rPr lang="ja-JP" altLang="en-US"/>
              <a:t>こういったプラットフォームの設計自体が</a:t>
            </a:r>
            <a:br>
              <a:rPr lang="en-US" altLang="ja-JP" dirty="0"/>
            </a:br>
            <a:r>
              <a:rPr lang="ja-JP" altLang="en-US"/>
              <a:t>初めてなので、コスト面に関する知見が無い</a:t>
            </a:r>
            <a:endParaRPr lang="en-US" altLang="ja-JP" dirty="0"/>
          </a:p>
          <a:p>
            <a:r>
              <a:rPr lang="ja-JP" altLang="en-US"/>
              <a:t>→必要な支援としてリストアップ済み</a:t>
            </a:r>
            <a:endParaRPr lang="en-US" altLang="ja-JP" dirty="0"/>
          </a:p>
          <a:p>
            <a:r>
              <a:rPr lang="ja-JP" altLang="en-US"/>
              <a:t>現時点での推測</a:t>
            </a:r>
            <a:r>
              <a:rPr lang="en-US" altLang="ja-JP" dirty="0"/>
              <a:t>:</a:t>
            </a:r>
          </a:p>
          <a:p>
            <a:pPr lvl="1"/>
            <a:r>
              <a:rPr lang="en-US" altLang="ja-JP" dirty="0"/>
              <a:t>5G</a:t>
            </a:r>
            <a:r>
              <a:rPr lang="ja-JP" altLang="en-US"/>
              <a:t>そのものの通信コストは現在の通信コストに</a:t>
            </a:r>
            <a:br>
              <a:rPr lang="en-US" altLang="ja-JP" dirty="0"/>
            </a:br>
            <a:r>
              <a:rPr lang="ja-JP" altLang="en-US"/>
              <a:t>対して、</a:t>
            </a:r>
            <a:r>
              <a:rPr lang="en-US" altLang="ja-JP" dirty="0"/>
              <a:t>1/2~3</a:t>
            </a:r>
            <a:r>
              <a:rPr lang="ja-JP" altLang="en-US"/>
              <a:t>程度になるされると予測されているので、問題なく採算がとれると考えている。</a:t>
            </a:r>
            <a:endParaRPr lang="en-US" altLang="ja-JP" dirty="0"/>
          </a:p>
        </p:txBody>
      </p:sp>
      <p:sp>
        <p:nvSpPr>
          <p:cNvPr id="5" name="テキスト ボックス 4">
            <a:extLst>
              <a:ext uri="{FF2B5EF4-FFF2-40B4-BE49-F238E27FC236}">
                <a16:creationId xmlns:a16="http://schemas.microsoft.com/office/drawing/2014/main" id="{59AF6372-30BD-904E-AE09-9BCC8A181E07}"/>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6/6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0804705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58AD7-0C07-7540-A232-33E8419A28D6}"/>
              </a:ext>
            </a:extLst>
          </p:cNvPr>
          <p:cNvSpPr>
            <a:spLocks noGrp="1"/>
          </p:cNvSpPr>
          <p:nvPr>
            <p:ph type="title"/>
          </p:nvPr>
        </p:nvSpPr>
        <p:spPr/>
        <p:txBody>
          <a:bodyPr/>
          <a:lstStyle/>
          <a:p>
            <a:r>
              <a:rPr kumimoji="1" lang="ja-JP" altLang="en-US"/>
              <a:t>補遺</a:t>
            </a:r>
          </a:p>
        </p:txBody>
      </p:sp>
      <p:sp>
        <p:nvSpPr>
          <p:cNvPr id="3" name="コンテンツ プレースホルダー 2">
            <a:extLst>
              <a:ext uri="{FF2B5EF4-FFF2-40B4-BE49-F238E27FC236}">
                <a16:creationId xmlns:a16="http://schemas.microsoft.com/office/drawing/2014/main" id="{F9F9AC84-4DB6-8D49-886E-5FBF5313C455}"/>
              </a:ext>
            </a:extLst>
          </p:cNvPr>
          <p:cNvSpPr>
            <a:spLocks noGrp="1"/>
          </p:cNvSpPr>
          <p:nvPr>
            <p:ph idx="1"/>
          </p:nvPr>
        </p:nvSpPr>
        <p:spPr/>
        <p:txBody>
          <a:bodyPr>
            <a:noAutofit/>
          </a:bodyPr>
          <a:lstStyle/>
          <a:p>
            <a:pPr marL="0" indent="0">
              <a:buNone/>
            </a:pPr>
            <a:r>
              <a:rPr lang="ja-JP" altLang="en-US" sz="2400"/>
              <a:t>不安定な演算リソース量への対応例があると理解が深まります。例えば、</a:t>
            </a:r>
            <a:r>
              <a:rPr lang="en-US" altLang="ja-JP" sz="2400" dirty="0"/>
              <a:t>ICT</a:t>
            </a:r>
            <a:r>
              <a:rPr lang="ja-JP" altLang="en-US" sz="2400"/>
              <a:t>教育等で使いたいその時に利用可能な演算リソースが不十分だった場合はどう対応すればよいでしょうか。</a:t>
            </a:r>
            <a:endParaRPr lang="en-US" altLang="ja-JP" sz="2400" dirty="0"/>
          </a:p>
          <a:p>
            <a:r>
              <a:rPr lang="ja-JP" altLang="en-US"/>
              <a:t>提供する側のメインストリームとして、</a:t>
            </a:r>
            <a:br>
              <a:rPr lang="en-US" altLang="ja-JP" dirty="0"/>
            </a:br>
            <a:r>
              <a:rPr lang="ja-JP" altLang="en-US"/>
              <a:t>教育機関のリソースが予想されている。</a:t>
            </a:r>
            <a:br>
              <a:rPr lang="en-US" altLang="ja-JP" dirty="0"/>
            </a:br>
            <a:r>
              <a:rPr lang="en-US" altLang="ja-JP" dirty="0"/>
              <a:t>(</a:t>
            </a:r>
            <a:r>
              <a:rPr lang="ja-JP" altLang="en-US"/>
              <a:t>実験室や特定の授業でしか使わない</a:t>
            </a:r>
            <a:r>
              <a:rPr lang="en-US" altLang="ja-JP" dirty="0"/>
              <a:t>PC</a:t>
            </a:r>
            <a:r>
              <a:rPr lang="ja-JP" altLang="en-US"/>
              <a:t>等</a:t>
            </a:r>
            <a:r>
              <a:rPr lang="en-US" altLang="ja-JP" dirty="0"/>
              <a:t>)</a:t>
            </a:r>
          </a:p>
          <a:p>
            <a:r>
              <a:rPr lang="ja-JP" altLang="en-US"/>
              <a:t>そういったマシンの提供先を教育機関に</a:t>
            </a:r>
            <a:br>
              <a:rPr lang="en-US" altLang="ja-JP" dirty="0"/>
            </a:br>
            <a:r>
              <a:rPr lang="ja-JP" altLang="en-US"/>
              <a:t>限定するといった提供者が利用者を</a:t>
            </a:r>
            <a:br>
              <a:rPr lang="en-US" altLang="ja-JP" dirty="0"/>
            </a:br>
            <a:r>
              <a:rPr lang="ja-JP" altLang="en-US"/>
              <a:t>ある程度指定できる契約スタイルを</a:t>
            </a:r>
            <a:br>
              <a:rPr lang="en-US" altLang="ja-JP" dirty="0"/>
            </a:br>
            <a:r>
              <a:rPr lang="ja-JP" altLang="en-US"/>
              <a:t>用意することで対応することを考えている。</a:t>
            </a:r>
            <a:endParaRPr lang="en-US" altLang="ja-JP" dirty="0"/>
          </a:p>
          <a:p>
            <a:r>
              <a:rPr lang="ja-JP" altLang="en-US"/>
              <a:t>よりスマートな方法があれば是非</a:t>
            </a:r>
            <a:endParaRPr lang="en-US" altLang="ja-JP" dirty="0"/>
          </a:p>
        </p:txBody>
      </p:sp>
      <p:sp>
        <p:nvSpPr>
          <p:cNvPr id="5" name="テキスト ボックス 4">
            <a:extLst>
              <a:ext uri="{FF2B5EF4-FFF2-40B4-BE49-F238E27FC236}">
                <a16:creationId xmlns:a16="http://schemas.microsoft.com/office/drawing/2014/main" id="{DA425DA5-F2C9-964D-BB1E-92F8400C88EA}"/>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6/6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15214805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E9D030-DE6C-2343-86C9-6EFD5F374AD6}"/>
              </a:ext>
            </a:extLst>
          </p:cNvPr>
          <p:cNvSpPr>
            <a:spLocks noGrp="1"/>
          </p:cNvSpPr>
          <p:nvPr>
            <p:ph type="title"/>
          </p:nvPr>
        </p:nvSpPr>
        <p:spPr/>
        <p:txBody>
          <a:bodyPr/>
          <a:lstStyle/>
          <a:p>
            <a:r>
              <a:rPr kumimoji="1" lang="ja-JP" altLang="en-US"/>
              <a:t>質疑応答</a:t>
            </a:r>
          </a:p>
        </p:txBody>
      </p:sp>
      <p:sp>
        <p:nvSpPr>
          <p:cNvPr id="3" name="テキスト プレースホルダー 2">
            <a:extLst>
              <a:ext uri="{FF2B5EF4-FFF2-40B4-BE49-F238E27FC236}">
                <a16:creationId xmlns:a16="http://schemas.microsoft.com/office/drawing/2014/main" id="{E0094457-175A-AD4B-98F7-07681A436449}"/>
              </a:ext>
            </a:extLst>
          </p:cNvPr>
          <p:cNvSpPr>
            <a:spLocks noGrp="1"/>
          </p:cNvSpPr>
          <p:nvPr>
            <p:ph type="body" idx="1"/>
          </p:nvPr>
        </p:nvSpPr>
        <p:spPr/>
        <p:txBody>
          <a:bodyPr>
            <a:normAutofit/>
          </a:bodyPr>
          <a:lstStyle/>
          <a:p>
            <a:r>
              <a:rPr lang="ja-JP" altLang="en-US"/>
              <a:t>話した内容↓</a:t>
            </a:r>
            <a:endParaRPr lang="en-US" altLang="ja-JP" dirty="0"/>
          </a:p>
          <a:p>
            <a:r>
              <a:rPr lang="ja-JP" altLang="en-US"/>
              <a:t>提案の全体像</a:t>
            </a:r>
            <a:r>
              <a:rPr lang="en-US" altLang="ja-JP" dirty="0"/>
              <a:t> / </a:t>
            </a:r>
            <a:r>
              <a:rPr lang="ja-JP" altLang="en-US"/>
              <a:t>提案の意義</a:t>
            </a:r>
            <a:r>
              <a:rPr lang="en-US" altLang="ja-JP" dirty="0"/>
              <a:t> / </a:t>
            </a:r>
            <a:r>
              <a:rPr lang="ja-JP" altLang="en-US"/>
              <a:t>なぜ</a:t>
            </a:r>
            <a:r>
              <a:rPr lang="en-US" altLang="ja-JP" dirty="0"/>
              <a:t>5G</a:t>
            </a:r>
            <a:r>
              <a:rPr lang="ja-JP" altLang="en-US"/>
              <a:t>なのか</a:t>
            </a:r>
            <a:br>
              <a:rPr lang="en-US" altLang="ja-JP" dirty="0"/>
            </a:br>
            <a:r>
              <a:rPr lang="ja-JP" altLang="en-US"/>
              <a:t>この先に見える未来</a:t>
            </a:r>
            <a:r>
              <a:rPr lang="en-US" altLang="ja-JP" dirty="0"/>
              <a:t> / </a:t>
            </a:r>
            <a:r>
              <a:rPr lang="ja-JP" altLang="en-US"/>
              <a:t>開発について</a:t>
            </a:r>
            <a:r>
              <a:rPr lang="en-US" altLang="ja-JP" dirty="0"/>
              <a:t> / </a:t>
            </a:r>
            <a:r>
              <a:rPr lang="ja-JP" altLang="en-US"/>
              <a:t>補遺</a:t>
            </a:r>
            <a:endParaRPr lang="en-US" altLang="ja-JP" dirty="0"/>
          </a:p>
        </p:txBody>
      </p:sp>
    </p:spTree>
    <p:extLst>
      <p:ext uri="{BB962C8B-B14F-4D97-AF65-F5344CB8AC3E}">
        <p14:creationId xmlns:p14="http://schemas.microsoft.com/office/powerpoint/2010/main" val="126862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角丸四角形 24">
            <a:extLst>
              <a:ext uri="{FF2B5EF4-FFF2-40B4-BE49-F238E27FC236}">
                <a16:creationId xmlns:a16="http://schemas.microsoft.com/office/drawing/2014/main" id="{2901EC8A-D936-414F-A4CB-6285EA00BBF2}"/>
              </a:ext>
            </a:extLst>
          </p:cNvPr>
          <p:cNvSpPr/>
          <p:nvPr/>
        </p:nvSpPr>
        <p:spPr>
          <a:xfrm>
            <a:off x="6566012" y="1075038"/>
            <a:ext cx="2577988" cy="5782962"/>
          </a:xfrm>
          <a:prstGeom prst="roundRect">
            <a:avLst>
              <a:gd name="adj" fmla="val 4995"/>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2" panose="020B0300000000000000" pitchFamily="34" charset="-128"/>
              <a:ea typeface="Hiragino Sans W2" panose="020B0300000000000000" pitchFamily="34" charset="-128"/>
            </a:endParaRPr>
          </a:p>
        </p:txBody>
      </p:sp>
      <p:sp>
        <p:nvSpPr>
          <p:cNvPr id="2" name="タイトル 1">
            <a:extLst>
              <a:ext uri="{FF2B5EF4-FFF2-40B4-BE49-F238E27FC236}">
                <a16:creationId xmlns:a16="http://schemas.microsoft.com/office/drawing/2014/main" id="{D53338EA-B967-4641-9CB7-4C737BB5BDC5}"/>
              </a:ext>
            </a:extLst>
          </p:cNvPr>
          <p:cNvSpPr>
            <a:spLocks noGrp="1"/>
          </p:cNvSpPr>
          <p:nvPr>
            <p:ph type="title"/>
          </p:nvPr>
        </p:nvSpPr>
        <p:spPr>
          <a:xfrm>
            <a:off x="628650" y="365127"/>
            <a:ext cx="7886700" cy="709911"/>
          </a:xfrm>
        </p:spPr>
        <p:txBody>
          <a:bodyPr/>
          <a:lstStyle/>
          <a:p>
            <a:r>
              <a:rPr kumimoji="1" lang="ja-JP" altLang="en-US"/>
              <a:t>提案の全体像</a:t>
            </a:r>
          </a:p>
        </p:txBody>
      </p:sp>
      <p:sp>
        <p:nvSpPr>
          <p:cNvPr id="10" name="テキスト ボックス 9">
            <a:extLst>
              <a:ext uri="{FF2B5EF4-FFF2-40B4-BE49-F238E27FC236}">
                <a16:creationId xmlns:a16="http://schemas.microsoft.com/office/drawing/2014/main" id="{C8FFD586-53E5-494E-A3D6-FCA8F2477DEE}"/>
              </a:ext>
            </a:extLst>
          </p:cNvPr>
          <p:cNvSpPr txBox="1"/>
          <p:nvPr/>
        </p:nvSpPr>
        <p:spPr>
          <a:xfrm>
            <a:off x="6864992" y="1160797"/>
            <a:ext cx="1980029" cy="400110"/>
          </a:xfrm>
          <a:prstGeom prst="rect">
            <a:avLst/>
          </a:prstGeom>
          <a:noFill/>
        </p:spPr>
        <p:txBody>
          <a:bodyPr wrap="none" rtlCol="0">
            <a:spAutoFit/>
          </a:bodyPr>
          <a:lstStyle/>
          <a:p>
            <a:r>
              <a:rPr kumimoji="1" lang="ja-JP" altLang="en-US" sz="2000">
                <a:latin typeface="Hiragino Sans W2" panose="020B0300000000000000" pitchFamily="34" charset="-128"/>
                <a:ea typeface="Hiragino Sans W2" panose="020B0300000000000000" pitchFamily="34" charset="-128"/>
              </a:rPr>
              <a:t>貧弱なデバイス</a:t>
            </a:r>
          </a:p>
        </p:txBody>
      </p:sp>
      <p:sp>
        <p:nvSpPr>
          <p:cNvPr id="13" name="テキスト ボックス 12">
            <a:extLst>
              <a:ext uri="{FF2B5EF4-FFF2-40B4-BE49-F238E27FC236}">
                <a16:creationId xmlns:a16="http://schemas.microsoft.com/office/drawing/2014/main" id="{831E74B4-9BF1-0A4E-9833-48CE4F9BC1AE}"/>
              </a:ext>
            </a:extLst>
          </p:cNvPr>
          <p:cNvSpPr txBox="1"/>
          <p:nvPr/>
        </p:nvSpPr>
        <p:spPr>
          <a:xfrm>
            <a:off x="216775" y="1360852"/>
            <a:ext cx="6288901" cy="523220"/>
          </a:xfrm>
          <a:prstGeom prst="rect">
            <a:avLst/>
          </a:prstGeom>
          <a:noFill/>
        </p:spPr>
        <p:txBody>
          <a:bodyPr wrap="none" rtlCol="0">
            <a:spAutoFit/>
          </a:bodyPr>
          <a:lstStyle/>
          <a:p>
            <a:r>
              <a:rPr kumimoji="1" lang="ja-JP" altLang="en-US" sz="2800">
                <a:latin typeface="Hiragino Sans W2" panose="020B0300000000000000" pitchFamily="34" charset="-128"/>
                <a:ea typeface="Hiragino Sans W2" panose="020B0300000000000000" pitchFamily="34" charset="-128"/>
              </a:rPr>
              <a:t>計算リソースの不足しているデバイス</a:t>
            </a:r>
            <a:endParaRPr kumimoji="1" lang="en-US" altLang="ja-JP" sz="2800" dirty="0">
              <a:latin typeface="Hiragino Sans W2" panose="020B0300000000000000" pitchFamily="34" charset="-128"/>
              <a:ea typeface="Hiragino Sans W2" panose="020B0300000000000000" pitchFamily="34" charset="-128"/>
            </a:endParaRPr>
          </a:p>
        </p:txBody>
      </p:sp>
      <p:sp>
        <p:nvSpPr>
          <p:cNvPr id="6" name="テキスト ボックス 5">
            <a:extLst>
              <a:ext uri="{FF2B5EF4-FFF2-40B4-BE49-F238E27FC236}">
                <a16:creationId xmlns:a16="http://schemas.microsoft.com/office/drawing/2014/main" id="{9226A7C5-B9A3-4646-85D4-0EC7515CB184}"/>
              </a:ext>
            </a:extLst>
          </p:cNvPr>
          <p:cNvSpPr txBox="1"/>
          <p:nvPr/>
        </p:nvSpPr>
        <p:spPr>
          <a:xfrm>
            <a:off x="8199511" y="0"/>
            <a:ext cx="944489" cy="523220"/>
          </a:xfrm>
          <a:prstGeom prst="rect">
            <a:avLst/>
          </a:prstGeom>
          <a:noFill/>
        </p:spPr>
        <p:txBody>
          <a:bodyPr wrap="none" rtlCol="0">
            <a:spAutoFit/>
          </a:bodyPr>
          <a:lstStyle/>
          <a:p>
            <a:r>
              <a:rPr kumimoji="1" lang="en-US" altLang="ja-JP" sz="2800" b="1" dirty="0">
                <a:solidFill>
                  <a:srgbClr val="23C4B6"/>
                </a:solidFill>
                <a:latin typeface="Hiragino Sans W8" panose="020B0400000000000000" pitchFamily="34" charset="-128"/>
                <a:ea typeface="Hiragino Sans W8" panose="020B0400000000000000" pitchFamily="34" charset="-128"/>
              </a:rPr>
              <a:t>1/6</a:t>
            </a:r>
            <a:endParaRPr kumimoji="1" lang="ja-JP" altLang="en-US" b="1">
              <a:solidFill>
                <a:srgbClr val="23C4B6"/>
              </a:solidFill>
              <a:latin typeface="Hiragino Sans W8" panose="020B0400000000000000" pitchFamily="34" charset="-128"/>
              <a:ea typeface="Hiragino Sans W8" panose="020B0400000000000000" pitchFamily="34" charset="-128"/>
            </a:endParaRPr>
          </a:p>
        </p:txBody>
      </p:sp>
    </p:spTree>
    <p:extLst>
      <p:ext uri="{BB962C8B-B14F-4D97-AF65-F5344CB8AC3E}">
        <p14:creationId xmlns:p14="http://schemas.microsoft.com/office/powerpoint/2010/main" val="266163219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3516</TotalTime>
  <Words>2118</Words>
  <Application>Microsoft Macintosh PowerPoint</Application>
  <PresentationFormat>画面に合わせる (4:3)</PresentationFormat>
  <Paragraphs>580</Paragraphs>
  <Slides>87</Slides>
  <Notes>73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87</vt:i4>
      </vt:variant>
    </vt:vector>
  </HeadingPairs>
  <TitlesOfParts>
    <vt:vector size="95" baseType="lpstr">
      <vt:lpstr>Hiragino Sans W1</vt:lpstr>
      <vt:lpstr>Hiragino Sans W2</vt:lpstr>
      <vt:lpstr>Hiragino Sans W4</vt:lpstr>
      <vt:lpstr>Hiragino Sans W8</vt:lpstr>
      <vt:lpstr>游ゴシック</vt:lpstr>
      <vt:lpstr>Arial</vt:lpstr>
      <vt:lpstr>Calibri</vt:lpstr>
      <vt:lpstr>Office テーマ</vt:lpstr>
      <vt:lpstr>余っている計算リソースを シンクライアントや貧弱なハードウェア等で リアルタイムに活用し 経済効果を生み出すための リソース共有プラットフォーム</vt:lpstr>
      <vt:lpstr>目次</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提案の全体像</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提案の意義</vt:lpstr>
      <vt:lpstr>なぜ5Gなのか</vt:lpstr>
      <vt:lpstr>なぜ5Gなのか</vt:lpstr>
      <vt:lpstr>なぜ5Gなのか</vt:lpstr>
      <vt:lpstr>なぜ5Gなのか</vt:lpstr>
      <vt:lpstr>なぜ5Gなのか</vt:lpstr>
      <vt:lpstr>なぜ5Gなのか</vt:lpstr>
      <vt:lpstr>なぜ5Gなのか</vt:lpstr>
      <vt:lpstr>なぜ5Gなのか</vt:lpstr>
      <vt:lpstr>なぜ5Gなのか</vt:lpstr>
      <vt:lpstr>なぜ5Gなのか</vt:lpstr>
      <vt:lpstr>この先に見える未来</vt:lpstr>
      <vt:lpstr>この先に見える未来</vt:lpstr>
      <vt:lpstr>この先に見える未来</vt:lpstr>
      <vt:lpstr>この先に見える未来</vt:lpstr>
      <vt:lpstr>この先に見える未来</vt:lpstr>
      <vt:lpstr>この先に見える未来</vt:lpstr>
      <vt:lpstr>この先に見える未来</vt:lpstr>
      <vt:lpstr>この先に見える未来</vt:lpstr>
      <vt:lpstr>開発について</vt:lpstr>
      <vt:lpstr>開発について</vt:lpstr>
      <vt:lpstr>開発について</vt:lpstr>
      <vt:lpstr>開発について</vt:lpstr>
      <vt:lpstr>開発について</vt:lpstr>
      <vt:lpstr>開発について</vt:lpstr>
      <vt:lpstr>開発について</vt:lpstr>
      <vt:lpstr>開発について</vt:lpstr>
      <vt:lpstr>開発について</vt:lpstr>
      <vt:lpstr>開発について</vt:lpstr>
      <vt:lpstr>開発について</vt:lpstr>
      <vt:lpstr>開発について</vt:lpstr>
      <vt:lpstr>開発について – 必要な支援</vt:lpstr>
      <vt:lpstr>開発について – スケジュール</vt:lpstr>
      <vt:lpstr>補遺</vt:lpstr>
      <vt:lpstr>補遺</vt:lpstr>
      <vt:lpstr>補遺</vt:lpstr>
      <vt:lpstr>質疑応答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b-suedat@tsuyama.kosen-ac.jp</dc:creator>
  <cp:lastModifiedBy>b-suedat@tsuyama.kosen-ac.jp</cp:lastModifiedBy>
  <cp:revision>66</cp:revision>
  <dcterms:created xsi:type="dcterms:W3CDTF">2019-06-20T06:02:30Z</dcterms:created>
  <dcterms:modified xsi:type="dcterms:W3CDTF">2019-06-28T05:54:26Z</dcterms:modified>
</cp:coreProperties>
</file>