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87" r:id="rId4"/>
    <p:sldId id="258" r:id="rId5"/>
    <p:sldId id="263" r:id="rId6"/>
    <p:sldId id="264" r:id="rId7"/>
    <p:sldId id="275" r:id="rId8"/>
    <p:sldId id="268" r:id="rId9"/>
    <p:sldId id="269" r:id="rId10"/>
    <p:sldId id="270" r:id="rId11"/>
    <p:sldId id="265" r:id="rId12"/>
    <p:sldId id="276" r:id="rId13"/>
    <p:sldId id="273" r:id="rId14"/>
    <p:sldId id="272" r:id="rId15"/>
    <p:sldId id="274" r:id="rId16"/>
    <p:sldId id="266" r:id="rId17"/>
    <p:sldId id="277" r:id="rId18"/>
    <p:sldId id="278" r:id="rId19"/>
    <p:sldId id="279" r:id="rId20"/>
    <p:sldId id="267" r:id="rId21"/>
    <p:sldId id="282" r:id="rId22"/>
    <p:sldId id="281" r:id="rId23"/>
    <p:sldId id="283" r:id="rId24"/>
    <p:sldId id="285" r:id="rId25"/>
    <p:sldId id="284" r:id="rId26"/>
    <p:sldId id="286" r:id="rId27"/>
    <p:sldId id="288" r:id="rId28"/>
    <p:sldId id="260" r:id="rId29"/>
    <p:sldId id="289" r:id="rId30"/>
    <p:sldId id="290" r:id="rId31"/>
    <p:sldId id="291" r:id="rId32"/>
    <p:sldId id="292" r:id="rId33"/>
    <p:sldId id="293" r:id="rId34"/>
    <p:sldId id="261" r:id="rId35"/>
    <p:sldId id="295" r:id="rId36"/>
    <p:sldId id="294" r:id="rId37"/>
    <p:sldId id="296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EE54C-3BB1-0744-A67F-376E6E48584E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F63CA-06F2-C84E-A989-9034C3939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52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F63CA-06F2-C84E-A989-9034C3939A4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9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938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09103"/>
            <a:ext cx="7772400" cy="55721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7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E9FC6E-B255-084B-9ACF-FA79FF6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9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CD66B5-7E2C-1643-A182-E02DE1A0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FF9F87-6768-6C4B-98B3-AE6B2166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61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6286"/>
            <a:ext cx="7886700" cy="487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</a:lstStyle>
          <a:p>
            <a:fld id="{27FB585A-B06B-0445-AEC1-7F0E4AC5D3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88C8C7-51D5-CA49-AA5D-445376E8297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10550" y="410310"/>
            <a:ext cx="1283607" cy="150892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E8B6C1-B32F-4E41-9EB9-2E59CFB51D5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99829" y="-725267"/>
            <a:ext cx="1283607" cy="15089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19E78D7-AD78-E941-8411-6F4D16C1602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670081" y="4799618"/>
            <a:ext cx="1283607" cy="15089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2ED2A47-D1A8-3C42-B387-459B873844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922388" y="3733614"/>
            <a:ext cx="1283607" cy="15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0" i="0" kern="1200">
          <a:solidFill>
            <a:schemeClr val="tx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tch.impress.co.jp/docs/series/nishida/1203263.html" TargetMode="External"/><Relationship Id="rId2" Type="http://schemas.openxmlformats.org/officeDocument/2006/relationships/hyperlink" Target="https://www.seiko-sol.co.jp/digital-evidence/list/no-00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sinessinsider.jp/post-19466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C5434-E4D8-7D4D-B9FE-B92C3CDB4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セキュリティの追加要素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D77654-11E0-C04A-89ED-51288C1FF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DDFBCC-A5B5-8941-9040-D3C5DAD6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2019/10/01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4A78F9-CFED-9A4B-9BD8-64F071D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4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真正性 </a:t>
            </a:r>
            <a:r>
              <a:rPr lang="en-US" altLang="ja-JP" dirty="0"/>
              <a:t>(Authenticity)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3600"/>
              <a:t>各種</a:t>
            </a:r>
            <a:r>
              <a:rPr lang="en-US" altLang="ja-JP" sz="3600" dirty="0"/>
              <a:t>Auth</a:t>
            </a:r>
            <a:r>
              <a:rPr lang="ja-JP" altLang="en-US" sz="3600"/>
              <a:t>系技術 </a:t>
            </a:r>
            <a:r>
              <a:rPr lang="en-US" altLang="ja-JP" sz="1800" dirty="0"/>
              <a:t>e.g. </a:t>
            </a:r>
            <a:r>
              <a:rPr lang="ja-JP" altLang="en-US" sz="1800"/>
              <a:t>パスワード</a:t>
            </a:r>
            <a:r>
              <a:rPr lang="en-US" altLang="ja-JP" sz="1800" dirty="0"/>
              <a:t>, SSH, 2FA</a:t>
            </a:r>
            <a:endParaRPr lang="en-US" altLang="ja-JP" sz="3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600"/>
              <a:t>各種電子署名技術 </a:t>
            </a:r>
            <a:r>
              <a:rPr lang="en-US" altLang="ja-JP" sz="1800" dirty="0"/>
              <a:t>e.g. </a:t>
            </a:r>
            <a:r>
              <a:rPr lang="ja-JP" altLang="en-US" sz="1800"/>
              <a:t>ハッシュ関数</a:t>
            </a:r>
            <a:r>
              <a:rPr lang="en-US" altLang="ja-JP" sz="1800" dirty="0"/>
              <a:t>, </a:t>
            </a:r>
            <a:r>
              <a:rPr lang="ja-JP" altLang="en-US" sz="1800"/>
              <a:t>公開鍵暗号</a:t>
            </a:r>
            <a:endParaRPr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18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責任追及性 </a:t>
            </a:r>
            <a:r>
              <a:rPr kumimoji="1" lang="en-US" altLang="ja-JP" dirty="0"/>
              <a:t>(Accountability)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4000" dirty="0"/>
              <a:t>Accountability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14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責任追及性 </a:t>
            </a:r>
            <a:r>
              <a:rPr kumimoji="1" lang="en-US" altLang="ja-JP" dirty="0"/>
              <a:t>(Accountability)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5W1H</a:t>
            </a:r>
            <a:r>
              <a:rPr lang="ja-JP" altLang="en-US" sz="3200"/>
              <a:t>で事象に対して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lang="ja-JP" altLang="en-US" sz="4000"/>
              <a:t>適切に追跡</a:t>
            </a:r>
            <a:r>
              <a:rPr lang="en-US" altLang="ja-JP" sz="4000" dirty="0"/>
              <a:t>/</a:t>
            </a:r>
            <a:r>
              <a:rPr lang="ja-JP" altLang="en-US" sz="4000"/>
              <a:t>追求できること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/>
              <a:t>ログがちゃんと揃っていること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09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責任追及性 </a:t>
            </a:r>
            <a:r>
              <a:rPr kumimoji="1" lang="en-US" altLang="ja-JP" dirty="0"/>
              <a:t>(</a:t>
            </a:r>
            <a:r>
              <a:rPr kumimoji="1" lang="en-US" altLang="ja-JP" b="1" dirty="0"/>
              <a:t>Accountability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5W1H</a:t>
            </a:r>
            <a:r>
              <a:rPr lang="ja-JP" altLang="en-US" sz="3200"/>
              <a:t>で事象に対して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lang="ja-JP" altLang="en-US" sz="4000"/>
              <a:t>適切に追跡</a:t>
            </a:r>
            <a:r>
              <a:rPr lang="en-US" altLang="ja-JP" sz="4000" dirty="0"/>
              <a:t>/</a:t>
            </a:r>
            <a:r>
              <a:rPr lang="ja-JP" altLang="en-US" sz="4000"/>
              <a:t>追求できること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/>
              <a:t>ログがちゃんと揃っていること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31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責任追及性 </a:t>
            </a:r>
            <a:r>
              <a:rPr kumimoji="1" lang="en-US" altLang="ja-JP" dirty="0"/>
              <a:t>(Accountability)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5W1H</a:t>
            </a:r>
            <a:r>
              <a:rPr lang="ja-JP" altLang="en-US" sz="3200"/>
              <a:t>で事象に対して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lang="ja-JP" altLang="en-US" sz="4000"/>
              <a:t>適切に追跡</a:t>
            </a:r>
            <a:r>
              <a:rPr lang="en-US" altLang="ja-JP" sz="4000" dirty="0"/>
              <a:t>/</a:t>
            </a:r>
            <a:r>
              <a:rPr lang="ja-JP" altLang="en-US" sz="4000"/>
              <a:t>追求できること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/>
              <a:t>ログがちゃんと揃っていること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94DD08-CD35-014A-ACFE-C254F323621B}"/>
              </a:ext>
            </a:extLst>
          </p:cNvPr>
          <p:cNvSpPr txBox="1"/>
          <p:nvPr/>
        </p:nvSpPr>
        <p:spPr>
          <a:xfrm>
            <a:off x="2615609" y="5018567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ログの改竄とかされてないよね</a:t>
            </a:r>
            <a:r>
              <a:rPr kumimoji="1" lang="en-US" altLang="ja-JP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311701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責任追及性 </a:t>
            </a:r>
            <a:r>
              <a:rPr kumimoji="1" lang="en-US" altLang="ja-JP" dirty="0"/>
              <a:t>(Accountability)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誰が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/>
              <a:t>いつ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/>
              <a:t>どこで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/>
              <a:t>何を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なぜ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どうやって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9F10AA-C129-3948-A06B-DA0FB58F23B4}"/>
              </a:ext>
            </a:extLst>
          </p:cNvPr>
          <p:cNvSpPr txBox="1"/>
          <p:nvPr/>
        </p:nvSpPr>
        <p:spPr>
          <a:xfrm>
            <a:off x="2851893" y="3075057"/>
            <a:ext cx="6292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←ログとして保持しておく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31339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否認防止 </a:t>
            </a:r>
            <a:r>
              <a:rPr kumimoji="1" lang="en-US" altLang="ja-JP" dirty="0"/>
              <a:t>(Non-repudiation)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4000" dirty="0"/>
              <a:t>Non-repudiation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5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否認防止 </a:t>
            </a:r>
            <a:r>
              <a:rPr kumimoji="1" lang="en-US" altLang="ja-JP" dirty="0"/>
              <a:t>(Non-repudiation)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やっぱなかったことに</a:t>
            </a:r>
            <a:r>
              <a:rPr kumimoji="1" lang="en-US" altLang="ja-JP" sz="4000" dirty="0"/>
              <a:t>…</a:t>
            </a:r>
          </a:p>
          <a:p>
            <a:pPr marL="0" indent="0">
              <a:buNone/>
            </a:pPr>
            <a:r>
              <a:rPr lang="ja-JP" altLang="en-US" sz="4000"/>
              <a:t>↑をできなくする。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4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否認防止 </a:t>
            </a:r>
            <a:r>
              <a:rPr kumimoji="1" lang="en-US" altLang="ja-JP" dirty="0"/>
              <a:t>(Non-repudiation)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真正性や責任追及性に近い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/>
              <a:t>後からデータの存在を証明できる</a:t>
            </a:r>
            <a:endParaRPr lang="en-US" altLang="ja-JP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3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否認防止 </a:t>
            </a:r>
            <a:r>
              <a:rPr kumimoji="1" lang="en-US" altLang="ja-JP" dirty="0"/>
              <a:t>(Non-repudiation)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/>
              <a:t>各種電子署名技術</a:t>
            </a:r>
            <a:r>
              <a:rPr lang="en-US" altLang="ja-JP" sz="3600" dirty="0"/>
              <a:t>+</a:t>
            </a:r>
            <a:r>
              <a:rPr lang="ja-JP" altLang="en-US" sz="3600"/>
              <a:t>タイムスタンプ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en-US" altLang="ja-JP" sz="1800" dirty="0"/>
              <a:t>e.g. Git</a:t>
            </a:r>
            <a:r>
              <a:rPr lang="en-US" altLang="ja-JP" sz="1800" dirty="0"/>
              <a:t>Hub</a:t>
            </a:r>
            <a:r>
              <a:rPr lang="ja-JP" altLang="en-US" sz="1800"/>
              <a:t>の</a:t>
            </a:r>
            <a:r>
              <a:rPr lang="en-US" altLang="ja-JP" sz="1800" dirty="0"/>
              <a:t>commit, </a:t>
            </a:r>
            <a:r>
              <a:rPr lang="ja-JP" altLang="en-US" sz="1800"/>
              <a:t>公開鍵暗号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節の説明</a:t>
            </a:r>
            <a:endParaRPr kumimoji="1" lang="en-US" altLang="ja-JP" dirty="0"/>
          </a:p>
          <a:p>
            <a:r>
              <a:rPr kumimoji="1" lang="ja-JP" altLang="en-US"/>
              <a:t>図の説明</a:t>
            </a:r>
            <a:endParaRPr kumimoji="1" lang="en-US" altLang="ja-JP" dirty="0"/>
          </a:p>
          <a:p>
            <a:r>
              <a:rPr kumimoji="1" lang="ja-JP" altLang="en-US"/>
              <a:t>関連ニュース</a:t>
            </a:r>
            <a:endParaRPr kumimoji="1" lang="en-US" altLang="ja-JP" dirty="0"/>
          </a:p>
          <a:p>
            <a:r>
              <a:rPr lang="ja-JP" altLang="en-US"/>
              <a:t>問題</a:t>
            </a:r>
            <a:r>
              <a:rPr lang="en-US" altLang="ja-JP" dirty="0"/>
              <a:t>1</a:t>
            </a:r>
            <a:r>
              <a:rPr lang="ja-JP" altLang="en-US"/>
              <a:t> </a:t>
            </a:r>
            <a:r>
              <a:rPr lang="en-US" altLang="ja-JP" dirty="0"/>
              <a:t>easy</a:t>
            </a:r>
          </a:p>
          <a:p>
            <a:r>
              <a:rPr kumimoji="1" lang="ja-JP" altLang="en-US"/>
              <a:t>問題</a:t>
            </a:r>
            <a:r>
              <a:rPr kumimoji="1" lang="en-US" altLang="ja-JP" dirty="0"/>
              <a:t>2 not easy</a:t>
            </a:r>
          </a:p>
          <a:p>
            <a:pPr marL="0" indent="0" algn="r">
              <a:buNone/>
            </a:pPr>
            <a:r>
              <a:rPr lang="en-US" altLang="ja-JP" dirty="0"/>
              <a:t>10 min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6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信頼性 </a:t>
            </a:r>
            <a:r>
              <a:rPr kumimoji="1" lang="en-US" altLang="ja-JP" dirty="0"/>
              <a:t>(Reliability)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000" dirty="0"/>
              <a:t>Reliability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765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信頼性 </a:t>
            </a:r>
            <a:r>
              <a:rPr kumimoji="1" lang="en-US" altLang="ja-JP" dirty="0"/>
              <a:t>(Reliability)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/>
              <a:t>信頼性</a:t>
            </a:r>
            <a:r>
              <a:rPr kumimoji="1" lang="en-US" altLang="ja-JP" sz="6000" dirty="0"/>
              <a:t>≒</a:t>
            </a:r>
            <a:r>
              <a:rPr kumimoji="1" lang="ja-JP" altLang="en-US" sz="6000"/>
              <a:t>高耐久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96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信頼性 </a:t>
            </a:r>
            <a:r>
              <a:rPr kumimoji="1" lang="en-US" altLang="ja-JP" dirty="0"/>
              <a:t>(Reliability)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例</a:t>
            </a:r>
            <a:r>
              <a:rPr lang="en-US" altLang="ja-JP" sz="4000" dirty="0"/>
              <a:t>) </a:t>
            </a:r>
            <a:r>
              <a:rPr kumimoji="1" lang="en-US" altLang="ja-JP" sz="4000" dirty="0"/>
              <a:t>Twitter</a:t>
            </a:r>
            <a:r>
              <a:rPr kumimoji="1" lang="ja-JP" altLang="en-US" sz="4000"/>
              <a:t>におけるバルス</a:t>
            </a:r>
            <a:endParaRPr kumimoji="1" lang="en-US" altLang="ja-JP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1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信頼性 </a:t>
            </a:r>
            <a:r>
              <a:rPr kumimoji="1" lang="en-US" altLang="ja-JP" dirty="0"/>
              <a:t>(Reliability)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信頼性微妙なとき↓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3200" dirty="0"/>
              <a:t>usr1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usr2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︙</a:t>
            </a:r>
          </a:p>
          <a:p>
            <a:pPr marL="0" indent="0">
              <a:buNone/>
            </a:pPr>
            <a:r>
              <a:rPr lang="en-US" altLang="ja-JP" sz="3200" dirty="0" err="1"/>
              <a:t>usrN</a:t>
            </a:r>
            <a:r>
              <a:rPr lang="ja-JP" altLang="en-US" sz="3200"/>
              <a:t>「バル</a:t>
            </a:r>
            <a:r>
              <a:rPr lang="en-US" altLang="ja-JP" sz="3200" dirty="0"/>
              <a:t>…</a:t>
            </a:r>
            <a:r>
              <a:rPr lang="ja-JP" altLang="en-US" sz="3200"/>
              <a:t> </a:t>
            </a:r>
            <a:r>
              <a:rPr lang="en-US" altLang="ja-JP" sz="3200" dirty="0"/>
              <a:t>Twitter</a:t>
            </a:r>
            <a:r>
              <a:rPr lang="ja-JP" altLang="en-US" sz="3200"/>
              <a:t>死んだな</a:t>
            </a:r>
            <a:r>
              <a:rPr lang="en-US" altLang="ja-JP" sz="3200" dirty="0"/>
              <a:t>…</a:t>
            </a:r>
            <a:r>
              <a:rPr lang="ja-JP" altLang="en-US" sz="3200"/>
              <a:t>」</a:t>
            </a:r>
            <a:endParaRPr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3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信頼性 </a:t>
            </a:r>
            <a:r>
              <a:rPr kumimoji="1" lang="en-US" altLang="ja-JP" dirty="0"/>
              <a:t>(Reliability)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信頼性微妙なとき↓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3200" dirty="0"/>
              <a:t>usr1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usr2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︙</a:t>
            </a:r>
          </a:p>
          <a:p>
            <a:pPr marL="0" indent="0">
              <a:buNone/>
            </a:pPr>
            <a:r>
              <a:rPr lang="en-US" altLang="ja-JP" sz="3200" dirty="0" err="1"/>
              <a:t>usrN</a:t>
            </a:r>
            <a:r>
              <a:rPr lang="ja-JP" altLang="en-US" sz="3200"/>
              <a:t>「バル</a:t>
            </a:r>
            <a:r>
              <a:rPr lang="en-US" altLang="ja-JP" sz="3200" dirty="0"/>
              <a:t>…</a:t>
            </a:r>
            <a:r>
              <a:rPr lang="ja-JP" altLang="en-US" sz="3200"/>
              <a:t> </a:t>
            </a:r>
            <a:r>
              <a:rPr lang="en-US" altLang="ja-JP" sz="3200" dirty="0"/>
              <a:t>Twitter</a:t>
            </a:r>
            <a:r>
              <a:rPr lang="ja-JP" altLang="en-US" sz="3200"/>
              <a:t>死んだな</a:t>
            </a:r>
            <a:r>
              <a:rPr lang="en-US" altLang="ja-JP" sz="3200" dirty="0"/>
              <a:t>…</a:t>
            </a:r>
            <a:r>
              <a:rPr lang="ja-JP" altLang="en-US" sz="3200"/>
              <a:t>」</a:t>
            </a:r>
            <a:endParaRPr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ABCE09-9539-0444-969D-EBB6780C6A41}"/>
              </a:ext>
            </a:extLst>
          </p:cNvPr>
          <p:cNvSpPr txBox="1"/>
          <p:nvPr/>
        </p:nvSpPr>
        <p:spPr>
          <a:xfrm>
            <a:off x="2482929" y="5487481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サーバーがユーザーに対して不足している</a:t>
            </a:r>
            <a:endParaRPr kumimoji="1" lang="en-US" altLang="ja-JP" sz="2400" b="1" dirty="0"/>
          </a:p>
          <a:p>
            <a:r>
              <a:rPr kumimoji="1" lang="ja-JP" altLang="en-US" sz="2400" b="1"/>
              <a:t>→ダウンしてサービス提供できない</a:t>
            </a:r>
          </a:p>
        </p:txBody>
      </p:sp>
    </p:spTree>
    <p:extLst>
      <p:ext uri="{BB962C8B-B14F-4D97-AF65-F5344CB8AC3E}">
        <p14:creationId xmlns:p14="http://schemas.microsoft.com/office/powerpoint/2010/main" val="67318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信頼性 </a:t>
            </a:r>
            <a:r>
              <a:rPr kumimoji="1" lang="en-US" altLang="ja-JP" dirty="0"/>
              <a:t>(Reliability)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信頼性最高なとき↓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3200" dirty="0"/>
              <a:t>usr1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usr2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︙</a:t>
            </a:r>
          </a:p>
          <a:p>
            <a:pPr marL="0" indent="0">
              <a:buNone/>
            </a:pPr>
            <a:r>
              <a:rPr lang="en-US" altLang="ja-JP" sz="3200" dirty="0" err="1"/>
              <a:t>usrN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r>
              <a:rPr lang="en-US" altLang="ja-JP" sz="3200" dirty="0"/>
              <a:t>//</a:t>
            </a:r>
            <a:r>
              <a:rPr lang="ja-JP" altLang="en-US" sz="3200"/>
              <a:t>死なない</a:t>
            </a:r>
            <a:r>
              <a:rPr lang="en-US" altLang="ja-JP" sz="3200" dirty="0"/>
              <a:t>Twitter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817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信頼性 </a:t>
            </a:r>
            <a:r>
              <a:rPr kumimoji="1" lang="en-US" altLang="ja-JP" dirty="0"/>
              <a:t>(Reliability)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信頼性最高なとき↓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3200" dirty="0"/>
              <a:t>usr1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usr2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︙</a:t>
            </a:r>
          </a:p>
          <a:p>
            <a:pPr marL="0" indent="0">
              <a:buNone/>
            </a:pPr>
            <a:r>
              <a:rPr lang="en-US" altLang="ja-JP" sz="3200" dirty="0" err="1"/>
              <a:t>usrN</a:t>
            </a:r>
            <a:r>
              <a:rPr lang="ja-JP" altLang="en-US" sz="3200"/>
              <a:t>「バルス</a:t>
            </a:r>
            <a:r>
              <a:rPr lang="en-US" altLang="ja-JP" sz="3200" dirty="0"/>
              <a:t>www</a:t>
            </a:r>
            <a:r>
              <a:rPr lang="ja-JP" altLang="en-US" sz="3200"/>
              <a:t>」</a:t>
            </a:r>
            <a:r>
              <a:rPr lang="en-US" altLang="ja-JP" sz="3200" dirty="0"/>
              <a:t>//</a:t>
            </a:r>
            <a:r>
              <a:rPr lang="ja-JP" altLang="en-US" sz="3200"/>
              <a:t>死なない</a:t>
            </a:r>
            <a:r>
              <a:rPr lang="en-US" altLang="ja-JP" sz="3200" dirty="0"/>
              <a:t>Twitter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504984-8394-9442-B1AB-C8B5E2FAE7B7}"/>
              </a:ext>
            </a:extLst>
          </p:cNvPr>
          <p:cNvSpPr txBox="1"/>
          <p:nvPr/>
        </p:nvSpPr>
        <p:spPr>
          <a:xfrm>
            <a:off x="2482929" y="5487481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サーバーが冗長構成</a:t>
            </a:r>
            <a:endParaRPr kumimoji="1" lang="en-US" altLang="ja-JP" sz="2400" b="1" dirty="0"/>
          </a:p>
          <a:p>
            <a:r>
              <a:rPr kumimoji="1" lang="ja-JP" altLang="en-US" sz="2400" b="1"/>
              <a:t>大量のユーザーを捌き、サービス継続</a:t>
            </a:r>
          </a:p>
        </p:txBody>
      </p:sp>
    </p:spTree>
    <p:extLst>
      <p:ext uri="{BB962C8B-B14F-4D97-AF65-F5344CB8AC3E}">
        <p14:creationId xmlns:p14="http://schemas.microsoft.com/office/powerpoint/2010/main" val="2592151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信頼性 </a:t>
            </a:r>
            <a:r>
              <a:rPr kumimoji="1" lang="en-US" altLang="ja-JP" dirty="0"/>
              <a:t>(Reliability)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教科書の図について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4000"/>
              <a:t>ストレージの冗長構成である</a:t>
            </a:r>
            <a:br>
              <a:rPr kumimoji="1" lang="en-US" altLang="ja-JP" sz="4000" dirty="0"/>
            </a:br>
            <a:r>
              <a:rPr kumimoji="1" lang="en-US" altLang="ja-JP" sz="4000" dirty="0"/>
              <a:t>RAID</a:t>
            </a:r>
            <a:r>
              <a:rPr kumimoji="1" lang="ja-JP" altLang="en-US" sz="4000"/>
              <a:t>技術についての図</a:t>
            </a:r>
            <a:endParaRPr kumimoji="1"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RAID5</a:t>
            </a:r>
            <a:r>
              <a:rPr kumimoji="1" lang="ja-JP" altLang="en-US" sz="4000"/>
              <a:t>以外にも</a:t>
            </a:r>
            <a:r>
              <a:rPr kumimoji="1" lang="en-US" altLang="ja-JP" sz="4000" dirty="0"/>
              <a:t>0</a:t>
            </a:r>
            <a:r>
              <a:rPr kumimoji="1" lang="ja-JP" altLang="en-US" sz="4000"/>
              <a:t>とか</a:t>
            </a:r>
            <a:r>
              <a:rPr kumimoji="1" lang="en-US" altLang="ja-JP" sz="4000" dirty="0"/>
              <a:t>1</a:t>
            </a:r>
            <a:r>
              <a:rPr kumimoji="1" lang="ja-JP" altLang="en-US" sz="4000"/>
              <a:t>とかある</a:t>
            </a:r>
            <a:endParaRPr kumimoji="1" lang="en-US" altLang="ja-JP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20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関連ニュース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4000" dirty="0" err="1"/>
              <a:t>aws</a:t>
            </a:r>
            <a:r>
              <a:rPr kumimoji="1" lang="ja-JP" altLang="en-US" sz="4000"/>
              <a:t>の障害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27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関連ニュース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4000" dirty="0" err="1"/>
              <a:t>aws</a:t>
            </a:r>
            <a:r>
              <a:rPr kumimoji="1" lang="ja-JP" altLang="en-US" sz="4000"/>
              <a:t>の大規模障害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95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節の説明</a:t>
            </a:r>
            <a:endParaRPr kumimoji="1" lang="en-US" altLang="ja-JP" dirty="0"/>
          </a:p>
          <a:p>
            <a:r>
              <a:rPr kumimoji="1" lang="ja-JP" altLang="en-US"/>
              <a:t>図の説明</a:t>
            </a:r>
            <a:r>
              <a:rPr kumimoji="1" lang="en-US" altLang="ja-JP" dirty="0"/>
              <a:t> //</a:t>
            </a:r>
            <a:r>
              <a:rPr kumimoji="1" lang="ja-JP" altLang="en-US"/>
              <a:t> 節の説明で含めます</a:t>
            </a:r>
            <a:endParaRPr kumimoji="1" lang="en-US" altLang="ja-JP" dirty="0"/>
          </a:p>
          <a:p>
            <a:r>
              <a:rPr kumimoji="1" lang="ja-JP" altLang="en-US"/>
              <a:t>関連ニュース</a:t>
            </a:r>
            <a:endParaRPr kumimoji="1" lang="en-US" altLang="ja-JP" dirty="0"/>
          </a:p>
          <a:p>
            <a:r>
              <a:rPr lang="ja-JP" altLang="en-US"/>
              <a:t>問題</a:t>
            </a:r>
            <a:r>
              <a:rPr lang="en-US" altLang="ja-JP" dirty="0"/>
              <a:t>1</a:t>
            </a:r>
            <a:r>
              <a:rPr lang="ja-JP" altLang="en-US"/>
              <a:t> </a:t>
            </a:r>
            <a:r>
              <a:rPr lang="en-US" altLang="ja-JP" dirty="0"/>
              <a:t>easy</a:t>
            </a:r>
          </a:p>
          <a:p>
            <a:r>
              <a:rPr kumimoji="1" lang="ja-JP" altLang="en-US"/>
              <a:t>問題</a:t>
            </a:r>
            <a:r>
              <a:rPr kumimoji="1" lang="en-US" altLang="ja-JP" dirty="0"/>
              <a:t>2 not easy</a:t>
            </a:r>
          </a:p>
          <a:p>
            <a:pPr marL="0" indent="0" algn="r">
              <a:buNone/>
            </a:pPr>
            <a:r>
              <a:rPr lang="en-US" altLang="ja-JP" dirty="0"/>
              <a:t>10 min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9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関連ニュース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4000" dirty="0"/>
              <a:t>8/23 </a:t>
            </a:r>
            <a:r>
              <a:rPr kumimoji="1" lang="ja-JP" altLang="en-US" sz="4000"/>
              <a:t>午後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2000"/>
              <a:t> </a:t>
            </a:r>
            <a:endParaRPr kumimoji="1" lang="en-US" altLang="ja-JP" sz="4000" dirty="0"/>
          </a:p>
          <a:p>
            <a:r>
              <a:rPr lang="ja-JP" altLang="en-US" sz="4000"/>
              <a:t>冷却系の故障でオーバーヒート</a:t>
            </a:r>
            <a:br>
              <a:rPr lang="en-US" altLang="ja-JP" sz="4000" dirty="0"/>
            </a:br>
            <a:r>
              <a:rPr lang="ja-JP" altLang="en-US" sz="4000"/>
              <a:t>東京</a:t>
            </a:r>
            <a:r>
              <a:rPr lang="en-US" altLang="ja-JP" sz="4000" dirty="0"/>
              <a:t>DC</a:t>
            </a:r>
            <a:r>
              <a:rPr lang="ja-JP" altLang="en-US" sz="4000"/>
              <a:t>の一部がダウン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2000"/>
              <a:t> </a:t>
            </a:r>
            <a:endParaRPr kumimoji="1" lang="en-US" altLang="ja-JP" sz="4000" dirty="0"/>
          </a:p>
          <a:p>
            <a:r>
              <a:rPr lang="en-US" altLang="ja-JP" sz="4000" dirty="0"/>
              <a:t>Web</a:t>
            </a:r>
            <a:r>
              <a:rPr lang="ja-JP" altLang="en-US" sz="4000"/>
              <a:t>インフラなので</a:t>
            </a:r>
            <a:br>
              <a:rPr lang="en-US" altLang="ja-JP" sz="4000" dirty="0"/>
            </a:br>
            <a:r>
              <a:rPr lang="ja-JP" altLang="en-US" sz="4000"/>
              <a:t>多くの</a:t>
            </a:r>
            <a:r>
              <a:rPr lang="en-US" altLang="ja-JP" sz="4000" dirty="0"/>
              <a:t>Web</a:t>
            </a:r>
            <a:r>
              <a:rPr lang="ja-JP" altLang="en-US" sz="4000"/>
              <a:t>サービスが停止する</a:t>
            </a:r>
            <a:endParaRPr lang="en-US" altLang="ja-JP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249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関連ニュース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冗長構成</a:t>
            </a:r>
            <a:r>
              <a:rPr lang="en-US" altLang="ja-JP" sz="3600" dirty="0"/>
              <a:t>(</a:t>
            </a:r>
            <a:r>
              <a:rPr lang="ja-JP" altLang="en-US" sz="3600"/>
              <a:t>マルチ</a:t>
            </a:r>
            <a:r>
              <a:rPr lang="en-US" altLang="ja-JP" sz="3600" dirty="0"/>
              <a:t>AZ)</a:t>
            </a:r>
            <a:r>
              <a:rPr lang="ja-JP" altLang="en-US" sz="3600"/>
              <a:t>なら防げた</a:t>
            </a:r>
            <a:r>
              <a:rPr lang="en-US" altLang="ja-JP" sz="3600" dirty="0"/>
              <a:t>…?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71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関連ニュース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No.</a:t>
            </a:r>
          </a:p>
          <a:p>
            <a:pPr marL="0" indent="0">
              <a:buNone/>
            </a:pPr>
            <a:r>
              <a:rPr lang="ja-JP" altLang="en-US"/>
              <a:t>マルチ</a:t>
            </a:r>
            <a:r>
              <a:rPr lang="en-US" altLang="ja-JP" dirty="0"/>
              <a:t>AZ</a:t>
            </a:r>
            <a:r>
              <a:rPr lang="ja-JP" altLang="en-US"/>
              <a:t>でも落ちたという話がちらほら</a:t>
            </a:r>
            <a:endParaRPr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52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関連ニュース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FYI:</a:t>
            </a:r>
          </a:p>
          <a:p>
            <a:pPr>
              <a:lnSpc>
                <a:spcPct val="150000"/>
              </a:lnSpc>
            </a:pPr>
            <a:r>
              <a:rPr lang="en-US" altLang="ja-JP" sz="4000" dirty="0"/>
              <a:t>CI/CD</a:t>
            </a:r>
          </a:p>
          <a:p>
            <a:pPr>
              <a:lnSpc>
                <a:spcPct val="150000"/>
              </a:lnSpc>
            </a:pPr>
            <a:r>
              <a:rPr lang="ja-JP" altLang="en-US" sz="4000"/>
              <a:t>サービスの稼働率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/>
              <a:t>カオスエンジニアリング</a:t>
            </a:r>
            <a:endParaRPr lang="en-US" altLang="ja-JP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688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r>
              <a:rPr lang="en-US" altLang="ja-JP" dirty="0"/>
              <a:t>1 (easy)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4000" dirty="0"/>
              <a:t>Q.</a:t>
            </a:r>
            <a:r>
              <a:rPr lang="en-US" altLang="ja-JP" sz="4000" dirty="0"/>
              <a:t> </a:t>
            </a:r>
            <a:r>
              <a:rPr lang="ja-JP" altLang="en-US" sz="4000"/>
              <a:t>真正性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2000"/>
              <a:t> 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3600"/>
              <a:t>真正性を担保する技術を</a:t>
            </a:r>
            <a:r>
              <a:rPr kumimoji="1" lang="en-US" altLang="ja-JP" sz="3600" dirty="0"/>
              <a:t>3</a:t>
            </a:r>
            <a:r>
              <a:rPr kumimoji="1" lang="ja-JP" altLang="en-US" sz="3600"/>
              <a:t>つ挙げよ</a:t>
            </a:r>
            <a:endParaRPr kumimoji="1" lang="en-US" altLang="ja-JP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98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r>
              <a:rPr lang="en-US" altLang="ja-JP" dirty="0"/>
              <a:t>1 (easy)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4000" dirty="0"/>
              <a:t>A</a:t>
            </a:r>
            <a:r>
              <a:rPr kumimoji="1" lang="en-US" altLang="ja-JP" sz="4000" dirty="0"/>
              <a:t>.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2000"/>
              <a:t> </a:t>
            </a:r>
            <a:endParaRPr lang="en-US" altLang="ja-JP" sz="4000" dirty="0"/>
          </a:p>
          <a:p>
            <a:r>
              <a:rPr lang="ja-JP" altLang="en-US" sz="3600"/>
              <a:t>パスワード</a:t>
            </a:r>
            <a:endParaRPr lang="en-US" altLang="ja-JP" sz="3600" dirty="0"/>
          </a:p>
          <a:p>
            <a:r>
              <a:rPr lang="en-US" altLang="ja-JP" sz="3600" dirty="0"/>
              <a:t>2FA (2</a:t>
            </a:r>
            <a:r>
              <a:rPr lang="ja-JP" altLang="en-US" sz="3600"/>
              <a:t>要素認証</a:t>
            </a:r>
            <a:r>
              <a:rPr lang="en-US" altLang="ja-JP" sz="3600" dirty="0"/>
              <a:t>)</a:t>
            </a:r>
            <a:endParaRPr kumimoji="1" lang="en-US" altLang="ja-JP" sz="3600" dirty="0"/>
          </a:p>
          <a:p>
            <a:r>
              <a:rPr lang="en-US" altLang="ja-JP" sz="3600" dirty="0"/>
              <a:t>SSH</a:t>
            </a:r>
            <a:endParaRPr kumimoji="1" lang="en-US" altLang="ja-JP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83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r>
              <a:rPr lang="en-US" altLang="ja-JP" dirty="0"/>
              <a:t>2 (not 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4000" dirty="0"/>
              <a:t>Q.</a:t>
            </a:r>
            <a:r>
              <a:rPr lang="en-US" altLang="ja-JP" sz="4000" dirty="0"/>
              <a:t> ???</a:t>
            </a:r>
          </a:p>
          <a:p>
            <a:pPr marL="0" indent="0">
              <a:buNone/>
            </a:pPr>
            <a:r>
              <a:rPr lang="ja-JP" altLang="en-US" sz="2000"/>
              <a:t> 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2400"/>
              <a:t>セブンペイの外部</a:t>
            </a:r>
            <a:r>
              <a:rPr kumimoji="1" lang="en-US" altLang="ja-JP" sz="2400" dirty="0"/>
              <a:t>ID</a:t>
            </a:r>
            <a:r>
              <a:rPr kumimoji="1" lang="ja-JP" altLang="en-US" sz="2400"/>
              <a:t>連携における脆弱性のある実装は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3600"/>
              <a:t>真正性</a:t>
            </a:r>
            <a:r>
              <a:rPr lang="en-US" altLang="ja-JP" sz="3600" dirty="0"/>
              <a:t>,</a:t>
            </a:r>
            <a:r>
              <a:rPr lang="ja-JP" altLang="en-US" sz="3600"/>
              <a:t> 責任追及性</a:t>
            </a:r>
            <a:r>
              <a:rPr lang="en-US" altLang="ja-JP" sz="3600" dirty="0"/>
              <a:t>,</a:t>
            </a:r>
            <a:r>
              <a:rPr lang="ja-JP" altLang="en-US" sz="3600"/>
              <a:t> 否認防止</a:t>
            </a:r>
            <a:r>
              <a:rPr lang="en-US" altLang="ja-JP" sz="3600" dirty="0"/>
              <a:t>,</a:t>
            </a:r>
            <a:r>
              <a:rPr lang="ja-JP" altLang="en-US" sz="3600"/>
              <a:t> 信頼性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の</a:t>
            </a:r>
            <a:r>
              <a:rPr kumimoji="1" lang="en-US" altLang="ja-JP" sz="2400" dirty="0"/>
              <a:t>4</a:t>
            </a:r>
            <a:r>
              <a:rPr kumimoji="1" lang="ja-JP" altLang="en-US" sz="2400"/>
              <a:t>つのうちどの要素が最も確保されていなかったか。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できれば理由も。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91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r>
              <a:rPr lang="en-US" altLang="ja-JP" dirty="0"/>
              <a:t>2 (not 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/>
              <a:t>A.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2000"/>
              <a:t> 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/>
              <a:t>真正性。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000"/>
              <a:t>今回の実装では</a:t>
            </a:r>
            <a:r>
              <a:rPr lang="en-US" altLang="ja-JP" sz="2000" dirty="0"/>
              <a:t>OAuth</a:t>
            </a:r>
            <a:r>
              <a:rPr lang="ja-JP" altLang="en-US" sz="2000"/>
              <a:t>の実装をしようとしていたが、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外部</a:t>
            </a:r>
            <a:r>
              <a:rPr lang="en-US" altLang="ja-JP" sz="2000" dirty="0"/>
              <a:t>ID</a:t>
            </a:r>
            <a:r>
              <a:rPr lang="ja-JP" altLang="en-US" sz="2000"/>
              <a:t>の</a:t>
            </a:r>
            <a:r>
              <a:rPr lang="en-US" altLang="ja-JP" sz="2000" dirty="0"/>
              <a:t>token</a:t>
            </a:r>
            <a:r>
              <a:rPr lang="ja-JP" altLang="en-US" sz="2000"/>
              <a:t>実装を</a:t>
            </a:r>
            <a:r>
              <a:rPr lang="en-US" altLang="ja-JP" sz="2000" dirty="0"/>
              <a:t>”</a:t>
            </a:r>
            <a:r>
              <a:rPr lang="ja-JP" altLang="en-US" sz="2000"/>
              <a:t>オムニ</a:t>
            </a:r>
            <a:r>
              <a:rPr lang="en-US" altLang="ja-JP" sz="2000" dirty="0"/>
              <a:t>7”</a:t>
            </a:r>
            <a:r>
              <a:rPr lang="ja-JP" altLang="en-US" sz="2000"/>
              <a:t>上で行っており、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その</a:t>
            </a:r>
            <a:r>
              <a:rPr lang="en-US" altLang="ja-JP" sz="2000" dirty="0"/>
              <a:t>token</a:t>
            </a:r>
            <a:r>
              <a:rPr lang="ja-JP" altLang="en-US" sz="2000"/>
              <a:t>がブルートフォース攻撃によって容易に解析できた。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これにより外部から</a:t>
            </a:r>
            <a:r>
              <a:rPr lang="en-US" altLang="ja-JP" sz="2000" dirty="0"/>
              <a:t>”</a:t>
            </a:r>
            <a:r>
              <a:rPr lang="ja-JP" altLang="en-US" sz="2000"/>
              <a:t>オムニ</a:t>
            </a:r>
            <a:r>
              <a:rPr lang="en-US" altLang="ja-JP" sz="2000" dirty="0"/>
              <a:t>7”</a:t>
            </a:r>
            <a:r>
              <a:rPr lang="ja-JP" altLang="en-US" sz="2000"/>
              <a:t>の</a:t>
            </a:r>
            <a:r>
              <a:rPr lang="en-US" altLang="ja-JP" sz="2000" dirty="0"/>
              <a:t>API</a:t>
            </a:r>
            <a:r>
              <a:rPr lang="ja-JP" altLang="en-US" sz="2000"/>
              <a:t>操作が可能になり、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所謂不正アクセスが可能だった。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1600" dirty="0"/>
              <a:t>(</a:t>
            </a:r>
            <a:r>
              <a:rPr lang="ja-JP" altLang="en-US" sz="1600"/>
              <a:t>このレベルの攻撃であれば、シス研部員でもできる</a:t>
            </a:r>
            <a:r>
              <a:rPr lang="en-US" altLang="ja-JP" sz="1600" dirty="0"/>
              <a:t>)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04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dirty="0"/>
              <a:t>[</a:t>
            </a:r>
            <a:r>
              <a:rPr lang="ja-JP" altLang="en-US" sz="1800"/>
              <a:t>電子記録の「正しさ」を保証する技術</a:t>
            </a:r>
            <a:r>
              <a:rPr lang="en-US" altLang="ja-JP" sz="1800" dirty="0"/>
              <a:t>]</a:t>
            </a:r>
            <a:br>
              <a:rPr lang="en-US" altLang="ja-JP" sz="1800" dirty="0"/>
            </a:br>
            <a:r>
              <a:rPr lang="en-US" altLang="ja-JP" sz="1200" dirty="0"/>
              <a:t>(</a:t>
            </a:r>
            <a:r>
              <a:rPr lang="en-US" altLang="ja-JP" sz="1200" dirty="0">
                <a:hlinkClick r:id="rId2"/>
              </a:rPr>
              <a:t>https://www.seiko-sol.co.jp/digital-evidence/list/no-003/</a:t>
            </a:r>
            <a:r>
              <a:rPr lang="en-US" altLang="ja-JP" sz="1200" dirty="0"/>
              <a:t>)</a:t>
            </a:r>
            <a:endParaRPr lang="en-US" altLang="ja-JP" sz="1800" dirty="0"/>
          </a:p>
          <a:p>
            <a:pPr>
              <a:lnSpc>
                <a:spcPct val="150000"/>
              </a:lnSpc>
            </a:pPr>
            <a:r>
              <a:rPr lang="en-US" altLang="ja-JP" sz="1800" dirty="0"/>
              <a:t>[AWS</a:t>
            </a:r>
            <a:r>
              <a:rPr lang="ja-JP" altLang="en-US" sz="1800"/>
              <a:t>の大規模障害は本当に「クラウドの弱さを露呈した」のか</a:t>
            </a:r>
            <a:r>
              <a:rPr lang="en-US" altLang="ja-JP" sz="1800" dirty="0"/>
              <a:t>]</a:t>
            </a:r>
            <a:br>
              <a:rPr lang="en-US" altLang="ja-JP" sz="1800" dirty="0"/>
            </a:br>
            <a:r>
              <a:rPr lang="en-US" altLang="ja-JP" sz="1200" dirty="0"/>
              <a:t>(</a:t>
            </a:r>
            <a:r>
              <a:rPr lang="en-US" altLang="ja-JP" sz="1200" dirty="0">
                <a:hlinkClick r:id="rId3"/>
              </a:rPr>
              <a:t>https://www.watch.impress.co.jp/docs/series/nishida/1203263.html</a:t>
            </a:r>
            <a:r>
              <a:rPr lang="en-US" altLang="ja-JP" sz="1200" dirty="0"/>
              <a:t>)</a:t>
            </a:r>
            <a:endParaRPr lang="en-US" altLang="ja-JP" sz="1800" dirty="0"/>
          </a:p>
          <a:p>
            <a:pPr>
              <a:lnSpc>
                <a:spcPct val="150000"/>
              </a:lnSpc>
            </a:pPr>
            <a:r>
              <a:rPr lang="en-US" altLang="ja-JP" sz="1800" dirty="0"/>
              <a:t>[</a:t>
            </a:r>
            <a:r>
              <a:rPr lang="ja-JP" altLang="en-US" sz="1800"/>
              <a:t>狙われた</a:t>
            </a:r>
            <a:r>
              <a:rPr lang="en-US" altLang="ja-JP" sz="1800" dirty="0"/>
              <a:t>7pay｢</a:t>
            </a:r>
            <a:r>
              <a:rPr lang="ja-JP" altLang="en-US" sz="1800"/>
              <a:t>外部</a:t>
            </a:r>
            <a:r>
              <a:rPr lang="en-US" altLang="ja-JP" sz="1800" dirty="0"/>
              <a:t>ID</a:t>
            </a:r>
            <a:r>
              <a:rPr lang="ja-JP" altLang="en-US" sz="1800"/>
              <a:t>連携</a:t>
            </a:r>
            <a:r>
              <a:rPr lang="en-US" altLang="ja-JP" sz="1800" dirty="0"/>
              <a:t>｣</a:t>
            </a:r>
            <a:r>
              <a:rPr lang="ja-JP" altLang="en-US" sz="1800"/>
              <a:t>の脆弱性の全貌。急遽“遮断”した理由</a:t>
            </a:r>
            <a:r>
              <a:rPr lang="en-US" altLang="ja-JP" sz="1800" dirty="0"/>
              <a:t>]</a:t>
            </a:r>
            <a:br>
              <a:rPr lang="en-US" altLang="ja-JP" sz="1800" dirty="0"/>
            </a:br>
            <a:r>
              <a:rPr lang="en-US" altLang="ja-JP" sz="1200" dirty="0"/>
              <a:t>(</a:t>
            </a:r>
            <a:r>
              <a:rPr lang="en-US" altLang="ja-JP" sz="1200" dirty="0">
                <a:hlinkClick r:id="rId4"/>
              </a:rPr>
              <a:t>https://www.businessinsider.jp/post-194660</a:t>
            </a:r>
            <a:r>
              <a:rPr lang="en-US" altLang="ja-JP" sz="1200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69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節の説明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/>
              <a:t>今までのセキュリティの要素</a:t>
            </a:r>
            <a:endParaRPr kumimoji="1" lang="en-US" altLang="ja-JP" sz="3600" dirty="0"/>
          </a:p>
          <a:p>
            <a:pPr>
              <a:lnSpc>
                <a:spcPct val="100000"/>
              </a:lnSpc>
              <a:spcBef>
                <a:spcPts val="1300"/>
              </a:spcBef>
            </a:pPr>
            <a:r>
              <a:rPr kumimoji="1" lang="ja-JP" altLang="en-US" sz="4800" b="1"/>
              <a:t>気密性</a:t>
            </a:r>
            <a:r>
              <a:rPr kumimoji="1" lang="en-US" altLang="ja-JP" dirty="0"/>
              <a:t>(Confidentiality)</a:t>
            </a:r>
            <a:endParaRPr kumimoji="1" lang="en-US" altLang="ja-JP" sz="4800" dirty="0"/>
          </a:p>
          <a:p>
            <a:pPr>
              <a:lnSpc>
                <a:spcPct val="100000"/>
              </a:lnSpc>
              <a:spcBef>
                <a:spcPts val="1300"/>
              </a:spcBef>
            </a:pPr>
            <a:r>
              <a:rPr lang="ja-JP" altLang="en-US" sz="4800" b="1"/>
              <a:t>完全性</a:t>
            </a:r>
            <a:r>
              <a:rPr lang="en-US" altLang="ja-JP" dirty="0"/>
              <a:t>(Integrity)</a:t>
            </a:r>
            <a:endParaRPr lang="en-US" altLang="ja-JP" sz="4800" dirty="0"/>
          </a:p>
          <a:p>
            <a:pPr>
              <a:lnSpc>
                <a:spcPct val="100000"/>
              </a:lnSpc>
              <a:spcBef>
                <a:spcPts val="1300"/>
              </a:spcBef>
            </a:pPr>
            <a:r>
              <a:rPr kumimoji="1" lang="ja-JP" altLang="en-US" sz="4800" b="1"/>
              <a:t>可用性</a:t>
            </a:r>
            <a:r>
              <a:rPr kumimoji="1" lang="en-US" altLang="ja-JP" dirty="0"/>
              <a:t>(Availability)</a:t>
            </a:r>
            <a:endParaRPr kumimoji="1" lang="ja-JP" altLang="en-US" sz="4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節の説明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追加されたセキュリティの要素</a:t>
            </a:r>
          </a:p>
          <a:p>
            <a:pPr>
              <a:lnSpc>
                <a:spcPct val="150000"/>
              </a:lnSpc>
              <a:spcBef>
                <a:spcPts val="1300"/>
              </a:spcBef>
            </a:pPr>
            <a:r>
              <a:rPr kumimoji="1" lang="ja-JP" altLang="en-US" sz="4000" b="1"/>
              <a:t>真正性</a:t>
            </a:r>
            <a:r>
              <a:rPr kumimoji="1" lang="en-US" altLang="ja-JP" sz="2400" dirty="0"/>
              <a:t>(Authenticity)</a:t>
            </a:r>
            <a:endParaRPr kumimoji="1" lang="en-US" altLang="ja-JP" sz="4000" dirty="0"/>
          </a:p>
          <a:p>
            <a:pPr>
              <a:lnSpc>
                <a:spcPct val="150000"/>
              </a:lnSpc>
              <a:spcBef>
                <a:spcPts val="1300"/>
              </a:spcBef>
            </a:pPr>
            <a:r>
              <a:rPr lang="ja-JP" altLang="en-US" sz="4000" b="1"/>
              <a:t>責任追及性</a:t>
            </a:r>
            <a:r>
              <a:rPr lang="en-US" altLang="ja-JP" sz="2400" dirty="0"/>
              <a:t>(Accountability)</a:t>
            </a:r>
            <a:endParaRPr lang="en-US" altLang="ja-JP" sz="4000" dirty="0"/>
          </a:p>
          <a:p>
            <a:pPr>
              <a:lnSpc>
                <a:spcPct val="150000"/>
              </a:lnSpc>
              <a:spcBef>
                <a:spcPts val="1300"/>
              </a:spcBef>
            </a:pPr>
            <a:r>
              <a:rPr kumimoji="1" lang="ja-JP" altLang="en-US" sz="4000" b="1"/>
              <a:t>否認防止</a:t>
            </a:r>
            <a:r>
              <a:rPr kumimoji="1" lang="en-US" altLang="ja-JP" sz="2400" dirty="0"/>
              <a:t>(Non-repudiation)</a:t>
            </a:r>
            <a:endParaRPr kumimoji="1" lang="en-US" altLang="ja-JP" sz="4000" dirty="0"/>
          </a:p>
          <a:p>
            <a:pPr>
              <a:lnSpc>
                <a:spcPct val="150000"/>
              </a:lnSpc>
              <a:spcBef>
                <a:spcPts val="1300"/>
              </a:spcBef>
            </a:pPr>
            <a:r>
              <a:rPr lang="ja-JP" altLang="en-US" sz="4000" b="1"/>
              <a:t>信頼性</a:t>
            </a:r>
            <a:r>
              <a:rPr lang="en-US" altLang="ja-JP" sz="2400" dirty="0"/>
              <a:t>(Reliability)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A10D6E-5106-0F41-9C4F-0A64FDEA3044}"/>
              </a:ext>
            </a:extLst>
          </p:cNvPr>
          <p:cNvSpPr txBox="1"/>
          <p:nvPr/>
        </p:nvSpPr>
        <p:spPr>
          <a:xfrm>
            <a:off x="5023734" y="6081991"/>
            <a:ext cx="343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ISO/IEC 27001:2005</a:t>
            </a:r>
            <a:r>
              <a:rPr kumimoji="1" lang="ja-JP" altLang="en-US"/>
              <a:t>で追加された</a:t>
            </a:r>
          </a:p>
        </p:txBody>
      </p:sp>
    </p:spTree>
    <p:extLst>
      <p:ext uri="{BB962C8B-B14F-4D97-AF65-F5344CB8AC3E}">
        <p14:creationId xmlns:p14="http://schemas.microsoft.com/office/powerpoint/2010/main" val="277008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真正性 </a:t>
            </a:r>
            <a:r>
              <a:rPr lang="en-US" altLang="ja-JP" dirty="0"/>
              <a:t>(Authenticity)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ja-JP" sz="4000" dirty="0"/>
              <a:t>Authenticity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62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真正性 </a:t>
            </a:r>
            <a:r>
              <a:rPr lang="en-US" altLang="ja-JP" dirty="0"/>
              <a:t>(Authenticity)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4000" dirty="0"/>
              <a:t>Auth</a:t>
            </a:r>
            <a:r>
              <a:rPr kumimoji="1" lang="ja-JP" altLang="en-US" sz="4000"/>
              <a:t>が正常にできること</a:t>
            </a:r>
            <a:endParaRPr kumimoji="1" lang="en-US" altLang="ja-JP" sz="4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/>
              <a:t>データの改竄されてないこと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45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真正性 </a:t>
            </a:r>
            <a:r>
              <a:rPr lang="en-US" altLang="ja-JP" dirty="0"/>
              <a:t>(Authenticity)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/>
              <a:t>認証</a:t>
            </a:r>
            <a:r>
              <a:rPr lang="en-US" altLang="ja-JP" sz="4000" b="1" dirty="0"/>
              <a:t>/</a:t>
            </a:r>
            <a:r>
              <a:rPr lang="ja-JP" altLang="en-US" sz="4000" b="1"/>
              <a:t>認可</a:t>
            </a:r>
            <a:r>
              <a:rPr kumimoji="1" lang="ja-JP" altLang="en-US" sz="4000"/>
              <a:t>が正常にできること</a:t>
            </a:r>
            <a:endParaRPr kumimoji="1" lang="en-US" altLang="ja-JP" sz="4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/>
              <a:t>データの改竄されてないこと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真正性 </a:t>
            </a:r>
            <a:r>
              <a:rPr lang="en-US" altLang="ja-JP" dirty="0"/>
              <a:t>(Authenticity)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3600"/>
              <a:t>利用者が適正であるか否か</a:t>
            </a:r>
            <a:endParaRPr lang="en-US" altLang="ja-JP" sz="3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600"/>
              <a:t>データが正しい</a:t>
            </a:r>
            <a:r>
              <a:rPr lang="en-US" altLang="ja-JP" sz="3600" dirty="0"/>
              <a:t>||</a:t>
            </a:r>
            <a:r>
              <a:rPr lang="ja-JP" altLang="en-US" sz="3600"/>
              <a:t>正常であるか否か</a:t>
            </a:r>
            <a:endParaRPr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2019 </a:t>
            </a:r>
            <a:r>
              <a:rPr kumimoji="1"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04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935</Words>
  <Application>Microsoft Macintosh PowerPoint</Application>
  <PresentationFormat>画面に合わせる (4:3)</PresentationFormat>
  <Paragraphs>247</Paragraphs>
  <Slides>38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3" baseType="lpstr">
      <vt:lpstr>Noto Sans CJK JP DemiLight</vt:lpstr>
      <vt:lpstr>游ゴシック</vt:lpstr>
      <vt:lpstr>Arial</vt:lpstr>
      <vt:lpstr>Calibri</vt:lpstr>
      <vt:lpstr>Office テーマ</vt:lpstr>
      <vt:lpstr>セキュリティの追加要素</vt:lpstr>
      <vt:lpstr>もくじ</vt:lpstr>
      <vt:lpstr>もくじ</vt:lpstr>
      <vt:lpstr>節の説明</vt:lpstr>
      <vt:lpstr>節の説明</vt:lpstr>
      <vt:lpstr>真正性 (Authenticity)</vt:lpstr>
      <vt:lpstr>真正性 (Authenticity)</vt:lpstr>
      <vt:lpstr>真正性 (Authenticity)</vt:lpstr>
      <vt:lpstr>真正性 (Authenticity)</vt:lpstr>
      <vt:lpstr>真正性 (Authenticity)</vt:lpstr>
      <vt:lpstr>責任追及性 (Accountability)</vt:lpstr>
      <vt:lpstr>責任追及性 (Accountability)</vt:lpstr>
      <vt:lpstr>責任追及性 (Accountability)</vt:lpstr>
      <vt:lpstr>責任追及性 (Accountability)</vt:lpstr>
      <vt:lpstr>責任追及性 (Accountability)</vt:lpstr>
      <vt:lpstr>否認防止 (Non-repudiation)</vt:lpstr>
      <vt:lpstr>否認防止 (Non-repudiation)</vt:lpstr>
      <vt:lpstr>否認防止 (Non-repudiation)</vt:lpstr>
      <vt:lpstr>否認防止 (Non-repudiation)</vt:lpstr>
      <vt:lpstr>信頼性 (Reliability)</vt:lpstr>
      <vt:lpstr>信頼性 (Reliability)</vt:lpstr>
      <vt:lpstr>信頼性 (Reliability)</vt:lpstr>
      <vt:lpstr>信頼性 (Reliability)</vt:lpstr>
      <vt:lpstr>信頼性 (Reliability)</vt:lpstr>
      <vt:lpstr>信頼性 (Reliability)</vt:lpstr>
      <vt:lpstr>信頼性 (Reliability)</vt:lpstr>
      <vt:lpstr>信頼性 (Reliability)</vt:lpstr>
      <vt:lpstr>関連ニュース</vt:lpstr>
      <vt:lpstr>関連ニュース</vt:lpstr>
      <vt:lpstr>関連ニュース</vt:lpstr>
      <vt:lpstr>関連ニュース</vt:lpstr>
      <vt:lpstr>関連ニュース</vt:lpstr>
      <vt:lpstr>関連ニュース</vt:lpstr>
      <vt:lpstr>問題1 (easy)</vt:lpstr>
      <vt:lpstr>問題1 (easy)</vt:lpstr>
      <vt:lpstr>問題2 (not easy)</vt:lpstr>
      <vt:lpstr>問題2 (not easy)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b-suedat@tsuyama.kosen-ac.jp</dc:creator>
  <cp:lastModifiedBy>b-suedat@tsuyama.kosen-ac.jp</cp:lastModifiedBy>
  <cp:revision>14</cp:revision>
  <cp:lastPrinted>2019-10-01T23:36:48Z</cp:lastPrinted>
  <dcterms:created xsi:type="dcterms:W3CDTF">2019-09-25T00:19:15Z</dcterms:created>
  <dcterms:modified xsi:type="dcterms:W3CDTF">2019-10-02T02:15:20Z</dcterms:modified>
</cp:coreProperties>
</file>