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83"/>
    <p:restoredTop sz="78582"/>
  </p:normalViewPr>
  <p:slideViewPr>
    <p:cSldViewPr snapToGrid="0" snapToObjects="1">
      <p:cViewPr varScale="1">
        <p:scale>
          <a:sx n="87" d="100"/>
          <a:sy n="87" d="100"/>
        </p:scale>
        <p:origin x="26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2E531-4B7F-B94A-97DB-AA1491FD437D}" type="datetimeFigureOut">
              <a:rPr kumimoji="1" lang="ja-JP" altLang="en-US" smtClean="0"/>
              <a:t>2020/11/17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1DA693-A77B-A64D-921A-E9E9A04EEDDF}" type="slidenum">
              <a:rPr kumimoji="1" lang="ja-JP" altLang="en-US" smtClean="0"/>
              <a:t>‹#›</a:t>
            </a:fld>
            <a:endParaRPr kumimoji="1" lang="ja-JP" altLang="en-US"/>
          </a:p>
        </p:txBody>
      </p:sp>
    </p:spTree>
    <p:extLst>
      <p:ext uri="{BB962C8B-B14F-4D97-AF65-F5344CB8AC3E}">
        <p14:creationId xmlns:p14="http://schemas.microsoft.com/office/powerpoint/2010/main" val="269230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微粒子を吸引することにより、間接的に呼吸器官にダメージを与えている</a:t>
            </a:r>
            <a:endParaRPr kumimoji="1" lang="en-US" altLang="ja-JP" dirty="0"/>
          </a:p>
          <a:p>
            <a:r>
              <a:rPr kumimoji="1" lang="ja-JP" altLang="en-US"/>
              <a:t>シックハウス症候群は、洗濯物とかに付着した化学物質が原因で発症する。化学物質過敏症とも。</a:t>
            </a:r>
          </a:p>
        </p:txBody>
      </p:sp>
      <p:sp>
        <p:nvSpPr>
          <p:cNvPr id="4" name="スライド番号プレースホルダー 3"/>
          <p:cNvSpPr>
            <a:spLocks noGrp="1"/>
          </p:cNvSpPr>
          <p:nvPr>
            <p:ph type="sldNum" sz="quarter" idx="5"/>
          </p:nvPr>
        </p:nvSpPr>
        <p:spPr/>
        <p:txBody>
          <a:bodyPr/>
          <a:lstStyle/>
          <a:p>
            <a:fld id="{1E1DA693-A77B-A64D-921A-E9E9A04EEDDF}" type="slidenum">
              <a:rPr kumimoji="1" lang="ja-JP" altLang="en-US" smtClean="0"/>
              <a:t>4</a:t>
            </a:fld>
            <a:endParaRPr kumimoji="1" lang="ja-JP" altLang="en-US"/>
          </a:p>
        </p:txBody>
      </p:sp>
    </p:spTree>
    <p:extLst>
      <p:ext uri="{BB962C8B-B14F-4D97-AF65-F5344CB8AC3E}">
        <p14:creationId xmlns:p14="http://schemas.microsoft.com/office/powerpoint/2010/main" val="824556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a:solidFill>
                  <a:schemeClr val="tx1"/>
                </a:solidFill>
                <a:effectLst/>
                <a:latin typeface="+mn-lt"/>
                <a:ea typeface="+mn-ea"/>
                <a:cs typeface="+mn-cs"/>
              </a:rPr>
              <a:t>ボイラー排ガスから二酸化硫黄（</a:t>
            </a:r>
            <a:r>
              <a:rPr kumimoji="1" lang="en" altLang="ja-JP" sz="1200" b="0" i="0" kern="1200" dirty="0">
                <a:solidFill>
                  <a:schemeClr val="tx1"/>
                </a:solidFill>
                <a:effectLst/>
                <a:latin typeface="+mn-lt"/>
                <a:ea typeface="+mn-ea"/>
                <a:cs typeface="+mn-cs"/>
              </a:rPr>
              <a:t>SO</a:t>
            </a:r>
            <a:r>
              <a:rPr kumimoji="1" lang="en" altLang="ja-JP" sz="1200" b="0" i="0" kern="1200" baseline="-25000" dirty="0">
                <a:solidFill>
                  <a:schemeClr val="tx1"/>
                </a:solidFill>
                <a:effectLst/>
                <a:latin typeface="+mn-lt"/>
                <a:ea typeface="+mn-ea"/>
                <a:cs typeface="+mn-cs"/>
              </a:rPr>
              <a:t>2</a:t>
            </a:r>
            <a:r>
              <a:rPr kumimoji="1" lang="ja-JP" altLang="en" sz="1200" b="0" i="0" kern="1200">
                <a:solidFill>
                  <a:schemeClr val="tx1"/>
                </a:solidFill>
                <a:effectLst/>
                <a:latin typeface="+mn-lt"/>
                <a:ea typeface="+mn-ea"/>
                <a:cs typeface="+mn-cs"/>
              </a:rPr>
              <a:t>）</a:t>
            </a:r>
            <a:r>
              <a:rPr kumimoji="1" lang="ja-JP" altLang="en-US" sz="1200" b="0" i="0" kern="1200">
                <a:solidFill>
                  <a:schemeClr val="tx1"/>
                </a:solidFill>
                <a:effectLst/>
                <a:latin typeface="+mn-lt"/>
                <a:ea typeface="+mn-ea"/>
                <a:cs typeface="+mn-cs"/>
              </a:rPr>
              <a:t>を取り除き、浄化するための</a:t>
            </a:r>
            <a:r>
              <a:rPr kumimoji="1" lang="ja-JP" altLang="en-US" sz="1200" b="1" i="0" kern="1200">
                <a:solidFill>
                  <a:schemeClr val="tx1"/>
                </a:solidFill>
                <a:effectLst/>
                <a:latin typeface="+mn-lt"/>
                <a:ea typeface="+mn-ea"/>
                <a:cs typeface="+mn-cs"/>
              </a:rPr>
              <a:t>装置</a:t>
            </a:r>
            <a:r>
              <a:rPr kumimoji="1" lang="ja-JP" altLang="en-US" sz="1200" b="0" i="0" kern="1200">
                <a:solidFill>
                  <a:schemeClr val="tx1"/>
                </a:solidFill>
                <a:effectLst/>
                <a:latin typeface="+mn-lt"/>
                <a:ea typeface="+mn-ea"/>
                <a:cs typeface="+mn-cs"/>
              </a:rPr>
              <a:t>です。石灰を使って頑張るらしい。</a:t>
            </a:r>
            <a:endParaRPr kumimoji="1" lang="en-US" altLang="ja-JP" sz="1200" b="0" i="0" kern="1200" dirty="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重油中の硫黄分を除去、低硫黄の重油を得る技術。</a:t>
            </a:r>
          </a:p>
          <a:p>
            <a:r>
              <a:rPr kumimoji="1" lang="ja-JP" altLang="en-US" sz="1200" b="0" i="0" kern="1200">
                <a:solidFill>
                  <a:schemeClr val="tx1"/>
                </a:solidFill>
                <a:effectLst/>
                <a:latin typeface="+mn-lt"/>
                <a:ea typeface="+mn-ea"/>
                <a:cs typeface="+mn-cs"/>
              </a:rPr>
              <a:t>重油の脱硫には水素化脱硫法が広く用いられている。この方法は、高温高圧にした重油に水素を吹き込み、反応器中の固体触媒に接触させ、硫黄化合物の水素化分解反応によって硫黄分を硫化水素として除去するものである。しかし、重油中に含まれる不純物が触媒の寿命や活性を低下させるという問題点がある。この問題を回避して重油を減圧蒸留装置によって減圧軽油と減圧残油に分け、アスファルテン等をほとんど含まない減圧軽油だけを水素化脱硫した後、再び減圧残油と混合する方法も用いられている。この方法は前述の重油全量直接脱硫の場合の触媒劣化は回避されるが、脱硫率は低くなる。重油全量を水素化脱硫する前者を直接脱硫方式、後者を間接脱硫方式と呼ぶ。</a:t>
            </a:r>
          </a:p>
          <a:p>
            <a:endParaRPr kumimoji="1" lang="en-US" altLang="ja-JP" dirty="0"/>
          </a:p>
          <a:p>
            <a:r>
              <a:rPr kumimoji="1" lang="ja-JP" altLang="en-US"/>
              <a:t>低排出ガス車に使われている可変バルブタイミング機構は燃焼温度を下げることも目的にしている</a:t>
            </a:r>
            <a:endParaRPr kumimoji="1" lang="en-US" altLang="ja-JP" dirty="0"/>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1E1DA693-A77B-A64D-921A-E9E9A04EEDDF}" type="slidenum">
              <a:rPr kumimoji="1" lang="ja-JP" altLang="en-US" smtClean="0"/>
              <a:t>6</a:t>
            </a:fld>
            <a:endParaRPr kumimoji="1" lang="ja-JP" altLang="en-US"/>
          </a:p>
        </p:txBody>
      </p:sp>
    </p:spTree>
    <p:extLst>
      <p:ext uri="{BB962C8B-B14F-4D97-AF65-F5344CB8AC3E}">
        <p14:creationId xmlns:p14="http://schemas.microsoft.com/office/powerpoint/2010/main" val="719175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0F320A60-ED1A-1C42-B673-DAC1ED07B7E4}" type="datetime1">
              <a:rPr kumimoji="1" lang="ja-JP" altLang="en-US" smtClean="0"/>
              <a:t>2020/11/17</a:t>
            </a:fld>
            <a:endParaRPr kumimoji="1" lang="ja-JP" altLang="en-US"/>
          </a:p>
        </p:txBody>
      </p:sp>
      <p:sp>
        <p:nvSpPr>
          <p:cNvPr id="5" name="Footer Placeholder 4"/>
          <p:cNvSpPr>
            <a:spLocks noGrp="1"/>
          </p:cNvSpPr>
          <p:nvPr>
            <p:ph type="ftr" sz="quarter" idx="11"/>
          </p:nvPr>
        </p:nvSpPr>
        <p:spPr/>
        <p:txBody>
          <a:bodyPr/>
          <a:lstStyle/>
          <a:p>
            <a:r>
              <a:rPr kumimoji="1" lang="en" altLang="ja-JP"/>
              <a:t>(c) 2020 Takahito Sueda, Yohei Taura, Riri Nakamoto, Kotaro Nabeshima</a:t>
            </a:r>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A503AC3-5D6B-2B4D-8DC9-5194E8B47662}" type="slidenum">
              <a:rPr kumimoji="1" lang="ja-JP" altLang="en-US" smtClean="0"/>
              <a:t>‹#›</a:t>
            </a:fld>
            <a:endParaRPr kumimoji="1" lang="ja-JP" altLang="en-US"/>
          </a:p>
        </p:txBody>
      </p:sp>
    </p:spTree>
    <p:extLst>
      <p:ext uri="{BB962C8B-B14F-4D97-AF65-F5344CB8AC3E}">
        <p14:creationId xmlns:p14="http://schemas.microsoft.com/office/powerpoint/2010/main" val="1977439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4959A91-9043-1340-8ED4-B1AC31F7329F}" type="datetime1">
              <a:rPr kumimoji="1" lang="ja-JP" altLang="en-US" smtClean="0"/>
              <a:t>2020/11/17</a:t>
            </a:fld>
            <a:endParaRPr kumimoji="1" lang="ja-JP" altLang="en-US"/>
          </a:p>
        </p:txBody>
      </p:sp>
      <p:sp>
        <p:nvSpPr>
          <p:cNvPr id="5" name="Footer Placeholder 4"/>
          <p:cNvSpPr>
            <a:spLocks noGrp="1"/>
          </p:cNvSpPr>
          <p:nvPr>
            <p:ph type="ftr" sz="quarter" idx="11"/>
          </p:nvPr>
        </p:nvSpPr>
        <p:spPr/>
        <p:txBody>
          <a:bodyPr/>
          <a:lstStyle/>
          <a:p>
            <a:r>
              <a:rPr kumimoji="1" lang="en" altLang="ja-JP"/>
              <a:t>(c) 2020 Takahito Sueda, Yohei Taura, Riri Nakamoto, Kotaro Nabeshima</a:t>
            </a:r>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A503AC3-5D6B-2B4D-8DC9-5194E8B47662}" type="slidenum">
              <a:rPr kumimoji="1" lang="ja-JP" altLang="en-US" smtClean="0"/>
              <a:t>‹#›</a:t>
            </a:fld>
            <a:endParaRPr kumimoji="1" lang="ja-JP" altLang="en-US"/>
          </a:p>
        </p:txBody>
      </p:sp>
    </p:spTree>
    <p:extLst>
      <p:ext uri="{BB962C8B-B14F-4D97-AF65-F5344CB8AC3E}">
        <p14:creationId xmlns:p14="http://schemas.microsoft.com/office/powerpoint/2010/main" val="887926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3742852-6229-B348-9BA4-B1C112F8E1B0}" type="datetime1">
              <a:rPr kumimoji="1" lang="ja-JP" altLang="en-US" smtClean="0"/>
              <a:t>2020/11/17</a:t>
            </a:fld>
            <a:endParaRPr kumimoji="1" lang="ja-JP" altLang="en-US"/>
          </a:p>
        </p:txBody>
      </p:sp>
      <p:sp>
        <p:nvSpPr>
          <p:cNvPr id="5" name="Footer Placeholder 4"/>
          <p:cNvSpPr>
            <a:spLocks noGrp="1"/>
          </p:cNvSpPr>
          <p:nvPr>
            <p:ph type="ftr" sz="quarter" idx="11"/>
          </p:nvPr>
        </p:nvSpPr>
        <p:spPr/>
        <p:txBody>
          <a:bodyPr/>
          <a:lstStyle/>
          <a:p>
            <a:r>
              <a:rPr kumimoji="1" lang="en" altLang="ja-JP"/>
              <a:t>(c) 2020 Takahito Sueda, Yohei Taura, Riri Nakamoto, Kotaro Nabeshima</a:t>
            </a:r>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A503AC3-5D6B-2B4D-8DC9-5194E8B47662}" type="slidenum">
              <a:rPr kumimoji="1" lang="ja-JP" altLang="en-US" smtClean="0"/>
              <a:t>‹#›</a:t>
            </a:fld>
            <a:endParaRPr kumimoji="1" lang="ja-JP" altLang="en-US"/>
          </a:p>
        </p:txBody>
      </p:sp>
    </p:spTree>
    <p:extLst>
      <p:ext uri="{BB962C8B-B14F-4D97-AF65-F5344CB8AC3E}">
        <p14:creationId xmlns:p14="http://schemas.microsoft.com/office/powerpoint/2010/main" val="363205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437379D-E981-A944-9683-B36EF3D21C4E}" type="datetime1">
              <a:rPr kumimoji="1" lang="ja-JP" altLang="en-US" smtClean="0"/>
              <a:t>2020/11/17</a:t>
            </a:fld>
            <a:endParaRPr kumimoji="1" lang="ja-JP" altLang="en-US"/>
          </a:p>
        </p:txBody>
      </p:sp>
      <p:sp>
        <p:nvSpPr>
          <p:cNvPr id="5" name="Footer Placeholder 4"/>
          <p:cNvSpPr>
            <a:spLocks noGrp="1"/>
          </p:cNvSpPr>
          <p:nvPr>
            <p:ph type="ftr" sz="quarter" idx="11"/>
          </p:nvPr>
        </p:nvSpPr>
        <p:spPr/>
        <p:txBody>
          <a:bodyPr/>
          <a:lstStyle/>
          <a:p>
            <a:r>
              <a:rPr kumimoji="1" lang="en" altLang="ja-JP"/>
              <a:t>(c) 2020 Takahito Sueda, Yohei Taura, Riri Nakamoto, Kotaro Nabeshima</a:t>
            </a:r>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A503AC3-5D6B-2B4D-8DC9-5194E8B47662}" type="slidenum">
              <a:rPr kumimoji="1" lang="ja-JP" altLang="en-US" smtClean="0"/>
              <a:t>‹#›</a:t>
            </a:fld>
            <a:endParaRPr kumimoji="1" lang="ja-JP" altLang="en-US"/>
          </a:p>
        </p:txBody>
      </p:sp>
    </p:spTree>
    <p:extLst>
      <p:ext uri="{BB962C8B-B14F-4D97-AF65-F5344CB8AC3E}">
        <p14:creationId xmlns:p14="http://schemas.microsoft.com/office/powerpoint/2010/main" val="2349589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9E8057A-C62F-F043-A3B8-D36CED57600D}" type="datetime1">
              <a:rPr kumimoji="1" lang="ja-JP" altLang="en-US" smtClean="0"/>
              <a:t>2020/11/17</a:t>
            </a:fld>
            <a:endParaRPr kumimoji="1" lang="ja-JP" altLang="en-US"/>
          </a:p>
        </p:txBody>
      </p:sp>
      <p:sp>
        <p:nvSpPr>
          <p:cNvPr id="5" name="Footer Placeholder 4"/>
          <p:cNvSpPr>
            <a:spLocks noGrp="1"/>
          </p:cNvSpPr>
          <p:nvPr>
            <p:ph type="ftr" sz="quarter" idx="11"/>
          </p:nvPr>
        </p:nvSpPr>
        <p:spPr/>
        <p:txBody>
          <a:bodyPr/>
          <a:lstStyle/>
          <a:p>
            <a:r>
              <a:rPr kumimoji="1" lang="en" altLang="ja-JP"/>
              <a:t>(c) 2020 Takahito Sueda, Yohei Taura, Riri Nakamoto, Kotaro Nabeshima</a:t>
            </a:r>
            <a:endParaRPr kumimoji="1" lang="ja-JP"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A503AC3-5D6B-2B4D-8DC9-5194E8B47662}" type="slidenum">
              <a:rPr kumimoji="1" lang="ja-JP" altLang="en-US" smtClean="0"/>
              <a:t>‹#›</a:t>
            </a:fld>
            <a:endParaRPr kumimoji="1" lang="ja-JP" altLang="en-US"/>
          </a:p>
        </p:txBody>
      </p:sp>
    </p:spTree>
    <p:extLst>
      <p:ext uri="{BB962C8B-B14F-4D97-AF65-F5344CB8AC3E}">
        <p14:creationId xmlns:p14="http://schemas.microsoft.com/office/powerpoint/2010/main" val="2104527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4721B927-4D0A-164B-A34D-3AE91A3004C9}" type="datetime1">
              <a:rPr kumimoji="1" lang="ja-JP" altLang="en-US" smtClean="0"/>
              <a:t>2020/11/17</a:t>
            </a:fld>
            <a:endParaRPr kumimoji="1" lang="ja-JP" altLang="en-US"/>
          </a:p>
        </p:txBody>
      </p:sp>
      <p:sp>
        <p:nvSpPr>
          <p:cNvPr id="6" name="Footer Placeholder 5"/>
          <p:cNvSpPr>
            <a:spLocks noGrp="1"/>
          </p:cNvSpPr>
          <p:nvPr>
            <p:ph type="ftr" sz="quarter" idx="11"/>
          </p:nvPr>
        </p:nvSpPr>
        <p:spPr/>
        <p:txBody>
          <a:bodyPr/>
          <a:lstStyle/>
          <a:p>
            <a:r>
              <a:rPr kumimoji="1" lang="en" altLang="ja-JP"/>
              <a:t>(c) 2020 Takahito Sueda, Yohei Taura, Riri Nakamoto, Kotaro Nabeshima</a:t>
            </a:r>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A503AC3-5D6B-2B4D-8DC9-5194E8B47662}" type="slidenum">
              <a:rPr kumimoji="1" lang="ja-JP" altLang="en-US" smtClean="0"/>
              <a:t>‹#›</a:t>
            </a:fld>
            <a:endParaRPr kumimoji="1" lang="ja-JP" altLang="en-US"/>
          </a:p>
        </p:txBody>
      </p:sp>
    </p:spTree>
    <p:extLst>
      <p:ext uri="{BB962C8B-B14F-4D97-AF65-F5344CB8AC3E}">
        <p14:creationId xmlns:p14="http://schemas.microsoft.com/office/powerpoint/2010/main" val="2494932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80CBE186-98AA-2B48-B12B-C138CF3AA2F1}" type="datetime1">
              <a:rPr kumimoji="1" lang="ja-JP" altLang="en-US" smtClean="0"/>
              <a:t>2020/11/17</a:t>
            </a:fld>
            <a:endParaRPr kumimoji="1" lang="ja-JP" altLang="en-US"/>
          </a:p>
        </p:txBody>
      </p:sp>
      <p:sp>
        <p:nvSpPr>
          <p:cNvPr id="8" name="Footer Placeholder 7"/>
          <p:cNvSpPr>
            <a:spLocks noGrp="1"/>
          </p:cNvSpPr>
          <p:nvPr>
            <p:ph type="ftr" sz="quarter" idx="11"/>
          </p:nvPr>
        </p:nvSpPr>
        <p:spPr/>
        <p:txBody>
          <a:bodyPr/>
          <a:lstStyle/>
          <a:p>
            <a:r>
              <a:rPr kumimoji="1" lang="en" altLang="ja-JP"/>
              <a:t>(c) 2020 Takahito Sueda, Yohei Taura, Riri Nakamoto, Kotaro Nabeshima</a:t>
            </a:r>
            <a:endParaRPr kumimoji="1" lang="ja-JP"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9A503AC3-5D6B-2B4D-8DC9-5194E8B47662}" type="slidenum">
              <a:rPr kumimoji="1" lang="ja-JP" altLang="en-US" smtClean="0"/>
              <a:t>‹#›</a:t>
            </a:fld>
            <a:endParaRPr kumimoji="1" lang="ja-JP" altLang="en-US"/>
          </a:p>
        </p:txBody>
      </p:sp>
    </p:spTree>
    <p:extLst>
      <p:ext uri="{BB962C8B-B14F-4D97-AF65-F5344CB8AC3E}">
        <p14:creationId xmlns:p14="http://schemas.microsoft.com/office/powerpoint/2010/main" val="717505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4407EBFC-8C9D-8549-929C-C4BA3DF8C3A0}" type="datetime1">
              <a:rPr kumimoji="1" lang="ja-JP" altLang="en-US" smtClean="0"/>
              <a:t>2020/11/17</a:t>
            </a:fld>
            <a:endParaRPr kumimoji="1" lang="ja-JP" altLang="en-US"/>
          </a:p>
        </p:txBody>
      </p:sp>
      <p:sp>
        <p:nvSpPr>
          <p:cNvPr id="4" name="Footer Placeholder 3"/>
          <p:cNvSpPr>
            <a:spLocks noGrp="1"/>
          </p:cNvSpPr>
          <p:nvPr>
            <p:ph type="ftr" sz="quarter" idx="11"/>
          </p:nvPr>
        </p:nvSpPr>
        <p:spPr/>
        <p:txBody>
          <a:bodyPr/>
          <a:lstStyle/>
          <a:p>
            <a:r>
              <a:rPr kumimoji="1" lang="en" altLang="ja-JP"/>
              <a:t>(c) 2020 Takahito Sueda, Yohei Taura, Riri Nakamoto, Kotaro Nabeshima</a:t>
            </a:r>
            <a:endParaRPr kumimoji="1" lang="ja-JP"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9A503AC3-5D6B-2B4D-8DC9-5194E8B47662}" type="slidenum">
              <a:rPr kumimoji="1" lang="ja-JP" altLang="en-US" smtClean="0"/>
              <a:t>‹#›</a:t>
            </a:fld>
            <a:endParaRPr kumimoji="1" lang="ja-JP" altLang="en-US"/>
          </a:p>
        </p:txBody>
      </p:sp>
    </p:spTree>
    <p:extLst>
      <p:ext uri="{BB962C8B-B14F-4D97-AF65-F5344CB8AC3E}">
        <p14:creationId xmlns:p14="http://schemas.microsoft.com/office/powerpoint/2010/main" val="41397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39DC43BD-BFE8-4C4E-A032-6F1C2B84C256}" type="datetime1">
              <a:rPr kumimoji="1" lang="ja-JP" altLang="en-US" smtClean="0"/>
              <a:t>2020/11/17</a:t>
            </a:fld>
            <a:endParaRPr kumimoji="1" lang="ja-JP" altLang="en-US"/>
          </a:p>
        </p:txBody>
      </p:sp>
      <p:sp>
        <p:nvSpPr>
          <p:cNvPr id="3" name="Footer Placeholder 2"/>
          <p:cNvSpPr>
            <a:spLocks noGrp="1"/>
          </p:cNvSpPr>
          <p:nvPr>
            <p:ph type="ftr" sz="quarter" idx="11"/>
          </p:nvPr>
        </p:nvSpPr>
        <p:spPr/>
        <p:txBody>
          <a:bodyPr/>
          <a:lstStyle/>
          <a:p>
            <a:r>
              <a:rPr kumimoji="1" lang="en" altLang="ja-JP"/>
              <a:t>(c) 2020 Takahito Sueda, Yohei Taura, Riri Nakamoto, Kotaro Nabeshima</a:t>
            </a:r>
            <a:endParaRPr kumimoji="1" lang="ja-JP"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9A503AC3-5D6B-2B4D-8DC9-5194E8B47662}" type="slidenum">
              <a:rPr kumimoji="1" lang="ja-JP" altLang="en-US" smtClean="0"/>
              <a:t>‹#›</a:t>
            </a:fld>
            <a:endParaRPr kumimoji="1" lang="ja-JP" altLang="en-US"/>
          </a:p>
        </p:txBody>
      </p:sp>
    </p:spTree>
    <p:extLst>
      <p:ext uri="{BB962C8B-B14F-4D97-AF65-F5344CB8AC3E}">
        <p14:creationId xmlns:p14="http://schemas.microsoft.com/office/powerpoint/2010/main" val="2200431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654CAF3E-B42F-454C-84A2-EE038C1B9FE6}" type="datetime1">
              <a:rPr kumimoji="1" lang="ja-JP" altLang="en-US" smtClean="0"/>
              <a:t>2020/11/17</a:t>
            </a:fld>
            <a:endParaRPr kumimoji="1" lang="ja-JP" altLang="en-US"/>
          </a:p>
        </p:txBody>
      </p:sp>
      <p:sp>
        <p:nvSpPr>
          <p:cNvPr id="6" name="Footer Placeholder 5"/>
          <p:cNvSpPr>
            <a:spLocks noGrp="1"/>
          </p:cNvSpPr>
          <p:nvPr>
            <p:ph type="ftr" sz="quarter" idx="11"/>
          </p:nvPr>
        </p:nvSpPr>
        <p:spPr/>
        <p:txBody>
          <a:bodyPr/>
          <a:lstStyle/>
          <a:p>
            <a:r>
              <a:rPr kumimoji="1" lang="en" altLang="ja-JP"/>
              <a:t>(c) 2020 Takahito Sueda, Yohei Taura, Riri Nakamoto, Kotaro Nabeshima</a:t>
            </a:r>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A503AC3-5D6B-2B4D-8DC9-5194E8B47662}" type="slidenum">
              <a:rPr kumimoji="1" lang="ja-JP" altLang="en-US" smtClean="0"/>
              <a:t>‹#›</a:t>
            </a:fld>
            <a:endParaRPr kumimoji="1" lang="ja-JP" altLang="en-US"/>
          </a:p>
        </p:txBody>
      </p:sp>
    </p:spTree>
    <p:extLst>
      <p:ext uri="{BB962C8B-B14F-4D97-AF65-F5344CB8AC3E}">
        <p14:creationId xmlns:p14="http://schemas.microsoft.com/office/powerpoint/2010/main" val="4124292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2E4A07B7-B971-534F-91A5-71F66F6BF692}" type="datetime1">
              <a:rPr kumimoji="1" lang="ja-JP" altLang="en-US" smtClean="0"/>
              <a:t>2020/11/17</a:t>
            </a:fld>
            <a:endParaRPr kumimoji="1" lang="ja-JP" altLang="en-US"/>
          </a:p>
        </p:txBody>
      </p:sp>
      <p:sp>
        <p:nvSpPr>
          <p:cNvPr id="6" name="Footer Placeholder 5"/>
          <p:cNvSpPr>
            <a:spLocks noGrp="1"/>
          </p:cNvSpPr>
          <p:nvPr>
            <p:ph type="ftr" sz="quarter" idx="11"/>
          </p:nvPr>
        </p:nvSpPr>
        <p:spPr/>
        <p:txBody>
          <a:bodyPr/>
          <a:lstStyle/>
          <a:p>
            <a:r>
              <a:rPr kumimoji="1" lang="en" altLang="ja-JP"/>
              <a:t>(c) 2020 Takahito Sueda, Yohei Taura, Riri Nakamoto, Kotaro Nabeshima</a:t>
            </a:r>
            <a:endParaRPr kumimoji="1" lang="ja-JP"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A503AC3-5D6B-2B4D-8DC9-5194E8B47662}" type="slidenum">
              <a:rPr kumimoji="1" lang="ja-JP" altLang="en-US" smtClean="0"/>
              <a:t>‹#›</a:t>
            </a:fld>
            <a:endParaRPr kumimoji="1" lang="ja-JP" altLang="en-US"/>
          </a:p>
        </p:txBody>
      </p:sp>
    </p:spTree>
    <p:extLst>
      <p:ext uri="{BB962C8B-B14F-4D97-AF65-F5344CB8AC3E}">
        <p14:creationId xmlns:p14="http://schemas.microsoft.com/office/powerpoint/2010/main" val="3937775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Footer Placeholder 4"/>
          <p:cNvSpPr>
            <a:spLocks noGrp="1"/>
          </p:cNvSpPr>
          <p:nvPr>
            <p:ph type="ftr" sz="quarter" idx="3"/>
          </p:nvPr>
        </p:nvSpPr>
        <p:spPr>
          <a:xfrm>
            <a:off x="628650" y="6356351"/>
            <a:ext cx="7886700" cy="365125"/>
          </a:xfrm>
          <a:prstGeom prst="rect">
            <a:avLst/>
          </a:prstGeom>
        </p:spPr>
        <p:txBody>
          <a:bodyPr vert="horz" lIns="91440" tIns="45720" rIns="91440" bIns="45720" rtlCol="0" anchor="ctr"/>
          <a:lstStyle>
            <a:lvl1pPr algn="ctr">
              <a:defRPr sz="1200" b="0" i="0">
                <a:solidFill>
                  <a:schemeClr val="tx1">
                    <a:tint val="75000"/>
                  </a:schemeClr>
                </a:solidFill>
                <a:latin typeface="Noto Sans JP Light" panose="020B0300000000000000" pitchFamily="34" charset="-128"/>
                <a:ea typeface="Noto Sans JP Light" panose="020B0300000000000000" pitchFamily="34" charset="-128"/>
              </a:defRPr>
            </a:lvl1pPr>
          </a:lstStyle>
          <a:p>
            <a:r>
              <a:rPr kumimoji="1" lang="en" altLang="ja-JP"/>
              <a:t>(c) 2020 Takahito Sueda, Yohei Taura, Riri Nakamoto, Kotaro Nabeshima</a:t>
            </a:r>
            <a:endParaRPr kumimoji="1" lang="ja-JP" altLang="en-US"/>
          </a:p>
        </p:txBody>
      </p:sp>
    </p:spTree>
    <p:extLst>
      <p:ext uri="{BB962C8B-B14F-4D97-AF65-F5344CB8AC3E}">
        <p14:creationId xmlns:p14="http://schemas.microsoft.com/office/powerpoint/2010/main" val="38819335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kumimoji="1" sz="4400" b="0" i="0" kern="1200">
          <a:solidFill>
            <a:schemeClr val="tx1"/>
          </a:solidFill>
          <a:latin typeface="Noto Sans JP Light" panose="020B0300000000000000" pitchFamily="34" charset="-128"/>
          <a:ea typeface="Noto Sans JP Light" panose="020B03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i="0" kern="1200">
          <a:solidFill>
            <a:schemeClr val="tx1"/>
          </a:solidFill>
          <a:latin typeface="Noto Sans JP Light" panose="020B0300000000000000" pitchFamily="34" charset="-128"/>
          <a:ea typeface="Noto Sans JP Light" panose="020B03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0" i="0" kern="1200">
          <a:solidFill>
            <a:schemeClr val="tx1"/>
          </a:solidFill>
          <a:latin typeface="Noto Sans JP Light" panose="020B0300000000000000" pitchFamily="34" charset="-128"/>
          <a:ea typeface="Noto Sans JP Light" panose="020B03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0" i="0" kern="1200">
          <a:solidFill>
            <a:schemeClr val="tx1"/>
          </a:solidFill>
          <a:latin typeface="Noto Sans JP Light" panose="020B0300000000000000" pitchFamily="34" charset="-128"/>
          <a:ea typeface="Noto Sans JP Light" panose="020B03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Noto Sans JP Light" panose="020B0300000000000000" pitchFamily="34" charset="-128"/>
          <a:ea typeface="Noto Sans JP Light" panose="020B03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Noto Sans JP Light" panose="020B0300000000000000" pitchFamily="34" charset="-128"/>
          <a:ea typeface="Noto Sans JP Light"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ja.wikipedia.org/wiki/%E7%B5%8C%E6%B8%88" TargetMode="External"/><Relationship Id="rId3" Type="http://schemas.openxmlformats.org/officeDocument/2006/relationships/hyperlink" Target="https://ja.wikipedia.org/wiki/%E5%BE%AE%E7%B2%92%E5%AD%90" TargetMode="External"/><Relationship Id="rId7" Type="http://schemas.openxmlformats.org/officeDocument/2006/relationships/hyperlink" Target="https://ja.wikipedia.org/wiki/%E7%92%B0%E5%A2%83" TargetMode="External"/><Relationship Id="rId2" Type="http://schemas.openxmlformats.org/officeDocument/2006/relationships/hyperlink" Target="https://ja.wikipedia.org/wiki/%E5%9C%B0%E7%90%83%E3%81%AE%E5%A4%A7%E6%B0%97" TargetMode="External"/><Relationship Id="rId1" Type="http://schemas.openxmlformats.org/officeDocument/2006/relationships/slideLayout" Target="../slideLayouts/slideLayout2.xml"/><Relationship Id="rId6" Type="http://schemas.openxmlformats.org/officeDocument/2006/relationships/hyperlink" Target="https://ja.wikipedia.org/wiki/%E5%81%A5%E5%BA%B7" TargetMode="External"/><Relationship Id="rId5" Type="http://schemas.openxmlformats.org/officeDocument/2006/relationships/hyperlink" Target="https://ja.wikipedia.org/wiki/%E3%83%92%E3%83%88" TargetMode="External"/><Relationship Id="rId4" Type="http://schemas.openxmlformats.org/officeDocument/2006/relationships/hyperlink" Target="https://ja.wikipedia.org/wiki/%E6%B0%97%E4%BD%93" TargetMode="External"/><Relationship Id="rId9" Type="http://schemas.openxmlformats.org/officeDocument/2006/relationships/hyperlink" Target="https://ja.wikipedia.org/wiki/%E7%A4%BE%E4%BC%9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10E52F-087F-DB47-A7DE-A3BD9813D210}"/>
              </a:ext>
            </a:extLst>
          </p:cNvPr>
          <p:cNvSpPr>
            <a:spLocks noGrp="1"/>
          </p:cNvSpPr>
          <p:nvPr>
            <p:ph type="ctrTitle"/>
          </p:nvPr>
        </p:nvSpPr>
        <p:spPr/>
        <p:txBody>
          <a:bodyPr/>
          <a:lstStyle/>
          <a:p>
            <a:r>
              <a:rPr kumimoji="1" lang="ja-JP" altLang="en-US"/>
              <a:t>大気汚染</a:t>
            </a:r>
          </a:p>
        </p:txBody>
      </p:sp>
      <p:sp>
        <p:nvSpPr>
          <p:cNvPr id="3" name="字幕 2">
            <a:extLst>
              <a:ext uri="{FF2B5EF4-FFF2-40B4-BE49-F238E27FC236}">
                <a16:creationId xmlns:a16="http://schemas.microsoft.com/office/drawing/2014/main" id="{81E56412-84A5-5B42-AE62-1DFD75E41F22}"/>
              </a:ext>
            </a:extLst>
          </p:cNvPr>
          <p:cNvSpPr>
            <a:spLocks noGrp="1"/>
          </p:cNvSpPr>
          <p:nvPr>
            <p:ph type="subTitle" idx="1"/>
          </p:nvPr>
        </p:nvSpPr>
        <p:spPr/>
        <p:txBody>
          <a:bodyPr>
            <a:normAutofit/>
          </a:bodyPr>
          <a:lstStyle/>
          <a:p>
            <a:r>
              <a:rPr kumimoji="1" lang="en-US" altLang="ja-JP" dirty="0"/>
              <a:t>2020/11/17</a:t>
            </a:r>
          </a:p>
          <a:p>
            <a:r>
              <a:rPr lang="en-US" altLang="ja-JP" sz="1200" dirty="0" err="1"/>
              <a:t>Takahito</a:t>
            </a:r>
            <a:r>
              <a:rPr lang="en-US" altLang="ja-JP" sz="1200" dirty="0"/>
              <a:t> </a:t>
            </a:r>
            <a:r>
              <a:rPr lang="en-US" altLang="ja-JP" sz="1200" dirty="0" err="1"/>
              <a:t>Sueda</a:t>
            </a:r>
            <a:r>
              <a:rPr lang="en-US" altLang="ja-JP" sz="1200" dirty="0"/>
              <a:t>, </a:t>
            </a:r>
            <a:r>
              <a:rPr lang="en-US" altLang="ja-JP" sz="1200" dirty="0" err="1"/>
              <a:t>Yohei</a:t>
            </a:r>
            <a:r>
              <a:rPr lang="en-US" altLang="ja-JP" sz="1200" dirty="0"/>
              <a:t> Taura, </a:t>
            </a:r>
            <a:r>
              <a:rPr kumimoji="1" lang="en-US" altLang="ja-JP" sz="1200" dirty="0"/>
              <a:t>Riri Nakamoto, </a:t>
            </a:r>
            <a:r>
              <a:rPr lang="en-US" altLang="ja-JP" sz="1200" dirty="0"/>
              <a:t>Kotaro </a:t>
            </a:r>
            <a:r>
              <a:rPr lang="en-US" altLang="ja-JP" sz="1200" dirty="0" err="1"/>
              <a:t>Nabeshima</a:t>
            </a:r>
            <a:endParaRPr kumimoji="1" lang="ja-JP" altLang="en-US"/>
          </a:p>
        </p:txBody>
      </p:sp>
      <p:sp>
        <p:nvSpPr>
          <p:cNvPr id="4" name="フッター プレースホルダー 3">
            <a:extLst>
              <a:ext uri="{FF2B5EF4-FFF2-40B4-BE49-F238E27FC236}">
                <a16:creationId xmlns:a16="http://schemas.microsoft.com/office/drawing/2014/main" id="{51839FD6-81A8-4043-A268-E92BBD55619B}"/>
              </a:ext>
            </a:extLst>
          </p:cNvPr>
          <p:cNvSpPr>
            <a:spLocks noGrp="1"/>
          </p:cNvSpPr>
          <p:nvPr>
            <p:ph type="ftr" sz="quarter" idx="11"/>
          </p:nvPr>
        </p:nvSpPr>
        <p:spPr/>
        <p:txBody>
          <a:bodyPr/>
          <a:lstStyle/>
          <a:p>
            <a:r>
              <a:rPr kumimoji="1" lang="en" altLang="ja-JP" dirty="0"/>
              <a:t>(c) 2020 </a:t>
            </a:r>
            <a:r>
              <a:rPr kumimoji="1" lang="en" altLang="ja-JP" dirty="0" err="1"/>
              <a:t>Takahito</a:t>
            </a:r>
            <a:r>
              <a:rPr kumimoji="1" lang="en" altLang="ja-JP" dirty="0"/>
              <a:t> </a:t>
            </a:r>
            <a:r>
              <a:rPr kumimoji="1" lang="en" altLang="ja-JP" dirty="0" err="1"/>
              <a:t>Sueda</a:t>
            </a:r>
            <a:r>
              <a:rPr kumimoji="1" lang="en" altLang="ja-JP" dirty="0"/>
              <a:t>, </a:t>
            </a:r>
            <a:r>
              <a:rPr kumimoji="1" lang="en" altLang="ja-JP" dirty="0" err="1"/>
              <a:t>Yohei</a:t>
            </a:r>
            <a:r>
              <a:rPr kumimoji="1" lang="en" altLang="ja-JP" dirty="0"/>
              <a:t> Taura, Riri Nakamoto, Kotaro </a:t>
            </a:r>
            <a:r>
              <a:rPr kumimoji="1" lang="en" altLang="ja-JP" dirty="0" err="1"/>
              <a:t>Nabeshima</a:t>
            </a:r>
            <a:endParaRPr kumimoji="1" lang="ja-JP" altLang="en-US"/>
          </a:p>
        </p:txBody>
      </p:sp>
    </p:spTree>
    <p:extLst>
      <p:ext uri="{BB962C8B-B14F-4D97-AF65-F5344CB8AC3E}">
        <p14:creationId xmlns:p14="http://schemas.microsoft.com/office/powerpoint/2010/main" val="3830654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2BA31E-7E38-1246-8E4E-31FAB388A51D}"/>
              </a:ext>
            </a:extLst>
          </p:cNvPr>
          <p:cNvSpPr>
            <a:spLocks noGrp="1"/>
          </p:cNvSpPr>
          <p:nvPr>
            <p:ph type="title"/>
          </p:nvPr>
        </p:nvSpPr>
        <p:spPr/>
        <p:txBody>
          <a:bodyPr/>
          <a:lstStyle/>
          <a:p>
            <a:r>
              <a:rPr lang="ja-JP" altLang="en-US"/>
              <a:t>アウトライン</a:t>
            </a:r>
            <a:endParaRPr kumimoji="1" lang="ja-JP" altLang="en-US"/>
          </a:p>
        </p:txBody>
      </p:sp>
      <p:sp>
        <p:nvSpPr>
          <p:cNvPr id="3" name="コンテンツ プレースホルダー 2">
            <a:extLst>
              <a:ext uri="{FF2B5EF4-FFF2-40B4-BE49-F238E27FC236}">
                <a16:creationId xmlns:a16="http://schemas.microsoft.com/office/drawing/2014/main" id="{1012A8FE-79AB-9047-A46B-9EF3ABFFDA86}"/>
              </a:ext>
            </a:extLst>
          </p:cNvPr>
          <p:cNvSpPr>
            <a:spLocks noGrp="1"/>
          </p:cNvSpPr>
          <p:nvPr>
            <p:ph idx="1"/>
          </p:nvPr>
        </p:nvSpPr>
        <p:spPr/>
        <p:txBody>
          <a:bodyPr anchor="ctr"/>
          <a:lstStyle/>
          <a:p>
            <a:r>
              <a:rPr lang="ja-JP" altLang="en-US"/>
              <a:t>そもそも大気汚染とは</a:t>
            </a:r>
            <a:endParaRPr lang="en-US" altLang="ja-JP" dirty="0"/>
          </a:p>
          <a:p>
            <a:r>
              <a:rPr lang="ja-JP" altLang="en-US"/>
              <a:t>大気汚染と害</a:t>
            </a:r>
            <a:endParaRPr lang="en-US" altLang="ja-JP" dirty="0"/>
          </a:p>
          <a:p>
            <a:r>
              <a:rPr lang="ja-JP" altLang="en-US"/>
              <a:t>大気汚染の原因</a:t>
            </a:r>
            <a:endParaRPr lang="en-US" altLang="ja-JP" dirty="0"/>
          </a:p>
          <a:p>
            <a:r>
              <a:rPr lang="ja-JP" altLang="en-US"/>
              <a:t>よくある対策</a:t>
            </a:r>
            <a:endParaRPr lang="en-US" altLang="ja-JP" dirty="0"/>
          </a:p>
          <a:p>
            <a:r>
              <a:rPr lang="ja-JP" altLang="en-US"/>
              <a:t>最近の大気汚染の傾向</a:t>
            </a:r>
            <a:endParaRPr lang="en-US" altLang="ja-JP" dirty="0"/>
          </a:p>
          <a:p>
            <a:r>
              <a:rPr kumimoji="1" lang="ja-JP" altLang="en-US"/>
              <a:t>まとめ</a:t>
            </a:r>
          </a:p>
        </p:txBody>
      </p:sp>
      <p:sp>
        <p:nvSpPr>
          <p:cNvPr id="4" name="フッター プレースホルダー 3">
            <a:extLst>
              <a:ext uri="{FF2B5EF4-FFF2-40B4-BE49-F238E27FC236}">
                <a16:creationId xmlns:a16="http://schemas.microsoft.com/office/drawing/2014/main" id="{7384D7B4-64B8-FE40-BA8C-B7BDA3F096D9}"/>
              </a:ext>
            </a:extLst>
          </p:cNvPr>
          <p:cNvSpPr>
            <a:spLocks noGrp="1"/>
          </p:cNvSpPr>
          <p:nvPr>
            <p:ph type="ftr" sz="quarter" idx="11"/>
          </p:nvPr>
        </p:nvSpPr>
        <p:spPr/>
        <p:txBody>
          <a:bodyPr/>
          <a:lstStyle/>
          <a:p>
            <a:r>
              <a:rPr kumimoji="1" lang="en" altLang="ja-JP"/>
              <a:t>(c) 2020 Takahito Sueda, Yohei Taura, Riri Nakamoto, Kotaro Nabeshima</a:t>
            </a:r>
            <a:endParaRPr kumimoji="1" lang="ja-JP" altLang="en-US"/>
          </a:p>
        </p:txBody>
      </p:sp>
    </p:spTree>
    <p:extLst>
      <p:ext uri="{BB962C8B-B14F-4D97-AF65-F5344CB8AC3E}">
        <p14:creationId xmlns:p14="http://schemas.microsoft.com/office/powerpoint/2010/main" val="844649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2BA31E-7E38-1246-8E4E-31FAB388A51D}"/>
              </a:ext>
            </a:extLst>
          </p:cNvPr>
          <p:cNvSpPr>
            <a:spLocks noGrp="1"/>
          </p:cNvSpPr>
          <p:nvPr>
            <p:ph type="title"/>
          </p:nvPr>
        </p:nvSpPr>
        <p:spPr/>
        <p:txBody>
          <a:bodyPr/>
          <a:lstStyle/>
          <a:p>
            <a:r>
              <a:rPr lang="ja-JP" altLang="en-US"/>
              <a:t>大気汚染とは</a:t>
            </a:r>
            <a:endParaRPr kumimoji="1" lang="ja-JP" altLang="en-US"/>
          </a:p>
        </p:txBody>
      </p:sp>
      <p:sp>
        <p:nvSpPr>
          <p:cNvPr id="3" name="コンテンツ プレースホルダー 2">
            <a:extLst>
              <a:ext uri="{FF2B5EF4-FFF2-40B4-BE49-F238E27FC236}">
                <a16:creationId xmlns:a16="http://schemas.microsoft.com/office/drawing/2014/main" id="{1012A8FE-79AB-9047-A46B-9EF3ABFFDA86}"/>
              </a:ext>
            </a:extLst>
          </p:cNvPr>
          <p:cNvSpPr>
            <a:spLocks noGrp="1"/>
          </p:cNvSpPr>
          <p:nvPr>
            <p:ph idx="1"/>
          </p:nvPr>
        </p:nvSpPr>
        <p:spPr/>
        <p:txBody>
          <a:bodyPr anchor="ctr"/>
          <a:lstStyle/>
          <a:p>
            <a:pPr marL="0" indent="0">
              <a:buNone/>
            </a:pPr>
            <a:r>
              <a:rPr lang="ja-JP" altLang="en-US" b="1" i="1"/>
              <a:t>大気汚染</a:t>
            </a:r>
            <a:r>
              <a:rPr lang="ja-JP" altLang="en-US" i="1"/>
              <a:t>（たいき おせん）とは、</a:t>
            </a:r>
            <a:br>
              <a:rPr lang="en-US" altLang="ja-JP" i="1" dirty="0"/>
            </a:br>
            <a:r>
              <a:rPr lang="ja-JP" altLang="en-US" i="1">
                <a:hlinkClick r:id="rId2" tooltip="地球の大気"/>
              </a:rPr>
              <a:t>大気</a:t>
            </a:r>
            <a:r>
              <a:rPr lang="ja-JP" altLang="en-US" i="1"/>
              <a:t>中の</a:t>
            </a:r>
            <a:r>
              <a:rPr lang="ja-JP" altLang="en-US" i="1">
                <a:hlinkClick r:id="rId3" tooltip="微粒子"/>
              </a:rPr>
              <a:t>微粒子</a:t>
            </a:r>
            <a:r>
              <a:rPr lang="ja-JP" altLang="en-US" i="1"/>
              <a:t>や有害な</a:t>
            </a:r>
            <a:r>
              <a:rPr lang="ja-JP" altLang="en-US" i="1">
                <a:hlinkClick r:id="rId4" tooltip="気体"/>
              </a:rPr>
              <a:t>気体</a:t>
            </a:r>
            <a:r>
              <a:rPr lang="ja-JP" altLang="en-US" i="1"/>
              <a:t>成分が増加して、</a:t>
            </a:r>
            <a:br>
              <a:rPr lang="en-US" altLang="ja-JP" i="1" dirty="0"/>
            </a:br>
            <a:r>
              <a:rPr lang="ja-JP" altLang="en-US" i="1">
                <a:hlinkClick r:id="rId5" tooltip="ヒト"/>
              </a:rPr>
              <a:t>人</a:t>
            </a:r>
            <a:r>
              <a:rPr lang="ja-JP" altLang="en-US" i="1"/>
              <a:t>の</a:t>
            </a:r>
            <a:r>
              <a:rPr lang="ja-JP" altLang="en-US" i="1">
                <a:hlinkClick r:id="rId6" tooltip="健康"/>
              </a:rPr>
              <a:t>健康</a:t>
            </a:r>
            <a:r>
              <a:rPr lang="ja-JP" altLang="en-US" i="1"/>
              <a:t>や</a:t>
            </a:r>
            <a:r>
              <a:rPr lang="ja-JP" altLang="en-US" i="1">
                <a:hlinkClick r:id="rId7" tooltip="環境"/>
              </a:rPr>
              <a:t>環境</a:t>
            </a:r>
            <a:r>
              <a:rPr lang="ja-JP" altLang="en-US" i="1"/>
              <a:t>に悪影響をもたらすこと。</a:t>
            </a:r>
            <a:br>
              <a:rPr lang="en-US" altLang="ja-JP" i="1" dirty="0"/>
            </a:br>
            <a:r>
              <a:rPr lang="ja-JP" altLang="en-US" i="1"/>
              <a:t>人間の</a:t>
            </a:r>
            <a:r>
              <a:rPr lang="ja-JP" altLang="en-US" i="1">
                <a:hlinkClick r:id="rId8" tooltip="経済"/>
              </a:rPr>
              <a:t>経済</a:t>
            </a:r>
            <a:r>
              <a:rPr lang="ja-JP" altLang="en-US" i="1"/>
              <a:t>的・</a:t>
            </a:r>
            <a:r>
              <a:rPr lang="ja-JP" altLang="en-US" i="1">
                <a:hlinkClick r:id="rId9" tooltip="社会"/>
              </a:rPr>
              <a:t>社会</a:t>
            </a:r>
            <a:r>
              <a:rPr lang="ja-JP" altLang="en-US" i="1"/>
              <a:t>的な活動が主な原因である。</a:t>
            </a:r>
            <a:endParaRPr lang="en-US" altLang="ja-JP" i="1" dirty="0"/>
          </a:p>
          <a:p>
            <a:pPr algn="r">
              <a:buFontTx/>
              <a:buChar char="-"/>
            </a:pPr>
            <a:r>
              <a:rPr lang="en-US" altLang="ja-JP" sz="2000" dirty="0"/>
              <a:t>https://</a:t>
            </a:r>
            <a:r>
              <a:rPr lang="en-US" altLang="ja-JP" sz="2000" dirty="0" err="1"/>
              <a:t>ja.wikipedia.org</a:t>
            </a:r>
            <a:r>
              <a:rPr lang="en-US" altLang="ja-JP" sz="2000" dirty="0"/>
              <a:t>/wiki/</a:t>
            </a:r>
            <a:r>
              <a:rPr lang="ja-JP" altLang="en-US" sz="2000"/>
              <a:t>大気汚染</a:t>
            </a:r>
            <a:endParaRPr lang="en-US" altLang="ja-JP" sz="2000" dirty="0"/>
          </a:p>
          <a:p>
            <a:pPr marL="0" indent="0">
              <a:buNone/>
            </a:pPr>
            <a:endParaRPr lang="en-US" altLang="ja-JP" sz="2000" dirty="0"/>
          </a:p>
          <a:p>
            <a:pPr marL="0" indent="0">
              <a:buNone/>
            </a:pPr>
            <a:r>
              <a:rPr kumimoji="1" lang="ja-JP" altLang="en-US" sz="2000"/>
              <a:t>この</a:t>
            </a:r>
            <a:r>
              <a:rPr lang="ja-JP" altLang="en-US" sz="2000"/>
              <a:t>資料</a:t>
            </a:r>
            <a:r>
              <a:rPr kumimoji="1" lang="ja-JP" altLang="en-US" sz="2000"/>
              <a:t>での微粒子は直径が</a:t>
            </a:r>
            <a:r>
              <a:rPr lang="en-US" altLang="ja-JP" sz="2000" dirty="0"/>
              <a:t>10</a:t>
            </a:r>
            <a:r>
              <a:rPr lang="ja-JP" altLang="en-US" sz="2000"/>
              <a:t> </a:t>
            </a:r>
            <a:r>
              <a:rPr lang="en-US" altLang="ja-JP" sz="2000" dirty="0" err="1"/>
              <a:t>μm</a:t>
            </a:r>
            <a:r>
              <a:rPr lang="en-US" altLang="ja-JP" sz="2000" dirty="0"/>
              <a:t>(PM10)</a:t>
            </a:r>
            <a:r>
              <a:rPr lang="ja-JP" altLang="en-US" sz="2000"/>
              <a:t>程度のものを指す。</a:t>
            </a:r>
            <a:endParaRPr kumimoji="1" lang="en-US" altLang="ja-JP" sz="2000" dirty="0"/>
          </a:p>
        </p:txBody>
      </p:sp>
      <p:sp>
        <p:nvSpPr>
          <p:cNvPr id="4" name="フッター プレースホルダー 3">
            <a:extLst>
              <a:ext uri="{FF2B5EF4-FFF2-40B4-BE49-F238E27FC236}">
                <a16:creationId xmlns:a16="http://schemas.microsoft.com/office/drawing/2014/main" id="{7384D7B4-64B8-FE40-BA8C-B7BDA3F096D9}"/>
              </a:ext>
            </a:extLst>
          </p:cNvPr>
          <p:cNvSpPr>
            <a:spLocks noGrp="1"/>
          </p:cNvSpPr>
          <p:nvPr>
            <p:ph type="ftr" sz="quarter" idx="11"/>
          </p:nvPr>
        </p:nvSpPr>
        <p:spPr/>
        <p:txBody>
          <a:bodyPr/>
          <a:lstStyle/>
          <a:p>
            <a:r>
              <a:rPr kumimoji="1" lang="en" altLang="ja-JP"/>
              <a:t>(c) 2020 Takahito Sueda, Yohei Taura, Riri Nakamoto, Kotaro Nabeshima</a:t>
            </a:r>
            <a:endParaRPr kumimoji="1" lang="ja-JP" altLang="en-US"/>
          </a:p>
        </p:txBody>
      </p:sp>
    </p:spTree>
    <p:extLst>
      <p:ext uri="{BB962C8B-B14F-4D97-AF65-F5344CB8AC3E}">
        <p14:creationId xmlns:p14="http://schemas.microsoft.com/office/powerpoint/2010/main" val="21925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2BA31E-7E38-1246-8E4E-31FAB388A51D}"/>
              </a:ext>
            </a:extLst>
          </p:cNvPr>
          <p:cNvSpPr>
            <a:spLocks noGrp="1"/>
          </p:cNvSpPr>
          <p:nvPr>
            <p:ph type="title"/>
          </p:nvPr>
        </p:nvSpPr>
        <p:spPr/>
        <p:txBody>
          <a:bodyPr/>
          <a:lstStyle/>
          <a:p>
            <a:r>
              <a:rPr kumimoji="1" lang="ja-JP" altLang="en-US"/>
              <a:t>大気汚染と害</a:t>
            </a:r>
          </a:p>
        </p:txBody>
      </p:sp>
      <p:sp>
        <p:nvSpPr>
          <p:cNvPr id="3" name="コンテンツ プレースホルダー 2">
            <a:extLst>
              <a:ext uri="{FF2B5EF4-FFF2-40B4-BE49-F238E27FC236}">
                <a16:creationId xmlns:a16="http://schemas.microsoft.com/office/drawing/2014/main" id="{1012A8FE-79AB-9047-A46B-9EF3ABFFDA86}"/>
              </a:ext>
            </a:extLst>
          </p:cNvPr>
          <p:cNvSpPr>
            <a:spLocks noGrp="1"/>
          </p:cNvSpPr>
          <p:nvPr>
            <p:ph idx="1"/>
          </p:nvPr>
        </p:nvSpPr>
        <p:spPr/>
        <p:txBody>
          <a:bodyPr anchor="ctr"/>
          <a:lstStyle/>
          <a:p>
            <a:pPr marL="0" indent="0">
              <a:buNone/>
            </a:pPr>
            <a:r>
              <a:rPr kumimoji="1" lang="ja-JP" altLang="en-US"/>
              <a:t>健康</a:t>
            </a:r>
            <a:endParaRPr kumimoji="1" lang="en-US" altLang="ja-JP" dirty="0"/>
          </a:p>
          <a:p>
            <a:r>
              <a:rPr kumimoji="1" lang="ja-JP" altLang="en-US"/>
              <a:t>肺炎や喘息</a:t>
            </a:r>
            <a:endParaRPr kumimoji="1" lang="en-US" altLang="ja-JP" dirty="0"/>
          </a:p>
          <a:p>
            <a:r>
              <a:rPr lang="ja-JP" altLang="en-US"/>
              <a:t>シックハウス症候群</a:t>
            </a:r>
            <a:endParaRPr lang="en-US" altLang="ja-JP" dirty="0"/>
          </a:p>
          <a:p>
            <a:pPr marL="0" indent="0">
              <a:buNone/>
            </a:pPr>
            <a:endParaRPr kumimoji="1" lang="en-US" altLang="ja-JP" dirty="0"/>
          </a:p>
          <a:p>
            <a:pPr marL="0" indent="0">
              <a:buNone/>
            </a:pPr>
            <a:r>
              <a:rPr lang="ja-JP" altLang="en-US"/>
              <a:t>環境</a:t>
            </a:r>
            <a:endParaRPr lang="en-US" altLang="ja-JP" dirty="0"/>
          </a:p>
          <a:p>
            <a:r>
              <a:rPr kumimoji="1" lang="ja-JP" altLang="en-US"/>
              <a:t>酸性雨</a:t>
            </a:r>
            <a:endParaRPr kumimoji="1" lang="en-US" altLang="ja-JP" dirty="0"/>
          </a:p>
          <a:p>
            <a:r>
              <a:rPr lang="ja-JP" altLang="en-US"/>
              <a:t>光化学オキシダント</a:t>
            </a:r>
            <a:r>
              <a:rPr lang="en-US" altLang="ja-JP" dirty="0"/>
              <a:t>(</a:t>
            </a:r>
            <a:r>
              <a:rPr lang="ja-JP" altLang="en-US"/>
              <a:t>光化学スモッグ</a:t>
            </a:r>
            <a:r>
              <a:rPr lang="en-US" altLang="ja-JP" dirty="0"/>
              <a:t>)</a:t>
            </a:r>
            <a:endParaRPr kumimoji="1" lang="ja-JP" altLang="en-US"/>
          </a:p>
        </p:txBody>
      </p:sp>
      <p:sp>
        <p:nvSpPr>
          <p:cNvPr id="4" name="フッター プレースホルダー 3">
            <a:extLst>
              <a:ext uri="{FF2B5EF4-FFF2-40B4-BE49-F238E27FC236}">
                <a16:creationId xmlns:a16="http://schemas.microsoft.com/office/drawing/2014/main" id="{7384D7B4-64B8-FE40-BA8C-B7BDA3F096D9}"/>
              </a:ext>
            </a:extLst>
          </p:cNvPr>
          <p:cNvSpPr>
            <a:spLocks noGrp="1"/>
          </p:cNvSpPr>
          <p:nvPr>
            <p:ph type="ftr" sz="quarter" idx="11"/>
          </p:nvPr>
        </p:nvSpPr>
        <p:spPr/>
        <p:txBody>
          <a:bodyPr/>
          <a:lstStyle/>
          <a:p>
            <a:r>
              <a:rPr kumimoji="1" lang="en" altLang="ja-JP"/>
              <a:t>(c) 2020 Takahito Sueda, Yohei Taura, Riri Nakamoto, Kotaro Nabeshima</a:t>
            </a:r>
            <a:endParaRPr kumimoji="1" lang="ja-JP" altLang="en-US"/>
          </a:p>
        </p:txBody>
      </p:sp>
    </p:spTree>
    <p:extLst>
      <p:ext uri="{BB962C8B-B14F-4D97-AF65-F5344CB8AC3E}">
        <p14:creationId xmlns:p14="http://schemas.microsoft.com/office/powerpoint/2010/main" val="3221642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2BA31E-7E38-1246-8E4E-31FAB388A51D}"/>
              </a:ext>
            </a:extLst>
          </p:cNvPr>
          <p:cNvSpPr>
            <a:spLocks noGrp="1"/>
          </p:cNvSpPr>
          <p:nvPr>
            <p:ph type="title"/>
          </p:nvPr>
        </p:nvSpPr>
        <p:spPr/>
        <p:txBody>
          <a:bodyPr/>
          <a:lstStyle/>
          <a:p>
            <a:r>
              <a:rPr lang="ja-JP" altLang="en-US"/>
              <a:t>主な原因となる物質</a:t>
            </a:r>
            <a:endParaRPr kumimoji="1" lang="ja-JP" altLang="en-US"/>
          </a:p>
        </p:txBody>
      </p:sp>
      <p:sp>
        <p:nvSpPr>
          <p:cNvPr id="3" name="コンテンツ プレースホルダー 2">
            <a:extLst>
              <a:ext uri="{FF2B5EF4-FFF2-40B4-BE49-F238E27FC236}">
                <a16:creationId xmlns:a16="http://schemas.microsoft.com/office/drawing/2014/main" id="{1012A8FE-79AB-9047-A46B-9EF3ABFFDA86}"/>
              </a:ext>
            </a:extLst>
          </p:cNvPr>
          <p:cNvSpPr>
            <a:spLocks noGrp="1"/>
          </p:cNvSpPr>
          <p:nvPr>
            <p:ph idx="1"/>
          </p:nvPr>
        </p:nvSpPr>
        <p:spPr/>
        <p:txBody>
          <a:bodyPr anchor="ctr">
            <a:normAutofit/>
          </a:bodyPr>
          <a:lstStyle/>
          <a:p>
            <a:pPr>
              <a:lnSpc>
                <a:spcPct val="150000"/>
              </a:lnSpc>
            </a:pPr>
            <a:r>
              <a:rPr lang="ja-JP" altLang="en-US"/>
              <a:t>粒子状物質</a:t>
            </a:r>
            <a:r>
              <a:rPr lang="en-US" altLang="ja-JP" dirty="0"/>
              <a:t>(PM)</a:t>
            </a:r>
          </a:p>
          <a:p>
            <a:pPr lvl="1">
              <a:lnSpc>
                <a:spcPct val="150000"/>
              </a:lnSpc>
            </a:pPr>
            <a:r>
              <a:rPr lang="ja-JP" altLang="en-US"/>
              <a:t>粉塵の類</a:t>
            </a:r>
            <a:endParaRPr kumimoji="1" lang="en-US" altLang="ja-JP" dirty="0"/>
          </a:p>
          <a:p>
            <a:pPr>
              <a:lnSpc>
                <a:spcPct val="150000"/>
              </a:lnSpc>
            </a:pPr>
            <a:r>
              <a:rPr kumimoji="1" lang="ja-JP" altLang="en-US"/>
              <a:t>硫黄酸化物</a:t>
            </a:r>
            <a:r>
              <a:rPr kumimoji="1" lang="en-US" altLang="ja-JP" dirty="0"/>
              <a:t>(</a:t>
            </a:r>
            <a:r>
              <a:rPr kumimoji="1" lang="en-US" altLang="ja-JP" dirty="0" err="1"/>
              <a:t>SOx</a:t>
            </a:r>
            <a:r>
              <a:rPr kumimoji="1" lang="en-US" altLang="ja-JP" dirty="0"/>
              <a:t>)</a:t>
            </a:r>
          </a:p>
          <a:p>
            <a:pPr lvl="1">
              <a:lnSpc>
                <a:spcPct val="150000"/>
              </a:lnSpc>
            </a:pPr>
            <a:r>
              <a:rPr kumimoji="1" lang="ja-JP" altLang="en-US"/>
              <a:t>石油・石炭の燃焼</a:t>
            </a:r>
            <a:endParaRPr kumimoji="1" lang="en-US" altLang="ja-JP" dirty="0"/>
          </a:p>
          <a:p>
            <a:pPr>
              <a:lnSpc>
                <a:spcPct val="150000"/>
              </a:lnSpc>
            </a:pPr>
            <a:r>
              <a:rPr lang="ja-JP" altLang="en-US"/>
              <a:t>窒素酸化物</a:t>
            </a:r>
            <a:r>
              <a:rPr lang="en-US" altLang="ja-JP" dirty="0"/>
              <a:t>(NOx)</a:t>
            </a:r>
          </a:p>
          <a:p>
            <a:pPr lvl="1">
              <a:lnSpc>
                <a:spcPct val="150000"/>
              </a:lnSpc>
            </a:pPr>
            <a:r>
              <a:rPr lang="ja-JP" altLang="en-US"/>
              <a:t>物質の燃焼</a:t>
            </a:r>
            <a:endParaRPr lang="en-US" altLang="ja-JP" dirty="0"/>
          </a:p>
        </p:txBody>
      </p:sp>
      <p:sp>
        <p:nvSpPr>
          <p:cNvPr id="4" name="フッター プレースホルダー 3">
            <a:extLst>
              <a:ext uri="{FF2B5EF4-FFF2-40B4-BE49-F238E27FC236}">
                <a16:creationId xmlns:a16="http://schemas.microsoft.com/office/drawing/2014/main" id="{7384D7B4-64B8-FE40-BA8C-B7BDA3F096D9}"/>
              </a:ext>
            </a:extLst>
          </p:cNvPr>
          <p:cNvSpPr>
            <a:spLocks noGrp="1"/>
          </p:cNvSpPr>
          <p:nvPr>
            <p:ph type="ftr" sz="quarter" idx="11"/>
          </p:nvPr>
        </p:nvSpPr>
        <p:spPr/>
        <p:txBody>
          <a:bodyPr/>
          <a:lstStyle/>
          <a:p>
            <a:r>
              <a:rPr kumimoji="1" lang="en" altLang="ja-JP"/>
              <a:t>(c) 2020 Takahito Sueda, Yohei Taura, Riri Nakamoto, Kotaro Nabeshima</a:t>
            </a:r>
            <a:endParaRPr kumimoji="1" lang="ja-JP" altLang="en-US"/>
          </a:p>
        </p:txBody>
      </p:sp>
    </p:spTree>
    <p:extLst>
      <p:ext uri="{BB962C8B-B14F-4D97-AF65-F5344CB8AC3E}">
        <p14:creationId xmlns:p14="http://schemas.microsoft.com/office/powerpoint/2010/main" val="4098983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2BA31E-7E38-1246-8E4E-31FAB388A51D}"/>
              </a:ext>
            </a:extLst>
          </p:cNvPr>
          <p:cNvSpPr>
            <a:spLocks noGrp="1"/>
          </p:cNvSpPr>
          <p:nvPr>
            <p:ph type="title"/>
          </p:nvPr>
        </p:nvSpPr>
        <p:spPr/>
        <p:txBody>
          <a:bodyPr/>
          <a:lstStyle/>
          <a:p>
            <a:r>
              <a:rPr lang="ja-JP" altLang="en-US"/>
              <a:t>よくある対策</a:t>
            </a:r>
            <a:endParaRPr kumimoji="1" lang="ja-JP" altLang="en-US"/>
          </a:p>
        </p:txBody>
      </p:sp>
      <p:sp>
        <p:nvSpPr>
          <p:cNvPr id="3" name="コンテンツ プレースホルダー 2">
            <a:extLst>
              <a:ext uri="{FF2B5EF4-FFF2-40B4-BE49-F238E27FC236}">
                <a16:creationId xmlns:a16="http://schemas.microsoft.com/office/drawing/2014/main" id="{1012A8FE-79AB-9047-A46B-9EF3ABFFDA86}"/>
              </a:ext>
            </a:extLst>
          </p:cNvPr>
          <p:cNvSpPr>
            <a:spLocks noGrp="1"/>
          </p:cNvSpPr>
          <p:nvPr>
            <p:ph idx="1"/>
          </p:nvPr>
        </p:nvSpPr>
        <p:spPr/>
        <p:txBody>
          <a:bodyPr anchor="ctr">
            <a:normAutofit/>
          </a:bodyPr>
          <a:lstStyle/>
          <a:p>
            <a:pPr>
              <a:lnSpc>
                <a:spcPct val="150000"/>
              </a:lnSpc>
            </a:pPr>
            <a:r>
              <a:rPr lang="ja-JP" altLang="en-US"/>
              <a:t>粒子状物質</a:t>
            </a:r>
            <a:r>
              <a:rPr lang="en-US" altLang="ja-JP" dirty="0"/>
              <a:t>(PM)</a:t>
            </a:r>
          </a:p>
          <a:p>
            <a:pPr lvl="1">
              <a:lnSpc>
                <a:spcPct val="150000"/>
              </a:lnSpc>
            </a:pPr>
            <a:r>
              <a:rPr lang="ja-JP" altLang="en-US"/>
              <a:t>遮断すること→マスク、空気清浄機</a:t>
            </a:r>
            <a:endParaRPr lang="en-US" altLang="ja-JP" dirty="0"/>
          </a:p>
          <a:p>
            <a:pPr>
              <a:lnSpc>
                <a:spcPct val="150000"/>
              </a:lnSpc>
            </a:pPr>
            <a:r>
              <a:rPr lang="ja-JP" altLang="en-US"/>
              <a:t>硫黄酸化物</a:t>
            </a:r>
            <a:r>
              <a:rPr lang="en-US" altLang="ja-JP" dirty="0"/>
              <a:t>(</a:t>
            </a:r>
            <a:r>
              <a:rPr lang="en-US" altLang="ja-JP" dirty="0" err="1"/>
              <a:t>SOx</a:t>
            </a:r>
            <a:r>
              <a:rPr lang="en-US" altLang="ja-JP" dirty="0"/>
              <a:t>)</a:t>
            </a:r>
          </a:p>
          <a:p>
            <a:pPr lvl="1">
              <a:lnSpc>
                <a:spcPct val="150000"/>
              </a:lnSpc>
            </a:pPr>
            <a:r>
              <a:rPr lang="ja-JP" altLang="en-US"/>
              <a:t>硫黄を取り除く→排煙脱硫装置</a:t>
            </a:r>
            <a:r>
              <a:rPr lang="en-US" altLang="ja-JP" dirty="0"/>
              <a:t>, </a:t>
            </a:r>
            <a:r>
              <a:rPr lang="ja-JP" altLang="en-US"/>
              <a:t>重油脱硫</a:t>
            </a:r>
            <a:endParaRPr lang="en-US" altLang="ja-JP" dirty="0"/>
          </a:p>
          <a:p>
            <a:pPr>
              <a:lnSpc>
                <a:spcPct val="150000"/>
              </a:lnSpc>
            </a:pPr>
            <a:r>
              <a:rPr lang="ja-JP" altLang="en-US"/>
              <a:t>窒素酸化物</a:t>
            </a:r>
            <a:r>
              <a:rPr lang="en-US" altLang="ja-JP" dirty="0"/>
              <a:t>(NOx)</a:t>
            </a:r>
          </a:p>
          <a:p>
            <a:pPr lvl="1">
              <a:lnSpc>
                <a:spcPct val="150000"/>
              </a:lnSpc>
            </a:pPr>
            <a:r>
              <a:rPr lang="ja-JP" altLang="en-US"/>
              <a:t>燃焼温度を下げる→</a:t>
            </a:r>
            <a:r>
              <a:rPr lang="en-US" altLang="ja-JP" dirty="0"/>
              <a:t>VTEC, </a:t>
            </a:r>
            <a:r>
              <a:rPr lang="ja-JP" altLang="en-US"/>
              <a:t>触媒</a:t>
            </a:r>
            <a:endParaRPr lang="en-US" altLang="ja-JP" dirty="0"/>
          </a:p>
        </p:txBody>
      </p:sp>
      <p:sp>
        <p:nvSpPr>
          <p:cNvPr id="4" name="フッター プレースホルダー 3">
            <a:extLst>
              <a:ext uri="{FF2B5EF4-FFF2-40B4-BE49-F238E27FC236}">
                <a16:creationId xmlns:a16="http://schemas.microsoft.com/office/drawing/2014/main" id="{7384D7B4-64B8-FE40-BA8C-B7BDA3F096D9}"/>
              </a:ext>
            </a:extLst>
          </p:cNvPr>
          <p:cNvSpPr>
            <a:spLocks noGrp="1"/>
          </p:cNvSpPr>
          <p:nvPr>
            <p:ph type="ftr" sz="quarter" idx="11"/>
          </p:nvPr>
        </p:nvSpPr>
        <p:spPr/>
        <p:txBody>
          <a:bodyPr/>
          <a:lstStyle/>
          <a:p>
            <a:r>
              <a:rPr kumimoji="1" lang="en" altLang="ja-JP"/>
              <a:t>(c) 2020 Takahito Sueda, Yohei Taura, Riri Nakamoto, Kotaro Nabeshima</a:t>
            </a:r>
            <a:endParaRPr kumimoji="1" lang="ja-JP" altLang="en-US"/>
          </a:p>
        </p:txBody>
      </p:sp>
    </p:spTree>
    <p:extLst>
      <p:ext uri="{BB962C8B-B14F-4D97-AF65-F5344CB8AC3E}">
        <p14:creationId xmlns:p14="http://schemas.microsoft.com/office/powerpoint/2010/main" val="290617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2BA31E-7E38-1246-8E4E-31FAB388A51D}"/>
              </a:ext>
            </a:extLst>
          </p:cNvPr>
          <p:cNvSpPr>
            <a:spLocks noGrp="1"/>
          </p:cNvSpPr>
          <p:nvPr>
            <p:ph type="title"/>
          </p:nvPr>
        </p:nvSpPr>
        <p:spPr/>
        <p:txBody>
          <a:bodyPr/>
          <a:lstStyle/>
          <a:p>
            <a:r>
              <a:rPr lang="ja-JP" altLang="en-US"/>
              <a:t>最近の大気汚染の傾向</a:t>
            </a:r>
          </a:p>
        </p:txBody>
      </p:sp>
      <p:sp>
        <p:nvSpPr>
          <p:cNvPr id="3" name="コンテンツ プレースホルダー 2">
            <a:extLst>
              <a:ext uri="{FF2B5EF4-FFF2-40B4-BE49-F238E27FC236}">
                <a16:creationId xmlns:a16="http://schemas.microsoft.com/office/drawing/2014/main" id="{1012A8FE-79AB-9047-A46B-9EF3ABFFDA86}"/>
              </a:ext>
            </a:extLst>
          </p:cNvPr>
          <p:cNvSpPr>
            <a:spLocks noGrp="1"/>
          </p:cNvSpPr>
          <p:nvPr>
            <p:ph idx="1"/>
          </p:nvPr>
        </p:nvSpPr>
        <p:spPr/>
        <p:txBody>
          <a:bodyPr anchor="ctr"/>
          <a:lstStyle/>
          <a:p>
            <a:r>
              <a:rPr kumimoji="1" lang="en-US" altLang="ja-JP" dirty="0"/>
              <a:t>COVID-19</a:t>
            </a:r>
            <a:r>
              <a:rPr lang="ja-JP" altLang="en-US"/>
              <a:t>の対策としてとられた都市封鎖</a:t>
            </a:r>
            <a:endParaRPr lang="en-US" altLang="ja-JP" dirty="0"/>
          </a:p>
          <a:p>
            <a:r>
              <a:rPr lang="ja-JP" altLang="en-US"/>
              <a:t>一時的に大気汚染が改善した</a:t>
            </a:r>
            <a:endParaRPr lang="en-US" altLang="ja-JP" dirty="0"/>
          </a:p>
          <a:p>
            <a:pPr marL="0" indent="0">
              <a:buNone/>
            </a:pPr>
            <a:endParaRPr lang="en-US" altLang="ja-JP" dirty="0"/>
          </a:p>
          <a:p>
            <a:r>
              <a:rPr lang="en-US" altLang="ja-JP" dirty="0"/>
              <a:t>ex. </a:t>
            </a:r>
            <a:r>
              <a:rPr lang="ja-JP" altLang="en-US"/>
              <a:t>インド</a:t>
            </a:r>
            <a:endParaRPr lang="en-US" altLang="ja-JP" dirty="0"/>
          </a:p>
          <a:p>
            <a:pPr lvl="1"/>
            <a:r>
              <a:rPr lang="en-US" altLang="ja-JP" dirty="0"/>
              <a:t>5</a:t>
            </a:r>
            <a:r>
              <a:rPr lang="ja-JP" altLang="en-US"/>
              <a:t>月頃はニューデリーからヒマラヤが見えた</a:t>
            </a:r>
            <a:endParaRPr lang="en-US" altLang="ja-JP" dirty="0"/>
          </a:p>
          <a:p>
            <a:pPr lvl="1"/>
            <a:r>
              <a:rPr lang="en-US" altLang="ja-JP" dirty="0"/>
              <a:t>7</a:t>
            </a:r>
            <a:r>
              <a:rPr lang="ja-JP" altLang="en-US"/>
              <a:t>月末に解除された→「耐えられないレベル」に</a:t>
            </a:r>
            <a:endParaRPr lang="en-US" altLang="ja-JP" dirty="0"/>
          </a:p>
          <a:p>
            <a:endParaRPr lang="en-US" altLang="ja-JP" dirty="0"/>
          </a:p>
          <a:p>
            <a:r>
              <a:rPr lang="ja-JP" altLang="en-US"/>
              <a:t>都市封鎖は効果的</a:t>
            </a:r>
            <a:endParaRPr lang="en-US" altLang="ja-JP" dirty="0"/>
          </a:p>
        </p:txBody>
      </p:sp>
      <p:sp>
        <p:nvSpPr>
          <p:cNvPr id="4" name="フッター プレースホルダー 3">
            <a:extLst>
              <a:ext uri="{FF2B5EF4-FFF2-40B4-BE49-F238E27FC236}">
                <a16:creationId xmlns:a16="http://schemas.microsoft.com/office/drawing/2014/main" id="{7384D7B4-64B8-FE40-BA8C-B7BDA3F096D9}"/>
              </a:ext>
            </a:extLst>
          </p:cNvPr>
          <p:cNvSpPr>
            <a:spLocks noGrp="1"/>
          </p:cNvSpPr>
          <p:nvPr>
            <p:ph type="ftr" sz="quarter" idx="11"/>
          </p:nvPr>
        </p:nvSpPr>
        <p:spPr/>
        <p:txBody>
          <a:bodyPr/>
          <a:lstStyle/>
          <a:p>
            <a:r>
              <a:rPr kumimoji="1" lang="en" altLang="ja-JP"/>
              <a:t>(c) 2020 Takahito Sueda, Yohei Taura, Riri Nakamoto, Kotaro Nabeshima</a:t>
            </a:r>
            <a:endParaRPr kumimoji="1" lang="ja-JP" altLang="en-US"/>
          </a:p>
        </p:txBody>
      </p:sp>
    </p:spTree>
    <p:extLst>
      <p:ext uri="{BB962C8B-B14F-4D97-AF65-F5344CB8AC3E}">
        <p14:creationId xmlns:p14="http://schemas.microsoft.com/office/powerpoint/2010/main" val="2664910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2BA31E-7E38-1246-8E4E-31FAB388A51D}"/>
              </a:ext>
            </a:extLst>
          </p:cNvPr>
          <p:cNvSpPr>
            <a:spLocks noGrp="1"/>
          </p:cNvSpPr>
          <p:nvPr>
            <p:ph type="title"/>
          </p:nvPr>
        </p:nvSpPr>
        <p:spPr/>
        <p:txBody>
          <a:bodyPr/>
          <a:lstStyle/>
          <a:p>
            <a:r>
              <a:rPr lang="ja-JP" altLang="en-US"/>
              <a:t>まとめ</a:t>
            </a:r>
          </a:p>
        </p:txBody>
      </p:sp>
      <p:sp>
        <p:nvSpPr>
          <p:cNvPr id="3" name="コンテンツ プレースホルダー 2">
            <a:extLst>
              <a:ext uri="{FF2B5EF4-FFF2-40B4-BE49-F238E27FC236}">
                <a16:creationId xmlns:a16="http://schemas.microsoft.com/office/drawing/2014/main" id="{1012A8FE-79AB-9047-A46B-9EF3ABFFDA86}"/>
              </a:ext>
            </a:extLst>
          </p:cNvPr>
          <p:cNvSpPr>
            <a:spLocks noGrp="1"/>
          </p:cNvSpPr>
          <p:nvPr>
            <p:ph idx="1"/>
          </p:nvPr>
        </p:nvSpPr>
        <p:spPr/>
        <p:txBody>
          <a:bodyPr anchor="ctr"/>
          <a:lstStyle/>
          <a:p>
            <a:r>
              <a:rPr lang="ja-JP" altLang="en-US"/>
              <a:t>大気汚染物資は人間の消費活動が根源</a:t>
            </a:r>
            <a:endParaRPr lang="en-US" altLang="ja-JP" dirty="0"/>
          </a:p>
          <a:p>
            <a:r>
              <a:rPr lang="ja-JP" altLang="en-US"/>
              <a:t>人間の意識が変わらなければ</a:t>
            </a:r>
            <a:br>
              <a:rPr lang="en-US" altLang="ja-JP" dirty="0"/>
            </a:br>
            <a:r>
              <a:rPr lang="ja-JP" altLang="en-US"/>
              <a:t>根本的な解決にはならない </a:t>
            </a:r>
            <a:endParaRPr lang="en-US" altLang="ja-JP" dirty="0"/>
          </a:p>
        </p:txBody>
      </p:sp>
      <p:sp>
        <p:nvSpPr>
          <p:cNvPr id="4" name="フッター プレースホルダー 3">
            <a:extLst>
              <a:ext uri="{FF2B5EF4-FFF2-40B4-BE49-F238E27FC236}">
                <a16:creationId xmlns:a16="http://schemas.microsoft.com/office/drawing/2014/main" id="{7384D7B4-64B8-FE40-BA8C-B7BDA3F096D9}"/>
              </a:ext>
            </a:extLst>
          </p:cNvPr>
          <p:cNvSpPr>
            <a:spLocks noGrp="1"/>
          </p:cNvSpPr>
          <p:nvPr>
            <p:ph type="ftr" sz="quarter" idx="11"/>
          </p:nvPr>
        </p:nvSpPr>
        <p:spPr/>
        <p:txBody>
          <a:bodyPr/>
          <a:lstStyle/>
          <a:p>
            <a:r>
              <a:rPr kumimoji="1" lang="en" altLang="ja-JP"/>
              <a:t>(c) 2020 Takahito Sueda, Yohei Taura, Riri Nakamoto, Kotaro Nabeshima</a:t>
            </a:r>
            <a:endParaRPr kumimoji="1" lang="ja-JP" altLang="en-US"/>
          </a:p>
        </p:txBody>
      </p:sp>
    </p:spTree>
    <p:extLst>
      <p:ext uri="{BB962C8B-B14F-4D97-AF65-F5344CB8AC3E}">
        <p14:creationId xmlns:p14="http://schemas.microsoft.com/office/powerpoint/2010/main" val="1465238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9F8525-8F8F-E346-AF1E-8CAA0A742433}"/>
              </a:ext>
            </a:extLst>
          </p:cNvPr>
          <p:cNvSpPr>
            <a:spLocks noGrp="1"/>
          </p:cNvSpPr>
          <p:nvPr>
            <p:ph type="title"/>
          </p:nvPr>
        </p:nvSpPr>
        <p:spPr/>
        <p:txBody>
          <a:bodyPr/>
          <a:lstStyle/>
          <a:p>
            <a:r>
              <a:rPr kumimoji="1" lang="en-US" altLang="ja-JP" dirty="0"/>
              <a:t>References</a:t>
            </a:r>
            <a:endParaRPr kumimoji="1" lang="ja-JP" altLang="en-US"/>
          </a:p>
        </p:txBody>
      </p:sp>
      <p:sp>
        <p:nvSpPr>
          <p:cNvPr id="3" name="コンテンツ プレースホルダー 2">
            <a:extLst>
              <a:ext uri="{FF2B5EF4-FFF2-40B4-BE49-F238E27FC236}">
                <a16:creationId xmlns:a16="http://schemas.microsoft.com/office/drawing/2014/main" id="{5CF6B602-C302-BE4D-B7AE-C3F68EFB326D}"/>
              </a:ext>
            </a:extLst>
          </p:cNvPr>
          <p:cNvSpPr>
            <a:spLocks noGrp="1"/>
          </p:cNvSpPr>
          <p:nvPr>
            <p:ph idx="1"/>
          </p:nvPr>
        </p:nvSpPr>
        <p:spPr/>
        <p:txBody>
          <a:bodyPr/>
          <a:lstStyle/>
          <a:p>
            <a:r>
              <a:rPr lang="ja-JP" altLang="en-US"/>
              <a:t>大気汚染 </a:t>
            </a:r>
            <a:r>
              <a:rPr lang="en-US" altLang="ja-JP" dirty="0"/>
              <a:t>Wikipedia</a:t>
            </a:r>
          </a:p>
          <a:p>
            <a:r>
              <a:rPr lang="ja-JP" altLang="en-US"/>
              <a:t>環境工学 石井一郎 </a:t>
            </a:r>
            <a:r>
              <a:rPr lang="en-US" altLang="ja-JP" dirty="0"/>
              <a:t>1987 </a:t>
            </a:r>
            <a:r>
              <a:rPr lang="ja-JP" altLang="en-US"/>
              <a:t>森北出版</a:t>
            </a:r>
            <a:endParaRPr lang="en-US" altLang="ja-JP" dirty="0"/>
          </a:p>
          <a:p>
            <a:r>
              <a:rPr lang="ja-JP" altLang="en-US"/>
              <a:t>大気汚染物質とは？</a:t>
            </a:r>
            <a:r>
              <a:rPr lang="en-US" altLang="ja-JP" dirty="0"/>
              <a:t>… </a:t>
            </a:r>
            <a:r>
              <a:rPr lang="en-US" altLang="ja-JP" dirty="0" err="1"/>
              <a:t>Gooddo</a:t>
            </a:r>
            <a:endParaRPr lang="en-US" altLang="ja-JP" dirty="0"/>
          </a:p>
          <a:p>
            <a:r>
              <a:rPr lang="ja-JP" altLang="en-US"/>
              <a:t>エンジン</a:t>
            </a:r>
            <a:r>
              <a:rPr lang="en-US" altLang="ja-JP" dirty="0"/>
              <a:t> – </a:t>
            </a:r>
            <a:r>
              <a:rPr lang="en-US" altLang="ja-JP" dirty="0" err="1"/>
              <a:t>toyota.co.jp</a:t>
            </a:r>
            <a:endParaRPr lang="en-US" altLang="ja-JP" dirty="0"/>
          </a:p>
          <a:p>
            <a:r>
              <a:rPr lang="en-US" altLang="ja-JP" dirty="0"/>
              <a:t>VTEC – </a:t>
            </a:r>
            <a:r>
              <a:rPr lang="ja-JP" altLang="en-US"/>
              <a:t>本田技研工業</a:t>
            </a:r>
            <a:endParaRPr lang="en-US" altLang="ja-JP" dirty="0"/>
          </a:p>
          <a:p>
            <a:r>
              <a:rPr lang="ja-JP" altLang="en-US"/>
              <a:t>インド</a:t>
            </a:r>
            <a:r>
              <a:rPr lang="en-US" altLang="ja-JP" dirty="0"/>
              <a:t>…</a:t>
            </a:r>
            <a:r>
              <a:rPr lang="ja-JP" altLang="en-US"/>
              <a:t>大気汚染改善</a:t>
            </a:r>
            <a:r>
              <a:rPr lang="en-US" altLang="ja-JP" dirty="0"/>
              <a:t> CNN</a:t>
            </a:r>
          </a:p>
          <a:p>
            <a:r>
              <a:rPr lang="ja-JP" altLang="en-US"/>
              <a:t>大気汚染「耐えられないレベル」</a:t>
            </a:r>
            <a:r>
              <a:rPr lang="en-US" altLang="ja-JP" dirty="0"/>
              <a:t> BBC</a:t>
            </a:r>
          </a:p>
          <a:p>
            <a:endParaRPr kumimoji="1" lang="ja-JP" altLang="en-US"/>
          </a:p>
        </p:txBody>
      </p:sp>
      <p:sp>
        <p:nvSpPr>
          <p:cNvPr id="4" name="フッター プレースホルダー 3">
            <a:extLst>
              <a:ext uri="{FF2B5EF4-FFF2-40B4-BE49-F238E27FC236}">
                <a16:creationId xmlns:a16="http://schemas.microsoft.com/office/drawing/2014/main" id="{A8723734-3935-D745-A7F5-F9D6D79EDA99}"/>
              </a:ext>
            </a:extLst>
          </p:cNvPr>
          <p:cNvSpPr>
            <a:spLocks noGrp="1"/>
          </p:cNvSpPr>
          <p:nvPr>
            <p:ph type="ftr" sz="quarter" idx="11"/>
          </p:nvPr>
        </p:nvSpPr>
        <p:spPr/>
        <p:txBody>
          <a:bodyPr/>
          <a:lstStyle/>
          <a:p>
            <a:r>
              <a:rPr kumimoji="1" lang="en" altLang="ja-JP"/>
              <a:t>(c) 2020 Takahito Sueda, Yohei Taura, Riri Nakamoto, Kotaro Nabeshima</a:t>
            </a:r>
            <a:endParaRPr kumimoji="1" lang="ja-JP" altLang="en-US"/>
          </a:p>
        </p:txBody>
      </p:sp>
    </p:spTree>
    <p:extLst>
      <p:ext uri="{BB962C8B-B14F-4D97-AF65-F5344CB8AC3E}">
        <p14:creationId xmlns:p14="http://schemas.microsoft.com/office/powerpoint/2010/main" val="241260161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TotalTime>
  <Words>731</Words>
  <Application>Microsoft Macintosh PowerPoint</Application>
  <PresentationFormat>画面に合わせる (4:3)</PresentationFormat>
  <Paragraphs>75</Paragraphs>
  <Slides>9</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Noto Sans JP Light</vt:lpstr>
      <vt:lpstr>游ゴシック</vt:lpstr>
      <vt:lpstr>Arial</vt:lpstr>
      <vt:lpstr>Calibri</vt:lpstr>
      <vt:lpstr>Office テーマ</vt:lpstr>
      <vt:lpstr>大気汚染</vt:lpstr>
      <vt:lpstr>アウトライン</vt:lpstr>
      <vt:lpstr>大気汚染とは</vt:lpstr>
      <vt:lpstr>大気汚染と害</vt:lpstr>
      <vt:lpstr>主な原因となる物質</vt:lpstr>
      <vt:lpstr>よくある対策</vt:lpstr>
      <vt:lpstr>最近の大気汚染の傾向</vt:lpstr>
      <vt:lpstr>まとめ</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末田 貴一</dc:creator>
  <cp:lastModifiedBy>b-suedat@tsuyama.kosen-ac.jp</cp:lastModifiedBy>
  <cp:revision>11</cp:revision>
  <dcterms:created xsi:type="dcterms:W3CDTF">2020-11-11T01:43:29Z</dcterms:created>
  <dcterms:modified xsi:type="dcterms:W3CDTF">2020-11-17T00:35:56Z</dcterms:modified>
</cp:coreProperties>
</file>