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72" r:id="rId4"/>
    <p:sldId id="264" r:id="rId5"/>
    <p:sldId id="261" r:id="rId6"/>
    <p:sldId id="273" r:id="rId7"/>
    <p:sldId id="274" r:id="rId8"/>
    <p:sldId id="275" r:id="rId9"/>
    <p:sldId id="276" r:id="rId10"/>
    <p:sldId id="277" r:id="rId11"/>
    <p:sldId id="278" r:id="rId12"/>
    <p:sldId id="279" r:id="rId13"/>
    <p:sldId id="280" r:id="rId14"/>
    <p:sldId id="281" r:id="rId15"/>
    <p:sldId id="282"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BCCB5-8D65-497D-8197-19D0C69B54D3}" type="datetimeFigureOut">
              <a:rPr lang="zh-TW" altLang="en-US" smtClean="0"/>
              <a:t>2025/6/7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7BBF6-FF29-4435-8AD3-791344342FAD}" type="slidenum">
              <a:rPr lang="zh-TW" altLang="en-US" smtClean="0"/>
              <a:t>‹#›</a:t>
            </a:fld>
            <a:endParaRPr lang="zh-TW" altLang="en-US"/>
          </a:p>
        </p:txBody>
      </p:sp>
    </p:spTree>
    <p:extLst>
      <p:ext uri="{BB962C8B-B14F-4D97-AF65-F5344CB8AC3E}">
        <p14:creationId xmlns:p14="http://schemas.microsoft.com/office/powerpoint/2010/main" val="2167061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5D661B07-482A-988E-3DFB-C96B21E76086}"/>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D9C31186-A857-CA8A-04F1-ECC38C892E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8F3BDC57-888E-6F0B-3F7D-9719070D8B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5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FBFE1228-7147-54BE-0A64-343449D6242A}"/>
            </a:ext>
          </a:extLst>
        </p:cNvPr>
        <p:cNvGrpSpPr/>
        <p:nvPr/>
      </p:nvGrpSpPr>
      <p:grpSpPr>
        <a:xfrm>
          <a:off x="0" y="0"/>
          <a:ext cx="0" cy="0"/>
          <a:chOff x="0" y="0"/>
          <a:chExt cx="0" cy="0"/>
        </a:xfrm>
      </p:grpSpPr>
      <p:sp>
        <p:nvSpPr>
          <p:cNvPr id="428" name="Google Shape;428;g14072739ea5_12_0:notes">
            <a:extLst>
              <a:ext uri="{FF2B5EF4-FFF2-40B4-BE49-F238E27FC236}">
                <a16:creationId xmlns:a16="http://schemas.microsoft.com/office/drawing/2014/main" id="{9AAE5411-7E79-C3FF-5626-EA455F0A11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a:extLst>
              <a:ext uri="{FF2B5EF4-FFF2-40B4-BE49-F238E27FC236}">
                <a16:creationId xmlns:a16="http://schemas.microsoft.com/office/drawing/2014/main" id="{00188BE5-168E-68C5-00C8-FFDA4572FC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5498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03D170D4-94DA-E1F5-74F0-3D657D1DED07}"/>
            </a:ext>
          </a:extLst>
        </p:cNvPr>
        <p:cNvGrpSpPr/>
        <p:nvPr/>
      </p:nvGrpSpPr>
      <p:grpSpPr>
        <a:xfrm>
          <a:off x="0" y="0"/>
          <a:ext cx="0" cy="0"/>
          <a:chOff x="0" y="0"/>
          <a:chExt cx="0" cy="0"/>
        </a:xfrm>
      </p:grpSpPr>
      <p:sp>
        <p:nvSpPr>
          <p:cNvPr id="847" name="Google Shape;847;g54dda1946d_6_358:notes">
            <a:extLst>
              <a:ext uri="{FF2B5EF4-FFF2-40B4-BE49-F238E27FC236}">
                <a16:creationId xmlns:a16="http://schemas.microsoft.com/office/drawing/2014/main" id="{19CA852E-2FAA-6D15-53E2-CB86E82539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a:extLst>
              <a:ext uri="{FF2B5EF4-FFF2-40B4-BE49-F238E27FC236}">
                <a16:creationId xmlns:a16="http://schemas.microsoft.com/office/drawing/2014/main" id="{7CFB3094-9298-EE2E-C2B0-D336CF9287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92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9E3F6CEE-C5DD-A266-0597-0384008EAB31}"/>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FB9F6CDE-3F17-1A46-6AAB-09A8719A45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5B38BE65-2917-F8DD-AB2C-F15155F27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05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72D35433-213A-ECB1-CD85-C94AD8074C10}"/>
            </a:ext>
          </a:extLst>
        </p:cNvPr>
        <p:cNvGrpSpPr/>
        <p:nvPr/>
      </p:nvGrpSpPr>
      <p:grpSpPr>
        <a:xfrm>
          <a:off x="0" y="0"/>
          <a:ext cx="0" cy="0"/>
          <a:chOff x="0" y="0"/>
          <a:chExt cx="0" cy="0"/>
        </a:xfrm>
      </p:grpSpPr>
      <p:sp>
        <p:nvSpPr>
          <p:cNvPr id="428" name="Google Shape;428;g14072739ea5_12_0:notes">
            <a:extLst>
              <a:ext uri="{FF2B5EF4-FFF2-40B4-BE49-F238E27FC236}">
                <a16:creationId xmlns:a16="http://schemas.microsoft.com/office/drawing/2014/main" id="{629FF1E9-CEEE-11BF-A572-535989BACA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a:extLst>
              <a:ext uri="{FF2B5EF4-FFF2-40B4-BE49-F238E27FC236}">
                <a16:creationId xmlns:a16="http://schemas.microsoft.com/office/drawing/2014/main" id="{1E6396C7-C880-8B31-EB43-B31AFEE8FB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304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7E035DB1-C388-F7C2-B5EA-490EB6662BE6}"/>
            </a:ext>
          </a:extLst>
        </p:cNvPr>
        <p:cNvGrpSpPr/>
        <p:nvPr/>
      </p:nvGrpSpPr>
      <p:grpSpPr>
        <a:xfrm>
          <a:off x="0" y="0"/>
          <a:ext cx="0" cy="0"/>
          <a:chOff x="0" y="0"/>
          <a:chExt cx="0" cy="0"/>
        </a:xfrm>
      </p:grpSpPr>
      <p:sp>
        <p:nvSpPr>
          <p:cNvPr id="847" name="Google Shape;847;g54dda1946d_6_358:notes">
            <a:extLst>
              <a:ext uri="{FF2B5EF4-FFF2-40B4-BE49-F238E27FC236}">
                <a16:creationId xmlns:a16="http://schemas.microsoft.com/office/drawing/2014/main" id="{E2340FB1-CF7F-873B-A548-11D25DA1CC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a:extLst>
              <a:ext uri="{FF2B5EF4-FFF2-40B4-BE49-F238E27FC236}">
                <a16:creationId xmlns:a16="http://schemas.microsoft.com/office/drawing/2014/main" id="{415F368E-78B2-1BD2-DD35-897084E44A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87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a:extLst>
            <a:ext uri="{FF2B5EF4-FFF2-40B4-BE49-F238E27FC236}">
              <a16:creationId xmlns:a16="http://schemas.microsoft.com/office/drawing/2014/main" id="{A36AE0A9-D553-004A-5E52-FC040D97BF4E}"/>
            </a:ext>
          </a:extLst>
        </p:cNvPr>
        <p:cNvGrpSpPr/>
        <p:nvPr/>
      </p:nvGrpSpPr>
      <p:grpSpPr>
        <a:xfrm>
          <a:off x="0" y="0"/>
          <a:ext cx="0" cy="0"/>
          <a:chOff x="0" y="0"/>
          <a:chExt cx="0" cy="0"/>
        </a:xfrm>
      </p:grpSpPr>
      <p:sp>
        <p:nvSpPr>
          <p:cNvPr id="520" name="Google Shape;520;g54dda1946d_6_344:notes">
            <a:extLst>
              <a:ext uri="{FF2B5EF4-FFF2-40B4-BE49-F238E27FC236}">
                <a16:creationId xmlns:a16="http://schemas.microsoft.com/office/drawing/2014/main" id="{493FDF0D-0E2B-BF5D-288B-2696F83852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54dda1946d_6_344:notes">
            <a:extLst>
              <a:ext uri="{FF2B5EF4-FFF2-40B4-BE49-F238E27FC236}">
                <a16:creationId xmlns:a16="http://schemas.microsoft.com/office/drawing/2014/main" id="{0E412E40-3993-348F-0319-61E751F9F0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09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a:extLst>
            <a:ext uri="{FF2B5EF4-FFF2-40B4-BE49-F238E27FC236}">
              <a16:creationId xmlns:a16="http://schemas.microsoft.com/office/drawing/2014/main" id="{530408C5-93A3-1202-B5F1-D0CADE185E6E}"/>
            </a:ext>
          </a:extLst>
        </p:cNvPr>
        <p:cNvGrpSpPr/>
        <p:nvPr/>
      </p:nvGrpSpPr>
      <p:grpSpPr>
        <a:xfrm>
          <a:off x="0" y="0"/>
          <a:ext cx="0" cy="0"/>
          <a:chOff x="0" y="0"/>
          <a:chExt cx="0" cy="0"/>
        </a:xfrm>
      </p:grpSpPr>
      <p:sp>
        <p:nvSpPr>
          <p:cNvPr id="428" name="Google Shape;428;g14072739ea5_12_0:notes">
            <a:extLst>
              <a:ext uri="{FF2B5EF4-FFF2-40B4-BE49-F238E27FC236}">
                <a16:creationId xmlns:a16="http://schemas.microsoft.com/office/drawing/2014/main" id="{581EF118-31F9-5FF9-6C95-C5ED19FD71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4072739ea5_12_0:notes">
            <a:extLst>
              <a:ext uri="{FF2B5EF4-FFF2-40B4-BE49-F238E27FC236}">
                <a16:creationId xmlns:a16="http://schemas.microsoft.com/office/drawing/2014/main" id="{72320E21-B41A-955F-AF82-DBD384FF7A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79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a:extLst>
            <a:ext uri="{FF2B5EF4-FFF2-40B4-BE49-F238E27FC236}">
              <a16:creationId xmlns:a16="http://schemas.microsoft.com/office/drawing/2014/main" id="{A4E39597-685E-F3C6-B24E-E42B9180D443}"/>
            </a:ext>
          </a:extLst>
        </p:cNvPr>
        <p:cNvGrpSpPr/>
        <p:nvPr/>
      </p:nvGrpSpPr>
      <p:grpSpPr>
        <a:xfrm>
          <a:off x="0" y="0"/>
          <a:ext cx="0" cy="0"/>
          <a:chOff x="0" y="0"/>
          <a:chExt cx="0" cy="0"/>
        </a:xfrm>
      </p:grpSpPr>
      <p:sp>
        <p:nvSpPr>
          <p:cNvPr id="847" name="Google Shape;847;g54dda1946d_6_358:notes">
            <a:extLst>
              <a:ext uri="{FF2B5EF4-FFF2-40B4-BE49-F238E27FC236}">
                <a16:creationId xmlns:a16="http://schemas.microsoft.com/office/drawing/2014/main" id="{1D6ABAA1-F5C9-DC24-B59C-4CC5448C39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54dda1946d_6_358:notes">
            <a:extLst>
              <a:ext uri="{FF2B5EF4-FFF2-40B4-BE49-F238E27FC236}">
                <a16:creationId xmlns:a16="http://schemas.microsoft.com/office/drawing/2014/main" id="{8FB515A5-14D6-BAE0-75AF-66A7D86F3A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1675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647333" y="1678467"/>
            <a:ext cx="7730000" cy="2718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333"/>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0" name="Google Shape;10;p2"/>
          <p:cNvSpPr txBox="1">
            <a:spLocks noGrp="1"/>
          </p:cNvSpPr>
          <p:nvPr>
            <p:ph type="subTitle" idx="1"/>
          </p:nvPr>
        </p:nvSpPr>
        <p:spPr>
          <a:xfrm>
            <a:off x="3647333" y="4396867"/>
            <a:ext cx="7730000" cy="587600"/>
          </a:xfrm>
          <a:prstGeom prst="rect">
            <a:avLst/>
          </a:prstGeom>
          <a:solidFill>
            <a:schemeClr val="accent6"/>
          </a:solidFill>
        </p:spPr>
        <p:txBody>
          <a:bodyPr spcFirstLastPara="1" wrap="square" lIns="91425" tIns="91425" rIns="91425" bIns="91425" anchor="t" anchorCtr="0">
            <a:noAutofit/>
          </a:bodyPr>
          <a:lstStyle>
            <a:lvl1pPr lvl="0" algn="ctr">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16550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1360817" y="1780133"/>
            <a:ext cx="9470400" cy="2104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accent4"/>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74" name="Google Shape;74;p11"/>
          <p:cNvSpPr txBox="1">
            <a:spLocks noGrp="1"/>
          </p:cNvSpPr>
          <p:nvPr>
            <p:ph type="subTitle" idx="1"/>
          </p:nvPr>
        </p:nvSpPr>
        <p:spPr>
          <a:xfrm>
            <a:off x="1360784" y="4125967"/>
            <a:ext cx="9470400" cy="6204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1600"/>
              <a:buNone/>
              <a:defRPr sz="25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
        <p:nvSpPr>
          <p:cNvPr id="75" name="Google Shape;75;p11"/>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6" name="Google Shape;76;p11"/>
          <p:cNvGrpSpPr/>
          <p:nvPr/>
        </p:nvGrpSpPr>
        <p:grpSpPr>
          <a:xfrm>
            <a:off x="10746533" y="595000"/>
            <a:ext cx="630800" cy="248667"/>
            <a:chOff x="7059675" y="514525"/>
            <a:chExt cx="473100" cy="186500"/>
          </a:xfrm>
        </p:grpSpPr>
        <p:cxnSp>
          <p:nvCxnSpPr>
            <p:cNvPr id="77" name="Google Shape;77;p1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8" name="Google Shape;78;p1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79" name="Google Shape;79;p1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608472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0"/>
        <p:cNvGrpSpPr/>
        <p:nvPr/>
      </p:nvGrpSpPr>
      <p:grpSpPr>
        <a:xfrm>
          <a:off x="0" y="0"/>
          <a:ext cx="0" cy="0"/>
          <a:chOff x="0" y="0"/>
          <a:chExt cx="0" cy="0"/>
        </a:xfrm>
      </p:grpSpPr>
    </p:spTree>
    <p:extLst>
      <p:ext uri="{BB962C8B-B14F-4D97-AF65-F5344CB8AC3E}">
        <p14:creationId xmlns:p14="http://schemas.microsoft.com/office/powerpoint/2010/main" val="2503954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1"/>
        <p:cNvGrpSpPr/>
        <p:nvPr/>
      </p:nvGrpSpPr>
      <p:grpSpPr>
        <a:xfrm>
          <a:off x="0" y="0"/>
          <a:ext cx="0" cy="0"/>
          <a:chOff x="0" y="0"/>
          <a:chExt cx="0" cy="0"/>
        </a:xfrm>
      </p:grpSpPr>
      <p:sp>
        <p:nvSpPr>
          <p:cNvPr id="82" name="Google Shape;82;p13"/>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3" name="Google Shape;83;p13"/>
          <p:cNvGrpSpPr/>
          <p:nvPr/>
        </p:nvGrpSpPr>
        <p:grpSpPr>
          <a:xfrm>
            <a:off x="11186383" y="239908"/>
            <a:ext cx="648524" cy="167587"/>
            <a:chOff x="-890300" y="1406550"/>
            <a:chExt cx="806088" cy="208200"/>
          </a:xfrm>
        </p:grpSpPr>
        <p:sp>
          <p:nvSpPr>
            <p:cNvPr id="84" name="Google Shape;84;p13"/>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13"/>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13"/>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7" name="Google Shape;87;p13"/>
          <p:cNvSpPr txBox="1">
            <a:spLocks noGrp="1"/>
          </p:cNvSpPr>
          <p:nvPr>
            <p:ph type="title"/>
          </p:nvPr>
        </p:nvSpPr>
        <p:spPr>
          <a:xfrm>
            <a:off x="950967" y="593367"/>
            <a:ext cx="1028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3"/>
          <p:cNvSpPr txBox="1">
            <a:spLocks noGrp="1"/>
          </p:cNvSpPr>
          <p:nvPr>
            <p:ph type="subTitle" idx="1"/>
          </p:nvPr>
        </p:nvSpPr>
        <p:spPr>
          <a:xfrm>
            <a:off x="3296000" y="2443933"/>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2"/>
          </p:nvPr>
        </p:nvSpPr>
        <p:spPr>
          <a:xfrm>
            <a:off x="4234001" y="3777903"/>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subTitle" idx="3"/>
          </p:nvPr>
        </p:nvSpPr>
        <p:spPr>
          <a:xfrm>
            <a:off x="4672036" y="5112331"/>
            <a:ext cx="5612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hasCustomPrompt="1"/>
          </p:nvPr>
        </p:nvSpPr>
        <p:spPr>
          <a:xfrm>
            <a:off x="2493200" y="1960700"/>
            <a:ext cx="802800" cy="52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2" name="Google Shape;92;p13"/>
          <p:cNvSpPr txBox="1">
            <a:spLocks noGrp="1"/>
          </p:cNvSpPr>
          <p:nvPr>
            <p:ph type="title" idx="5" hasCustomPrompt="1"/>
          </p:nvPr>
        </p:nvSpPr>
        <p:spPr>
          <a:xfrm>
            <a:off x="3431200" y="3309900"/>
            <a:ext cx="802800" cy="522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3" name="Google Shape;93;p13"/>
          <p:cNvSpPr txBox="1">
            <a:spLocks noGrp="1"/>
          </p:cNvSpPr>
          <p:nvPr>
            <p:ph type="title" idx="6" hasCustomPrompt="1"/>
          </p:nvPr>
        </p:nvSpPr>
        <p:spPr>
          <a:xfrm>
            <a:off x="3855033" y="4659100"/>
            <a:ext cx="802800" cy="438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200">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94" name="Google Shape;94;p13"/>
          <p:cNvSpPr txBox="1">
            <a:spLocks noGrp="1"/>
          </p:cNvSpPr>
          <p:nvPr>
            <p:ph type="subTitle" idx="7"/>
          </p:nvPr>
        </p:nvSpPr>
        <p:spPr>
          <a:xfrm>
            <a:off x="3296000" y="19607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95" name="Google Shape;95;p13"/>
          <p:cNvSpPr txBox="1">
            <a:spLocks noGrp="1"/>
          </p:cNvSpPr>
          <p:nvPr>
            <p:ph type="subTitle" idx="8"/>
          </p:nvPr>
        </p:nvSpPr>
        <p:spPr>
          <a:xfrm>
            <a:off x="4234000" y="33099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96" name="Google Shape;96;p13"/>
          <p:cNvSpPr txBox="1">
            <a:spLocks noGrp="1"/>
          </p:cNvSpPr>
          <p:nvPr>
            <p:ph type="subTitle" idx="9"/>
          </p:nvPr>
        </p:nvSpPr>
        <p:spPr>
          <a:xfrm>
            <a:off x="4672033" y="4659100"/>
            <a:ext cx="5612800" cy="64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016913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3583367" y="4619000"/>
            <a:ext cx="7658000" cy="88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solidFill>
                  <a:schemeClr val="dk2"/>
                </a:solidFill>
              </a:defRPr>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99" name="Google Shape;99;p14"/>
          <p:cNvSpPr txBox="1">
            <a:spLocks noGrp="1"/>
          </p:cNvSpPr>
          <p:nvPr>
            <p:ph type="subTitle" idx="1"/>
          </p:nvPr>
        </p:nvSpPr>
        <p:spPr>
          <a:xfrm>
            <a:off x="3583219" y="2134600"/>
            <a:ext cx="7658000" cy="24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200"/>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endParaRPr/>
          </a:p>
        </p:txBody>
      </p:sp>
      <p:sp>
        <p:nvSpPr>
          <p:cNvPr id="100" name="Google Shape;100;p1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1" name="Google Shape;101;p14"/>
          <p:cNvGrpSpPr/>
          <p:nvPr/>
        </p:nvGrpSpPr>
        <p:grpSpPr>
          <a:xfrm>
            <a:off x="10746533" y="595000"/>
            <a:ext cx="630800" cy="248667"/>
            <a:chOff x="7059675" y="514525"/>
            <a:chExt cx="473100" cy="186500"/>
          </a:xfrm>
        </p:grpSpPr>
        <p:cxnSp>
          <p:nvCxnSpPr>
            <p:cNvPr id="102" name="Google Shape;102;p14"/>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3" name="Google Shape;103;p14"/>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4" name="Google Shape;104;p14"/>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385209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05"/>
        <p:cNvGrpSpPr/>
        <p:nvPr/>
      </p:nvGrpSpPr>
      <p:grpSpPr>
        <a:xfrm>
          <a:off x="0" y="0"/>
          <a:ext cx="0" cy="0"/>
          <a:chOff x="0" y="0"/>
          <a:chExt cx="0" cy="0"/>
        </a:xfrm>
      </p:grpSpPr>
      <p:sp>
        <p:nvSpPr>
          <p:cNvPr id="106" name="Google Shape;106;p15"/>
          <p:cNvSpPr/>
          <p:nvPr/>
        </p:nvSpPr>
        <p:spPr>
          <a:xfrm>
            <a:off x="5657333" y="-240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 name="Google Shape;107;p15"/>
          <p:cNvGrpSpPr/>
          <p:nvPr/>
        </p:nvGrpSpPr>
        <p:grpSpPr>
          <a:xfrm>
            <a:off x="10746533" y="595000"/>
            <a:ext cx="630800" cy="248667"/>
            <a:chOff x="7059675" y="514525"/>
            <a:chExt cx="473100" cy="186500"/>
          </a:xfrm>
        </p:grpSpPr>
        <p:cxnSp>
          <p:nvCxnSpPr>
            <p:cNvPr id="108" name="Google Shape;108;p15"/>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09" name="Google Shape;109;p15"/>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10" name="Google Shape;110;p15"/>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11" name="Google Shape;111;p15"/>
          <p:cNvSpPr txBox="1">
            <a:spLocks noGrp="1"/>
          </p:cNvSpPr>
          <p:nvPr>
            <p:ph type="title"/>
          </p:nvPr>
        </p:nvSpPr>
        <p:spPr>
          <a:xfrm>
            <a:off x="950967" y="714200"/>
            <a:ext cx="4221200" cy="3171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5"/>
          <p:cNvSpPr txBox="1">
            <a:spLocks noGrp="1"/>
          </p:cNvSpPr>
          <p:nvPr>
            <p:ph type="subTitle" idx="1"/>
          </p:nvPr>
        </p:nvSpPr>
        <p:spPr>
          <a:xfrm>
            <a:off x="950967" y="3885400"/>
            <a:ext cx="4221200" cy="225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15"/>
          <p:cNvSpPr>
            <a:spLocks noGrp="1"/>
          </p:cNvSpPr>
          <p:nvPr>
            <p:ph type="pic" idx="2"/>
          </p:nvPr>
        </p:nvSpPr>
        <p:spPr>
          <a:xfrm>
            <a:off x="6377667" y="709417"/>
            <a:ext cx="3880000" cy="5434400"/>
          </a:xfrm>
          <a:prstGeom prst="rect">
            <a:avLst/>
          </a:prstGeom>
          <a:noFill/>
          <a:ln>
            <a:noFill/>
          </a:ln>
        </p:spPr>
      </p:sp>
    </p:spTree>
    <p:extLst>
      <p:ext uri="{BB962C8B-B14F-4D97-AF65-F5344CB8AC3E}">
        <p14:creationId xmlns:p14="http://schemas.microsoft.com/office/powerpoint/2010/main" val="2046299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14"/>
        <p:cNvGrpSpPr/>
        <p:nvPr/>
      </p:nvGrpSpPr>
      <p:grpSpPr>
        <a:xfrm>
          <a:off x="0" y="0"/>
          <a:ext cx="0" cy="0"/>
          <a:chOff x="0" y="0"/>
          <a:chExt cx="0" cy="0"/>
        </a:xfrm>
      </p:grpSpPr>
      <p:sp>
        <p:nvSpPr>
          <p:cNvPr id="115" name="Google Shape;115;p16"/>
          <p:cNvSpPr/>
          <p:nvPr/>
        </p:nvSpPr>
        <p:spPr>
          <a:xfrm>
            <a:off x="5657333" y="-240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6"/>
          <p:cNvSpPr txBox="1">
            <a:spLocks noGrp="1"/>
          </p:cNvSpPr>
          <p:nvPr>
            <p:ph type="title"/>
          </p:nvPr>
        </p:nvSpPr>
        <p:spPr>
          <a:xfrm>
            <a:off x="950967" y="1870467"/>
            <a:ext cx="4332000" cy="1417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950967" y="3288067"/>
            <a:ext cx="4332000" cy="186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44969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118"/>
        <p:cNvGrpSpPr/>
        <p:nvPr/>
      </p:nvGrpSpPr>
      <p:grpSpPr>
        <a:xfrm>
          <a:off x="0" y="0"/>
          <a:ext cx="0" cy="0"/>
          <a:chOff x="0" y="0"/>
          <a:chExt cx="0" cy="0"/>
        </a:xfrm>
      </p:grpSpPr>
      <p:sp>
        <p:nvSpPr>
          <p:cNvPr id="119" name="Google Shape;119;p17"/>
          <p:cNvSpPr/>
          <p:nvPr/>
        </p:nvSpPr>
        <p:spPr>
          <a:xfrm>
            <a:off x="0" y="0"/>
            <a:ext cx="65348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7"/>
          <p:cNvSpPr txBox="1">
            <a:spLocks noGrp="1"/>
          </p:cNvSpPr>
          <p:nvPr>
            <p:ph type="title"/>
          </p:nvPr>
        </p:nvSpPr>
        <p:spPr>
          <a:xfrm>
            <a:off x="6449600" y="2001600"/>
            <a:ext cx="4791200" cy="14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17"/>
          <p:cNvSpPr txBox="1">
            <a:spLocks noGrp="1"/>
          </p:cNvSpPr>
          <p:nvPr>
            <p:ph type="subTitle" idx="1"/>
          </p:nvPr>
        </p:nvSpPr>
        <p:spPr>
          <a:xfrm>
            <a:off x="6449828" y="3416000"/>
            <a:ext cx="4791200" cy="144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94595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2"/>
        <p:cNvGrpSpPr/>
        <p:nvPr/>
      </p:nvGrpSpPr>
      <p:grpSpPr>
        <a:xfrm>
          <a:off x="0" y="0"/>
          <a:ext cx="0" cy="0"/>
          <a:chOff x="0" y="0"/>
          <a:chExt cx="0" cy="0"/>
        </a:xfrm>
      </p:grpSpPr>
      <p:sp>
        <p:nvSpPr>
          <p:cNvPr id="123" name="Google Shape;123;p18"/>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18"/>
          <p:cNvGrpSpPr/>
          <p:nvPr/>
        </p:nvGrpSpPr>
        <p:grpSpPr>
          <a:xfrm>
            <a:off x="11186383" y="239908"/>
            <a:ext cx="648524" cy="167587"/>
            <a:chOff x="-890300" y="1406550"/>
            <a:chExt cx="806088" cy="208200"/>
          </a:xfrm>
        </p:grpSpPr>
        <p:sp>
          <p:nvSpPr>
            <p:cNvPr id="125" name="Google Shape;125;p18"/>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8"/>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8"/>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 name="Google Shape;128;p18"/>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8"/>
          <p:cNvSpPr txBox="1">
            <a:spLocks noGrp="1"/>
          </p:cNvSpPr>
          <p:nvPr>
            <p:ph type="subTitle" idx="1"/>
          </p:nvPr>
        </p:nvSpPr>
        <p:spPr>
          <a:xfrm>
            <a:off x="6985135" y="2994735"/>
            <a:ext cx="3719200" cy="197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2276900" y="2994735"/>
            <a:ext cx="3719200" cy="197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1882268" y="2249533"/>
            <a:ext cx="3719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2" name="Google Shape;132;p18"/>
          <p:cNvSpPr txBox="1">
            <a:spLocks noGrp="1"/>
          </p:cNvSpPr>
          <p:nvPr>
            <p:ph type="subTitle" idx="4"/>
          </p:nvPr>
        </p:nvSpPr>
        <p:spPr>
          <a:xfrm>
            <a:off x="6590509" y="2249533"/>
            <a:ext cx="3719200" cy="74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07959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33"/>
        <p:cNvGrpSpPr/>
        <p:nvPr/>
      </p:nvGrpSpPr>
      <p:grpSpPr>
        <a:xfrm>
          <a:off x="0" y="0"/>
          <a:ext cx="0" cy="0"/>
          <a:chOff x="0" y="0"/>
          <a:chExt cx="0" cy="0"/>
        </a:xfrm>
      </p:grpSpPr>
      <p:sp>
        <p:nvSpPr>
          <p:cNvPr id="134" name="Google Shape;134;p19"/>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5" name="Google Shape;135;p19"/>
          <p:cNvGrpSpPr/>
          <p:nvPr/>
        </p:nvGrpSpPr>
        <p:grpSpPr>
          <a:xfrm>
            <a:off x="11186383" y="239908"/>
            <a:ext cx="648524" cy="167587"/>
            <a:chOff x="-890300" y="1406550"/>
            <a:chExt cx="806088" cy="208200"/>
          </a:xfrm>
        </p:grpSpPr>
        <p:sp>
          <p:nvSpPr>
            <p:cNvPr id="136" name="Google Shape;136;p19"/>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9"/>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9"/>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9" name="Google Shape;139;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0" name="Google Shape;140;p19"/>
          <p:cNvSpPr txBox="1">
            <a:spLocks noGrp="1"/>
          </p:cNvSpPr>
          <p:nvPr>
            <p:ph type="subTitle" idx="1"/>
          </p:nvPr>
        </p:nvSpPr>
        <p:spPr>
          <a:xfrm>
            <a:off x="6429197" y="1924167"/>
            <a:ext cx="48028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9"/>
          <p:cNvSpPr txBox="1">
            <a:spLocks noGrp="1"/>
          </p:cNvSpPr>
          <p:nvPr>
            <p:ph type="subTitle" idx="2"/>
          </p:nvPr>
        </p:nvSpPr>
        <p:spPr>
          <a:xfrm>
            <a:off x="858667" y="1924167"/>
            <a:ext cx="4802800" cy="324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04069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42"/>
        <p:cNvGrpSpPr/>
        <p:nvPr/>
      </p:nvGrpSpPr>
      <p:grpSpPr>
        <a:xfrm>
          <a:off x="0" y="0"/>
          <a:ext cx="0" cy="0"/>
          <a:chOff x="0" y="0"/>
          <a:chExt cx="0" cy="0"/>
        </a:xfrm>
      </p:grpSpPr>
      <p:sp>
        <p:nvSpPr>
          <p:cNvPr id="143" name="Google Shape;143;p20"/>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4" name="Google Shape;144;p20"/>
          <p:cNvGrpSpPr/>
          <p:nvPr/>
        </p:nvGrpSpPr>
        <p:grpSpPr>
          <a:xfrm>
            <a:off x="11186383" y="239908"/>
            <a:ext cx="648524" cy="167587"/>
            <a:chOff x="-890300" y="1406550"/>
            <a:chExt cx="806088" cy="208200"/>
          </a:xfrm>
        </p:grpSpPr>
        <p:sp>
          <p:nvSpPr>
            <p:cNvPr id="145" name="Google Shape;145;p20"/>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20"/>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20"/>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8" name="Google Shape;148;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0"/>
          <p:cNvSpPr txBox="1">
            <a:spLocks noGrp="1"/>
          </p:cNvSpPr>
          <p:nvPr>
            <p:ph type="subTitle" idx="1"/>
          </p:nvPr>
        </p:nvSpPr>
        <p:spPr>
          <a:xfrm>
            <a:off x="1330267" y="27951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0"/>
          <p:cNvSpPr txBox="1">
            <a:spLocks noGrp="1"/>
          </p:cNvSpPr>
          <p:nvPr>
            <p:ph type="subTitle" idx="2"/>
          </p:nvPr>
        </p:nvSpPr>
        <p:spPr>
          <a:xfrm>
            <a:off x="4697316" y="36751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0"/>
          <p:cNvSpPr txBox="1">
            <a:spLocks noGrp="1"/>
          </p:cNvSpPr>
          <p:nvPr>
            <p:ph type="subTitle" idx="3"/>
          </p:nvPr>
        </p:nvSpPr>
        <p:spPr>
          <a:xfrm>
            <a:off x="8068311" y="4323467"/>
            <a:ext cx="3164000" cy="18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0"/>
          <p:cNvSpPr txBox="1">
            <a:spLocks noGrp="1"/>
          </p:cNvSpPr>
          <p:nvPr>
            <p:ph type="subTitle" idx="4"/>
          </p:nvPr>
        </p:nvSpPr>
        <p:spPr>
          <a:xfrm>
            <a:off x="960000" y="19151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53" name="Google Shape;153;p20"/>
          <p:cNvSpPr txBox="1">
            <a:spLocks noGrp="1"/>
          </p:cNvSpPr>
          <p:nvPr>
            <p:ph type="subTitle" idx="5"/>
          </p:nvPr>
        </p:nvSpPr>
        <p:spPr>
          <a:xfrm>
            <a:off x="4389396" y="27951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54" name="Google Shape;154;p20"/>
          <p:cNvSpPr txBox="1">
            <a:spLocks noGrp="1"/>
          </p:cNvSpPr>
          <p:nvPr>
            <p:ph type="subTitle" idx="6"/>
          </p:nvPr>
        </p:nvSpPr>
        <p:spPr>
          <a:xfrm>
            <a:off x="7822725" y="3443467"/>
            <a:ext cx="3222400" cy="88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07375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047651" y="3021933"/>
            <a:ext cx="8847600" cy="1603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hasCustomPrompt="1"/>
          </p:nvPr>
        </p:nvSpPr>
        <p:spPr>
          <a:xfrm>
            <a:off x="1317484" y="1800733"/>
            <a:ext cx="22028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solidFill>
                  <a:schemeClr val="dk2"/>
                </a:solidFill>
                <a:latin typeface="Fira Code"/>
                <a:ea typeface="Fira Code"/>
                <a:cs typeface="Fira Code"/>
                <a:sym typeface="Fira Code"/>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4" name="Google Shape;14;p3"/>
          <p:cNvSpPr txBox="1">
            <a:spLocks noGrp="1"/>
          </p:cNvSpPr>
          <p:nvPr>
            <p:ph type="subTitle" idx="1"/>
          </p:nvPr>
        </p:nvSpPr>
        <p:spPr>
          <a:xfrm>
            <a:off x="2773533" y="4625133"/>
            <a:ext cx="8058400" cy="3776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 name="Google Shape;16;p3"/>
          <p:cNvGrpSpPr/>
          <p:nvPr/>
        </p:nvGrpSpPr>
        <p:grpSpPr>
          <a:xfrm>
            <a:off x="11085100" y="470667"/>
            <a:ext cx="630800" cy="248667"/>
            <a:chOff x="7059675" y="514525"/>
            <a:chExt cx="473100" cy="186500"/>
          </a:xfrm>
        </p:grpSpPr>
        <p:cxnSp>
          <p:nvCxnSpPr>
            <p:cNvPr id="17" name="Google Shape;17;p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 name="Google Shape;18;p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9" name="Google Shape;19;p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8556772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55"/>
        <p:cNvGrpSpPr/>
        <p:nvPr/>
      </p:nvGrpSpPr>
      <p:grpSpPr>
        <a:xfrm>
          <a:off x="0" y="0"/>
          <a:ext cx="0" cy="0"/>
          <a:chOff x="0" y="0"/>
          <a:chExt cx="0" cy="0"/>
        </a:xfrm>
      </p:grpSpPr>
      <p:sp>
        <p:nvSpPr>
          <p:cNvPr id="156" name="Google Shape;156;p21"/>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7" name="Google Shape;157;p21"/>
          <p:cNvGrpSpPr/>
          <p:nvPr/>
        </p:nvGrpSpPr>
        <p:grpSpPr>
          <a:xfrm>
            <a:off x="11186383" y="239908"/>
            <a:ext cx="648524" cy="167587"/>
            <a:chOff x="-890300" y="1406550"/>
            <a:chExt cx="806088" cy="208200"/>
          </a:xfrm>
        </p:grpSpPr>
        <p:sp>
          <p:nvSpPr>
            <p:cNvPr id="158" name="Google Shape;158;p21"/>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21"/>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21"/>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1" name="Google Shape;16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2" name="Google Shape;162;p21"/>
          <p:cNvSpPr txBox="1">
            <a:spLocks noGrp="1"/>
          </p:cNvSpPr>
          <p:nvPr>
            <p:ph type="subTitle" idx="1"/>
          </p:nvPr>
        </p:nvSpPr>
        <p:spPr>
          <a:xfrm>
            <a:off x="4667467" y="2565033"/>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1"/>
          <p:cNvSpPr txBox="1">
            <a:spLocks noGrp="1"/>
          </p:cNvSpPr>
          <p:nvPr>
            <p:ph type="subTitle" idx="2"/>
          </p:nvPr>
        </p:nvSpPr>
        <p:spPr>
          <a:xfrm>
            <a:off x="8594388" y="2565033"/>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1"/>
          <p:cNvSpPr txBox="1">
            <a:spLocks noGrp="1"/>
          </p:cNvSpPr>
          <p:nvPr>
            <p:ph type="subTitle" idx="3"/>
          </p:nvPr>
        </p:nvSpPr>
        <p:spPr>
          <a:xfrm>
            <a:off x="4667467" y="4755667"/>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1"/>
          <p:cNvSpPr txBox="1">
            <a:spLocks noGrp="1"/>
          </p:cNvSpPr>
          <p:nvPr>
            <p:ph type="subTitle" idx="4"/>
          </p:nvPr>
        </p:nvSpPr>
        <p:spPr>
          <a:xfrm>
            <a:off x="8594388" y="4755667"/>
            <a:ext cx="2637600" cy="110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1"/>
          <p:cNvSpPr txBox="1">
            <a:spLocks noGrp="1"/>
          </p:cNvSpPr>
          <p:nvPr>
            <p:ph type="subTitle" idx="5"/>
          </p:nvPr>
        </p:nvSpPr>
        <p:spPr>
          <a:xfrm>
            <a:off x="4259248" y="1891033"/>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7" name="Google Shape;167;p21"/>
          <p:cNvSpPr txBox="1">
            <a:spLocks noGrp="1"/>
          </p:cNvSpPr>
          <p:nvPr>
            <p:ph type="subTitle" idx="6"/>
          </p:nvPr>
        </p:nvSpPr>
        <p:spPr>
          <a:xfrm>
            <a:off x="4259248" y="4081667"/>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8" name="Google Shape;168;p21"/>
          <p:cNvSpPr txBox="1">
            <a:spLocks noGrp="1"/>
          </p:cNvSpPr>
          <p:nvPr>
            <p:ph type="subTitle" idx="7"/>
          </p:nvPr>
        </p:nvSpPr>
        <p:spPr>
          <a:xfrm>
            <a:off x="8186148" y="1891033"/>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9" name="Google Shape;169;p21"/>
          <p:cNvSpPr txBox="1">
            <a:spLocks noGrp="1"/>
          </p:cNvSpPr>
          <p:nvPr>
            <p:ph type="subTitle" idx="8"/>
          </p:nvPr>
        </p:nvSpPr>
        <p:spPr>
          <a:xfrm>
            <a:off x="8186148" y="4081667"/>
            <a:ext cx="2637600" cy="674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9610896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2" name="Google Shape;172;p22"/>
          <p:cNvSpPr txBox="1">
            <a:spLocks noGrp="1"/>
          </p:cNvSpPr>
          <p:nvPr>
            <p:ph type="subTitle" idx="1"/>
          </p:nvPr>
        </p:nvSpPr>
        <p:spPr>
          <a:xfrm>
            <a:off x="1859867"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2"/>
          <p:cNvSpPr txBox="1">
            <a:spLocks noGrp="1"/>
          </p:cNvSpPr>
          <p:nvPr>
            <p:ph type="subTitle" idx="2"/>
          </p:nvPr>
        </p:nvSpPr>
        <p:spPr>
          <a:xfrm>
            <a:off x="5153000"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2"/>
          <p:cNvSpPr txBox="1">
            <a:spLocks noGrp="1"/>
          </p:cNvSpPr>
          <p:nvPr>
            <p:ph type="subTitle" idx="3"/>
          </p:nvPr>
        </p:nvSpPr>
        <p:spPr>
          <a:xfrm>
            <a:off x="1859867"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2"/>
          <p:cNvSpPr txBox="1">
            <a:spLocks noGrp="1"/>
          </p:cNvSpPr>
          <p:nvPr>
            <p:ph type="subTitle" idx="4"/>
          </p:nvPr>
        </p:nvSpPr>
        <p:spPr>
          <a:xfrm>
            <a:off x="5153000"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5"/>
          </p:nvPr>
        </p:nvSpPr>
        <p:spPr>
          <a:xfrm>
            <a:off x="8446132" y="2471333"/>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2"/>
          <p:cNvSpPr txBox="1">
            <a:spLocks noGrp="1"/>
          </p:cNvSpPr>
          <p:nvPr>
            <p:ph type="subTitle" idx="6"/>
          </p:nvPr>
        </p:nvSpPr>
        <p:spPr>
          <a:xfrm>
            <a:off x="8446132" y="4378267"/>
            <a:ext cx="2648000" cy="117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2"/>
          <p:cNvSpPr txBox="1">
            <a:spLocks noGrp="1"/>
          </p:cNvSpPr>
          <p:nvPr>
            <p:ph type="subTitle" idx="7"/>
          </p:nvPr>
        </p:nvSpPr>
        <p:spPr>
          <a:xfrm>
            <a:off x="1484069"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79" name="Google Shape;179;p22"/>
          <p:cNvSpPr txBox="1">
            <a:spLocks noGrp="1"/>
          </p:cNvSpPr>
          <p:nvPr>
            <p:ph type="subTitle" idx="8"/>
          </p:nvPr>
        </p:nvSpPr>
        <p:spPr>
          <a:xfrm>
            <a:off x="4777200"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0" name="Google Shape;180;p22"/>
          <p:cNvSpPr txBox="1">
            <a:spLocks noGrp="1"/>
          </p:cNvSpPr>
          <p:nvPr>
            <p:ph type="subTitle" idx="9"/>
          </p:nvPr>
        </p:nvSpPr>
        <p:spPr>
          <a:xfrm>
            <a:off x="8070331" y="1814532"/>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1" name="Google Shape;181;p22"/>
          <p:cNvSpPr txBox="1">
            <a:spLocks noGrp="1"/>
          </p:cNvSpPr>
          <p:nvPr>
            <p:ph type="subTitle" idx="13"/>
          </p:nvPr>
        </p:nvSpPr>
        <p:spPr>
          <a:xfrm>
            <a:off x="1484069"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2" name="Google Shape;182;p22"/>
          <p:cNvSpPr txBox="1">
            <a:spLocks noGrp="1"/>
          </p:cNvSpPr>
          <p:nvPr>
            <p:ph type="subTitle" idx="14"/>
          </p:nvPr>
        </p:nvSpPr>
        <p:spPr>
          <a:xfrm>
            <a:off x="4777200"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l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3" name="Google Shape;183;p22"/>
          <p:cNvSpPr txBox="1">
            <a:spLocks noGrp="1"/>
          </p:cNvSpPr>
          <p:nvPr>
            <p:ph type="subTitle" idx="15"/>
          </p:nvPr>
        </p:nvSpPr>
        <p:spPr>
          <a:xfrm>
            <a:off x="8070331" y="3721467"/>
            <a:ext cx="2637600" cy="656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3"/>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391283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4"/>
        <p:cNvGrpSpPr/>
        <p:nvPr/>
      </p:nvGrpSpPr>
      <p:grpSpPr>
        <a:xfrm>
          <a:off x="0" y="0"/>
          <a:ext cx="0" cy="0"/>
          <a:chOff x="0" y="0"/>
          <a:chExt cx="0" cy="0"/>
        </a:xfrm>
      </p:grpSpPr>
      <p:sp>
        <p:nvSpPr>
          <p:cNvPr id="185" name="Google Shape;185;p23"/>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86" name="Google Shape;186;p23"/>
          <p:cNvGrpSpPr/>
          <p:nvPr/>
        </p:nvGrpSpPr>
        <p:grpSpPr>
          <a:xfrm>
            <a:off x="10746533" y="595000"/>
            <a:ext cx="630800" cy="248667"/>
            <a:chOff x="7059675" y="514525"/>
            <a:chExt cx="473100" cy="186500"/>
          </a:xfrm>
        </p:grpSpPr>
        <p:cxnSp>
          <p:nvCxnSpPr>
            <p:cNvPr id="187" name="Google Shape;187;p23"/>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8" name="Google Shape;188;p23"/>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189" name="Google Shape;189;p23"/>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190" name="Google Shape;190;p23"/>
          <p:cNvSpPr txBox="1">
            <a:spLocks noGrp="1"/>
          </p:cNvSpPr>
          <p:nvPr>
            <p:ph type="title" hasCustomPrompt="1"/>
          </p:nvPr>
        </p:nvSpPr>
        <p:spPr>
          <a:xfrm>
            <a:off x="5402633" y="84076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1" name="Google Shape;191;p23"/>
          <p:cNvSpPr txBox="1">
            <a:spLocks noGrp="1"/>
          </p:cNvSpPr>
          <p:nvPr>
            <p:ph type="subTitle" idx="1"/>
          </p:nvPr>
        </p:nvSpPr>
        <p:spPr>
          <a:xfrm>
            <a:off x="5878073" y="173422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192" name="Google Shape;192;p23"/>
          <p:cNvSpPr txBox="1">
            <a:spLocks noGrp="1"/>
          </p:cNvSpPr>
          <p:nvPr>
            <p:ph type="title" idx="2" hasCustomPrompt="1"/>
          </p:nvPr>
        </p:nvSpPr>
        <p:spPr>
          <a:xfrm>
            <a:off x="5402633" y="264378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3" name="Google Shape;193;p23"/>
          <p:cNvSpPr txBox="1">
            <a:spLocks noGrp="1"/>
          </p:cNvSpPr>
          <p:nvPr>
            <p:ph type="subTitle" idx="3"/>
          </p:nvPr>
        </p:nvSpPr>
        <p:spPr>
          <a:xfrm>
            <a:off x="5878073" y="353724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
        <p:nvSpPr>
          <p:cNvPr id="194" name="Google Shape;194;p23"/>
          <p:cNvSpPr txBox="1">
            <a:spLocks noGrp="1"/>
          </p:cNvSpPr>
          <p:nvPr>
            <p:ph type="title" idx="4" hasCustomPrompt="1"/>
          </p:nvPr>
        </p:nvSpPr>
        <p:spPr>
          <a:xfrm>
            <a:off x="5402633" y="4446807"/>
            <a:ext cx="5362800" cy="1025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solidFill>
                  <a:schemeClr val="accent5"/>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95" name="Google Shape;195;p23"/>
          <p:cNvSpPr txBox="1">
            <a:spLocks noGrp="1"/>
          </p:cNvSpPr>
          <p:nvPr>
            <p:ph type="subTitle" idx="5"/>
          </p:nvPr>
        </p:nvSpPr>
        <p:spPr>
          <a:xfrm>
            <a:off x="5878073" y="5340267"/>
            <a:ext cx="5362800" cy="79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800">
                <a:solidFill>
                  <a:schemeClr val="dk1"/>
                </a:solidFill>
              </a:defRPr>
            </a:lvl2pPr>
            <a:lvl3pPr lvl="2" algn="ctr" rtl="0">
              <a:lnSpc>
                <a:spcPct val="100000"/>
              </a:lnSpc>
              <a:spcBef>
                <a:spcPts val="0"/>
              </a:spcBef>
              <a:spcAft>
                <a:spcPts val="0"/>
              </a:spcAft>
              <a:buClr>
                <a:schemeClr val="dk1"/>
              </a:buClr>
              <a:buSzPts val="2100"/>
              <a:buNone/>
              <a:defRPr sz="2800">
                <a:solidFill>
                  <a:schemeClr val="dk1"/>
                </a:solidFill>
              </a:defRPr>
            </a:lvl3pPr>
            <a:lvl4pPr lvl="3"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a:endParaRPr/>
          </a:p>
        </p:txBody>
      </p:sp>
    </p:spTree>
    <p:extLst>
      <p:ext uri="{BB962C8B-B14F-4D97-AF65-F5344CB8AC3E}">
        <p14:creationId xmlns:p14="http://schemas.microsoft.com/office/powerpoint/2010/main" val="1559864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96"/>
        <p:cNvGrpSpPr/>
        <p:nvPr/>
      </p:nvGrpSpPr>
      <p:grpSpPr>
        <a:xfrm>
          <a:off x="0" y="0"/>
          <a:ext cx="0" cy="0"/>
          <a:chOff x="0" y="0"/>
          <a:chExt cx="0" cy="0"/>
        </a:xfrm>
      </p:grpSpPr>
      <p:sp>
        <p:nvSpPr>
          <p:cNvPr id="197" name="Google Shape;197;p2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8" name="Google Shape;198;p24"/>
          <p:cNvGrpSpPr/>
          <p:nvPr/>
        </p:nvGrpSpPr>
        <p:grpSpPr>
          <a:xfrm>
            <a:off x="11186383" y="239908"/>
            <a:ext cx="648524" cy="167587"/>
            <a:chOff x="-890300" y="1406550"/>
            <a:chExt cx="806088" cy="208200"/>
          </a:xfrm>
        </p:grpSpPr>
        <p:sp>
          <p:nvSpPr>
            <p:cNvPr id="199" name="Google Shape;199;p2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0" name="Google Shape;200;p2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2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02" name="Google Shape;202;p24"/>
          <p:cNvSpPr txBox="1">
            <a:spLocks noGrp="1"/>
          </p:cNvSpPr>
          <p:nvPr>
            <p:ph type="title" hasCustomPrompt="1"/>
          </p:nvPr>
        </p:nvSpPr>
        <p:spPr>
          <a:xfrm>
            <a:off x="1179800" y="2520933"/>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3" name="Google Shape;203;p24"/>
          <p:cNvSpPr txBox="1">
            <a:spLocks noGrp="1"/>
          </p:cNvSpPr>
          <p:nvPr>
            <p:ph type="subTitle" idx="1"/>
          </p:nvPr>
        </p:nvSpPr>
        <p:spPr>
          <a:xfrm>
            <a:off x="1307167"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04" name="Google Shape;204;p24"/>
          <p:cNvSpPr txBox="1">
            <a:spLocks noGrp="1"/>
          </p:cNvSpPr>
          <p:nvPr>
            <p:ph type="subTitle" idx="2"/>
          </p:nvPr>
        </p:nvSpPr>
        <p:spPr>
          <a:xfrm>
            <a:off x="960000"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5"/>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05" name="Google Shape;205;p24"/>
          <p:cNvSpPr txBox="1">
            <a:spLocks noGrp="1"/>
          </p:cNvSpPr>
          <p:nvPr>
            <p:ph type="title" idx="3" hasCustomPrompt="1"/>
          </p:nvPr>
        </p:nvSpPr>
        <p:spPr>
          <a:xfrm>
            <a:off x="4787984" y="2521267"/>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6" name="Google Shape;206;p24"/>
          <p:cNvSpPr txBox="1">
            <a:spLocks noGrp="1"/>
          </p:cNvSpPr>
          <p:nvPr>
            <p:ph type="subTitle" idx="4"/>
          </p:nvPr>
        </p:nvSpPr>
        <p:spPr>
          <a:xfrm>
            <a:off x="4785591"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07" name="Google Shape;207;p24"/>
          <p:cNvSpPr txBox="1">
            <a:spLocks noGrp="1"/>
          </p:cNvSpPr>
          <p:nvPr>
            <p:ph type="subTitle" idx="5"/>
          </p:nvPr>
        </p:nvSpPr>
        <p:spPr>
          <a:xfrm>
            <a:off x="4560001"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2"/>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08" name="Google Shape;208;p24"/>
          <p:cNvSpPr txBox="1">
            <a:spLocks noGrp="1"/>
          </p:cNvSpPr>
          <p:nvPr>
            <p:ph type="title" idx="6" hasCustomPrompt="1"/>
          </p:nvPr>
        </p:nvSpPr>
        <p:spPr>
          <a:xfrm>
            <a:off x="8395700" y="2521433"/>
            <a:ext cx="14076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209" name="Google Shape;209;p24"/>
          <p:cNvSpPr txBox="1">
            <a:spLocks noGrp="1"/>
          </p:cNvSpPr>
          <p:nvPr>
            <p:ph type="subTitle" idx="7"/>
          </p:nvPr>
        </p:nvSpPr>
        <p:spPr>
          <a:xfrm>
            <a:off x="8264015" y="4585667"/>
            <a:ext cx="2968000" cy="1386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Font typeface="PT Sans"/>
              <a:buNone/>
              <a:defRPr sz="28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8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8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8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8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800">
                <a:latin typeface="PT Sans"/>
                <a:ea typeface="PT Sans"/>
                <a:cs typeface="PT Sans"/>
                <a:sym typeface="PT Sans"/>
              </a:defRPr>
            </a:lvl9pPr>
          </a:lstStyle>
          <a:p>
            <a:endParaRPr/>
          </a:p>
        </p:txBody>
      </p:sp>
      <p:sp>
        <p:nvSpPr>
          <p:cNvPr id="210" name="Google Shape;210;p24"/>
          <p:cNvSpPr txBox="1">
            <a:spLocks noGrp="1"/>
          </p:cNvSpPr>
          <p:nvPr>
            <p:ph type="subTitle" idx="8"/>
          </p:nvPr>
        </p:nvSpPr>
        <p:spPr>
          <a:xfrm>
            <a:off x="8160003" y="3875633"/>
            <a:ext cx="3072000" cy="794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3200">
                <a:solidFill>
                  <a:schemeClr val="accent4"/>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3200">
                <a:solidFill>
                  <a:schemeClr val="dk1"/>
                </a:solidFill>
                <a:latin typeface="Bebas Neue"/>
                <a:ea typeface="Bebas Neue"/>
                <a:cs typeface="Bebas Neue"/>
                <a:sym typeface="Bebas Neue"/>
              </a:defRPr>
            </a:lvl9pPr>
          </a:lstStyle>
          <a:p>
            <a:endParaRPr/>
          </a:p>
        </p:txBody>
      </p:sp>
      <p:sp>
        <p:nvSpPr>
          <p:cNvPr id="211" name="Google Shape;211;p24"/>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341575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4252017" y="928600"/>
            <a:ext cx="5930800" cy="1411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9600">
                <a:solidFill>
                  <a:schemeClr val="accent4"/>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5"/>
          <p:cNvSpPr txBox="1">
            <a:spLocks noGrp="1"/>
          </p:cNvSpPr>
          <p:nvPr>
            <p:ph type="subTitle" idx="1"/>
          </p:nvPr>
        </p:nvSpPr>
        <p:spPr>
          <a:xfrm>
            <a:off x="4647167" y="2480500"/>
            <a:ext cx="6594000" cy="1411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25"/>
          <p:cNvSpPr txBox="1"/>
          <p:nvPr/>
        </p:nvSpPr>
        <p:spPr>
          <a:xfrm>
            <a:off x="4647233" y="4763533"/>
            <a:ext cx="6594400" cy="741600"/>
          </a:xfrm>
          <a:prstGeom prst="rect">
            <a:avLst/>
          </a:prstGeom>
          <a:noFill/>
          <a:ln>
            <a:noFill/>
          </a:ln>
        </p:spPr>
        <p:txBody>
          <a:bodyPr spcFirstLastPara="1" wrap="square" lIns="121900" tIns="121900" rIns="121900" bIns="121900" anchor="t" anchorCtr="0">
            <a:noAutofit/>
          </a:bodyPr>
          <a:lstStyle/>
          <a:p>
            <a:pPr marL="0" lvl="0" indent="0" algn="l" rtl="0">
              <a:spcBef>
                <a:spcPts val="400"/>
              </a:spcBef>
              <a:spcAft>
                <a:spcPts val="0"/>
              </a:spcAft>
              <a:buNone/>
            </a:pPr>
            <a:r>
              <a:rPr lang="en" sz="1600">
                <a:solidFill>
                  <a:schemeClr val="dk1"/>
                </a:solidFill>
                <a:latin typeface="Source Code Pro"/>
                <a:ea typeface="Source Code Pro"/>
                <a:cs typeface="Source Code Pro"/>
                <a:sym typeface="Source Code Pro"/>
              </a:rPr>
              <a:t>CREDITS: This presentation template was created by </a:t>
            </a:r>
            <a:r>
              <a:rPr lang="en" sz="1600" b="1">
                <a:solidFill>
                  <a:schemeClr val="dk1"/>
                </a:solidFill>
                <a:uFill>
                  <a:noFill/>
                </a:u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Slidesgo</a:t>
            </a:r>
            <a:r>
              <a:rPr lang="en" sz="1600">
                <a:solidFill>
                  <a:schemeClr val="dk1"/>
                </a:solidFill>
                <a:latin typeface="Source Code Pro"/>
                <a:ea typeface="Source Code Pro"/>
                <a:cs typeface="Source Code Pro"/>
                <a:sym typeface="Source Code Pro"/>
              </a:rPr>
              <a:t>, and includes icons by </a:t>
            </a:r>
            <a:r>
              <a:rPr lang="en" sz="1600" b="1">
                <a:solidFill>
                  <a:schemeClr val="dk1"/>
                </a:solidFill>
                <a:uFill>
                  <a:noFill/>
                </a:uFill>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Flaticon</a:t>
            </a:r>
            <a:r>
              <a:rPr lang="en" sz="1600">
                <a:solidFill>
                  <a:schemeClr val="dk1"/>
                </a:solidFill>
                <a:latin typeface="Source Code Pro"/>
                <a:ea typeface="Source Code Pro"/>
                <a:cs typeface="Source Code Pro"/>
                <a:sym typeface="Source Code Pro"/>
              </a:rPr>
              <a:t>, and infographics &amp; images by </a:t>
            </a:r>
            <a:r>
              <a:rPr lang="en" sz="1600" b="1">
                <a:solidFill>
                  <a:schemeClr val="dk1"/>
                </a:solidFill>
                <a:uFill>
                  <a:noFill/>
                </a:uFill>
                <a:latin typeface="Source Code Pro"/>
                <a:ea typeface="Source Code Pro"/>
                <a:cs typeface="Source Code Pro"/>
                <a:sym typeface="Source Code Pro"/>
                <a:hlinkClick r:id="rId4">
                  <a:extLst>
                    <a:ext uri="{A12FA001-AC4F-418D-AE19-62706E023703}">
                      <ahyp:hlinkClr xmlns:ahyp="http://schemas.microsoft.com/office/drawing/2018/hyperlinkcolor" val="tx"/>
                    </a:ext>
                  </a:extLst>
                </a:hlinkClick>
              </a:rPr>
              <a:t>Freepik</a:t>
            </a:r>
            <a:r>
              <a:rPr lang="en" sz="1600" b="1">
                <a:solidFill>
                  <a:schemeClr val="dk1"/>
                </a:solidFill>
                <a:latin typeface="Source Code Pro"/>
                <a:ea typeface="Source Code Pro"/>
                <a:cs typeface="Source Code Pro"/>
                <a:sym typeface="Source Code Pro"/>
              </a:rPr>
              <a:t> </a:t>
            </a:r>
            <a:endParaRPr sz="1600" b="1">
              <a:solidFill>
                <a:schemeClr val="dk1"/>
              </a:solidFill>
              <a:latin typeface="Source Code Pro"/>
              <a:ea typeface="Source Code Pro"/>
              <a:cs typeface="Source Code Pro"/>
              <a:sym typeface="Source Code Pro"/>
            </a:endParaRPr>
          </a:p>
        </p:txBody>
      </p:sp>
    </p:spTree>
    <p:extLst>
      <p:ext uri="{BB962C8B-B14F-4D97-AF65-F5344CB8AC3E}">
        <p14:creationId xmlns:p14="http://schemas.microsoft.com/office/powerpoint/2010/main" val="2225282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16"/>
        <p:cNvGrpSpPr/>
        <p:nvPr/>
      </p:nvGrpSpPr>
      <p:grpSpPr>
        <a:xfrm>
          <a:off x="0" y="0"/>
          <a:ext cx="0" cy="0"/>
          <a:chOff x="0" y="0"/>
          <a:chExt cx="0" cy="0"/>
        </a:xfrm>
      </p:grpSpPr>
      <p:sp>
        <p:nvSpPr>
          <p:cNvPr id="217" name="Google Shape;217;p26"/>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8" name="Google Shape;218;p26"/>
          <p:cNvGrpSpPr/>
          <p:nvPr/>
        </p:nvGrpSpPr>
        <p:grpSpPr>
          <a:xfrm>
            <a:off x="11186383" y="239908"/>
            <a:ext cx="648524" cy="167587"/>
            <a:chOff x="-890300" y="1406550"/>
            <a:chExt cx="806088" cy="208200"/>
          </a:xfrm>
        </p:grpSpPr>
        <p:sp>
          <p:nvSpPr>
            <p:cNvPr id="219" name="Google Shape;219;p2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2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2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7640751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22"/>
        <p:cNvGrpSpPr/>
        <p:nvPr/>
      </p:nvGrpSpPr>
      <p:grpSpPr>
        <a:xfrm>
          <a:off x="0" y="0"/>
          <a:ext cx="0" cy="0"/>
          <a:chOff x="0" y="0"/>
          <a:chExt cx="0" cy="0"/>
        </a:xfrm>
      </p:grpSpPr>
      <p:sp>
        <p:nvSpPr>
          <p:cNvPr id="223" name="Google Shape;223;p27"/>
          <p:cNvSpPr/>
          <p:nvPr/>
        </p:nvSpPr>
        <p:spPr>
          <a:xfrm>
            <a:off x="5899667" y="-2400"/>
            <a:ext cx="62924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4" name="Google Shape;224;p27"/>
          <p:cNvGrpSpPr/>
          <p:nvPr/>
        </p:nvGrpSpPr>
        <p:grpSpPr>
          <a:xfrm>
            <a:off x="10924155" y="595000"/>
            <a:ext cx="553275" cy="248667"/>
            <a:chOff x="7059675" y="514525"/>
            <a:chExt cx="473100" cy="186500"/>
          </a:xfrm>
        </p:grpSpPr>
        <p:cxnSp>
          <p:nvCxnSpPr>
            <p:cNvPr id="225" name="Google Shape;225;p27"/>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6" name="Google Shape;226;p27"/>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27" name="Google Shape;227;p27"/>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124640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 name="Google Shape;22;p4"/>
          <p:cNvGrpSpPr/>
          <p:nvPr/>
        </p:nvGrpSpPr>
        <p:grpSpPr>
          <a:xfrm>
            <a:off x="11186383" y="239908"/>
            <a:ext cx="648524" cy="167587"/>
            <a:chOff x="-890300" y="1406550"/>
            <a:chExt cx="806088" cy="208200"/>
          </a:xfrm>
        </p:grpSpPr>
        <p:sp>
          <p:nvSpPr>
            <p:cNvPr id="23" name="Google Shape;23;p4"/>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4"/>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 name="Google Shape;26;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960000" y="1621000"/>
            <a:ext cx="10272000" cy="37516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sz="1600"/>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104812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sp>
        <p:nvSpPr>
          <p:cNvPr id="29" name="Google Shape;29;p5"/>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 name="Google Shape;30;p5"/>
          <p:cNvGrpSpPr/>
          <p:nvPr/>
        </p:nvGrpSpPr>
        <p:grpSpPr>
          <a:xfrm>
            <a:off x="11186383" y="239908"/>
            <a:ext cx="648524" cy="167587"/>
            <a:chOff x="-890300" y="1406550"/>
            <a:chExt cx="806088" cy="208200"/>
          </a:xfrm>
        </p:grpSpPr>
        <p:sp>
          <p:nvSpPr>
            <p:cNvPr id="31" name="Google Shape;31;p5"/>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4" name="Google Shape;34;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5"/>
          <p:cNvSpPr txBox="1">
            <a:spLocks noGrp="1"/>
          </p:cNvSpPr>
          <p:nvPr>
            <p:ph type="subTitle" idx="1"/>
          </p:nvPr>
        </p:nvSpPr>
        <p:spPr>
          <a:xfrm>
            <a:off x="7056729" y="4843465"/>
            <a:ext cx="356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6" name="Google Shape;36;p5"/>
          <p:cNvSpPr txBox="1">
            <a:spLocks noGrp="1"/>
          </p:cNvSpPr>
          <p:nvPr>
            <p:ph type="subTitle" idx="2"/>
          </p:nvPr>
        </p:nvSpPr>
        <p:spPr>
          <a:xfrm>
            <a:off x="2114269" y="4843465"/>
            <a:ext cx="3566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37" name="Google Shape;37;p5"/>
          <p:cNvSpPr txBox="1">
            <a:spLocks noGrp="1"/>
          </p:cNvSpPr>
          <p:nvPr>
            <p:ph type="subTitle" idx="3"/>
          </p:nvPr>
        </p:nvSpPr>
        <p:spPr>
          <a:xfrm>
            <a:off x="6651249" y="4267600"/>
            <a:ext cx="3566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dk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38" name="Google Shape;38;p5"/>
          <p:cNvSpPr txBox="1">
            <a:spLocks noGrp="1"/>
          </p:cNvSpPr>
          <p:nvPr>
            <p:ph type="subTitle" idx="4"/>
          </p:nvPr>
        </p:nvSpPr>
        <p:spPr>
          <a:xfrm>
            <a:off x="1708483" y="4267600"/>
            <a:ext cx="3566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3200">
                <a:solidFill>
                  <a:schemeClr val="accent1"/>
                </a:solidFill>
                <a:latin typeface="Source Code Pro Medium"/>
                <a:ea typeface="Source Code Pro Medium"/>
                <a:cs typeface="Source Code Pro Medium"/>
                <a:sym typeface="Source Code Pro Medium"/>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1165950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6"/>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1" name="Google Shape;41;p6"/>
          <p:cNvGrpSpPr/>
          <p:nvPr/>
        </p:nvGrpSpPr>
        <p:grpSpPr>
          <a:xfrm>
            <a:off x="11186383" y="239908"/>
            <a:ext cx="648524" cy="167587"/>
            <a:chOff x="-890300" y="1406550"/>
            <a:chExt cx="806088" cy="208200"/>
          </a:xfrm>
        </p:grpSpPr>
        <p:sp>
          <p:nvSpPr>
            <p:cNvPr id="42" name="Google Shape;42;p6"/>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6"/>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 name="Google Shape;45;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05230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p:nvPr/>
        </p:nvSpPr>
        <p:spPr>
          <a:xfrm>
            <a:off x="10367" y="-2400"/>
            <a:ext cx="12192000" cy="15472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 name="Google Shape;48;p7"/>
          <p:cNvGrpSpPr/>
          <p:nvPr/>
        </p:nvGrpSpPr>
        <p:grpSpPr>
          <a:xfrm>
            <a:off x="11186383" y="239908"/>
            <a:ext cx="648524" cy="167587"/>
            <a:chOff x="-890300" y="1406550"/>
            <a:chExt cx="806088" cy="208200"/>
          </a:xfrm>
        </p:grpSpPr>
        <p:sp>
          <p:nvSpPr>
            <p:cNvPr id="49" name="Google Shape;49;p7"/>
            <p:cNvSpPr/>
            <p:nvPr/>
          </p:nvSpPr>
          <p:spPr>
            <a:xfrm>
              <a:off x="-890300" y="1406550"/>
              <a:ext cx="208200" cy="208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84825" y="1406550"/>
              <a:ext cx="208200" cy="208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7"/>
            <p:cNvSpPr/>
            <p:nvPr/>
          </p:nvSpPr>
          <p:spPr>
            <a:xfrm>
              <a:off x="-292412" y="1406550"/>
              <a:ext cx="208200" cy="208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2" name="Google Shape;52;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subTitle" idx="1"/>
          </p:nvPr>
        </p:nvSpPr>
        <p:spPr>
          <a:xfrm>
            <a:off x="4620300" y="2038667"/>
            <a:ext cx="6620800" cy="410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182308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5" name="Google Shape;55;p8"/>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 name="Google Shape;56;p8"/>
          <p:cNvGrpSpPr/>
          <p:nvPr/>
        </p:nvGrpSpPr>
        <p:grpSpPr>
          <a:xfrm>
            <a:off x="10746533" y="595000"/>
            <a:ext cx="630800" cy="248667"/>
            <a:chOff x="7059675" y="514525"/>
            <a:chExt cx="473100" cy="186500"/>
          </a:xfrm>
        </p:grpSpPr>
        <p:cxnSp>
          <p:nvCxnSpPr>
            <p:cNvPr id="57" name="Google Shape;57;p8"/>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8" name="Google Shape;58;p8"/>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59" name="Google Shape;59;p8"/>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0" name="Google Shape;60;p8"/>
          <p:cNvSpPr txBox="1">
            <a:spLocks noGrp="1"/>
          </p:cNvSpPr>
          <p:nvPr>
            <p:ph type="title"/>
          </p:nvPr>
        </p:nvSpPr>
        <p:spPr>
          <a:xfrm>
            <a:off x="5807000" y="1742800"/>
            <a:ext cx="5434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68642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1"/>
        <p:cNvGrpSpPr/>
        <p:nvPr/>
      </p:nvGrpSpPr>
      <p:grpSpPr>
        <a:xfrm>
          <a:off x="0" y="0"/>
          <a:ext cx="0" cy="0"/>
          <a:chOff x="0" y="0"/>
          <a:chExt cx="0" cy="0"/>
        </a:xfrm>
      </p:grpSpPr>
      <p:sp>
        <p:nvSpPr>
          <p:cNvPr id="62" name="Google Shape;62;p9"/>
          <p:cNvSpPr/>
          <p:nvPr/>
        </p:nvSpPr>
        <p:spPr>
          <a:xfrm>
            <a:off x="5018000" y="-2400"/>
            <a:ext cx="7174000" cy="68580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3" name="Google Shape;63;p9"/>
          <p:cNvGrpSpPr/>
          <p:nvPr/>
        </p:nvGrpSpPr>
        <p:grpSpPr>
          <a:xfrm>
            <a:off x="10746533" y="595000"/>
            <a:ext cx="630800" cy="248667"/>
            <a:chOff x="7059675" y="514525"/>
            <a:chExt cx="473100" cy="186500"/>
          </a:xfrm>
        </p:grpSpPr>
        <p:cxnSp>
          <p:nvCxnSpPr>
            <p:cNvPr id="64" name="Google Shape;64;p9"/>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5" name="Google Shape;65;p9"/>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66" name="Google Shape;66;p9"/>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sp>
        <p:nvSpPr>
          <p:cNvPr id="67" name="Google Shape;67;p9"/>
          <p:cNvSpPr txBox="1">
            <a:spLocks noGrp="1"/>
          </p:cNvSpPr>
          <p:nvPr>
            <p:ph type="title"/>
          </p:nvPr>
        </p:nvSpPr>
        <p:spPr>
          <a:xfrm>
            <a:off x="5630800" y="1597933"/>
            <a:ext cx="5608000" cy="2619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128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5630800" y="4217133"/>
            <a:ext cx="5608000" cy="1421600"/>
          </a:xfrm>
          <a:prstGeom prst="rect">
            <a:avLst/>
          </a:prstGeom>
          <a:solidFill>
            <a:schemeClr val="accent6"/>
          </a:solidFill>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18008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9"/>
        <p:cNvGrpSpPr/>
        <p:nvPr/>
      </p:nvGrpSpPr>
      <p:grpSpPr>
        <a:xfrm>
          <a:off x="0" y="0"/>
          <a:ext cx="0" cy="0"/>
          <a:chOff x="0" y="0"/>
          <a:chExt cx="0" cy="0"/>
        </a:xfrm>
      </p:grpSpPr>
      <p:sp>
        <p:nvSpPr>
          <p:cNvPr id="70" name="Google Shape;70;p10"/>
          <p:cNvSpPr>
            <a:spLocks noGrp="1"/>
          </p:cNvSpPr>
          <p:nvPr>
            <p:ph type="pic" idx="2"/>
          </p:nvPr>
        </p:nvSpPr>
        <p:spPr>
          <a:xfrm>
            <a:off x="-33" y="-18300"/>
            <a:ext cx="12192000" cy="6876400"/>
          </a:xfrm>
          <a:prstGeom prst="rect">
            <a:avLst/>
          </a:prstGeom>
          <a:noFill/>
          <a:ln>
            <a:noFill/>
          </a:ln>
        </p:spPr>
      </p:sp>
      <p:sp>
        <p:nvSpPr>
          <p:cNvPr id="71" name="Google Shape;71;p10"/>
          <p:cNvSpPr txBox="1">
            <a:spLocks noGrp="1"/>
          </p:cNvSpPr>
          <p:nvPr>
            <p:ph type="title"/>
          </p:nvPr>
        </p:nvSpPr>
        <p:spPr>
          <a:xfrm>
            <a:off x="960000" y="5352600"/>
            <a:ext cx="10272000" cy="7636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3500"/>
              <a:buNone/>
              <a:defRPr sz="3733"/>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extLst>
      <p:ext uri="{BB962C8B-B14F-4D97-AF65-F5344CB8AC3E}">
        <p14:creationId xmlns:p14="http://schemas.microsoft.com/office/powerpoint/2010/main" val="4111010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1pPr>
            <a:lvl2pPr lvl="1"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2pPr>
            <a:lvl3pPr lvl="2"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3pPr>
            <a:lvl4pPr lvl="3"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4pPr>
            <a:lvl5pPr lvl="4"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5pPr>
            <a:lvl6pPr lvl="5"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6pPr>
            <a:lvl7pPr lvl="6"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7pPr>
            <a:lvl8pPr lvl="7"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8pPr>
            <a:lvl9pPr lvl="8" rtl="0">
              <a:spcBef>
                <a:spcPts val="0"/>
              </a:spcBef>
              <a:spcAft>
                <a:spcPts val="0"/>
              </a:spcAft>
              <a:buClr>
                <a:schemeClr val="dk1"/>
              </a:buClr>
              <a:buSzPts val="3500"/>
              <a:buFont typeface="Source Code Pro"/>
              <a:buNone/>
              <a:defRPr sz="3500">
                <a:solidFill>
                  <a:schemeClr val="dk1"/>
                </a:solidFill>
                <a:latin typeface="Source Code Pro"/>
                <a:ea typeface="Source Code Pro"/>
                <a:cs typeface="Source Code Pro"/>
                <a:sym typeface="Source Code Pro"/>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1"/>
              </a:buClr>
              <a:buSzPts val="1400"/>
              <a:buFont typeface="Source Code Pro"/>
              <a:buChar char="■"/>
              <a:defRPr>
                <a:solidFill>
                  <a:schemeClr val="dk1"/>
                </a:solidFill>
                <a:latin typeface="Source Code Pro"/>
                <a:ea typeface="Source Code Pro"/>
                <a:cs typeface="Source Code Pro"/>
                <a:sym typeface="Source Code Pro"/>
              </a:defRPr>
            </a:lvl9pPr>
          </a:lstStyle>
          <a:p>
            <a:endParaRPr/>
          </a:p>
        </p:txBody>
      </p:sp>
    </p:spTree>
    <p:extLst>
      <p:ext uri="{BB962C8B-B14F-4D97-AF65-F5344CB8AC3E}">
        <p14:creationId xmlns:p14="http://schemas.microsoft.com/office/powerpoint/2010/main" val="113110740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a:spLocks noGrp="1"/>
          </p:cNvSpPr>
          <p:nvPr>
            <p:ph type="ctrTitle"/>
          </p:nvPr>
        </p:nvSpPr>
        <p:spPr>
          <a:xfrm>
            <a:off x="3647333" y="1678467"/>
            <a:ext cx="7730000" cy="2718400"/>
          </a:xfrm>
          <a:prstGeom prst="rect">
            <a:avLst/>
          </a:prstGeom>
        </p:spPr>
        <p:txBody>
          <a:bodyPr spcFirstLastPara="1" wrap="square" lIns="121900" tIns="121900" rIns="121900" bIns="121900" anchor="b" anchorCtr="0">
            <a:noAutofit/>
          </a:bodyPr>
          <a:lstStyle/>
          <a:p>
            <a:r>
              <a:rPr lang="en-US" dirty="0"/>
              <a:t>Operating System</a:t>
            </a:r>
            <a:br>
              <a:rPr lang="en-US" dirty="0"/>
            </a:br>
            <a:r>
              <a:rPr lang="en-US" dirty="0"/>
              <a:t>Final Project</a:t>
            </a:r>
            <a:br>
              <a:rPr lang="en-US" dirty="0"/>
            </a:br>
            <a:r>
              <a:rPr lang="en-US" dirty="0"/>
              <a:t>Presentation</a:t>
            </a:r>
            <a:endParaRPr dirty="0"/>
          </a:p>
        </p:txBody>
      </p:sp>
      <p:sp>
        <p:nvSpPr>
          <p:cNvPr id="239" name="Google Shape;239;p31"/>
          <p:cNvSpPr txBox="1">
            <a:spLocks noGrp="1"/>
          </p:cNvSpPr>
          <p:nvPr>
            <p:ph type="subTitle" idx="1"/>
          </p:nvPr>
        </p:nvSpPr>
        <p:spPr>
          <a:xfrm>
            <a:off x="3647333" y="4396867"/>
            <a:ext cx="7730000" cy="587600"/>
          </a:xfrm>
          <a:prstGeom prst="rect">
            <a:avLst/>
          </a:prstGeom>
        </p:spPr>
        <p:txBody>
          <a:bodyPr spcFirstLastPara="1" wrap="square" lIns="121900" tIns="121900" rIns="121900" bIns="121900" anchor="t" anchorCtr="0">
            <a:noAutofit/>
          </a:bodyPr>
          <a:lstStyle/>
          <a:p>
            <a:pPr marL="0" indent="0"/>
            <a:r>
              <a:rPr lang="en" dirty="0"/>
              <a:t> </a:t>
            </a:r>
            <a:r>
              <a:rPr lang="en" sz="1867" dirty="0"/>
              <a:t>&lt; By Terry Chang &gt;</a:t>
            </a:r>
            <a:endParaRPr dirty="0"/>
          </a:p>
        </p:txBody>
      </p:sp>
      <p:sp>
        <p:nvSpPr>
          <p:cNvPr id="240" name="Google Shape;240;p31"/>
          <p:cNvSpPr txBox="1"/>
          <p:nvPr/>
        </p:nvSpPr>
        <p:spPr>
          <a:xfrm>
            <a:off x="2796400" y="761333"/>
            <a:ext cx="939600" cy="1160000"/>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6667" kern="0">
                <a:solidFill>
                  <a:srgbClr val="E81A81"/>
                </a:solidFill>
                <a:latin typeface="Comfortaa"/>
                <a:ea typeface="Comfortaa"/>
                <a:cs typeface="Comfortaa"/>
                <a:sym typeface="Comfortaa"/>
              </a:rPr>
              <a:t>{</a:t>
            </a:r>
            <a:endParaRPr sz="6667" kern="0">
              <a:solidFill>
                <a:srgbClr val="E81A81"/>
              </a:solidFill>
              <a:latin typeface="Comfortaa"/>
              <a:ea typeface="Comfortaa"/>
              <a:cs typeface="Comfortaa"/>
              <a:sym typeface="Comfortaa"/>
            </a:endParaRPr>
          </a:p>
        </p:txBody>
      </p:sp>
      <p:sp>
        <p:nvSpPr>
          <p:cNvPr id="241" name="Google Shape;241;p31"/>
          <p:cNvSpPr txBox="1"/>
          <p:nvPr/>
        </p:nvSpPr>
        <p:spPr>
          <a:xfrm>
            <a:off x="11450667" y="5335900"/>
            <a:ext cx="692400" cy="1012400"/>
          </a:xfrm>
          <a:prstGeom prst="rect">
            <a:avLst/>
          </a:prstGeom>
          <a:noFill/>
          <a:ln>
            <a:noFill/>
          </a:ln>
        </p:spPr>
        <p:txBody>
          <a:bodyPr spcFirstLastPara="1" wrap="square" lIns="121900" tIns="121900" rIns="121900" bIns="121900" anchor="ctr" anchorCtr="0">
            <a:noAutofit/>
          </a:bodyPr>
          <a:lstStyle/>
          <a:p>
            <a:pPr defTabSz="1219170">
              <a:buClr>
                <a:srgbClr val="000000"/>
              </a:buClr>
            </a:pPr>
            <a:r>
              <a:rPr lang="en" sz="6667" kern="0">
                <a:solidFill>
                  <a:srgbClr val="4CAE97"/>
                </a:solidFill>
                <a:latin typeface="Comfortaa"/>
                <a:ea typeface="Comfortaa"/>
                <a:cs typeface="Comfortaa"/>
                <a:sym typeface="Comfortaa"/>
              </a:rPr>
              <a:t>}</a:t>
            </a:r>
            <a:endParaRPr sz="6667" kern="0">
              <a:solidFill>
                <a:srgbClr val="4CAE97"/>
              </a:solidFill>
              <a:latin typeface="Comfortaa"/>
              <a:ea typeface="Comfortaa"/>
              <a:cs typeface="Comfortaa"/>
              <a:sym typeface="Comfortaa"/>
            </a:endParaRPr>
          </a:p>
        </p:txBody>
      </p:sp>
      <p:sp>
        <p:nvSpPr>
          <p:cNvPr id="242" name="Google Shape;242;p31"/>
          <p:cNvSpPr txBox="1"/>
          <p:nvPr/>
        </p:nvSpPr>
        <p:spPr>
          <a:xfrm>
            <a:off x="3796500" y="5477887"/>
            <a:ext cx="1930000" cy="728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6667" kern="0">
                <a:solidFill>
                  <a:srgbClr val="94EE6B"/>
                </a:solidFill>
                <a:latin typeface="Fira Code"/>
                <a:ea typeface="Fira Code"/>
                <a:cs typeface="Fira Code"/>
                <a:sym typeface="Fira Code"/>
              </a:rPr>
              <a:t>...</a:t>
            </a:r>
            <a:endParaRPr sz="6667" kern="0">
              <a:solidFill>
                <a:srgbClr val="94EE6B"/>
              </a:solidFill>
              <a:latin typeface="Arial"/>
              <a:cs typeface="Arial"/>
              <a:sym typeface="Arial"/>
            </a:endParaRPr>
          </a:p>
        </p:txBody>
      </p:sp>
      <p:grpSp>
        <p:nvGrpSpPr>
          <p:cNvPr id="243" name="Google Shape;243;p31"/>
          <p:cNvGrpSpPr/>
          <p:nvPr/>
        </p:nvGrpSpPr>
        <p:grpSpPr>
          <a:xfrm>
            <a:off x="10746533" y="595000"/>
            <a:ext cx="630800" cy="248667"/>
            <a:chOff x="7059675" y="514525"/>
            <a:chExt cx="473100" cy="186500"/>
          </a:xfrm>
        </p:grpSpPr>
        <p:cxnSp>
          <p:nvCxnSpPr>
            <p:cNvPr id="244" name="Google Shape;244;p31"/>
            <p:cNvCxnSpPr/>
            <p:nvPr/>
          </p:nvCxnSpPr>
          <p:spPr>
            <a:xfrm rot="10800000" flipH="1">
              <a:off x="7059675" y="51452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5" name="Google Shape;245;p31"/>
            <p:cNvCxnSpPr/>
            <p:nvPr/>
          </p:nvCxnSpPr>
          <p:spPr>
            <a:xfrm rot="10800000" flipH="1">
              <a:off x="7059675" y="605675"/>
              <a:ext cx="473100" cy="4200"/>
            </a:xfrm>
            <a:prstGeom prst="straightConnector1">
              <a:avLst/>
            </a:prstGeom>
            <a:noFill/>
            <a:ln w="28575" cap="flat" cmpd="sng">
              <a:solidFill>
                <a:schemeClr val="dk1"/>
              </a:solidFill>
              <a:prstDash val="solid"/>
              <a:round/>
              <a:headEnd type="none" w="med" len="med"/>
              <a:tailEnd type="none" w="med" len="med"/>
            </a:ln>
          </p:spPr>
        </p:cxnSp>
        <p:cxnSp>
          <p:nvCxnSpPr>
            <p:cNvPr id="246" name="Google Shape;246;p31"/>
            <p:cNvCxnSpPr/>
            <p:nvPr/>
          </p:nvCxnSpPr>
          <p:spPr>
            <a:xfrm rot="10800000" flipH="1">
              <a:off x="7059675" y="696825"/>
              <a:ext cx="473100" cy="4200"/>
            </a:xfrm>
            <a:prstGeom prst="straightConnector1">
              <a:avLst/>
            </a:prstGeom>
            <a:noFill/>
            <a:ln w="28575" cap="flat" cmpd="sng">
              <a:solidFill>
                <a:schemeClr val="dk1"/>
              </a:solidFill>
              <a:prstDash val="solid"/>
              <a:round/>
              <a:headEnd type="none" w="med" len="med"/>
              <a:tailEnd type="none" w="med" len="med"/>
            </a:ln>
          </p:spPr>
        </p:cxnSp>
      </p:grpSp>
      <p:grpSp>
        <p:nvGrpSpPr>
          <p:cNvPr id="247" name="Google Shape;247;p31"/>
          <p:cNvGrpSpPr/>
          <p:nvPr/>
        </p:nvGrpSpPr>
        <p:grpSpPr>
          <a:xfrm>
            <a:off x="340174" y="928585"/>
            <a:ext cx="3170543" cy="5210084"/>
            <a:chOff x="5" y="747463"/>
            <a:chExt cx="2377907" cy="3907563"/>
          </a:xfrm>
        </p:grpSpPr>
        <p:sp>
          <p:nvSpPr>
            <p:cNvPr id="248" name="Google Shape;248;p31"/>
            <p:cNvSpPr/>
            <p:nvPr/>
          </p:nvSpPr>
          <p:spPr>
            <a:xfrm>
              <a:off x="5" y="756038"/>
              <a:ext cx="3549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49" name="Google Shape;249;p31"/>
            <p:cNvSpPr/>
            <p:nvPr/>
          </p:nvSpPr>
          <p:spPr>
            <a:xfrm>
              <a:off x="486329" y="747463"/>
              <a:ext cx="3549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0" name="Google Shape;250;p31"/>
            <p:cNvSpPr/>
            <p:nvPr/>
          </p:nvSpPr>
          <p:spPr>
            <a:xfrm>
              <a:off x="5" y="1068263"/>
              <a:ext cx="3549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1" name="Google Shape;251;p31"/>
            <p:cNvSpPr/>
            <p:nvPr/>
          </p:nvSpPr>
          <p:spPr>
            <a:xfrm>
              <a:off x="5" y="1394975"/>
              <a:ext cx="3549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2" name="Google Shape;252;p31"/>
            <p:cNvSpPr/>
            <p:nvPr/>
          </p:nvSpPr>
          <p:spPr>
            <a:xfrm>
              <a:off x="5" y="1721713"/>
              <a:ext cx="3549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3" name="Google Shape;253;p31"/>
            <p:cNvSpPr/>
            <p:nvPr/>
          </p:nvSpPr>
          <p:spPr>
            <a:xfrm>
              <a:off x="434858" y="1721713"/>
              <a:ext cx="454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4" name="Google Shape;254;p31"/>
            <p:cNvSpPr/>
            <p:nvPr/>
          </p:nvSpPr>
          <p:spPr>
            <a:xfrm>
              <a:off x="934654" y="1721722"/>
              <a:ext cx="2607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5" name="Google Shape;255;p31"/>
            <p:cNvSpPr/>
            <p:nvPr/>
          </p:nvSpPr>
          <p:spPr>
            <a:xfrm>
              <a:off x="5" y="2032288"/>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6" name="Google Shape;256;p31"/>
            <p:cNvSpPr/>
            <p:nvPr/>
          </p:nvSpPr>
          <p:spPr>
            <a:xfrm>
              <a:off x="5" y="2375138"/>
              <a:ext cx="327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7" name="Google Shape;257;p31"/>
            <p:cNvSpPr/>
            <p:nvPr/>
          </p:nvSpPr>
          <p:spPr>
            <a:xfrm>
              <a:off x="5" y="26840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8" name="Google Shape;258;p31"/>
            <p:cNvSpPr/>
            <p:nvPr/>
          </p:nvSpPr>
          <p:spPr>
            <a:xfrm>
              <a:off x="5" y="2992988"/>
              <a:ext cx="32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59" name="Google Shape;259;p31"/>
            <p:cNvSpPr/>
            <p:nvPr/>
          </p:nvSpPr>
          <p:spPr>
            <a:xfrm>
              <a:off x="13726" y="3773963"/>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0" name="Google Shape;260;p31"/>
            <p:cNvSpPr/>
            <p:nvPr/>
          </p:nvSpPr>
          <p:spPr>
            <a:xfrm>
              <a:off x="434858" y="2032288"/>
              <a:ext cx="3276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1" name="Google Shape;261;p31"/>
            <p:cNvSpPr/>
            <p:nvPr/>
          </p:nvSpPr>
          <p:spPr>
            <a:xfrm>
              <a:off x="395919" y="23751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2" name="Google Shape;262;p31"/>
            <p:cNvSpPr/>
            <p:nvPr/>
          </p:nvSpPr>
          <p:spPr>
            <a:xfrm>
              <a:off x="434858" y="2684063"/>
              <a:ext cx="3276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3" name="Google Shape;263;p31"/>
            <p:cNvSpPr/>
            <p:nvPr/>
          </p:nvSpPr>
          <p:spPr>
            <a:xfrm>
              <a:off x="434858" y="300995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4" name="Google Shape;264;p31"/>
            <p:cNvSpPr/>
            <p:nvPr/>
          </p:nvSpPr>
          <p:spPr>
            <a:xfrm>
              <a:off x="434858" y="3335838"/>
              <a:ext cx="3276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5" name="Google Shape;265;p31"/>
            <p:cNvSpPr/>
            <p:nvPr/>
          </p:nvSpPr>
          <p:spPr>
            <a:xfrm>
              <a:off x="838550" y="2032296"/>
              <a:ext cx="465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6" name="Google Shape;266;p31"/>
            <p:cNvSpPr/>
            <p:nvPr/>
          </p:nvSpPr>
          <p:spPr>
            <a:xfrm>
              <a:off x="838550" y="2375145"/>
              <a:ext cx="65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7" name="Google Shape;267;p31"/>
            <p:cNvSpPr/>
            <p:nvPr/>
          </p:nvSpPr>
          <p:spPr>
            <a:xfrm>
              <a:off x="861466" y="2684069"/>
              <a:ext cx="757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8" name="Google Shape;268;p31"/>
            <p:cNvSpPr/>
            <p:nvPr/>
          </p:nvSpPr>
          <p:spPr>
            <a:xfrm>
              <a:off x="861466" y="3028567"/>
              <a:ext cx="7572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69" name="Google Shape;269;p31"/>
            <p:cNvSpPr/>
            <p:nvPr/>
          </p:nvSpPr>
          <p:spPr>
            <a:xfrm>
              <a:off x="861466" y="3335841"/>
              <a:ext cx="7572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0" name="Google Shape;270;p31"/>
            <p:cNvSpPr/>
            <p:nvPr/>
          </p:nvSpPr>
          <p:spPr>
            <a:xfrm>
              <a:off x="1360349" y="2032296"/>
              <a:ext cx="4242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1" name="Google Shape;271;p31"/>
            <p:cNvSpPr/>
            <p:nvPr/>
          </p:nvSpPr>
          <p:spPr>
            <a:xfrm>
              <a:off x="1573836" y="2358182"/>
              <a:ext cx="4242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2" name="Google Shape;272;p31"/>
            <p:cNvSpPr/>
            <p:nvPr/>
          </p:nvSpPr>
          <p:spPr>
            <a:xfrm>
              <a:off x="1697856" y="2684094"/>
              <a:ext cx="2607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3" name="Google Shape;273;p31"/>
            <p:cNvSpPr/>
            <p:nvPr/>
          </p:nvSpPr>
          <p:spPr>
            <a:xfrm>
              <a:off x="1697856" y="3335891"/>
              <a:ext cx="2607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4" name="Google Shape;274;p31"/>
            <p:cNvSpPr/>
            <p:nvPr/>
          </p:nvSpPr>
          <p:spPr>
            <a:xfrm>
              <a:off x="13726" y="4013038"/>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5" name="Google Shape;275;p31"/>
            <p:cNvSpPr/>
            <p:nvPr/>
          </p:nvSpPr>
          <p:spPr>
            <a:xfrm>
              <a:off x="395919" y="4296538"/>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6" name="Google Shape;276;p31"/>
            <p:cNvSpPr/>
            <p:nvPr/>
          </p:nvSpPr>
          <p:spPr>
            <a:xfrm>
              <a:off x="875884" y="4296538"/>
              <a:ext cx="385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7" name="Google Shape;277;p31"/>
            <p:cNvSpPr/>
            <p:nvPr/>
          </p:nvSpPr>
          <p:spPr>
            <a:xfrm>
              <a:off x="1360349" y="4296538"/>
              <a:ext cx="4869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8" name="Google Shape;278;p31"/>
            <p:cNvSpPr/>
            <p:nvPr/>
          </p:nvSpPr>
          <p:spPr>
            <a:xfrm>
              <a:off x="1912083" y="4296538"/>
              <a:ext cx="1776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79" name="Google Shape;279;p31"/>
            <p:cNvSpPr/>
            <p:nvPr/>
          </p:nvSpPr>
          <p:spPr>
            <a:xfrm>
              <a:off x="395919" y="4505063"/>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0" name="Google Shape;280;p31"/>
            <p:cNvSpPr/>
            <p:nvPr/>
          </p:nvSpPr>
          <p:spPr>
            <a:xfrm>
              <a:off x="875884" y="4505063"/>
              <a:ext cx="6135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1" name="Google Shape;281;p31"/>
            <p:cNvSpPr/>
            <p:nvPr/>
          </p:nvSpPr>
          <p:spPr>
            <a:xfrm>
              <a:off x="1570204" y="4505063"/>
              <a:ext cx="2607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2" name="Google Shape;282;p31"/>
            <p:cNvSpPr/>
            <p:nvPr/>
          </p:nvSpPr>
          <p:spPr>
            <a:xfrm>
              <a:off x="894657" y="75937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3" name="Google Shape;283;p31"/>
            <p:cNvSpPr/>
            <p:nvPr/>
          </p:nvSpPr>
          <p:spPr>
            <a:xfrm>
              <a:off x="486348" y="106828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4" name="Google Shape;284;p31"/>
            <p:cNvSpPr/>
            <p:nvPr/>
          </p:nvSpPr>
          <p:spPr>
            <a:xfrm>
              <a:off x="1169818" y="1064149"/>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5" name="Google Shape;285;p31"/>
            <p:cNvSpPr/>
            <p:nvPr/>
          </p:nvSpPr>
          <p:spPr>
            <a:xfrm>
              <a:off x="486342" y="1395013"/>
              <a:ext cx="402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6" name="Google Shape;286;p31"/>
            <p:cNvSpPr/>
            <p:nvPr/>
          </p:nvSpPr>
          <p:spPr>
            <a:xfrm>
              <a:off x="1254423" y="1719659"/>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7" name="Google Shape;287;p31"/>
            <p:cNvSpPr/>
            <p:nvPr/>
          </p:nvSpPr>
          <p:spPr>
            <a:xfrm>
              <a:off x="1697859" y="3028567"/>
              <a:ext cx="2964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8" name="Google Shape;288;p31"/>
            <p:cNvSpPr/>
            <p:nvPr/>
          </p:nvSpPr>
          <p:spPr>
            <a:xfrm>
              <a:off x="1840717" y="2032296"/>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89" name="Google Shape;289;p31"/>
            <p:cNvSpPr/>
            <p:nvPr/>
          </p:nvSpPr>
          <p:spPr>
            <a:xfrm>
              <a:off x="2037810" y="2684069"/>
              <a:ext cx="240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0" name="Google Shape;290;p31"/>
            <p:cNvSpPr/>
            <p:nvPr/>
          </p:nvSpPr>
          <p:spPr>
            <a:xfrm>
              <a:off x="1912311" y="4507125"/>
              <a:ext cx="4656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1" name="Google Shape;291;p31"/>
            <p:cNvSpPr/>
            <p:nvPr/>
          </p:nvSpPr>
          <p:spPr>
            <a:xfrm>
              <a:off x="434873" y="39876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292" name="Google Shape;292;p31"/>
            <p:cNvSpPr/>
            <p:nvPr/>
          </p:nvSpPr>
          <p:spPr>
            <a:xfrm>
              <a:off x="434873" y="3757500"/>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8C8B5890-B79E-6758-186A-30B594C40C87}"/>
            </a:ext>
          </a:extLst>
        </p:cNvPr>
        <p:cNvGrpSpPr/>
        <p:nvPr/>
      </p:nvGrpSpPr>
      <p:grpSpPr>
        <a:xfrm>
          <a:off x="0" y="0"/>
          <a:ext cx="0" cy="0"/>
          <a:chOff x="0" y="0"/>
          <a:chExt cx="0" cy="0"/>
        </a:xfrm>
      </p:grpSpPr>
      <p:sp>
        <p:nvSpPr>
          <p:cNvPr id="523" name="Google Shape;523;p39">
            <a:extLst>
              <a:ext uri="{FF2B5EF4-FFF2-40B4-BE49-F238E27FC236}">
                <a16:creationId xmlns:a16="http://schemas.microsoft.com/office/drawing/2014/main" id="{A10FEC7A-B29B-0502-7361-A1FAAC182D22}"/>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US" altLang="zh-TW" dirty="0">
                <a:solidFill>
                  <a:schemeClr val="accent2"/>
                </a:solidFill>
              </a:rPr>
              <a:t>Banker's Algorithm</a:t>
            </a:r>
            <a:r>
              <a:rPr lang="en-US" dirty="0">
                <a:solidFill>
                  <a:schemeClr val="accent2"/>
                </a:solidFill>
              </a:rPr>
              <a:t> </a:t>
            </a:r>
            <a:r>
              <a:rPr lang="zh-TW" altLang="en-US" dirty="0">
                <a:solidFill>
                  <a:schemeClr val="accent2"/>
                </a:solidFill>
              </a:rPr>
              <a:t>問題陳述</a:t>
            </a:r>
            <a:endParaRPr dirty="0">
              <a:solidFill>
                <a:schemeClr val="accent2"/>
              </a:solidFill>
            </a:endParaRPr>
          </a:p>
        </p:txBody>
      </p:sp>
      <p:grpSp>
        <p:nvGrpSpPr>
          <p:cNvPr id="530" name="Google Shape;530;p39">
            <a:extLst>
              <a:ext uri="{FF2B5EF4-FFF2-40B4-BE49-F238E27FC236}">
                <a16:creationId xmlns:a16="http://schemas.microsoft.com/office/drawing/2014/main" id="{3C491CE5-CADB-7B95-7B71-0858B910771C}"/>
              </a:ext>
            </a:extLst>
          </p:cNvPr>
          <p:cNvGrpSpPr/>
          <p:nvPr/>
        </p:nvGrpSpPr>
        <p:grpSpPr>
          <a:xfrm>
            <a:off x="466720" y="5258667"/>
            <a:ext cx="3381529" cy="1183100"/>
            <a:chOff x="880714" y="3731738"/>
            <a:chExt cx="2536147" cy="887325"/>
          </a:xfrm>
        </p:grpSpPr>
        <p:sp>
          <p:nvSpPr>
            <p:cNvPr id="531" name="Google Shape;531;p39">
              <a:extLst>
                <a:ext uri="{FF2B5EF4-FFF2-40B4-BE49-F238E27FC236}">
                  <a16:creationId xmlns:a16="http://schemas.microsoft.com/office/drawing/2014/main" id="{B7AF8D1D-CCE1-89AC-A827-CDB899E51046}"/>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39">
              <a:extLst>
                <a:ext uri="{FF2B5EF4-FFF2-40B4-BE49-F238E27FC236}">
                  <a16:creationId xmlns:a16="http://schemas.microsoft.com/office/drawing/2014/main" id="{2394E52D-F169-7A96-EBFD-5EBA8484C35F}"/>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39">
              <a:extLst>
                <a:ext uri="{FF2B5EF4-FFF2-40B4-BE49-F238E27FC236}">
                  <a16:creationId xmlns:a16="http://schemas.microsoft.com/office/drawing/2014/main" id="{95C982FE-8246-6E57-BE3F-501ED7774C8D}"/>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4" name="Google Shape;534;p39">
              <a:extLst>
                <a:ext uri="{FF2B5EF4-FFF2-40B4-BE49-F238E27FC236}">
                  <a16:creationId xmlns:a16="http://schemas.microsoft.com/office/drawing/2014/main" id="{FEFC1B80-42F3-2844-9F5F-97384A221CF3}"/>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39">
              <a:extLst>
                <a:ext uri="{FF2B5EF4-FFF2-40B4-BE49-F238E27FC236}">
                  <a16:creationId xmlns:a16="http://schemas.microsoft.com/office/drawing/2014/main" id="{8E5BC37F-FE5D-B9A1-D8B2-5A7BD5A02CBF}"/>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39">
              <a:extLst>
                <a:ext uri="{FF2B5EF4-FFF2-40B4-BE49-F238E27FC236}">
                  <a16:creationId xmlns:a16="http://schemas.microsoft.com/office/drawing/2014/main" id="{3952F2BB-4A96-77BF-5835-59E536AF0F6E}"/>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39">
              <a:extLst>
                <a:ext uri="{FF2B5EF4-FFF2-40B4-BE49-F238E27FC236}">
                  <a16:creationId xmlns:a16="http://schemas.microsoft.com/office/drawing/2014/main" id="{BCA64154-DBE5-C072-E66E-9F81AAF7A205}"/>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39">
              <a:extLst>
                <a:ext uri="{FF2B5EF4-FFF2-40B4-BE49-F238E27FC236}">
                  <a16:creationId xmlns:a16="http://schemas.microsoft.com/office/drawing/2014/main" id="{E59C9193-768D-650B-1631-E565A56CC36D}"/>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39">
              <a:extLst>
                <a:ext uri="{FF2B5EF4-FFF2-40B4-BE49-F238E27FC236}">
                  <a16:creationId xmlns:a16="http://schemas.microsoft.com/office/drawing/2014/main" id="{0934ACAC-DE7E-7122-3454-00E0E5EBCCD8}"/>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39">
              <a:extLst>
                <a:ext uri="{FF2B5EF4-FFF2-40B4-BE49-F238E27FC236}">
                  <a16:creationId xmlns:a16="http://schemas.microsoft.com/office/drawing/2014/main" id="{89B7F07E-3CAE-69AD-D9A2-234D6592C853}"/>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39">
              <a:extLst>
                <a:ext uri="{FF2B5EF4-FFF2-40B4-BE49-F238E27FC236}">
                  <a16:creationId xmlns:a16="http://schemas.microsoft.com/office/drawing/2014/main" id="{A619004F-18A6-7E5D-A80B-1745EEEF5461}"/>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39">
              <a:extLst>
                <a:ext uri="{FF2B5EF4-FFF2-40B4-BE49-F238E27FC236}">
                  <a16:creationId xmlns:a16="http://schemas.microsoft.com/office/drawing/2014/main" id="{86C9CB7A-76C8-0BED-1633-F0C80E86CB7A}"/>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39">
              <a:extLst>
                <a:ext uri="{FF2B5EF4-FFF2-40B4-BE49-F238E27FC236}">
                  <a16:creationId xmlns:a16="http://schemas.microsoft.com/office/drawing/2014/main" id="{03F954E7-24FA-1149-4182-6185F65640AC}"/>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39">
            <a:extLst>
              <a:ext uri="{FF2B5EF4-FFF2-40B4-BE49-F238E27FC236}">
                <a16:creationId xmlns:a16="http://schemas.microsoft.com/office/drawing/2014/main" id="{225374C8-049B-3D1F-CC64-B21F9FFE2077}"/>
              </a:ext>
            </a:extLst>
          </p:cNvPr>
          <p:cNvSpPr txBox="1"/>
          <p:nvPr/>
        </p:nvSpPr>
        <p:spPr>
          <a:xfrm>
            <a:off x="9311033" y="1735287"/>
            <a:ext cx="1930000" cy="728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6667" kern="0">
                <a:solidFill>
                  <a:srgbClr val="94EE6B"/>
                </a:solidFill>
                <a:latin typeface="Fira Code"/>
                <a:ea typeface="Fira Code"/>
                <a:cs typeface="Fira Code"/>
                <a:sym typeface="Fira Code"/>
              </a:rPr>
              <a:t>...</a:t>
            </a:r>
            <a:endParaRPr sz="6667" kern="0">
              <a:solidFill>
                <a:srgbClr val="94EE6B"/>
              </a:solidFill>
              <a:latin typeface="Arial"/>
              <a:cs typeface="Arial"/>
              <a:sym typeface="Arial"/>
            </a:endParaRPr>
          </a:p>
        </p:txBody>
      </p:sp>
      <p:sp>
        <p:nvSpPr>
          <p:cNvPr id="2" name="Rectangle 1">
            <a:extLst>
              <a:ext uri="{FF2B5EF4-FFF2-40B4-BE49-F238E27FC236}">
                <a16:creationId xmlns:a16="http://schemas.microsoft.com/office/drawing/2014/main" id="{145AFA2B-3013-42F0-642B-F37D0FD115B3}"/>
              </a:ext>
            </a:extLst>
          </p:cNvPr>
          <p:cNvSpPr>
            <a:spLocks noGrp="1" noChangeArrowheads="1"/>
          </p:cNvSpPr>
          <p:nvPr>
            <p:ph type="subTitle" idx="1"/>
          </p:nvPr>
        </p:nvSpPr>
        <p:spPr bwMode="auto">
          <a:xfrm>
            <a:off x="90515" y="1418640"/>
            <a:ext cx="61478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en-US"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實作銀行家演算法，</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zh-TW" altLang="en-US"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這是一種避免死鎖發生的</a:t>
            </a:r>
            <a:r>
              <a:rPr kumimoji="0" lang="zh-TW" altLang="zh-TW" sz="1800" b="1" i="0" u="none" strike="noStrike" cap="none" normalizeH="0" baseline="0" dirty="0">
                <a:ln>
                  <a:noFill/>
                </a:ln>
                <a:solidFill>
                  <a:schemeClr val="tx1"/>
                </a:solidFill>
                <a:effectLst/>
                <a:latin typeface="Arial" panose="020B0604020202020204" pitchFamily="34" charset="0"/>
              </a:rPr>
              <a:t>排程演算法</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en-US"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透過檢查系統是否處於</a:t>
            </a:r>
            <a:r>
              <a:rPr kumimoji="0" lang="zh-TW" altLang="zh-TW" sz="1800" b="1" i="0" u="none" strike="noStrike" cap="none" normalizeH="0" baseline="0" dirty="0">
                <a:ln>
                  <a:noFill/>
                </a:ln>
                <a:solidFill>
                  <a:schemeClr val="tx1"/>
                </a:solidFill>
                <a:effectLst/>
                <a:latin typeface="Arial" panose="020B0604020202020204" pitchFamily="34" charset="0"/>
              </a:rPr>
              <a:t>安全狀態</a:t>
            </a:r>
            <a:r>
              <a:rPr kumimoji="0" lang="zh-TW" altLang="zh-TW" sz="1800" b="0" i="0" u="none" strike="noStrike" cap="none" normalizeH="0" baseline="0" dirty="0">
                <a:ln>
                  <a:noFill/>
                </a:ln>
                <a:solidFill>
                  <a:schemeClr val="tx1"/>
                </a:solidFill>
                <a:effectLst/>
                <a:latin typeface="Arial" panose="020B0604020202020204" pitchFamily="34" charset="0"/>
              </a:rPr>
              <a:t>，</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en-US"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來判斷資源請求是否可立即滿足。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en-US"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給定特定資源類型 (A, B, C, D) 和</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en-US" sz="1800" b="0" i="0" u="none" strike="noStrike" cap="none" normalizeH="0" baseline="0" dirty="0">
                <a:ln>
                  <a:noFill/>
                </a:ln>
                <a:solidFill>
                  <a:schemeClr val="tx1"/>
                </a:solidFill>
                <a:effectLst/>
                <a:latin typeface="Arial" panose="020B0604020202020204" pitchFamily="34" charset="0"/>
              </a:rPr>
              <a:t>  </a:t>
            </a:r>
            <a:r>
              <a:rPr lang="zh-TW" altLang="en-US" sz="1800" dirty="0">
                <a:solidFill>
                  <a:schemeClr val="tx1"/>
                </a:solidFill>
                <a:latin typeface="Arial" panose="020B0604020202020204" pitchFamily="34" charset="0"/>
              </a:rPr>
              <a:t>程序</a:t>
            </a:r>
            <a:r>
              <a:rPr kumimoji="0" lang="zh-TW" altLang="zh-TW" sz="1800" b="0" i="0" u="none" strike="noStrike" cap="none" normalizeH="0" baseline="0" dirty="0">
                <a:ln>
                  <a:noFill/>
                </a:ln>
                <a:solidFill>
                  <a:schemeClr val="tx1"/>
                </a:solidFill>
                <a:effectLst/>
                <a:latin typeface="Arial" panose="020B0604020202020204" pitchFamily="34" charset="0"/>
              </a:rPr>
              <a:t> (P1-P5) 的初始可用、最大需求和已分配資源量。 </a:t>
            </a:r>
          </a:p>
        </p:txBody>
      </p:sp>
      <p:sp>
        <p:nvSpPr>
          <p:cNvPr id="3" name="Rectangle 2">
            <a:extLst>
              <a:ext uri="{FF2B5EF4-FFF2-40B4-BE49-F238E27FC236}">
                <a16:creationId xmlns:a16="http://schemas.microsoft.com/office/drawing/2014/main" id="{977B1986-8FF1-D4EA-154E-7409A0B7B7FC}"/>
              </a:ext>
            </a:extLst>
          </p:cNvPr>
          <p:cNvSpPr>
            <a:spLocks noGrp="1" noChangeArrowheads="1"/>
          </p:cNvSpPr>
          <p:nvPr>
            <p:ph type="subTitle" idx="2"/>
          </p:nvPr>
        </p:nvSpPr>
        <p:spPr bwMode="auto">
          <a:xfrm>
            <a:off x="5760457" y="1741805"/>
            <a:ext cx="65966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死鎖避免 (Deadlock Avoidance)：</a:t>
            </a:r>
            <a:endParaRPr lang="en-US" altLang="zh-TW"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panose="020B0604020202020204" pitchFamily="34" charset="0"/>
              </a:rPr>
              <a:t>演算法在資源分配前進行預檢查，</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dirty="0">
                <a:solidFill>
                  <a:schemeClr val="tx1"/>
                </a:solidFill>
                <a:latin typeface="Arial" panose="020B0604020202020204" pitchFamily="34" charset="0"/>
              </a:rPr>
              <a:t>     </a:t>
            </a:r>
            <a:r>
              <a:rPr kumimoji="0" lang="zh-TW" altLang="zh-TW" sz="1600" b="0" i="0" u="none" strike="noStrike" cap="none" normalizeH="0" baseline="0" dirty="0">
                <a:ln>
                  <a:noFill/>
                </a:ln>
                <a:solidFill>
                  <a:schemeClr val="tx1"/>
                </a:solidFill>
                <a:effectLst/>
                <a:latin typeface="Arial" panose="020B0604020202020204" pitchFamily="34" charset="0"/>
              </a:rPr>
              <a:t>確保分配不會導致不安全狀態，從而避免死鎖。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b="1" dirty="0">
                <a:solidFill>
                  <a:schemeClr val="tx1"/>
                </a:solidFill>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安全狀態 (Safe State)：</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lang="en-US" altLang="zh-TW" sz="16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panose="020B0604020202020204" pitchFamily="34" charset="0"/>
              </a:rPr>
              <a:t>系統處於安全狀態，如果存在一個安全序列 (Safe Sequence)，</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dirty="0">
                <a:solidFill>
                  <a:schemeClr val="tx1"/>
                </a:solidFill>
                <a:latin typeface="Arial" panose="020B0604020202020204" pitchFamily="34" charset="0"/>
              </a:rPr>
              <a:t>     </a:t>
            </a:r>
            <a:r>
              <a:rPr kumimoji="0" lang="zh-TW" altLang="zh-TW" sz="1600" b="0" i="0" u="none" strike="noStrike" cap="none" normalizeH="0" baseline="0" dirty="0">
                <a:ln>
                  <a:noFill/>
                </a:ln>
                <a:solidFill>
                  <a:schemeClr val="tx1"/>
                </a:solidFill>
                <a:effectLst/>
                <a:latin typeface="Arial" panose="020B0604020202020204" pitchFamily="34" charset="0"/>
              </a:rPr>
              <a:t>使得所有進程都能按序完成執行並釋放資源，而不會導致死鎖。</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核心矩陣/向量：</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Unicode MS"/>
              </a:rPr>
              <a:t>Available</a:t>
            </a:r>
            <a:r>
              <a:rPr kumimoji="0" lang="zh-TW" altLang="zh-TW" sz="1600" b="0" i="0" u="none" strike="noStrike" cap="none" normalizeH="0" baseline="0" dirty="0">
                <a:ln>
                  <a:noFill/>
                </a:ln>
                <a:solidFill>
                  <a:schemeClr val="tx1"/>
                </a:solidFill>
                <a:effectLst/>
              </a:rPr>
              <a:t> (可用資源向量)：當前系統中每種資源的可用實例數量。</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TW" altLang="zh-TW" sz="16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Unicode MS"/>
              </a:rPr>
              <a:t>Max</a:t>
            </a:r>
            <a:r>
              <a:rPr kumimoji="0" lang="zh-TW" altLang="zh-TW" sz="1600" b="0" i="0" u="none" strike="noStrike" cap="none" normalizeH="0" baseline="0" dirty="0">
                <a:ln>
                  <a:noFill/>
                </a:ln>
                <a:solidFill>
                  <a:schemeClr val="tx1"/>
                </a:solidFill>
                <a:effectLst/>
              </a:rPr>
              <a:t> (最大需求矩陣)：每個進程對每種資源的</a:t>
            </a:r>
            <a:r>
              <a:rPr kumimoji="0" lang="zh-TW" altLang="zh-TW" sz="1600" b="1" i="0" u="none" strike="noStrike" cap="none" normalizeH="0" baseline="0" dirty="0">
                <a:ln>
                  <a:noFill/>
                </a:ln>
                <a:solidFill>
                  <a:schemeClr val="tx1"/>
                </a:solidFill>
                <a:effectLst/>
                <a:latin typeface="Arial" panose="020B0604020202020204" pitchFamily="34" charset="0"/>
              </a:rPr>
              <a:t>最大需求量</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Unicode MS"/>
              </a:rPr>
              <a:t>Allocation</a:t>
            </a:r>
            <a:r>
              <a:rPr kumimoji="0" lang="zh-TW" altLang="zh-TW" sz="1600" b="0" i="0" u="none" strike="noStrike" cap="none" normalizeH="0" baseline="0" dirty="0">
                <a:ln>
                  <a:noFill/>
                </a:ln>
                <a:solidFill>
                  <a:schemeClr val="tx1"/>
                </a:solidFill>
                <a:effectLst/>
              </a:rPr>
              <a:t> (分配矩陣)：目前已分配給每個進程的每種資源數量。</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Unicode MS"/>
              </a:rPr>
              <a:t>Need</a:t>
            </a:r>
            <a:r>
              <a:rPr kumimoji="0" lang="zh-TW" altLang="zh-TW" sz="1600" b="0" i="0" u="none" strike="noStrike" cap="none" normalizeH="0" baseline="0" dirty="0">
                <a:ln>
                  <a:noFill/>
                </a:ln>
                <a:solidFill>
                  <a:schemeClr val="tx1"/>
                </a:solidFill>
                <a:effectLst/>
              </a:rPr>
              <a:t> (需求矩陣)：每個進程還需要的每種資源數量，</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600" b="0" i="0" u="none" strike="noStrike" cap="none" normalizeH="0" baseline="0" dirty="0">
                <a:ln>
                  <a:noFill/>
                </a:ln>
                <a:solidFill>
                  <a:schemeClr val="tx1"/>
                </a:solidFill>
                <a:effectLst/>
              </a:rPr>
              <a:t>  </a:t>
            </a:r>
            <a:r>
              <a:rPr kumimoji="0" lang="zh-TW" altLang="zh-TW" sz="1600" b="0" i="0" u="none" strike="noStrike" cap="none" normalizeH="0" baseline="0" dirty="0">
                <a:ln>
                  <a:noFill/>
                </a:ln>
                <a:solidFill>
                  <a:schemeClr val="tx1"/>
                </a:solidFill>
                <a:effectLst/>
              </a:rPr>
              <a:t>計算方式為 </a:t>
            </a:r>
            <a:r>
              <a:rPr kumimoji="0" lang="zh-TW" altLang="zh-TW" sz="1600" b="0" i="0" u="none" strike="noStrike" cap="none" normalizeH="0" baseline="0" dirty="0">
                <a:ln>
                  <a:noFill/>
                </a:ln>
                <a:solidFill>
                  <a:schemeClr val="tx1"/>
                </a:solidFill>
                <a:effectLst/>
                <a:latin typeface="Arial Unicode MS"/>
              </a:rPr>
              <a:t>Need = Max - Allocation</a:t>
            </a:r>
            <a:r>
              <a:rPr kumimoji="0" lang="zh-TW" altLang="zh-TW" sz="1600" b="0" i="0" u="none" strike="noStrike" cap="none" normalizeH="0" baseline="0" dirty="0">
                <a:ln>
                  <a:noFill/>
                </a:ln>
                <a:solidFill>
                  <a:schemeClr val="tx1"/>
                </a:solidFill>
                <a:effectLst/>
              </a:rPr>
              <a:t>。</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176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1368AB1E-0917-359B-0CC5-547BE6D3A984}"/>
            </a:ext>
          </a:extLst>
        </p:cNvPr>
        <p:cNvGrpSpPr/>
        <p:nvPr/>
      </p:nvGrpSpPr>
      <p:grpSpPr>
        <a:xfrm>
          <a:off x="0" y="0"/>
          <a:ext cx="0" cy="0"/>
          <a:chOff x="0" y="0"/>
          <a:chExt cx="0" cy="0"/>
        </a:xfrm>
      </p:grpSpPr>
      <p:sp>
        <p:nvSpPr>
          <p:cNvPr id="431" name="Google Shape;431;p36">
            <a:extLst>
              <a:ext uri="{FF2B5EF4-FFF2-40B4-BE49-F238E27FC236}">
                <a16:creationId xmlns:a16="http://schemas.microsoft.com/office/drawing/2014/main" id="{7E406CE9-5C03-391D-9F31-D0F0D1935B64}"/>
              </a:ext>
            </a:extLst>
          </p:cNvPr>
          <p:cNvSpPr txBox="1">
            <a:spLocks noGrp="1"/>
          </p:cNvSpPr>
          <p:nvPr>
            <p:ph type="title"/>
          </p:nvPr>
        </p:nvSpPr>
        <p:spPr>
          <a:xfrm>
            <a:off x="826284" y="150757"/>
            <a:ext cx="10272000" cy="763600"/>
          </a:xfrm>
          <a:prstGeom prst="rect">
            <a:avLst/>
          </a:prstGeom>
        </p:spPr>
        <p:txBody>
          <a:bodyPr spcFirstLastPara="1" wrap="square" lIns="121900" tIns="121900" rIns="121900" bIns="121900" anchor="t" anchorCtr="0">
            <a:noAutofit/>
          </a:bodyPr>
          <a:lstStyle/>
          <a:p>
            <a:r>
              <a:rPr lang="en" dirty="0"/>
              <a:t>Key Concept</a:t>
            </a:r>
            <a:br>
              <a:rPr lang="en" dirty="0"/>
            </a:br>
            <a:endParaRPr dirty="0">
              <a:solidFill>
                <a:schemeClr val="lt2"/>
              </a:solidFill>
            </a:endParaRPr>
          </a:p>
        </p:txBody>
      </p:sp>
      <p:grpSp>
        <p:nvGrpSpPr>
          <p:cNvPr id="434" name="Google Shape;434;p36">
            <a:extLst>
              <a:ext uri="{FF2B5EF4-FFF2-40B4-BE49-F238E27FC236}">
                <a16:creationId xmlns:a16="http://schemas.microsoft.com/office/drawing/2014/main" id="{98423430-9438-1D0E-0FD6-A6AC28C5F685}"/>
              </a:ext>
            </a:extLst>
          </p:cNvPr>
          <p:cNvGrpSpPr/>
          <p:nvPr/>
        </p:nvGrpSpPr>
        <p:grpSpPr>
          <a:xfrm>
            <a:off x="168395" y="5539690"/>
            <a:ext cx="3381529" cy="1183100"/>
            <a:chOff x="880714" y="3731738"/>
            <a:chExt cx="2536147" cy="887325"/>
          </a:xfrm>
        </p:grpSpPr>
        <p:sp>
          <p:nvSpPr>
            <p:cNvPr id="435" name="Google Shape;435;p36">
              <a:extLst>
                <a:ext uri="{FF2B5EF4-FFF2-40B4-BE49-F238E27FC236}">
                  <a16:creationId xmlns:a16="http://schemas.microsoft.com/office/drawing/2014/main" id="{120E5F89-98A9-A02F-B6CF-CC6484F3FC23}"/>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6" name="Google Shape;436;p36">
              <a:extLst>
                <a:ext uri="{FF2B5EF4-FFF2-40B4-BE49-F238E27FC236}">
                  <a16:creationId xmlns:a16="http://schemas.microsoft.com/office/drawing/2014/main" id="{51C25262-3C20-E7A6-F3F7-6D68D6E8995D}"/>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7" name="Google Shape;437;p36">
              <a:extLst>
                <a:ext uri="{FF2B5EF4-FFF2-40B4-BE49-F238E27FC236}">
                  <a16:creationId xmlns:a16="http://schemas.microsoft.com/office/drawing/2014/main" id="{11EB0BA7-483A-B80B-9DA3-9ECD280090E6}"/>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dirty="0"/>
            </a:p>
          </p:txBody>
        </p:sp>
        <p:sp>
          <p:nvSpPr>
            <p:cNvPr id="438" name="Google Shape;438;p36">
              <a:extLst>
                <a:ext uri="{FF2B5EF4-FFF2-40B4-BE49-F238E27FC236}">
                  <a16:creationId xmlns:a16="http://schemas.microsoft.com/office/drawing/2014/main" id="{DAFC8E4F-CDFF-687B-DE98-28B32086610E}"/>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39" name="Google Shape;439;p36">
              <a:extLst>
                <a:ext uri="{FF2B5EF4-FFF2-40B4-BE49-F238E27FC236}">
                  <a16:creationId xmlns:a16="http://schemas.microsoft.com/office/drawing/2014/main" id="{31238F98-F37B-7BC8-49D9-5F479077FD61}"/>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40" name="Google Shape;440;p36">
              <a:extLst>
                <a:ext uri="{FF2B5EF4-FFF2-40B4-BE49-F238E27FC236}">
                  <a16:creationId xmlns:a16="http://schemas.microsoft.com/office/drawing/2014/main" id="{DE39B259-6461-051C-CD00-F59C716BD5C0}"/>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41" name="Google Shape;441;p36">
              <a:extLst>
                <a:ext uri="{FF2B5EF4-FFF2-40B4-BE49-F238E27FC236}">
                  <a16:creationId xmlns:a16="http://schemas.microsoft.com/office/drawing/2014/main" id="{6C49A13A-9F72-CE3B-A940-95B248863EE6}"/>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42" name="Google Shape;442;p36">
              <a:extLst>
                <a:ext uri="{FF2B5EF4-FFF2-40B4-BE49-F238E27FC236}">
                  <a16:creationId xmlns:a16="http://schemas.microsoft.com/office/drawing/2014/main" id="{EEC95C65-BAC1-B8BD-3A37-82B7BC856A00}"/>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43" name="Google Shape;443;p36">
              <a:extLst>
                <a:ext uri="{FF2B5EF4-FFF2-40B4-BE49-F238E27FC236}">
                  <a16:creationId xmlns:a16="http://schemas.microsoft.com/office/drawing/2014/main" id="{99EFAC48-1BDD-B4C7-DF35-7CD4217D1F24}"/>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36">
              <a:extLst>
                <a:ext uri="{FF2B5EF4-FFF2-40B4-BE49-F238E27FC236}">
                  <a16:creationId xmlns:a16="http://schemas.microsoft.com/office/drawing/2014/main" id="{435BA810-30E2-1CFB-26CA-CBD351185FD1}"/>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5" name="Google Shape;445;p36">
              <a:extLst>
                <a:ext uri="{FF2B5EF4-FFF2-40B4-BE49-F238E27FC236}">
                  <a16:creationId xmlns:a16="http://schemas.microsoft.com/office/drawing/2014/main" id="{E2A41063-295A-D412-5A9C-0BFAD42CB4B0}"/>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6" name="Google Shape;446;p36">
              <a:extLst>
                <a:ext uri="{FF2B5EF4-FFF2-40B4-BE49-F238E27FC236}">
                  <a16:creationId xmlns:a16="http://schemas.microsoft.com/office/drawing/2014/main" id="{85915E0C-1647-F5F3-B9BB-9C70DD3C38ED}"/>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7" name="Google Shape;447;p36">
              <a:extLst>
                <a:ext uri="{FF2B5EF4-FFF2-40B4-BE49-F238E27FC236}">
                  <a16:creationId xmlns:a16="http://schemas.microsoft.com/office/drawing/2014/main" id="{C9703EEE-7D7E-F325-3F81-7B05F63564CE}"/>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48" name="Google Shape;448;p36">
            <a:extLst>
              <a:ext uri="{FF2B5EF4-FFF2-40B4-BE49-F238E27FC236}">
                <a16:creationId xmlns:a16="http://schemas.microsoft.com/office/drawing/2014/main" id="{539604E4-0F2E-91B3-3701-B59BB9861FEF}"/>
              </a:ext>
            </a:extLst>
          </p:cNvPr>
          <p:cNvSpPr txBox="1"/>
          <p:nvPr/>
        </p:nvSpPr>
        <p:spPr>
          <a:xfrm>
            <a:off x="9967691" y="5710390"/>
            <a:ext cx="692400" cy="10124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449" name="Google Shape;449;p36">
            <a:extLst>
              <a:ext uri="{FF2B5EF4-FFF2-40B4-BE49-F238E27FC236}">
                <a16:creationId xmlns:a16="http://schemas.microsoft.com/office/drawing/2014/main" id="{0E4B167F-48CE-F50D-FF40-FD76A48F0D8C}"/>
              </a:ext>
            </a:extLst>
          </p:cNvPr>
          <p:cNvSpPr txBox="1"/>
          <p:nvPr/>
        </p:nvSpPr>
        <p:spPr>
          <a:xfrm>
            <a:off x="10587824" y="6074816"/>
            <a:ext cx="1301600" cy="728400"/>
          </a:xfrm>
          <a:prstGeom prst="rect">
            <a:avLst/>
          </a:prstGeom>
          <a:noFill/>
          <a:ln>
            <a:noFill/>
          </a:ln>
        </p:spPr>
        <p:txBody>
          <a:bodyPr spcFirstLastPara="1" wrap="square" lIns="121900" tIns="121900" rIns="121900" bIns="121900" anchor="ctr" anchorCtr="0">
            <a:noAutofit/>
          </a:bodyPr>
          <a:lstStyle/>
          <a:p>
            <a:pPr algn="r"/>
            <a:r>
              <a:rPr lang="en" sz="6667" dirty="0">
                <a:solidFill>
                  <a:schemeClr val="accent2"/>
                </a:solidFill>
                <a:latin typeface="Fira Code"/>
                <a:ea typeface="Fira Code"/>
                <a:cs typeface="Fira Code"/>
                <a:sym typeface="Fira Code"/>
              </a:rPr>
              <a:t>..</a:t>
            </a:r>
            <a:endParaRPr sz="6667" dirty="0">
              <a:solidFill>
                <a:schemeClr val="accent2"/>
              </a:solidFill>
            </a:endParaRPr>
          </a:p>
        </p:txBody>
      </p:sp>
      <p:sp>
        <p:nvSpPr>
          <p:cNvPr id="7" name="Rectangle 6">
            <a:extLst>
              <a:ext uri="{FF2B5EF4-FFF2-40B4-BE49-F238E27FC236}">
                <a16:creationId xmlns:a16="http://schemas.microsoft.com/office/drawing/2014/main" id="{98480A4B-BA59-01AA-53DA-4A01B1FA5823}"/>
              </a:ext>
            </a:extLst>
          </p:cNvPr>
          <p:cNvSpPr>
            <a:spLocks noGrp="1" noChangeArrowheads="1"/>
          </p:cNvSpPr>
          <p:nvPr>
            <p:ph type="subTitle" idx="1"/>
          </p:nvPr>
        </p:nvSpPr>
        <p:spPr bwMode="auto">
          <a:xfrm>
            <a:off x="6313283" y="1751104"/>
            <a:ext cx="546816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pPr>
            <a:r>
              <a:rPr lang="en-US" altLang="zh-TW" sz="1800" b="1" dirty="0">
                <a:solidFill>
                  <a:schemeClr val="tx1"/>
                </a:solidFill>
                <a:latin typeface="Arial" panose="020B0604020202020204" pitchFamily="34" charset="0"/>
              </a:rPr>
              <a:t>#</a:t>
            </a:r>
            <a:r>
              <a:rPr lang="zh-TW" altLang="en-US" sz="1800" b="1" dirty="0">
                <a:solidFill>
                  <a:schemeClr val="tx1"/>
                </a:solidFill>
                <a:latin typeface="Arial" panose="020B0604020202020204" pitchFamily="34" charset="0"/>
              </a:rPr>
              <a:t> </a:t>
            </a:r>
            <a:r>
              <a:rPr lang="zh-TW" altLang="zh-TW" sz="1800" b="1" dirty="0">
                <a:solidFill>
                  <a:schemeClr val="tx1"/>
                </a:solidFill>
                <a:latin typeface="Arial" panose="020B0604020202020204" pitchFamily="34" charset="0"/>
              </a:rPr>
              <a:t>資源請演算法 (Resource-Request Algorithm)：</a:t>
            </a:r>
            <a:r>
              <a:rPr lang="zh-TW" altLang="zh-TW" sz="1800" dirty="0">
                <a:solidFill>
                  <a:schemeClr val="tx1"/>
                </a:solidFill>
                <a:latin typeface="Arial" panose="020B0604020202020204" pitchFamily="34" charset="0"/>
              </a:rPr>
              <a:t> </a:t>
            </a:r>
          </a:p>
          <a:p>
            <a:pPr marL="0" lvl="0" indent="0" eaLnBrk="0" fontAlgn="base" hangingPunct="0">
              <a:lnSpc>
                <a:spcPct val="100000"/>
              </a:lnSpc>
              <a:spcBef>
                <a:spcPct val="0"/>
              </a:spcBef>
              <a:spcAft>
                <a:spcPct val="0"/>
              </a:spcAft>
              <a:buClrTx/>
              <a:buSzTx/>
            </a:pPr>
            <a:r>
              <a:rPr lang="en-US" altLang="zh-TW" sz="1800" b="1" dirty="0">
                <a:solidFill>
                  <a:schemeClr val="tx1"/>
                </a:solidFill>
                <a:latin typeface="Arial" panose="020B0604020202020204" pitchFamily="34" charset="0"/>
              </a:rPr>
              <a:t>-</a:t>
            </a:r>
            <a:r>
              <a:rPr lang="zh-TW" altLang="en-US" sz="1800" b="1" dirty="0">
                <a:solidFill>
                  <a:schemeClr val="tx1"/>
                </a:solidFill>
                <a:latin typeface="Arial" panose="020B0604020202020204" pitchFamily="34" charset="0"/>
              </a:rPr>
              <a:t> </a:t>
            </a:r>
            <a:r>
              <a:rPr lang="zh-TW" altLang="zh-TW" sz="1800" b="1" dirty="0">
                <a:solidFill>
                  <a:schemeClr val="tx1"/>
                </a:solidFill>
                <a:latin typeface="Arial" panose="020B0604020202020204" pitchFamily="34" charset="0"/>
              </a:rPr>
              <a:t>目的：</a:t>
            </a:r>
            <a:r>
              <a:rPr lang="zh-TW" altLang="zh-TW" sz="1800" dirty="0">
                <a:solidFill>
                  <a:schemeClr val="tx1"/>
                </a:solidFill>
                <a:latin typeface="Arial" panose="020B0604020202020204" pitchFamily="34" charset="0"/>
              </a:rPr>
              <a:t>當進</a:t>
            </a:r>
            <a:r>
              <a:rPr lang="zh-TW" altLang="zh-TW" sz="1800" b="1" dirty="0">
                <a:solidFill>
                  <a:schemeClr val="tx1"/>
                </a:solidFill>
                <a:latin typeface="Arial" panose="020B0604020202020204" pitchFamily="34" charset="0"/>
              </a:rPr>
              <a:t>求</a:t>
            </a:r>
            <a:r>
              <a:rPr lang="zh-TW" altLang="zh-TW" sz="1800" dirty="0">
                <a:solidFill>
                  <a:schemeClr val="tx1"/>
                </a:solidFill>
                <a:latin typeface="Arial" panose="020B0604020202020204" pitchFamily="34" charset="0"/>
              </a:rPr>
              <a:t>程 P</a:t>
            </a:r>
            <a:r>
              <a:rPr lang="en-US" altLang="zh-TW" sz="1800" dirty="0">
                <a:solidFill>
                  <a:schemeClr val="tx1"/>
                </a:solidFill>
                <a:latin typeface="Arial" panose="020B0604020202020204" pitchFamily="34" charset="0"/>
              </a:rPr>
              <a:t>{n}</a:t>
            </a:r>
            <a:r>
              <a:rPr lang="zh-TW" altLang="zh-TW" sz="1800" dirty="0">
                <a:solidFill>
                  <a:schemeClr val="tx1"/>
                </a:solidFill>
                <a:latin typeface="Arial" panose="020B0604020202020204" pitchFamily="34" charset="0"/>
              </a:rPr>
              <a:t> 請求資源時，</a:t>
            </a:r>
            <a:endParaRPr lang="en-US" altLang="zh-TW" sz="18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pPr>
            <a:r>
              <a:rPr lang="zh-TW" altLang="en-US" sz="1800" dirty="0">
                <a:solidFill>
                  <a:schemeClr val="tx1"/>
                </a:solidFill>
                <a:latin typeface="Arial" panose="020B0604020202020204" pitchFamily="34" charset="0"/>
              </a:rPr>
              <a:t>             </a:t>
            </a:r>
            <a:r>
              <a:rPr lang="zh-TW" altLang="zh-TW" sz="1800" dirty="0">
                <a:solidFill>
                  <a:schemeClr val="tx1"/>
                </a:solidFill>
                <a:latin typeface="Arial" panose="020B0604020202020204" pitchFamily="34" charset="0"/>
              </a:rPr>
              <a:t>判斷系統是否能</a:t>
            </a:r>
            <a:r>
              <a:rPr lang="zh-TW" altLang="zh-TW" sz="1800" b="1" dirty="0">
                <a:solidFill>
                  <a:schemeClr val="tx1"/>
                </a:solidFill>
                <a:latin typeface="Arial" panose="020B0604020202020204" pitchFamily="34" charset="0"/>
              </a:rPr>
              <a:t>立即安全地滿足</a:t>
            </a:r>
            <a:r>
              <a:rPr lang="zh-TW" altLang="zh-TW" sz="1800" dirty="0">
                <a:solidFill>
                  <a:schemeClr val="tx1"/>
                </a:solidFill>
                <a:latin typeface="Arial" panose="020B0604020202020204" pitchFamily="34" charset="0"/>
              </a:rPr>
              <a:t>請求。 </a:t>
            </a:r>
          </a:p>
          <a:p>
            <a:pPr marL="0" lvl="0" indent="0" eaLnBrk="0" fontAlgn="base" hangingPunct="0">
              <a:lnSpc>
                <a:spcPct val="100000"/>
              </a:lnSpc>
              <a:spcBef>
                <a:spcPct val="0"/>
              </a:spcBef>
              <a:spcAft>
                <a:spcPct val="0"/>
              </a:spcAft>
              <a:buClrTx/>
              <a:buSzTx/>
            </a:pPr>
            <a:r>
              <a:rPr lang="en-US" altLang="zh-TW" sz="1800" b="1" dirty="0">
                <a:solidFill>
                  <a:schemeClr val="tx1"/>
                </a:solidFill>
                <a:latin typeface="Arial" panose="020B0604020202020204" pitchFamily="34" charset="0"/>
              </a:rPr>
              <a:t>-</a:t>
            </a:r>
            <a:r>
              <a:rPr lang="zh-TW" altLang="en-US" sz="1800" b="1" dirty="0">
                <a:solidFill>
                  <a:schemeClr val="tx1"/>
                </a:solidFill>
                <a:latin typeface="Arial" panose="020B0604020202020204" pitchFamily="34" charset="0"/>
              </a:rPr>
              <a:t> </a:t>
            </a:r>
            <a:r>
              <a:rPr lang="zh-TW" altLang="zh-TW" sz="1800" b="1" dirty="0">
                <a:solidFill>
                  <a:schemeClr val="tx1"/>
                </a:solidFill>
                <a:latin typeface="Arial" panose="020B0604020202020204" pitchFamily="34" charset="0"/>
              </a:rPr>
              <a:t>機制：</a:t>
            </a:r>
            <a:r>
              <a:rPr lang="zh-TW" altLang="zh-TW" sz="1800" dirty="0">
                <a:solidFill>
                  <a:schemeClr val="tx1"/>
                </a:solidFill>
                <a:latin typeface="Arial" panose="020B0604020202020204" pitchFamily="34" charset="0"/>
              </a:rPr>
              <a:t> </a:t>
            </a:r>
          </a:p>
          <a:p>
            <a:pPr marL="457200" lvl="1" indent="0" algn="l" eaLnBrk="0" fontAlgn="base" hangingPunct="0">
              <a:spcBef>
                <a:spcPct val="0"/>
              </a:spcBef>
              <a:spcAft>
                <a:spcPct val="0"/>
              </a:spcAft>
              <a:buClrTx/>
              <a:buSzTx/>
              <a:buFontTx/>
              <a:buAutoNum type="arabicPeriod"/>
            </a:pPr>
            <a:r>
              <a:rPr lang="zh-TW" altLang="zh-TW" sz="1800" dirty="0">
                <a:solidFill>
                  <a:schemeClr val="tx1"/>
                </a:solidFill>
                <a:latin typeface="Arial" panose="020B0604020202020204" pitchFamily="34" charset="0"/>
              </a:rPr>
              <a:t>檢查請求量是否合法 </a:t>
            </a:r>
            <a:endParaRPr lang="en-US" altLang="zh-TW" sz="1800" dirty="0">
              <a:solidFill>
                <a:schemeClr val="tx1"/>
              </a:solidFill>
              <a:latin typeface="Arial" panose="020B0604020202020204" pitchFamily="34" charset="0"/>
            </a:endParaRPr>
          </a:p>
          <a:p>
            <a:pPr marL="457200" lvl="1" indent="0" algn="l" eaLnBrk="0" fontAlgn="base" hangingPunct="0">
              <a:spcBef>
                <a:spcPct val="0"/>
              </a:spcBef>
              <a:spcAft>
                <a:spcPct val="0"/>
              </a:spcAft>
              <a:buClrTx/>
              <a:buSzTx/>
            </a:pPr>
            <a:r>
              <a:rPr lang="en-US" altLang="zh-TW" sz="1800" dirty="0">
                <a:solidFill>
                  <a:schemeClr val="tx1"/>
                </a:solidFill>
                <a:latin typeface="Arial" panose="020B0604020202020204" pitchFamily="34" charset="0"/>
              </a:rPr>
              <a:t>   </a:t>
            </a:r>
            <a:r>
              <a:rPr lang="zh-TW" altLang="zh-TW" sz="1800" dirty="0">
                <a:solidFill>
                  <a:schemeClr val="tx1"/>
                </a:solidFill>
                <a:latin typeface="Arial" panose="020B0604020202020204" pitchFamily="34" charset="0"/>
              </a:rPr>
              <a:t>(</a:t>
            </a:r>
            <a:r>
              <a:rPr lang="zh-TW" altLang="zh-TW" sz="1800" dirty="0">
                <a:solidFill>
                  <a:schemeClr val="tx1"/>
                </a:solidFill>
                <a:latin typeface="Arial Unicode MS"/>
              </a:rPr>
              <a:t>Request &lt;= Need</a:t>
            </a:r>
            <a:r>
              <a:rPr lang="zh-TW" altLang="zh-TW" sz="1800" dirty="0">
                <a:solidFill>
                  <a:schemeClr val="tx1"/>
                </a:solidFill>
              </a:rPr>
              <a:t>)</a:t>
            </a:r>
            <a:r>
              <a:rPr lang="zh-TW" altLang="zh-TW" sz="1800" dirty="0">
                <a:solidFill>
                  <a:schemeClr val="tx1"/>
                </a:solidFill>
                <a:latin typeface="Arial" panose="020B0604020202020204" pitchFamily="34" charset="0"/>
              </a:rPr>
              <a:t> </a:t>
            </a:r>
          </a:p>
          <a:p>
            <a:pPr marL="457200" lvl="1" indent="0" algn="l" eaLnBrk="0" fontAlgn="base" hangingPunct="0">
              <a:spcBef>
                <a:spcPct val="0"/>
              </a:spcBef>
              <a:spcAft>
                <a:spcPct val="0"/>
              </a:spcAft>
              <a:buClrTx/>
              <a:buSzTx/>
              <a:buFontTx/>
              <a:buAutoNum type="arabicPeriod" startAt="2"/>
            </a:pPr>
            <a:r>
              <a:rPr lang="zh-TW" altLang="zh-TW" sz="1800" dirty="0">
                <a:solidFill>
                  <a:schemeClr val="tx1"/>
                </a:solidFill>
                <a:latin typeface="Arial" panose="020B0604020202020204" pitchFamily="34" charset="0"/>
              </a:rPr>
              <a:t>檢查請求量是否在當前可用範圍內</a:t>
            </a:r>
            <a:endParaRPr lang="en-US" altLang="zh-TW" sz="1800" dirty="0">
              <a:solidFill>
                <a:schemeClr val="tx1"/>
              </a:solidFill>
              <a:latin typeface="Arial" panose="020B0604020202020204" pitchFamily="34" charset="0"/>
            </a:endParaRPr>
          </a:p>
          <a:p>
            <a:pPr marL="457200" lvl="1" indent="0" algn="l" eaLnBrk="0" fontAlgn="base" hangingPunct="0">
              <a:spcBef>
                <a:spcPct val="0"/>
              </a:spcBef>
              <a:spcAft>
                <a:spcPct val="0"/>
              </a:spcAft>
              <a:buClrTx/>
              <a:buSzTx/>
            </a:pPr>
            <a:r>
              <a:rPr lang="en-US" altLang="zh-TW" sz="1800" dirty="0">
                <a:solidFill>
                  <a:schemeClr val="tx1"/>
                </a:solidFill>
                <a:latin typeface="Arial" panose="020B0604020202020204" pitchFamily="34" charset="0"/>
              </a:rPr>
              <a:t>   </a:t>
            </a:r>
            <a:r>
              <a:rPr lang="zh-TW" altLang="zh-TW" sz="1800" dirty="0">
                <a:solidFill>
                  <a:schemeClr val="tx1"/>
                </a:solidFill>
                <a:latin typeface="Arial" panose="020B0604020202020204" pitchFamily="34" charset="0"/>
              </a:rPr>
              <a:t>(</a:t>
            </a:r>
            <a:r>
              <a:rPr lang="zh-TW" altLang="zh-TW" sz="1800" dirty="0">
                <a:solidFill>
                  <a:schemeClr val="tx1"/>
                </a:solidFill>
                <a:latin typeface="Arial Unicode MS"/>
              </a:rPr>
              <a:t>Request &lt;= Available</a:t>
            </a:r>
            <a:r>
              <a:rPr lang="zh-TW" altLang="zh-TW" sz="1800" dirty="0">
                <a:solidFill>
                  <a:schemeClr val="tx1"/>
                </a:solidFill>
              </a:rPr>
              <a:t>)</a:t>
            </a:r>
            <a:r>
              <a:rPr lang="zh-TW" altLang="zh-TW" sz="1800" dirty="0">
                <a:solidFill>
                  <a:schemeClr val="tx1"/>
                </a:solidFill>
                <a:latin typeface="Arial" panose="020B0604020202020204" pitchFamily="34" charset="0"/>
              </a:rPr>
              <a:t> </a:t>
            </a:r>
          </a:p>
          <a:p>
            <a:pPr marL="457200" lvl="1" indent="0" algn="l" eaLnBrk="0" fontAlgn="base" hangingPunct="0">
              <a:spcBef>
                <a:spcPct val="0"/>
              </a:spcBef>
              <a:spcAft>
                <a:spcPct val="0"/>
              </a:spcAft>
              <a:buClrTx/>
              <a:buSzTx/>
              <a:buFontTx/>
              <a:buAutoNum type="arabicPeriod" startAt="3"/>
            </a:pPr>
            <a:r>
              <a:rPr lang="zh-TW" altLang="zh-TW" sz="1800" dirty="0">
                <a:solidFill>
                  <a:schemeClr val="tx1"/>
                </a:solidFill>
                <a:latin typeface="Arial" panose="020B0604020202020204" pitchFamily="34" charset="0"/>
              </a:rPr>
              <a:t>若兩者皆滿足，</a:t>
            </a:r>
            <a:r>
              <a:rPr lang="zh-TW" altLang="zh-TW" sz="1800" b="1" dirty="0">
                <a:solidFill>
                  <a:schemeClr val="tx1"/>
                </a:solidFill>
                <a:latin typeface="Arial" panose="020B0604020202020204" pitchFamily="34" charset="0"/>
              </a:rPr>
              <a:t>假設</a:t>
            </a:r>
            <a:r>
              <a:rPr lang="zh-TW" altLang="zh-TW" sz="1800" dirty="0">
                <a:solidFill>
                  <a:schemeClr val="tx1"/>
                </a:solidFill>
                <a:latin typeface="Arial" panose="020B0604020202020204" pitchFamily="34" charset="0"/>
              </a:rPr>
              <a:t>資源已分配</a:t>
            </a:r>
            <a:r>
              <a:rPr lang="en-US" altLang="zh-TW" sz="1800" dirty="0">
                <a:solidFill>
                  <a:schemeClr val="tx1"/>
                </a:solidFill>
                <a:latin typeface="Arial" panose="020B0604020202020204" pitchFamily="34" charset="0"/>
              </a:rPr>
              <a:t> </a:t>
            </a:r>
          </a:p>
          <a:p>
            <a:pPr marL="457200" lvl="1" indent="0" algn="l" eaLnBrk="0" fontAlgn="base" hangingPunct="0">
              <a:spcBef>
                <a:spcPct val="0"/>
              </a:spcBef>
              <a:spcAft>
                <a:spcPct val="0"/>
              </a:spcAft>
              <a:buClrTx/>
              <a:buSzTx/>
            </a:pPr>
            <a:r>
              <a:rPr lang="en-US" altLang="zh-TW" sz="1800" dirty="0">
                <a:solidFill>
                  <a:schemeClr val="tx1"/>
                </a:solidFill>
                <a:latin typeface="Arial" panose="020B0604020202020204" pitchFamily="34" charset="0"/>
              </a:rPr>
              <a:t>   (</a:t>
            </a:r>
            <a:r>
              <a:rPr lang="zh-TW" altLang="zh-TW" sz="1800" dirty="0">
                <a:solidFill>
                  <a:schemeClr val="tx1"/>
                </a:solidFill>
                <a:latin typeface="Arial" panose="020B0604020202020204" pitchFamily="34" charset="0"/>
              </a:rPr>
              <a:t>更新 </a:t>
            </a:r>
            <a:r>
              <a:rPr lang="zh-TW" altLang="zh-TW" sz="1800" dirty="0">
                <a:solidFill>
                  <a:schemeClr val="tx1"/>
                </a:solidFill>
                <a:latin typeface="Arial Unicode MS"/>
              </a:rPr>
              <a:t>Available</a:t>
            </a:r>
            <a:r>
              <a:rPr lang="zh-TW" altLang="zh-TW" sz="1800" dirty="0">
                <a:solidFill>
                  <a:schemeClr val="tx1"/>
                </a:solidFill>
              </a:rPr>
              <a:t>、</a:t>
            </a:r>
            <a:r>
              <a:rPr lang="zh-TW" altLang="zh-TW" sz="1800" dirty="0">
                <a:solidFill>
                  <a:schemeClr val="tx1"/>
                </a:solidFill>
                <a:latin typeface="Arial Unicode MS"/>
              </a:rPr>
              <a:t>Allocation</a:t>
            </a:r>
            <a:r>
              <a:rPr lang="zh-TW" altLang="zh-TW" sz="1800" dirty="0">
                <a:solidFill>
                  <a:schemeClr val="tx1"/>
                </a:solidFill>
              </a:rPr>
              <a:t>、</a:t>
            </a:r>
            <a:r>
              <a:rPr lang="zh-TW" altLang="zh-TW" sz="1800" dirty="0">
                <a:solidFill>
                  <a:schemeClr val="tx1"/>
                </a:solidFill>
                <a:latin typeface="Arial Unicode MS"/>
              </a:rPr>
              <a:t>Need</a:t>
            </a:r>
            <a:r>
              <a:rPr lang="en-US" altLang="zh-TW" sz="1800" dirty="0">
                <a:solidFill>
                  <a:schemeClr val="tx1"/>
                </a:solidFill>
                <a:latin typeface="Arial Unicode MS"/>
              </a:rPr>
              <a:t>)</a:t>
            </a:r>
            <a:endParaRPr lang="en-US" altLang="zh-TW" sz="1800" dirty="0">
              <a:solidFill>
                <a:schemeClr val="tx1"/>
              </a:solidFill>
            </a:endParaRPr>
          </a:p>
          <a:p>
            <a:pPr marL="457200" lvl="1" indent="0" algn="l" eaLnBrk="0" fontAlgn="base" hangingPunct="0">
              <a:spcBef>
                <a:spcPct val="0"/>
              </a:spcBef>
              <a:spcAft>
                <a:spcPct val="0"/>
              </a:spcAft>
              <a:buClrTx/>
              <a:buSzTx/>
            </a:pPr>
            <a:r>
              <a:rPr lang="en-US" altLang="zh-TW" sz="1800" dirty="0">
                <a:solidFill>
                  <a:schemeClr val="tx1"/>
                </a:solidFill>
              </a:rPr>
              <a:t>  =&gt; </a:t>
            </a:r>
            <a:r>
              <a:rPr lang="zh-TW" altLang="zh-TW" sz="1800" dirty="0">
                <a:solidFill>
                  <a:schemeClr val="tx1"/>
                </a:solidFill>
              </a:rPr>
              <a:t>然後運行</a:t>
            </a:r>
            <a:r>
              <a:rPr lang="zh-TW" altLang="zh-TW" sz="1800" b="1" dirty="0">
                <a:solidFill>
                  <a:schemeClr val="tx1"/>
                </a:solidFill>
                <a:latin typeface="Arial" panose="020B0604020202020204" pitchFamily="34" charset="0"/>
              </a:rPr>
              <a:t>安全演算法</a:t>
            </a:r>
            <a:r>
              <a:rPr lang="zh-TW" altLang="zh-TW" sz="1800" dirty="0">
                <a:solidFill>
                  <a:schemeClr val="tx1"/>
                </a:solidFill>
                <a:latin typeface="Arial" panose="020B0604020202020204" pitchFamily="34" charset="0"/>
              </a:rPr>
              <a:t>。</a:t>
            </a:r>
          </a:p>
          <a:p>
            <a:pPr marL="457200" lvl="1" indent="0" algn="l" eaLnBrk="0" fontAlgn="base" hangingPunct="0">
              <a:spcBef>
                <a:spcPct val="0"/>
              </a:spcBef>
              <a:spcAft>
                <a:spcPct val="0"/>
              </a:spcAft>
              <a:buClrTx/>
              <a:buSzTx/>
              <a:buFontTx/>
              <a:buAutoNum type="arabicPeriod" startAt="4"/>
            </a:pPr>
            <a:r>
              <a:rPr lang="zh-TW" altLang="zh-TW" sz="1800" dirty="0">
                <a:solidFill>
                  <a:schemeClr val="tx1"/>
                </a:solidFill>
                <a:latin typeface="Arial" panose="020B0604020202020204" pitchFamily="34" charset="0"/>
              </a:rPr>
              <a:t>若安全演算法判斷系統仍安全，則接受請求；</a:t>
            </a:r>
            <a:endParaRPr lang="en-US" altLang="zh-TW" sz="1800" dirty="0">
              <a:solidFill>
                <a:schemeClr val="tx1"/>
              </a:solidFill>
              <a:latin typeface="Arial" panose="020B0604020202020204" pitchFamily="34" charset="0"/>
            </a:endParaRPr>
          </a:p>
          <a:p>
            <a:pPr marL="457200" lvl="1" indent="0" algn="l" eaLnBrk="0" fontAlgn="base" hangingPunct="0">
              <a:spcBef>
                <a:spcPct val="0"/>
              </a:spcBef>
              <a:spcAft>
                <a:spcPct val="0"/>
              </a:spcAft>
              <a:buClrTx/>
              <a:buSzTx/>
            </a:pPr>
            <a:r>
              <a:rPr lang="en-US" altLang="zh-TW" sz="1800" dirty="0">
                <a:solidFill>
                  <a:schemeClr val="tx1"/>
                </a:solidFill>
                <a:latin typeface="Arial" panose="020B0604020202020204" pitchFamily="34" charset="0"/>
              </a:rPr>
              <a:t>   </a:t>
            </a:r>
            <a:r>
              <a:rPr lang="zh-TW" altLang="zh-TW" sz="1800" dirty="0">
                <a:solidFill>
                  <a:schemeClr val="tx1"/>
                </a:solidFill>
                <a:latin typeface="Arial" panose="020B0604020202020204" pitchFamily="34" charset="0"/>
              </a:rPr>
              <a:t>否則，拒絕請求，進程必須等待。</a:t>
            </a:r>
          </a:p>
        </p:txBody>
      </p:sp>
      <p:sp>
        <p:nvSpPr>
          <p:cNvPr id="2" name="Rectangle 1">
            <a:extLst>
              <a:ext uri="{FF2B5EF4-FFF2-40B4-BE49-F238E27FC236}">
                <a16:creationId xmlns:a16="http://schemas.microsoft.com/office/drawing/2014/main" id="{3EEFF32F-FAC6-BD9F-B82B-82EF351CE7A7}"/>
              </a:ext>
            </a:extLst>
          </p:cNvPr>
          <p:cNvSpPr>
            <a:spLocks noGrp="1" noChangeArrowheads="1"/>
          </p:cNvSpPr>
          <p:nvPr>
            <p:ph type="subTitle" idx="2"/>
          </p:nvPr>
        </p:nvSpPr>
        <p:spPr bwMode="auto">
          <a:xfrm>
            <a:off x="42740" y="1751104"/>
            <a:ext cx="6555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a:t>
            </a:r>
            <a:r>
              <a:rPr kumimoji="0" lang="zh-TW" altLang="en-US"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安全演算法 (Safety Algorithm)：</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目的：</a:t>
            </a:r>
            <a:r>
              <a:rPr kumimoji="0" lang="zh-TW" altLang="zh-TW" sz="1800" b="0" i="0" u="none" strike="noStrike" cap="none" normalizeH="0" baseline="0" dirty="0">
                <a:ln>
                  <a:noFill/>
                </a:ln>
                <a:solidFill>
                  <a:schemeClr val="tx1"/>
                </a:solidFill>
                <a:effectLst/>
                <a:latin typeface="Arial" panose="020B0604020202020204" pitchFamily="34" charset="0"/>
              </a:rPr>
              <a:t>判斷系統是否處於安全狀態，</a:t>
            </a:r>
            <a:br>
              <a:rPr lang="en-US" altLang="zh-TW" sz="1800" dirty="0">
                <a:solidFill>
                  <a:schemeClr val="tx1"/>
                </a:solidFill>
                <a:latin typeface="Arial" panose="020B0604020202020204" pitchFamily="34" charset="0"/>
              </a:rPr>
            </a:br>
            <a:r>
              <a:rPr lang="zh-TW" altLang="en-US"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並找出所有可能存在的安全序列。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a:t>
            </a:r>
            <a:r>
              <a:rPr kumimoji="0" lang="zh-TW" altLang="en-US"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機制：</a:t>
            </a:r>
            <a:r>
              <a:rPr kumimoji="0" lang="zh-TW" altLang="zh-TW" sz="1800" b="0" i="0" u="none" strike="noStrike" cap="none" normalizeH="0" baseline="0" dirty="0">
                <a:ln>
                  <a:noFill/>
                </a:ln>
                <a:solidFill>
                  <a:schemeClr val="tx1"/>
                </a:solidFill>
                <a:effectLst/>
                <a:latin typeface="Arial" panose="020B0604020202020204" pitchFamily="34" charset="0"/>
              </a:rPr>
              <a:t>迭代檢查尚未完成的進程，</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zh-TW" altLang="en-US"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若某進程的 </a:t>
            </a:r>
            <a:r>
              <a:rPr kumimoji="0" lang="zh-TW" altLang="zh-TW" sz="1800" b="0" i="0" u="none" strike="noStrike" cap="none" normalizeH="0" baseline="0" dirty="0">
                <a:ln>
                  <a:noFill/>
                </a:ln>
                <a:solidFill>
                  <a:schemeClr val="tx1"/>
                </a:solidFill>
                <a:effectLst/>
                <a:latin typeface="Arial Unicode MS"/>
              </a:rPr>
              <a:t>Need</a:t>
            </a:r>
            <a:r>
              <a:rPr kumimoji="0" lang="zh-TW" altLang="zh-TW" sz="1800" b="0" i="0" u="none" strike="noStrike" cap="none" normalizeH="0" baseline="0" dirty="0">
                <a:ln>
                  <a:noFill/>
                </a:ln>
                <a:solidFill>
                  <a:schemeClr val="tx1"/>
                </a:solidFill>
                <a:effectLst/>
              </a:rPr>
              <a:t> 小於等於當前 </a:t>
            </a:r>
            <a:r>
              <a:rPr kumimoji="0" lang="zh-TW" altLang="zh-TW" sz="1800" b="0" i="0" u="none" strike="noStrike" cap="none" normalizeH="0" baseline="0" dirty="0">
                <a:ln>
                  <a:noFill/>
                </a:ln>
                <a:solidFill>
                  <a:schemeClr val="tx1"/>
                </a:solidFill>
                <a:effectLst/>
                <a:latin typeface="Arial Unicode MS"/>
              </a:rPr>
              <a:t>Work</a:t>
            </a:r>
            <a:r>
              <a:rPr kumimoji="0" lang="zh-TW" altLang="zh-TW" sz="1800" b="0" i="0" u="none" strike="noStrike" cap="none" normalizeH="0" baseline="0" dirty="0">
                <a:ln>
                  <a:noFill/>
                </a:ln>
                <a:solidFill>
                  <a:schemeClr val="tx1"/>
                </a:solidFill>
                <a:effectLst/>
              </a:rPr>
              <a:t> (可用資源)，</a:t>
            </a:r>
            <a:endParaRPr kumimoji="0" lang="en-US" altLang="zh-TW"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TW" altLang="en-US" sz="1800" b="0" i="0" u="none" strike="noStrike" cap="none" normalizeH="0" baseline="0" dirty="0">
                <a:ln>
                  <a:noFill/>
                </a:ln>
                <a:solidFill>
                  <a:schemeClr val="tx1"/>
                </a:solidFill>
                <a:effectLst/>
              </a:rPr>
              <a:t>      </a:t>
            </a:r>
            <a:r>
              <a:rPr kumimoji="0" lang="zh-TW" altLang="zh-TW" sz="1800" b="0" i="0" u="none" strike="noStrike" cap="none" normalizeH="0" baseline="0" dirty="0">
                <a:ln>
                  <a:noFill/>
                </a:ln>
                <a:solidFill>
                  <a:schemeClr val="tx1"/>
                </a:solidFill>
                <a:effectLst/>
              </a:rPr>
              <a:t>則假設其完成並釋放其已分配資源，更新 </a:t>
            </a:r>
            <a:r>
              <a:rPr kumimoji="0" lang="zh-TW" altLang="zh-TW" sz="1800" b="0" i="0" u="none" strike="noStrike" cap="none" normalizeH="0" baseline="0" dirty="0">
                <a:ln>
                  <a:noFill/>
                </a:ln>
                <a:solidFill>
                  <a:schemeClr val="tx1"/>
                </a:solidFill>
                <a:effectLst/>
                <a:latin typeface="Arial Unicode MS"/>
              </a:rPr>
              <a:t>Work</a:t>
            </a:r>
            <a:r>
              <a:rPr kumimoji="0" lang="zh-TW" altLang="en-US" sz="1800" b="0" i="0" u="none" strike="noStrike" cap="none" normalizeH="0" baseline="0" dirty="0">
                <a:ln>
                  <a:noFill/>
                </a:ln>
                <a:solidFill>
                  <a:schemeClr val="tx1"/>
                </a:solidFill>
                <a:effectLst/>
                <a:latin typeface="Arial Unicode MS"/>
              </a:rPr>
              <a:t>，</a:t>
            </a:r>
            <a:br>
              <a:rPr kumimoji="0" lang="en-US" altLang="zh-TW" sz="1800" b="0" i="0" u="none" strike="noStrike" cap="none" normalizeH="0" baseline="0" dirty="0">
                <a:ln>
                  <a:noFill/>
                </a:ln>
                <a:solidFill>
                  <a:schemeClr val="tx1"/>
                </a:solidFill>
                <a:effectLst/>
                <a:latin typeface="Arial Unicode MS"/>
              </a:rPr>
            </a:br>
            <a:r>
              <a:rPr kumimoji="0" lang="zh-TW" altLang="en-US" sz="1800" b="0" i="0" u="none" strike="noStrike" cap="none" normalizeH="0" baseline="0" dirty="0">
                <a:ln>
                  <a:noFill/>
                </a:ln>
                <a:solidFill>
                  <a:schemeClr val="tx1"/>
                </a:solidFill>
                <a:effectLst/>
                <a:latin typeface="Arial Unicode MS"/>
              </a:rPr>
              <a:t>             </a:t>
            </a:r>
            <a:r>
              <a:rPr kumimoji="0" lang="zh-TW" altLang="zh-TW" sz="1800" b="0" i="0" u="none" strike="noStrike" cap="none" normalizeH="0" baseline="0" dirty="0">
                <a:ln>
                  <a:noFill/>
                </a:ln>
                <a:solidFill>
                  <a:schemeClr val="tx1"/>
                </a:solidFill>
                <a:effectLst/>
              </a:rPr>
              <a:t>遞歸尋找所有可完成的進程順序。</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84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9">
          <a:extLst>
            <a:ext uri="{FF2B5EF4-FFF2-40B4-BE49-F238E27FC236}">
              <a16:creationId xmlns:a16="http://schemas.microsoft.com/office/drawing/2014/main" id="{6927C8CF-A70F-32CF-44EA-7F2129D927D8}"/>
            </a:ext>
          </a:extLst>
        </p:cNvPr>
        <p:cNvGrpSpPr/>
        <p:nvPr/>
      </p:nvGrpSpPr>
      <p:grpSpPr>
        <a:xfrm>
          <a:off x="0" y="0"/>
          <a:ext cx="0" cy="0"/>
          <a:chOff x="0" y="0"/>
          <a:chExt cx="0" cy="0"/>
        </a:xfrm>
      </p:grpSpPr>
      <p:sp>
        <p:nvSpPr>
          <p:cNvPr id="851" name="Google Shape;851;p48">
            <a:extLst>
              <a:ext uri="{FF2B5EF4-FFF2-40B4-BE49-F238E27FC236}">
                <a16:creationId xmlns:a16="http://schemas.microsoft.com/office/drawing/2014/main" id="{C092166F-36D6-973D-0CE7-8A0A684B6F0F}"/>
              </a:ext>
            </a:extLst>
          </p:cNvPr>
          <p:cNvSpPr txBox="1">
            <a:spLocks noGrp="1"/>
          </p:cNvSpPr>
          <p:nvPr>
            <p:ph type="title"/>
          </p:nvPr>
        </p:nvSpPr>
        <p:spPr>
          <a:xfrm>
            <a:off x="311775" y="305827"/>
            <a:ext cx="4221200" cy="644083"/>
          </a:xfrm>
          <a:prstGeom prst="rect">
            <a:avLst/>
          </a:prstGeom>
        </p:spPr>
        <p:txBody>
          <a:bodyPr spcFirstLastPara="1" wrap="square" lIns="121900" tIns="121900" rIns="121900" bIns="121900" anchor="b" anchorCtr="0">
            <a:noAutofit/>
          </a:bodyPr>
          <a:lstStyle/>
          <a:p>
            <a:pPr marL="0" indent="0"/>
            <a:r>
              <a:rPr lang="zh-TW" altLang="en-US" dirty="0"/>
              <a:t>畫面展示</a:t>
            </a:r>
            <a:endParaRPr lang="en-US" altLang="zh-TW" dirty="0"/>
          </a:p>
        </p:txBody>
      </p:sp>
      <p:sp>
        <p:nvSpPr>
          <p:cNvPr id="852" name="Google Shape;852;p48">
            <a:extLst>
              <a:ext uri="{FF2B5EF4-FFF2-40B4-BE49-F238E27FC236}">
                <a16:creationId xmlns:a16="http://schemas.microsoft.com/office/drawing/2014/main" id="{4AC5229C-4C3A-46AE-BD31-AF3945660D64}"/>
              </a:ext>
            </a:extLst>
          </p:cNvPr>
          <p:cNvSpPr txBox="1">
            <a:spLocks noGrp="1"/>
          </p:cNvSpPr>
          <p:nvPr>
            <p:ph type="subTitle" idx="1"/>
          </p:nvPr>
        </p:nvSpPr>
        <p:spPr>
          <a:xfrm>
            <a:off x="679363" y="1175400"/>
            <a:ext cx="4221200" cy="5225400"/>
          </a:xfrm>
          <a:prstGeom prst="rect">
            <a:avLst/>
          </a:prstGeom>
        </p:spPr>
        <p:txBody>
          <a:bodyPr spcFirstLastPara="1" wrap="square" lIns="121900" tIns="121900" rIns="121900" bIns="121900" anchor="t" anchorCtr="0">
            <a:noAutofit/>
          </a:bodyPr>
          <a:lstStyle/>
          <a:p>
            <a:pPr marL="0" indent="0"/>
            <a:r>
              <a:rPr lang="zh-TW" altLang="en-US" sz="2400" dirty="0"/>
              <a:t>   由於題目有正確固定答案，在系統初始狀態下可以看得到題目內容。</a:t>
            </a:r>
            <a:endParaRPr lang="en-US" altLang="zh-TW" sz="2400" dirty="0"/>
          </a:p>
          <a:p>
            <a:pPr marL="0" indent="0"/>
            <a:r>
              <a:rPr lang="zh-TW" altLang="en-US" sz="2400" dirty="0"/>
              <a:t>    </a:t>
            </a:r>
            <a:endParaRPr lang="en-US" altLang="zh-TW" sz="2400" dirty="0"/>
          </a:p>
          <a:p>
            <a:pPr marL="0" indent="0"/>
            <a:r>
              <a:rPr lang="zh-TW" altLang="en-US" sz="2400" dirty="0"/>
              <a:t>   且可以透過安全序列得知由安全演算法得出的序列排列可能。</a:t>
            </a:r>
            <a:endParaRPr lang="en-US" altLang="zh-TW" sz="2400" dirty="0"/>
          </a:p>
          <a:p>
            <a:pPr marL="0" indent="0"/>
            <a:endParaRPr lang="en-US" sz="2400" dirty="0"/>
          </a:p>
          <a:p>
            <a:pPr marL="0" indent="0"/>
            <a:r>
              <a:rPr lang="zh-TW" altLang="en-US" sz="2400" dirty="0"/>
              <a:t>   並顯示資源請求判斷的演算法執行日誌，可以看得到兩種演算法的推導及過程。</a:t>
            </a:r>
            <a:endParaRPr lang="en-US" altLang="zh-TW" sz="2800" dirty="0"/>
          </a:p>
        </p:txBody>
      </p:sp>
      <p:sp>
        <p:nvSpPr>
          <p:cNvPr id="853" name="Google Shape;853;p48">
            <a:extLst>
              <a:ext uri="{FF2B5EF4-FFF2-40B4-BE49-F238E27FC236}">
                <a16:creationId xmlns:a16="http://schemas.microsoft.com/office/drawing/2014/main" id="{50D9B445-7692-87FB-728F-B652E1B2A6C3}"/>
              </a:ext>
            </a:extLst>
          </p:cNvPr>
          <p:cNvSpPr txBox="1"/>
          <p:nvPr/>
        </p:nvSpPr>
        <p:spPr>
          <a:xfrm>
            <a:off x="11004951" y="5561876"/>
            <a:ext cx="692400" cy="1055600"/>
          </a:xfrm>
          <a:prstGeom prst="rect">
            <a:avLst/>
          </a:prstGeom>
          <a:noFill/>
          <a:ln>
            <a:noFill/>
          </a:ln>
        </p:spPr>
        <p:txBody>
          <a:bodyPr spcFirstLastPara="1" wrap="square" lIns="121900" tIns="121900" rIns="121900" bIns="121900" anchor="t" anchorCtr="0">
            <a:noAutofit/>
          </a:bodyPr>
          <a:lstStyle/>
          <a:p>
            <a:r>
              <a:rPr lang="en" sz="12800" dirty="0">
                <a:solidFill>
                  <a:schemeClr val="accent2"/>
                </a:solidFill>
                <a:latin typeface="Comfortaa"/>
                <a:ea typeface="Comfortaa"/>
                <a:cs typeface="Comfortaa"/>
                <a:sym typeface="Comfortaa"/>
              </a:rPr>
              <a:t>*</a:t>
            </a:r>
            <a:endParaRPr sz="12800" dirty="0">
              <a:solidFill>
                <a:schemeClr val="accent2"/>
              </a:solidFill>
              <a:latin typeface="Comfortaa"/>
              <a:ea typeface="Comfortaa"/>
              <a:cs typeface="Comfortaa"/>
              <a:sym typeface="Comfortaa"/>
            </a:endParaRPr>
          </a:p>
        </p:txBody>
      </p:sp>
      <p:pic>
        <p:nvPicPr>
          <p:cNvPr id="3" name="圖片 2">
            <a:extLst>
              <a:ext uri="{FF2B5EF4-FFF2-40B4-BE49-F238E27FC236}">
                <a16:creationId xmlns:a16="http://schemas.microsoft.com/office/drawing/2014/main" id="{DCF458F1-5C82-40B2-0191-E1BC8B081D31}"/>
              </a:ext>
            </a:extLst>
          </p:cNvPr>
          <p:cNvPicPr>
            <a:picLocks noChangeAspect="1"/>
          </p:cNvPicPr>
          <p:nvPr/>
        </p:nvPicPr>
        <p:blipFill>
          <a:blip r:embed="rId3"/>
          <a:stretch>
            <a:fillRect/>
          </a:stretch>
        </p:blipFill>
        <p:spPr>
          <a:xfrm>
            <a:off x="5884313" y="1038687"/>
            <a:ext cx="5813038" cy="4958179"/>
          </a:xfrm>
          <a:prstGeom prst="rect">
            <a:avLst/>
          </a:prstGeom>
        </p:spPr>
      </p:pic>
    </p:spTree>
    <p:extLst>
      <p:ext uri="{BB962C8B-B14F-4D97-AF65-F5344CB8AC3E}">
        <p14:creationId xmlns:p14="http://schemas.microsoft.com/office/powerpoint/2010/main" val="22150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29120DAD-B8F5-2EFD-8421-7310D2BE2789}"/>
            </a:ext>
          </a:extLst>
        </p:cNvPr>
        <p:cNvGrpSpPr/>
        <p:nvPr/>
      </p:nvGrpSpPr>
      <p:grpSpPr>
        <a:xfrm>
          <a:off x="0" y="0"/>
          <a:ext cx="0" cy="0"/>
          <a:chOff x="0" y="0"/>
          <a:chExt cx="0" cy="0"/>
        </a:xfrm>
      </p:grpSpPr>
      <p:sp>
        <p:nvSpPr>
          <p:cNvPr id="523" name="Google Shape;523;p39">
            <a:extLst>
              <a:ext uri="{FF2B5EF4-FFF2-40B4-BE49-F238E27FC236}">
                <a16:creationId xmlns:a16="http://schemas.microsoft.com/office/drawing/2014/main" id="{DEF216E7-2FF0-A7A3-5CCD-CC9316800394}"/>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US" altLang="zh-TW" dirty="0">
                <a:solidFill>
                  <a:schemeClr val="bg2"/>
                </a:solidFill>
              </a:rPr>
              <a:t>Page Replacement Algorithms</a:t>
            </a:r>
            <a:r>
              <a:rPr lang="en-US" dirty="0">
                <a:solidFill>
                  <a:schemeClr val="bg2"/>
                </a:solidFill>
              </a:rPr>
              <a:t> </a:t>
            </a:r>
            <a:r>
              <a:rPr lang="zh-TW" altLang="en-US" dirty="0">
                <a:solidFill>
                  <a:schemeClr val="bg2"/>
                </a:solidFill>
              </a:rPr>
              <a:t>問題陳述</a:t>
            </a:r>
            <a:endParaRPr dirty="0">
              <a:solidFill>
                <a:schemeClr val="bg2"/>
              </a:solidFill>
            </a:endParaRPr>
          </a:p>
        </p:txBody>
      </p:sp>
      <p:grpSp>
        <p:nvGrpSpPr>
          <p:cNvPr id="530" name="Google Shape;530;p39">
            <a:extLst>
              <a:ext uri="{FF2B5EF4-FFF2-40B4-BE49-F238E27FC236}">
                <a16:creationId xmlns:a16="http://schemas.microsoft.com/office/drawing/2014/main" id="{4667C0CD-0A27-9FF8-7BEC-3899A1DD98E0}"/>
              </a:ext>
            </a:extLst>
          </p:cNvPr>
          <p:cNvGrpSpPr/>
          <p:nvPr/>
        </p:nvGrpSpPr>
        <p:grpSpPr>
          <a:xfrm>
            <a:off x="466720" y="5258667"/>
            <a:ext cx="3381529" cy="1183100"/>
            <a:chOff x="880714" y="3731738"/>
            <a:chExt cx="2536147" cy="887325"/>
          </a:xfrm>
        </p:grpSpPr>
        <p:sp>
          <p:nvSpPr>
            <p:cNvPr id="531" name="Google Shape;531;p39">
              <a:extLst>
                <a:ext uri="{FF2B5EF4-FFF2-40B4-BE49-F238E27FC236}">
                  <a16:creationId xmlns:a16="http://schemas.microsoft.com/office/drawing/2014/main" id="{BDA47D09-A80E-A34E-2EF9-725F765C158C}"/>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39">
              <a:extLst>
                <a:ext uri="{FF2B5EF4-FFF2-40B4-BE49-F238E27FC236}">
                  <a16:creationId xmlns:a16="http://schemas.microsoft.com/office/drawing/2014/main" id="{195041AA-DEEA-6F17-F3CC-74CF894C215C}"/>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39">
              <a:extLst>
                <a:ext uri="{FF2B5EF4-FFF2-40B4-BE49-F238E27FC236}">
                  <a16:creationId xmlns:a16="http://schemas.microsoft.com/office/drawing/2014/main" id="{66FB3BAA-8085-CF73-F34B-B3E6F1338258}"/>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4" name="Google Shape;534;p39">
              <a:extLst>
                <a:ext uri="{FF2B5EF4-FFF2-40B4-BE49-F238E27FC236}">
                  <a16:creationId xmlns:a16="http://schemas.microsoft.com/office/drawing/2014/main" id="{8E02E2D1-B254-5AAF-D8FC-938ED4890B76}"/>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39">
              <a:extLst>
                <a:ext uri="{FF2B5EF4-FFF2-40B4-BE49-F238E27FC236}">
                  <a16:creationId xmlns:a16="http://schemas.microsoft.com/office/drawing/2014/main" id="{A9951388-F8D3-C37E-4239-220764138FDC}"/>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39">
              <a:extLst>
                <a:ext uri="{FF2B5EF4-FFF2-40B4-BE49-F238E27FC236}">
                  <a16:creationId xmlns:a16="http://schemas.microsoft.com/office/drawing/2014/main" id="{1EA0405C-94C7-85A4-2A4D-ABDE8AA53096}"/>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39">
              <a:extLst>
                <a:ext uri="{FF2B5EF4-FFF2-40B4-BE49-F238E27FC236}">
                  <a16:creationId xmlns:a16="http://schemas.microsoft.com/office/drawing/2014/main" id="{A353F8DD-1CED-10AE-CE37-05D01265CA79}"/>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39">
              <a:extLst>
                <a:ext uri="{FF2B5EF4-FFF2-40B4-BE49-F238E27FC236}">
                  <a16:creationId xmlns:a16="http://schemas.microsoft.com/office/drawing/2014/main" id="{E522F76D-0156-925F-971B-7269A95C01C4}"/>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39">
              <a:extLst>
                <a:ext uri="{FF2B5EF4-FFF2-40B4-BE49-F238E27FC236}">
                  <a16:creationId xmlns:a16="http://schemas.microsoft.com/office/drawing/2014/main" id="{B0663FA7-9447-9546-65FE-ED126CABCB6A}"/>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39">
              <a:extLst>
                <a:ext uri="{FF2B5EF4-FFF2-40B4-BE49-F238E27FC236}">
                  <a16:creationId xmlns:a16="http://schemas.microsoft.com/office/drawing/2014/main" id="{7CC3581A-5CA0-F796-4B48-EFF3575EDAF2}"/>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39">
              <a:extLst>
                <a:ext uri="{FF2B5EF4-FFF2-40B4-BE49-F238E27FC236}">
                  <a16:creationId xmlns:a16="http://schemas.microsoft.com/office/drawing/2014/main" id="{4CBB9D63-CA52-953C-46E7-F12A82CA1502}"/>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39">
              <a:extLst>
                <a:ext uri="{FF2B5EF4-FFF2-40B4-BE49-F238E27FC236}">
                  <a16:creationId xmlns:a16="http://schemas.microsoft.com/office/drawing/2014/main" id="{8724E560-D485-3C83-E066-A148D78DE672}"/>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39">
              <a:extLst>
                <a:ext uri="{FF2B5EF4-FFF2-40B4-BE49-F238E27FC236}">
                  <a16:creationId xmlns:a16="http://schemas.microsoft.com/office/drawing/2014/main" id="{A3F5FBDB-DED5-1D33-E3A3-B25F4EF43241}"/>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39">
            <a:extLst>
              <a:ext uri="{FF2B5EF4-FFF2-40B4-BE49-F238E27FC236}">
                <a16:creationId xmlns:a16="http://schemas.microsoft.com/office/drawing/2014/main" id="{3A2CD435-D9FB-DC9E-9FBB-0300782CFEE1}"/>
              </a:ext>
            </a:extLst>
          </p:cNvPr>
          <p:cNvSpPr txBox="1"/>
          <p:nvPr/>
        </p:nvSpPr>
        <p:spPr>
          <a:xfrm>
            <a:off x="9311033" y="1735287"/>
            <a:ext cx="1930000" cy="728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6667" kern="0">
                <a:solidFill>
                  <a:srgbClr val="94EE6B"/>
                </a:solidFill>
                <a:latin typeface="Fira Code"/>
                <a:ea typeface="Fira Code"/>
                <a:cs typeface="Fira Code"/>
                <a:sym typeface="Fira Code"/>
              </a:rPr>
              <a:t>...</a:t>
            </a:r>
            <a:endParaRPr sz="6667" kern="0">
              <a:solidFill>
                <a:srgbClr val="94EE6B"/>
              </a:solidFill>
              <a:latin typeface="Arial"/>
              <a:cs typeface="Arial"/>
              <a:sym typeface="Arial"/>
            </a:endParaRPr>
          </a:p>
        </p:txBody>
      </p:sp>
      <p:sp>
        <p:nvSpPr>
          <p:cNvPr id="2" name="Rectangle 1">
            <a:extLst>
              <a:ext uri="{FF2B5EF4-FFF2-40B4-BE49-F238E27FC236}">
                <a16:creationId xmlns:a16="http://schemas.microsoft.com/office/drawing/2014/main" id="{8D0DA437-1AB3-4189-8193-8253172360AC}"/>
              </a:ext>
            </a:extLst>
          </p:cNvPr>
          <p:cNvSpPr>
            <a:spLocks noGrp="1" noChangeArrowheads="1"/>
          </p:cNvSpPr>
          <p:nvPr>
            <p:ph type="subTitle" idx="1"/>
          </p:nvPr>
        </p:nvSpPr>
        <p:spPr bwMode="auto">
          <a:xfrm>
            <a:off x="146946" y="1699038"/>
            <a:ext cx="65582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實作並比較三種頁面置換演算法：FIFO、LRU 和 Optimal。 </a:t>
            </a:r>
          </a:p>
          <a:p>
            <a:pPr marL="0" marR="0" lvl="0" indent="0" algn="l" defTabSz="914400" rtl="0" eaLnBrk="0" fontAlgn="base" latinLnBrk="0" hangingPunct="0">
              <a:lnSpc>
                <a:spcPct val="100000"/>
              </a:lnSpc>
              <a:spcBef>
                <a:spcPct val="0"/>
              </a:spcBef>
              <a:spcAft>
                <a:spcPct val="0"/>
              </a:spcAft>
              <a:buClrTx/>
              <a:buSzTx/>
              <a:tabLst/>
            </a:pP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核心目標是模擬作業系統如何在物理記憶體（頁框）不足時，</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選擇要替換的頁面，以減少分頁錯誤 (Page Fault)。 </a:t>
            </a:r>
          </a:p>
        </p:txBody>
      </p:sp>
      <p:sp>
        <p:nvSpPr>
          <p:cNvPr id="3" name="Rectangle 2">
            <a:extLst>
              <a:ext uri="{FF2B5EF4-FFF2-40B4-BE49-F238E27FC236}">
                <a16:creationId xmlns:a16="http://schemas.microsoft.com/office/drawing/2014/main" id="{F79155E3-BCF2-C780-76F0-1598980CE149}"/>
              </a:ext>
            </a:extLst>
          </p:cNvPr>
          <p:cNvSpPr>
            <a:spLocks noGrp="1" noChangeArrowheads="1"/>
          </p:cNvSpPr>
          <p:nvPr>
            <p:ph type="subTitle" idx="2"/>
          </p:nvPr>
        </p:nvSpPr>
        <p:spPr bwMode="auto">
          <a:xfrm>
            <a:off x="4092674" y="3402311"/>
            <a:ext cx="799896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虛擬記憶體 (Virtual Memory)：</a:t>
            </a:r>
            <a:r>
              <a:rPr kumimoji="0" lang="zh-TW" altLang="zh-TW" sz="1800" b="0" i="0" u="none" strike="noStrike" cap="none" normalizeH="0" baseline="0" dirty="0">
                <a:ln>
                  <a:noFill/>
                </a:ln>
                <a:solidFill>
                  <a:schemeClr val="tx1"/>
                </a:solidFill>
                <a:effectLst/>
                <a:latin typeface="Arial" panose="020B0604020202020204" pitchFamily="34" charset="0"/>
              </a:rPr>
              <a:t> 允許程式使用比實際物理記憶體更大的定址空間。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分頁錯誤 (Page Fault)：</a:t>
            </a:r>
            <a:r>
              <a:rPr kumimoji="0" lang="zh-TW" altLang="zh-TW" sz="1800" b="0" i="0" u="none" strike="noStrike" cap="none" normalizeH="0" baseline="0" dirty="0">
                <a:ln>
                  <a:noFill/>
                </a:ln>
                <a:solidFill>
                  <a:schemeClr val="tx1"/>
                </a:solidFill>
                <a:effectLst/>
                <a:latin typeface="Arial" panose="020B0604020202020204" pitchFamily="34" charset="0"/>
              </a:rPr>
              <a:t> 當程式存取一個不在物理記憶體中的頁面時發生，需要從輔助儲存載入該頁。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需求分頁 (Demand Paging)：</a:t>
            </a:r>
            <a:r>
              <a:rPr kumimoji="0" lang="zh-TW" altLang="zh-TW" sz="1800" b="0" i="0" u="none" strike="noStrike" cap="none" normalizeH="0" baseline="0" dirty="0">
                <a:ln>
                  <a:noFill/>
                </a:ln>
                <a:solidFill>
                  <a:schemeClr val="tx1"/>
                </a:solidFill>
                <a:effectLst/>
                <a:latin typeface="Arial" panose="020B0604020202020204" pitchFamily="34" charset="0"/>
              </a:rPr>
              <a:t> 頁面只在實際需要時才載入記憶體。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頁面置換 (Page Replacement)：</a:t>
            </a:r>
            <a:r>
              <a:rPr kumimoji="0" lang="zh-TW" altLang="zh-TW" sz="1800" b="0" i="0" u="none" strike="noStrike" cap="none" normalizeH="0" baseline="0" dirty="0">
                <a:ln>
                  <a:noFill/>
                </a:ln>
                <a:solidFill>
                  <a:schemeClr val="tx1"/>
                </a:solidFill>
                <a:effectLst/>
                <a:latin typeface="Arial" panose="020B0604020202020204" pitchFamily="34" charset="0"/>
              </a:rPr>
              <a:t> 當發生分頁錯誤且所有物理頁框都被佔用時，系統必須選擇一個現有頁面移出記憶體，為新頁面騰出空間。 </a:t>
            </a:r>
          </a:p>
        </p:txBody>
      </p:sp>
    </p:spTree>
    <p:extLst>
      <p:ext uri="{BB962C8B-B14F-4D97-AF65-F5344CB8AC3E}">
        <p14:creationId xmlns:p14="http://schemas.microsoft.com/office/powerpoint/2010/main" val="375553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0917745-41BD-9D2F-CE76-B66382A9B1B8}"/>
            </a:ext>
          </a:extLst>
        </p:cNvPr>
        <p:cNvGrpSpPr/>
        <p:nvPr/>
      </p:nvGrpSpPr>
      <p:grpSpPr>
        <a:xfrm>
          <a:off x="0" y="0"/>
          <a:ext cx="0" cy="0"/>
          <a:chOff x="0" y="0"/>
          <a:chExt cx="0" cy="0"/>
        </a:xfrm>
      </p:grpSpPr>
      <p:sp>
        <p:nvSpPr>
          <p:cNvPr id="431" name="Google Shape;431;p36">
            <a:extLst>
              <a:ext uri="{FF2B5EF4-FFF2-40B4-BE49-F238E27FC236}">
                <a16:creationId xmlns:a16="http://schemas.microsoft.com/office/drawing/2014/main" id="{93564DD8-E496-7435-D812-538BC1324142}"/>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Key Concept</a:t>
            </a:r>
            <a:br>
              <a:rPr lang="en" dirty="0"/>
            </a:br>
            <a:endParaRPr dirty="0">
              <a:solidFill>
                <a:schemeClr val="lt2"/>
              </a:solidFill>
            </a:endParaRPr>
          </a:p>
        </p:txBody>
      </p:sp>
      <p:grpSp>
        <p:nvGrpSpPr>
          <p:cNvPr id="434" name="Google Shape;434;p36">
            <a:extLst>
              <a:ext uri="{FF2B5EF4-FFF2-40B4-BE49-F238E27FC236}">
                <a16:creationId xmlns:a16="http://schemas.microsoft.com/office/drawing/2014/main" id="{4F87A0FF-5DB9-3564-08D6-38AA87195123}"/>
              </a:ext>
            </a:extLst>
          </p:cNvPr>
          <p:cNvGrpSpPr/>
          <p:nvPr/>
        </p:nvGrpSpPr>
        <p:grpSpPr>
          <a:xfrm>
            <a:off x="466720" y="5258667"/>
            <a:ext cx="3381529" cy="1183100"/>
            <a:chOff x="880714" y="3731738"/>
            <a:chExt cx="2536147" cy="887325"/>
          </a:xfrm>
        </p:grpSpPr>
        <p:sp>
          <p:nvSpPr>
            <p:cNvPr id="435" name="Google Shape;435;p36">
              <a:extLst>
                <a:ext uri="{FF2B5EF4-FFF2-40B4-BE49-F238E27FC236}">
                  <a16:creationId xmlns:a16="http://schemas.microsoft.com/office/drawing/2014/main" id="{9CDFBA8A-D720-CFD9-33F7-40BCEF42CAB6}"/>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6" name="Google Shape;436;p36">
              <a:extLst>
                <a:ext uri="{FF2B5EF4-FFF2-40B4-BE49-F238E27FC236}">
                  <a16:creationId xmlns:a16="http://schemas.microsoft.com/office/drawing/2014/main" id="{0C364F9D-1D9E-9274-F5A3-FD8509BB3761}"/>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7" name="Google Shape;437;p36">
              <a:extLst>
                <a:ext uri="{FF2B5EF4-FFF2-40B4-BE49-F238E27FC236}">
                  <a16:creationId xmlns:a16="http://schemas.microsoft.com/office/drawing/2014/main" id="{8AC28329-AAEA-9B34-5BB4-22C5AC4553A9}"/>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38" name="Google Shape;438;p36">
              <a:extLst>
                <a:ext uri="{FF2B5EF4-FFF2-40B4-BE49-F238E27FC236}">
                  <a16:creationId xmlns:a16="http://schemas.microsoft.com/office/drawing/2014/main" id="{C811203F-E151-C4B0-3A21-DA211CA5E99B}"/>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39" name="Google Shape;439;p36">
              <a:extLst>
                <a:ext uri="{FF2B5EF4-FFF2-40B4-BE49-F238E27FC236}">
                  <a16:creationId xmlns:a16="http://schemas.microsoft.com/office/drawing/2014/main" id="{4B3C3E85-CB4B-5A32-D05E-42F38D8984BA}"/>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40" name="Google Shape;440;p36">
              <a:extLst>
                <a:ext uri="{FF2B5EF4-FFF2-40B4-BE49-F238E27FC236}">
                  <a16:creationId xmlns:a16="http://schemas.microsoft.com/office/drawing/2014/main" id="{AD20286F-6788-8F32-7086-F281166A217A}"/>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41" name="Google Shape;441;p36">
              <a:extLst>
                <a:ext uri="{FF2B5EF4-FFF2-40B4-BE49-F238E27FC236}">
                  <a16:creationId xmlns:a16="http://schemas.microsoft.com/office/drawing/2014/main" id="{DFCF6B57-10A8-3B2F-A43D-19AEB827C768}"/>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42" name="Google Shape;442;p36">
              <a:extLst>
                <a:ext uri="{FF2B5EF4-FFF2-40B4-BE49-F238E27FC236}">
                  <a16:creationId xmlns:a16="http://schemas.microsoft.com/office/drawing/2014/main" id="{9C1C35A8-3159-42FD-A74D-D3E8FA0A3DC0}"/>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43" name="Google Shape;443;p36">
              <a:extLst>
                <a:ext uri="{FF2B5EF4-FFF2-40B4-BE49-F238E27FC236}">
                  <a16:creationId xmlns:a16="http://schemas.microsoft.com/office/drawing/2014/main" id="{5EDA4C19-40FB-B3CD-3E45-B23992B2AEAA}"/>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36">
              <a:extLst>
                <a:ext uri="{FF2B5EF4-FFF2-40B4-BE49-F238E27FC236}">
                  <a16:creationId xmlns:a16="http://schemas.microsoft.com/office/drawing/2014/main" id="{B433DBB3-98D5-6A53-85C0-D4ACDDB70D66}"/>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5" name="Google Shape;445;p36">
              <a:extLst>
                <a:ext uri="{FF2B5EF4-FFF2-40B4-BE49-F238E27FC236}">
                  <a16:creationId xmlns:a16="http://schemas.microsoft.com/office/drawing/2014/main" id="{99EE5209-3230-C80F-9D49-7E05D0C672C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6" name="Google Shape;446;p36">
              <a:extLst>
                <a:ext uri="{FF2B5EF4-FFF2-40B4-BE49-F238E27FC236}">
                  <a16:creationId xmlns:a16="http://schemas.microsoft.com/office/drawing/2014/main" id="{95501E0B-75F2-6A71-4388-FBAD6A8318FF}"/>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7" name="Google Shape;447;p36">
              <a:extLst>
                <a:ext uri="{FF2B5EF4-FFF2-40B4-BE49-F238E27FC236}">
                  <a16:creationId xmlns:a16="http://schemas.microsoft.com/office/drawing/2014/main" id="{0D2A984E-278C-5F5D-9C28-7D28EC826BD0}"/>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48" name="Google Shape;448;p36">
            <a:extLst>
              <a:ext uri="{FF2B5EF4-FFF2-40B4-BE49-F238E27FC236}">
                <a16:creationId xmlns:a16="http://schemas.microsoft.com/office/drawing/2014/main" id="{8DC94386-7B04-A9F3-0C11-953874486B04}"/>
              </a:ext>
            </a:extLst>
          </p:cNvPr>
          <p:cNvSpPr txBox="1"/>
          <p:nvPr/>
        </p:nvSpPr>
        <p:spPr>
          <a:xfrm>
            <a:off x="4502057" y="5637921"/>
            <a:ext cx="692400" cy="10124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449" name="Google Shape;449;p36">
            <a:extLst>
              <a:ext uri="{FF2B5EF4-FFF2-40B4-BE49-F238E27FC236}">
                <a16:creationId xmlns:a16="http://schemas.microsoft.com/office/drawing/2014/main" id="{2FA3F137-4DED-D6B4-65D0-14AB2AF05DDD}"/>
              </a:ext>
            </a:extLst>
          </p:cNvPr>
          <p:cNvSpPr txBox="1"/>
          <p:nvPr/>
        </p:nvSpPr>
        <p:spPr>
          <a:xfrm>
            <a:off x="4727139" y="6062383"/>
            <a:ext cx="1301600" cy="728400"/>
          </a:xfrm>
          <a:prstGeom prst="rect">
            <a:avLst/>
          </a:prstGeom>
          <a:noFill/>
          <a:ln>
            <a:noFill/>
          </a:ln>
        </p:spPr>
        <p:txBody>
          <a:bodyPr spcFirstLastPara="1" wrap="square" lIns="121900" tIns="121900" rIns="121900" bIns="121900" anchor="ctr" anchorCtr="0">
            <a:noAutofit/>
          </a:bodyPr>
          <a:lstStyle/>
          <a:p>
            <a:pPr algn="r"/>
            <a:r>
              <a:rPr lang="en" sz="6667" dirty="0">
                <a:solidFill>
                  <a:schemeClr val="accent2"/>
                </a:solidFill>
                <a:latin typeface="Fira Code"/>
                <a:ea typeface="Fira Code"/>
                <a:cs typeface="Fira Code"/>
                <a:sym typeface="Fira Code"/>
              </a:rPr>
              <a:t>..</a:t>
            </a:r>
            <a:endParaRPr sz="6667" dirty="0">
              <a:solidFill>
                <a:schemeClr val="accent2"/>
              </a:solidFill>
            </a:endParaRPr>
          </a:p>
        </p:txBody>
      </p:sp>
      <p:sp>
        <p:nvSpPr>
          <p:cNvPr id="2" name="Rectangle 1">
            <a:extLst>
              <a:ext uri="{FF2B5EF4-FFF2-40B4-BE49-F238E27FC236}">
                <a16:creationId xmlns:a16="http://schemas.microsoft.com/office/drawing/2014/main" id="{51A71793-FC38-F4F0-E3B2-73D93882A567}"/>
              </a:ext>
            </a:extLst>
          </p:cNvPr>
          <p:cNvSpPr>
            <a:spLocks noGrp="1" noChangeArrowheads="1"/>
          </p:cNvSpPr>
          <p:nvPr>
            <p:ph type="subTitle" idx="2"/>
          </p:nvPr>
        </p:nvSpPr>
        <p:spPr bwMode="auto">
          <a:xfrm>
            <a:off x="136099" y="1763330"/>
            <a:ext cx="63786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a:t>
            </a:r>
            <a:r>
              <a:rPr lang="zh-TW" altLang="en-US" sz="1800" b="1" dirty="0">
                <a:solidFill>
                  <a:schemeClr val="tx1"/>
                </a:solidFill>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亂數頁面參考串：</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程式首先生成一個</a:t>
            </a:r>
            <a:r>
              <a:rPr kumimoji="0" lang="zh-TW" altLang="zh-TW" sz="1800" b="1" i="0" u="none" strike="noStrike" cap="none" normalizeH="0" baseline="0" dirty="0">
                <a:ln>
                  <a:noFill/>
                </a:ln>
                <a:solidFill>
                  <a:schemeClr val="tx1"/>
                </a:solidFill>
                <a:effectLst/>
                <a:latin typeface="Arial" panose="020B0604020202020204" pitchFamily="34" charset="0"/>
              </a:rPr>
              <a:t>亂數</a:t>
            </a:r>
            <a:r>
              <a:rPr kumimoji="0" lang="zh-TW" altLang="zh-TW" sz="1800" b="0" i="0" u="none" strike="noStrike" cap="none" normalizeH="0" baseline="0" dirty="0">
                <a:ln>
                  <a:noFill/>
                </a:ln>
                <a:solidFill>
                  <a:schemeClr val="tx1"/>
                </a:solidFill>
                <a:effectLst/>
                <a:latin typeface="Arial" panose="020B0604020202020204" pitchFamily="34" charset="0"/>
              </a:rPr>
              <a:t>的頁面參考串，頁碼範圍從 0 到 9。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800" b="0" i="0" u="none" strike="noStrike" cap="none" normalizeH="0" baseline="0" dirty="0">
                <a:ln>
                  <a:noFill/>
                </a:ln>
                <a:solidFill>
                  <a:schemeClr val="tx1"/>
                </a:solidFill>
                <a:effectLst/>
                <a:latin typeface="Arial" panose="020B0604020202020204" pitchFamily="34" charset="0"/>
              </a:rPr>
              <a:t>所有三種演算法都將使用</a:t>
            </a:r>
            <a:r>
              <a:rPr kumimoji="0" lang="zh-TW" altLang="zh-TW" sz="1800" b="1" i="0" u="none" strike="noStrike" cap="none" normalizeH="0" baseline="0" dirty="0">
                <a:ln>
                  <a:noFill/>
                </a:ln>
                <a:solidFill>
                  <a:schemeClr val="tx1"/>
                </a:solidFill>
                <a:effectLst/>
                <a:latin typeface="Arial" panose="020B0604020202020204" pitchFamily="34" charset="0"/>
              </a:rPr>
              <a:t>這同一串</a:t>
            </a:r>
            <a:r>
              <a:rPr kumimoji="0" lang="zh-TW" altLang="zh-TW" sz="1800" b="0" i="0" u="none" strike="noStrike" cap="none" normalizeH="0" baseline="0" dirty="0">
                <a:ln>
                  <a:noFill/>
                </a:ln>
                <a:solidFill>
                  <a:schemeClr val="tx1"/>
                </a:solidFill>
                <a:effectLst/>
                <a:latin typeface="Arial" panose="020B0604020202020204" pitchFamily="34" charset="0"/>
              </a:rPr>
              <a:t>參考串進行測試。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測試條件：</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演算法將針對頁框數量從 </a:t>
            </a:r>
            <a:r>
              <a:rPr kumimoji="0" lang="zh-TW" altLang="zh-TW" sz="1800" b="1" i="0" u="none" strike="noStrike" cap="none" normalizeH="0" baseline="0" dirty="0">
                <a:ln>
                  <a:noFill/>
                </a:ln>
                <a:solidFill>
                  <a:schemeClr val="tx1"/>
                </a:solidFill>
                <a:effectLst/>
                <a:latin typeface="Arial" panose="020B0604020202020204" pitchFamily="34" charset="0"/>
              </a:rPr>
              <a:t>1 到 7</a:t>
            </a:r>
            <a:r>
              <a:rPr kumimoji="0" lang="zh-TW" altLang="zh-TW" sz="1800" b="0" i="0" u="none" strike="noStrike" cap="none" normalizeH="0" baseline="0" dirty="0">
                <a:ln>
                  <a:noFill/>
                </a:ln>
                <a:solidFill>
                  <a:schemeClr val="tx1"/>
                </a:solidFill>
                <a:effectLst/>
                <a:latin typeface="Arial" panose="020B0604020202020204" pitchFamily="34" charset="0"/>
              </a:rPr>
              <a:t> 分別執行，</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並記錄每種情況下的分頁錯誤數。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6C0E3CE-C147-3D9A-ABD7-08E8FE958D47}"/>
              </a:ext>
            </a:extLst>
          </p:cNvPr>
          <p:cNvSpPr>
            <a:spLocks noGrp="1" noChangeArrowheads="1"/>
          </p:cNvSpPr>
          <p:nvPr>
            <p:ph type="subTitle" idx="1"/>
          </p:nvPr>
        </p:nvSpPr>
        <p:spPr bwMode="auto">
          <a:xfrm>
            <a:off x="4942054" y="2680003"/>
            <a:ext cx="753283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FIFO (First-In, First-Out)：先進先出置換演算法</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邏輯：</a:t>
            </a:r>
            <a:r>
              <a:rPr kumimoji="0" lang="zh-TW" altLang="zh-TW" sz="1800" b="0" i="0" u="none" strike="noStrike" cap="none" normalizeH="0" baseline="0" dirty="0">
                <a:ln>
                  <a:noFill/>
                </a:ln>
                <a:solidFill>
                  <a:schemeClr val="tx1"/>
                </a:solidFill>
                <a:effectLst/>
                <a:latin typeface="Arial" panose="020B0604020202020204" pitchFamily="34" charset="0"/>
              </a:rPr>
              <a:t> 替換在記憶體中</a:t>
            </a:r>
            <a:r>
              <a:rPr kumimoji="0" lang="zh-TW" altLang="zh-TW" sz="1800" b="1" i="0" u="none" strike="noStrike" cap="none" normalizeH="0" baseline="0" dirty="0">
                <a:ln>
                  <a:noFill/>
                </a:ln>
                <a:solidFill>
                  <a:schemeClr val="tx1"/>
                </a:solidFill>
                <a:effectLst/>
                <a:latin typeface="Arial" panose="020B0604020202020204" pitchFamily="34" charset="0"/>
              </a:rPr>
              <a:t>駐留時間最久</a:t>
            </a:r>
            <a:r>
              <a:rPr kumimoji="0" lang="zh-TW" altLang="zh-TW" sz="1800" b="0" i="0" u="none" strike="noStrike" cap="none" normalizeH="0" baseline="0" dirty="0">
                <a:ln>
                  <a:noFill/>
                </a:ln>
                <a:solidFill>
                  <a:schemeClr val="tx1"/>
                </a:solidFill>
                <a:effectLst/>
                <a:latin typeface="Arial" panose="020B0604020202020204" pitchFamily="34" charset="0"/>
              </a:rPr>
              <a:t>的頁面</a:t>
            </a:r>
            <a:r>
              <a:rPr kumimoji="0" lang="en-US" altLang="zh-TW" sz="1800" b="0" i="0" u="none" strike="noStrike" cap="none" normalizeH="0" baseline="0" dirty="0">
                <a:ln>
                  <a:noFill/>
                </a:ln>
                <a:solidFill>
                  <a:schemeClr val="tx1"/>
                </a:solidFill>
                <a:effectLst/>
                <a:latin typeface="Arial" panose="020B0604020202020204" pitchFamily="34" charset="0"/>
              </a:rPr>
              <a:t>(</a:t>
            </a:r>
            <a:r>
              <a:rPr kumimoji="0" lang="zh-TW" altLang="zh-TW" sz="1800" b="0" i="0" u="none" strike="noStrike" cap="none" normalizeH="0" baseline="0" dirty="0">
                <a:ln>
                  <a:noFill/>
                </a:ln>
                <a:solidFill>
                  <a:schemeClr val="tx1"/>
                </a:solidFill>
                <a:effectLst/>
                <a:latin typeface="Arial" panose="020B0604020202020204" pitchFamily="34" charset="0"/>
              </a:rPr>
              <a:t>最早進入記憶體的頁面</a:t>
            </a:r>
            <a:r>
              <a:rPr kumimoji="0" lang="en-US" altLang="zh-TW" sz="1800" b="0" i="0" u="none" strike="noStrike" cap="none" normalizeH="0" baseline="0" dirty="0">
                <a:ln>
                  <a:noFill/>
                </a:ln>
                <a:solidFill>
                  <a:schemeClr val="tx1"/>
                </a:solidFill>
                <a:effectLst/>
                <a:latin typeface="Arial" panose="020B0604020202020204" pitchFamily="34" charset="0"/>
              </a:rPr>
              <a:t>)</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實作：</a:t>
            </a:r>
            <a:r>
              <a:rPr kumimoji="0" lang="zh-TW" altLang="zh-TW" sz="1800" b="0" i="0" u="none" strike="noStrike" cap="none" normalizeH="0" baseline="0" dirty="0">
                <a:ln>
                  <a:noFill/>
                </a:ln>
                <a:solidFill>
                  <a:schemeClr val="tx1"/>
                </a:solidFill>
                <a:effectLst/>
                <a:latin typeface="Arial" panose="020B0604020202020204" pitchFamily="34" charset="0"/>
              </a:rPr>
              <a:t> 使用佇列 (Queue) 追蹤頁面載入順序。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LRU (Least Recently Used)：最少最近使用置換演算法</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邏輯：</a:t>
            </a:r>
            <a:r>
              <a:rPr kumimoji="0" lang="zh-TW" altLang="zh-TW" sz="1800" b="0" i="0" u="none" strike="noStrike" cap="none" normalizeH="0" baseline="0" dirty="0">
                <a:ln>
                  <a:noFill/>
                </a:ln>
                <a:solidFill>
                  <a:schemeClr val="tx1"/>
                </a:solidFill>
                <a:effectLst/>
                <a:latin typeface="Arial" panose="020B0604020202020204" pitchFamily="34" charset="0"/>
              </a:rPr>
              <a:t> 替換</a:t>
            </a:r>
            <a:r>
              <a:rPr kumimoji="0" lang="zh-TW" altLang="zh-TW" sz="1800" b="1" i="0" u="none" strike="noStrike" cap="none" normalizeH="0" baseline="0" dirty="0">
                <a:ln>
                  <a:noFill/>
                </a:ln>
                <a:solidFill>
                  <a:schemeClr val="tx1"/>
                </a:solidFill>
                <a:effectLst/>
                <a:latin typeface="Arial" panose="020B0604020202020204" pitchFamily="34" charset="0"/>
              </a:rPr>
              <a:t>最長時間未被使用</a:t>
            </a:r>
            <a:r>
              <a:rPr kumimoji="0" lang="zh-TW" altLang="zh-TW" sz="1800" b="0" i="0" u="none" strike="noStrike" cap="none" normalizeH="0" baseline="0" dirty="0">
                <a:ln>
                  <a:noFill/>
                </a:ln>
                <a:solidFill>
                  <a:schemeClr val="tx1"/>
                </a:solidFill>
                <a:effectLst/>
                <a:latin typeface="Arial" panose="020B0604020202020204" pitchFamily="34" charset="0"/>
              </a:rPr>
              <a:t>的頁面。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實作：</a:t>
            </a:r>
            <a:r>
              <a:rPr kumimoji="0" lang="zh-TW" altLang="zh-TW" sz="1800" b="0" i="0" u="none" strike="noStrike" cap="none" normalizeH="0" baseline="0" dirty="0">
                <a:ln>
                  <a:noFill/>
                </a:ln>
                <a:solidFill>
                  <a:schemeClr val="tx1"/>
                </a:solidFill>
                <a:effectLst/>
                <a:latin typeface="Arial" panose="020B0604020202020204" pitchFamily="34" charset="0"/>
              </a:rPr>
              <a:t> 追蹤頁面的最後存取時間或維護一個使用順序列表，</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最近存取的頁面會被移到列表的一端。 </a:t>
            </a:r>
          </a:p>
          <a:p>
            <a:pPr marL="0" marR="0" lvl="0" indent="0" algn="l" defTabSz="914400" rtl="0" eaLnBrk="0" fontAlgn="base" latinLnBrk="0" hangingPunct="0">
              <a:lnSpc>
                <a:spcPct val="100000"/>
              </a:lnSpc>
              <a:spcBef>
                <a:spcPct val="0"/>
              </a:spcBef>
              <a:spcAft>
                <a:spcPct val="0"/>
              </a:spcAft>
              <a:buClrTx/>
              <a:buSzTx/>
              <a:tabLst/>
            </a:pPr>
            <a:endParaRPr kumimoji="0" lang="en-US" altLang="zh-TW"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Optimal (最佳)：最佳頁面置換演算法</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邏輯：</a:t>
            </a:r>
            <a:r>
              <a:rPr kumimoji="0" lang="zh-TW" altLang="zh-TW" sz="1800" b="0" i="0" u="none" strike="noStrike" cap="none" normalizeH="0" baseline="0" dirty="0">
                <a:ln>
                  <a:noFill/>
                </a:ln>
                <a:solidFill>
                  <a:schemeClr val="tx1"/>
                </a:solidFill>
                <a:effectLst/>
                <a:latin typeface="Arial" panose="020B0604020202020204" pitchFamily="34" charset="0"/>
              </a:rPr>
              <a:t> 替換在</a:t>
            </a:r>
            <a:r>
              <a:rPr kumimoji="0" lang="zh-TW" altLang="zh-TW" sz="1800" b="1" i="0" u="none" strike="noStrike" cap="none" normalizeH="0" baseline="0" dirty="0">
                <a:ln>
                  <a:noFill/>
                </a:ln>
                <a:solidFill>
                  <a:schemeClr val="tx1"/>
                </a:solidFill>
                <a:effectLst/>
                <a:latin typeface="Arial" panose="020B0604020202020204" pitchFamily="34" charset="0"/>
              </a:rPr>
              <a:t>未來最久時間內不會被使用</a:t>
            </a:r>
            <a:r>
              <a:rPr kumimoji="0" lang="zh-TW" altLang="zh-TW" sz="1800" b="0" i="0" u="none" strike="noStrike" cap="none" normalizeH="0" baseline="0" dirty="0">
                <a:ln>
                  <a:noFill/>
                </a:ln>
                <a:solidFill>
                  <a:schemeClr val="tx1"/>
                </a:solidFill>
                <a:effectLst/>
                <a:latin typeface="Arial" panose="020B0604020202020204" pitchFamily="34" charset="0"/>
              </a:rPr>
              <a:t>的頁面。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實作：</a:t>
            </a:r>
            <a:r>
              <a:rPr kumimoji="0" lang="zh-TW" altLang="zh-TW" sz="1800" b="0" i="0" u="none" strike="noStrike" cap="none" normalizeH="0" baseline="0" dirty="0">
                <a:ln>
                  <a:noFill/>
                </a:ln>
                <a:solidFill>
                  <a:schemeClr val="tx1"/>
                </a:solidFill>
                <a:effectLst/>
                <a:latin typeface="Arial" panose="020B0604020202020204" pitchFamily="34" charset="0"/>
              </a:rPr>
              <a:t> 需要「預知未來」，在參考串中向後查找頁面的下一次使用。</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這是</a:t>
            </a:r>
            <a:r>
              <a:rPr kumimoji="0" lang="zh-TW" altLang="zh-TW" sz="1800" b="1" i="0" u="none" strike="noStrike" cap="none" normalizeH="0" baseline="0" dirty="0">
                <a:ln>
                  <a:noFill/>
                </a:ln>
                <a:solidFill>
                  <a:schemeClr val="tx1"/>
                </a:solidFill>
                <a:effectLst/>
                <a:latin typeface="Arial" panose="020B0604020202020204" pitchFamily="34" charset="0"/>
              </a:rPr>
              <a:t>理論上的最佳演算法</a:t>
            </a:r>
            <a:r>
              <a:rPr kumimoji="0" lang="zh-TW" altLang="zh-TW" sz="1800" b="0" i="0" u="none" strike="noStrike" cap="none" normalizeH="0" baseline="0" dirty="0">
                <a:ln>
                  <a:noFill/>
                </a:ln>
                <a:solidFill>
                  <a:schemeClr val="tx1"/>
                </a:solidFill>
                <a:effectLst/>
                <a:latin typeface="Arial" panose="020B0604020202020204" pitchFamily="34" charset="0"/>
              </a:rPr>
              <a:t>，用於比較性能基準。</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00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9">
          <a:extLst>
            <a:ext uri="{FF2B5EF4-FFF2-40B4-BE49-F238E27FC236}">
              <a16:creationId xmlns:a16="http://schemas.microsoft.com/office/drawing/2014/main" id="{2F69412C-7A61-4732-84AE-E94B9C2C740C}"/>
            </a:ext>
          </a:extLst>
        </p:cNvPr>
        <p:cNvGrpSpPr/>
        <p:nvPr/>
      </p:nvGrpSpPr>
      <p:grpSpPr>
        <a:xfrm>
          <a:off x="0" y="0"/>
          <a:ext cx="0" cy="0"/>
          <a:chOff x="0" y="0"/>
          <a:chExt cx="0" cy="0"/>
        </a:xfrm>
      </p:grpSpPr>
      <p:sp>
        <p:nvSpPr>
          <p:cNvPr id="851" name="Google Shape;851;p48">
            <a:extLst>
              <a:ext uri="{FF2B5EF4-FFF2-40B4-BE49-F238E27FC236}">
                <a16:creationId xmlns:a16="http://schemas.microsoft.com/office/drawing/2014/main" id="{65E56E9D-BCB9-006C-3C4B-9F725DEBD52A}"/>
              </a:ext>
            </a:extLst>
          </p:cNvPr>
          <p:cNvSpPr txBox="1">
            <a:spLocks noGrp="1"/>
          </p:cNvSpPr>
          <p:nvPr>
            <p:ph type="title"/>
          </p:nvPr>
        </p:nvSpPr>
        <p:spPr>
          <a:xfrm>
            <a:off x="311775" y="305827"/>
            <a:ext cx="4221200" cy="644083"/>
          </a:xfrm>
          <a:prstGeom prst="rect">
            <a:avLst/>
          </a:prstGeom>
        </p:spPr>
        <p:txBody>
          <a:bodyPr spcFirstLastPara="1" wrap="square" lIns="121900" tIns="121900" rIns="121900" bIns="121900" anchor="b" anchorCtr="0">
            <a:noAutofit/>
          </a:bodyPr>
          <a:lstStyle/>
          <a:p>
            <a:pPr marL="0" indent="0"/>
            <a:r>
              <a:rPr lang="zh-TW" altLang="en-US" dirty="0"/>
              <a:t>畫面展示</a:t>
            </a:r>
            <a:endParaRPr lang="en-US" altLang="zh-TW" dirty="0"/>
          </a:p>
        </p:txBody>
      </p:sp>
      <p:sp>
        <p:nvSpPr>
          <p:cNvPr id="852" name="Google Shape;852;p48">
            <a:extLst>
              <a:ext uri="{FF2B5EF4-FFF2-40B4-BE49-F238E27FC236}">
                <a16:creationId xmlns:a16="http://schemas.microsoft.com/office/drawing/2014/main" id="{34EF3901-1AC9-B180-3664-632B3D76EA49}"/>
              </a:ext>
            </a:extLst>
          </p:cNvPr>
          <p:cNvSpPr txBox="1">
            <a:spLocks noGrp="1"/>
          </p:cNvSpPr>
          <p:nvPr>
            <p:ph type="subTitle" idx="1"/>
          </p:nvPr>
        </p:nvSpPr>
        <p:spPr>
          <a:xfrm>
            <a:off x="723751" y="949910"/>
            <a:ext cx="4221200" cy="2253600"/>
          </a:xfrm>
          <a:prstGeom prst="rect">
            <a:avLst/>
          </a:prstGeom>
        </p:spPr>
        <p:txBody>
          <a:bodyPr spcFirstLastPara="1" wrap="square" lIns="121900" tIns="121900" rIns="121900" bIns="121900" anchor="t" anchorCtr="0">
            <a:noAutofit/>
          </a:bodyPr>
          <a:lstStyle/>
          <a:p>
            <a:pPr marL="0" indent="0"/>
            <a:r>
              <a:rPr lang="zh-TW" altLang="en-US" sz="2400" dirty="0"/>
              <a:t>   使用者可以調整參考串長度、最大頁碼、最小級最大頁框數。    </a:t>
            </a:r>
            <a:endParaRPr lang="en-US" altLang="zh-TW" sz="2400" dirty="0"/>
          </a:p>
          <a:p>
            <a:pPr marL="0" indent="0"/>
            <a:r>
              <a:rPr lang="zh-TW" altLang="en-US" sz="2400" dirty="0"/>
              <a:t>   </a:t>
            </a:r>
            <a:endParaRPr lang="en-US" altLang="zh-TW" sz="2400" dirty="0"/>
          </a:p>
          <a:p>
            <a:pPr marL="0" indent="0"/>
            <a:r>
              <a:rPr lang="en-US" altLang="zh-TW" sz="2400" dirty="0"/>
              <a:t>    </a:t>
            </a:r>
            <a:r>
              <a:rPr lang="zh-TW" altLang="en-US" sz="2400" dirty="0"/>
              <a:t>參考串為執行模擬後的隨機排列的串列，並列出每種演算法在每個頁框數量下，計算並記錄所產生的分頁錯誤總數。</a:t>
            </a:r>
            <a:endParaRPr lang="en-US" altLang="zh-TW" sz="2400" dirty="0"/>
          </a:p>
          <a:p>
            <a:pPr marL="0" indent="0"/>
            <a:r>
              <a:rPr lang="zh-TW" altLang="en-US" sz="2400" dirty="0"/>
              <a:t>    </a:t>
            </a:r>
            <a:endParaRPr lang="en-US" altLang="zh-TW" sz="2400" dirty="0"/>
          </a:p>
          <a:p>
            <a:pPr marL="0" indent="0"/>
            <a:r>
              <a:rPr lang="en-US" altLang="zh-TW" sz="2400" dirty="0"/>
              <a:t>    </a:t>
            </a:r>
            <a:r>
              <a:rPr lang="zh-TW" altLang="en-US" sz="2400" dirty="0"/>
              <a:t>詳細執行日誌則能夠調整演算法類別以及頁框數來觀看演算法的執行過程。</a:t>
            </a:r>
            <a:endParaRPr lang="en-US" sz="2400" dirty="0"/>
          </a:p>
        </p:txBody>
      </p:sp>
      <p:sp>
        <p:nvSpPr>
          <p:cNvPr id="853" name="Google Shape;853;p48">
            <a:extLst>
              <a:ext uri="{FF2B5EF4-FFF2-40B4-BE49-F238E27FC236}">
                <a16:creationId xmlns:a16="http://schemas.microsoft.com/office/drawing/2014/main" id="{03E002CC-BDF0-5E3B-2903-B095348E68C0}"/>
              </a:ext>
            </a:extLst>
          </p:cNvPr>
          <p:cNvSpPr txBox="1"/>
          <p:nvPr/>
        </p:nvSpPr>
        <p:spPr>
          <a:xfrm>
            <a:off x="11297726" y="5624019"/>
            <a:ext cx="692400" cy="1055600"/>
          </a:xfrm>
          <a:prstGeom prst="rect">
            <a:avLst/>
          </a:prstGeom>
          <a:noFill/>
          <a:ln>
            <a:noFill/>
          </a:ln>
        </p:spPr>
        <p:txBody>
          <a:bodyPr spcFirstLastPara="1" wrap="square" lIns="121900" tIns="121900" rIns="121900" bIns="121900" anchor="t" anchorCtr="0">
            <a:noAutofit/>
          </a:bodyPr>
          <a:lstStyle/>
          <a:p>
            <a:r>
              <a:rPr lang="en" sz="12800" dirty="0">
                <a:solidFill>
                  <a:schemeClr val="accent2"/>
                </a:solidFill>
                <a:latin typeface="Comfortaa"/>
                <a:ea typeface="Comfortaa"/>
                <a:cs typeface="Comfortaa"/>
                <a:sym typeface="Comfortaa"/>
              </a:rPr>
              <a:t>*</a:t>
            </a:r>
            <a:endParaRPr sz="12800" dirty="0">
              <a:solidFill>
                <a:schemeClr val="accent2"/>
              </a:solidFill>
              <a:latin typeface="Comfortaa"/>
              <a:ea typeface="Comfortaa"/>
              <a:cs typeface="Comfortaa"/>
              <a:sym typeface="Comfortaa"/>
            </a:endParaRPr>
          </a:p>
        </p:txBody>
      </p:sp>
      <p:pic>
        <p:nvPicPr>
          <p:cNvPr id="3" name="圖片 2">
            <a:extLst>
              <a:ext uri="{FF2B5EF4-FFF2-40B4-BE49-F238E27FC236}">
                <a16:creationId xmlns:a16="http://schemas.microsoft.com/office/drawing/2014/main" id="{6829E53F-7F43-9712-72F6-80395FF1AD85}"/>
              </a:ext>
            </a:extLst>
          </p:cNvPr>
          <p:cNvPicPr>
            <a:picLocks noChangeAspect="1"/>
          </p:cNvPicPr>
          <p:nvPr/>
        </p:nvPicPr>
        <p:blipFill>
          <a:blip r:embed="rId3"/>
          <a:stretch>
            <a:fillRect/>
          </a:stretch>
        </p:blipFill>
        <p:spPr>
          <a:xfrm>
            <a:off x="5854294" y="2107619"/>
            <a:ext cx="6025931" cy="4572000"/>
          </a:xfrm>
          <a:prstGeom prst="rect">
            <a:avLst/>
          </a:prstGeom>
        </p:spPr>
      </p:pic>
      <p:pic>
        <p:nvPicPr>
          <p:cNvPr id="5" name="圖片 4">
            <a:extLst>
              <a:ext uri="{FF2B5EF4-FFF2-40B4-BE49-F238E27FC236}">
                <a16:creationId xmlns:a16="http://schemas.microsoft.com/office/drawing/2014/main" id="{3C83694F-E652-6ED6-3BE2-A90F7806A699}"/>
              </a:ext>
            </a:extLst>
          </p:cNvPr>
          <p:cNvPicPr>
            <a:picLocks noChangeAspect="1"/>
          </p:cNvPicPr>
          <p:nvPr/>
        </p:nvPicPr>
        <p:blipFill>
          <a:blip r:embed="rId4"/>
          <a:stretch>
            <a:fillRect/>
          </a:stretch>
        </p:blipFill>
        <p:spPr>
          <a:xfrm>
            <a:off x="9411900" y="161229"/>
            <a:ext cx="2468325" cy="2244835"/>
          </a:xfrm>
          <a:prstGeom prst="rect">
            <a:avLst/>
          </a:prstGeom>
        </p:spPr>
      </p:pic>
    </p:spTree>
    <p:extLst>
      <p:ext uri="{BB962C8B-B14F-4D97-AF65-F5344CB8AC3E}">
        <p14:creationId xmlns:p14="http://schemas.microsoft.com/office/powerpoint/2010/main" val="209116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3"/>
          <p:cNvSpPr txBox="1">
            <a:spLocks noGrp="1"/>
          </p:cNvSpPr>
          <p:nvPr>
            <p:ph type="title"/>
          </p:nvPr>
        </p:nvSpPr>
        <p:spPr>
          <a:xfrm>
            <a:off x="672568" y="105417"/>
            <a:ext cx="10280800" cy="763600"/>
          </a:xfrm>
          <a:prstGeom prst="rect">
            <a:avLst/>
          </a:prstGeom>
        </p:spPr>
        <p:txBody>
          <a:bodyPr spcFirstLastPara="1" wrap="square" lIns="121900" tIns="121900" rIns="121900" bIns="121900" anchor="t" anchorCtr="0">
            <a:noAutofit/>
          </a:bodyPr>
          <a:lstStyle/>
          <a:p>
            <a:r>
              <a:rPr lang="zh-TW" altLang="en-US" dirty="0">
                <a:solidFill>
                  <a:schemeClr val="accent4"/>
                </a:solidFill>
              </a:rPr>
              <a:t>目錄</a:t>
            </a:r>
            <a:endParaRPr dirty="0">
              <a:solidFill>
                <a:schemeClr val="accent4"/>
              </a:solidFill>
            </a:endParaRPr>
          </a:p>
        </p:txBody>
      </p:sp>
      <p:sp>
        <p:nvSpPr>
          <p:cNvPr id="307" name="Google Shape;307;p33"/>
          <p:cNvSpPr txBox="1">
            <a:spLocks noGrp="1"/>
          </p:cNvSpPr>
          <p:nvPr>
            <p:ph type="subTitle" idx="1"/>
          </p:nvPr>
        </p:nvSpPr>
        <p:spPr>
          <a:xfrm>
            <a:off x="2746423" y="1433933"/>
            <a:ext cx="5612800" cy="763600"/>
          </a:xfrm>
          <a:prstGeom prst="rect">
            <a:avLst/>
          </a:prstGeom>
        </p:spPr>
        <p:txBody>
          <a:bodyPr spcFirstLastPara="1" wrap="square" lIns="121900" tIns="121900" rIns="121900" bIns="121900" anchor="t" anchorCtr="0">
            <a:noAutofit/>
          </a:bodyPr>
          <a:lstStyle/>
          <a:p>
            <a:pPr marL="0" indent="0"/>
            <a:r>
              <a:rPr lang="zh-TW" altLang="en-US" dirty="0"/>
              <a:t>執行緒、共用資源、互斥鎖與號誌等事件應用</a:t>
            </a:r>
            <a:endParaRPr dirty="0"/>
          </a:p>
        </p:txBody>
      </p:sp>
      <p:sp>
        <p:nvSpPr>
          <p:cNvPr id="308" name="Google Shape;308;p33"/>
          <p:cNvSpPr txBox="1">
            <a:spLocks noGrp="1"/>
          </p:cNvSpPr>
          <p:nvPr>
            <p:ph type="subTitle" idx="2"/>
          </p:nvPr>
        </p:nvSpPr>
        <p:spPr>
          <a:xfrm>
            <a:off x="3684424" y="2767903"/>
            <a:ext cx="5612800" cy="763600"/>
          </a:xfrm>
          <a:prstGeom prst="rect">
            <a:avLst/>
          </a:prstGeom>
        </p:spPr>
        <p:txBody>
          <a:bodyPr spcFirstLastPara="1" wrap="square" lIns="121900" tIns="121900" rIns="121900" bIns="121900" anchor="t" anchorCtr="0">
            <a:noAutofit/>
          </a:bodyPr>
          <a:lstStyle/>
          <a:p>
            <a:pPr marL="0" indent="0"/>
            <a:r>
              <a:rPr lang="zh-TW" altLang="en-US" dirty="0"/>
              <a:t>執行緒、共用資源、互斥鎖與號誌等事件應用</a:t>
            </a:r>
            <a:br>
              <a:rPr lang="en-US" altLang="zh-TW" dirty="0"/>
            </a:br>
            <a:r>
              <a:rPr lang="zh-TW" altLang="en-US" dirty="0"/>
              <a:t>及死鎖狀態處理</a:t>
            </a:r>
          </a:p>
        </p:txBody>
      </p:sp>
      <p:sp>
        <p:nvSpPr>
          <p:cNvPr id="309" name="Google Shape;309;p33"/>
          <p:cNvSpPr txBox="1">
            <a:spLocks noGrp="1"/>
          </p:cNvSpPr>
          <p:nvPr>
            <p:ph type="subTitle" idx="3"/>
          </p:nvPr>
        </p:nvSpPr>
        <p:spPr>
          <a:xfrm>
            <a:off x="4122459" y="4102331"/>
            <a:ext cx="5612800" cy="763600"/>
          </a:xfrm>
          <a:prstGeom prst="rect">
            <a:avLst/>
          </a:prstGeom>
        </p:spPr>
        <p:txBody>
          <a:bodyPr spcFirstLastPara="1" wrap="square" lIns="121900" tIns="121900" rIns="121900" bIns="121900" anchor="t" anchorCtr="0">
            <a:noAutofit/>
          </a:bodyPr>
          <a:lstStyle/>
          <a:p>
            <a:pPr marL="0" indent="0"/>
            <a:r>
              <a:rPr lang="zh-TW" altLang="en-US" dirty="0"/>
              <a:t>死鎖避免 </a:t>
            </a:r>
            <a:r>
              <a:rPr lang="en-US" altLang="zh-TW" dirty="0"/>
              <a:t>&amp;</a:t>
            </a:r>
            <a:r>
              <a:rPr lang="zh-TW" altLang="en-US" dirty="0"/>
              <a:t> 安全演算法、資源請求演算法</a:t>
            </a:r>
            <a:endParaRPr lang="en-US" altLang="zh-TW" dirty="0"/>
          </a:p>
        </p:txBody>
      </p:sp>
      <p:sp>
        <p:nvSpPr>
          <p:cNvPr id="310" name="Google Shape;310;p33"/>
          <p:cNvSpPr txBox="1">
            <a:spLocks noGrp="1"/>
          </p:cNvSpPr>
          <p:nvPr>
            <p:ph type="title" idx="4"/>
          </p:nvPr>
        </p:nvSpPr>
        <p:spPr>
          <a:xfrm>
            <a:off x="1943623" y="950700"/>
            <a:ext cx="802800" cy="522000"/>
          </a:xfrm>
          <a:prstGeom prst="rect">
            <a:avLst/>
          </a:prstGeom>
        </p:spPr>
        <p:txBody>
          <a:bodyPr spcFirstLastPara="1" wrap="square" lIns="121900" tIns="121900" rIns="121900" bIns="121900" anchor="ctr" anchorCtr="0">
            <a:noAutofit/>
          </a:bodyPr>
          <a:lstStyle/>
          <a:p>
            <a:r>
              <a:rPr lang="en"/>
              <a:t>01</a:t>
            </a:r>
            <a:endParaRPr/>
          </a:p>
        </p:txBody>
      </p:sp>
      <p:sp>
        <p:nvSpPr>
          <p:cNvPr id="311" name="Google Shape;311;p33"/>
          <p:cNvSpPr txBox="1">
            <a:spLocks noGrp="1"/>
          </p:cNvSpPr>
          <p:nvPr>
            <p:ph type="title" idx="5"/>
          </p:nvPr>
        </p:nvSpPr>
        <p:spPr>
          <a:xfrm>
            <a:off x="2881623" y="2299900"/>
            <a:ext cx="802800" cy="522000"/>
          </a:xfrm>
          <a:prstGeom prst="rect">
            <a:avLst/>
          </a:prstGeom>
        </p:spPr>
        <p:txBody>
          <a:bodyPr spcFirstLastPara="1" wrap="square" lIns="121900" tIns="121900" rIns="121900" bIns="121900" anchor="ctr" anchorCtr="0">
            <a:noAutofit/>
          </a:bodyPr>
          <a:lstStyle/>
          <a:p>
            <a:r>
              <a:rPr lang="en"/>
              <a:t>02</a:t>
            </a:r>
            <a:endParaRPr/>
          </a:p>
        </p:txBody>
      </p:sp>
      <p:sp>
        <p:nvSpPr>
          <p:cNvPr id="312" name="Google Shape;312;p33"/>
          <p:cNvSpPr txBox="1">
            <a:spLocks noGrp="1"/>
          </p:cNvSpPr>
          <p:nvPr>
            <p:ph type="title" idx="6"/>
          </p:nvPr>
        </p:nvSpPr>
        <p:spPr>
          <a:xfrm>
            <a:off x="3305456" y="3649100"/>
            <a:ext cx="802800" cy="438000"/>
          </a:xfrm>
          <a:prstGeom prst="rect">
            <a:avLst/>
          </a:prstGeom>
        </p:spPr>
        <p:txBody>
          <a:bodyPr spcFirstLastPara="1" wrap="square" lIns="121900" tIns="121900" rIns="121900" bIns="121900" anchor="ctr" anchorCtr="0">
            <a:noAutofit/>
          </a:bodyPr>
          <a:lstStyle/>
          <a:p>
            <a:r>
              <a:rPr lang="en"/>
              <a:t>03</a:t>
            </a:r>
            <a:endParaRPr/>
          </a:p>
        </p:txBody>
      </p:sp>
      <p:sp>
        <p:nvSpPr>
          <p:cNvPr id="313" name="Google Shape;313;p33"/>
          <p:cNvSpPr txBox="1">
            <a:spLocks noGrp="1"/>
          </p:cNvSpPr>
          <p:nvPr>
            <p:ph type="subTitle" idx="7"/>
          </p:nvPr>
        </p:nvSpPr>
        <p:spPr>
          <a:xfrm>
            <a:off x="2746423" y="950700"/>
            <a:ext cx="5612800" cy="646400"/>
          </a:xfrm>
          <a:prstGeom prst="rect">
            <a:avLst/>
          </a:prstGeom>
        </p:spPr>
        <p:txBody>
          <a:bodyPr spcFirstLastPara="1" wrap="square" lIns="121900" tIns="121900" rIns="121900" bIns="121900" anchor="b" anchorCtr="0">
            <a:noAutofit/>
          </a:bodyPr>
          <a:lstStyle/>
          <a:p>
            <a:pPr marL="0" indent="0"/>
            <a:r>
              <a:rPr lang="en-US" dirty="0"/>
              <a:t>Sleeping TA</a:t>
            </a:r>
            <a:endParaRPr dirty="0"/>
          </a:p>
        </p:txBody>
      </p:sp>
      <p:sp>
        <p:nvSpPr>
          <p:cNvPr id="314" name="Google Shape;314;p33"/>
          <p:cNvSpPr txBox="1">
            <a:spLocks noGrp="1"/>
          </p:cNvSpPr>
          <p:nvPr>
            <p:ph type="subTitle" idx="8"/>
          </p:nvPr>
        </p:nvSpPr>
        <p:spPr>
          <a:xfrm>
            <a:off x="3684423" y="2299900"/>
            <a:ext cx="5612800" cy="646400"/>
          </a:xfrm>
          <a:prstGeom prst="rect">
            <a:avLst/>
          </a:prstGeom>
        </p:spPr>
        <p:txBody>
          <a:bodyPr spcFirstLastPara="1" wrap="square" lIns="121900" tIns="121900" rIns="121900" bIns="121900" anchor="b" anchorCtr="0">
            <a:noAutofit/>
          </a:bodyPr>
          <a:lstStyle/>
          <a:p>
            <a:pPr marL="0" indent="0"/>
            <a:r>
              <a:rPr lang="en-US" altLang="zh-TW" dirty="0"/>
              <a:t>Dining Philosophers</a:t>
            </a:r>
            <a:endParaRPr dirty="0"/>
          </a:p>
        </p:txBody>
      </p:sp>
      <p:sp>
        <p:nvSpPr>
          <p:cNvPr id="315" name="Google Shape;315;p33"/>
          <p:cNvSpPr txBox="1">
            <a:spLocks noGrp="1"/>
          </p:cNvSpPr>
          <p:nvPr>
            <p:ph type="subTitle" idx="9"/>
          </p:nvPr>
        </p:nvSpPr>
        <p:spPr>
          <a:xfrm>
            <a:off x="4122456" y="3649100"/>
            <a:ext cx="5612800" cy="646400"/>
          </a:xfrm>
          <a:prstGeom prst="rect">
            <a:avLst/>
          </a:prstGeom>
        </p:spPr>
        <p:txBody>
          <a:bodyPr spcFirstLastPara="1" wrap="square" lIns="121900" tIns="121900" rIns="121900" bIns="121900" anchor="b" anchorCtr="0">
            <a:noAutofit/>
          </a:bodyPr>
          <a:lstStyle/>
          <a:p>
            <a:pPr marL="0" indent="0"/>
            <a:r>
              <a:rPr lang="en-US" altLang="zh-TW" dirty="0"/>
              <a:t>Banker's Algorithm</a:t>
            </a:r>
            <a:endParaRPr dirty="0"/>
          </a:p>
        </p:txBody>
      </p:sp>
      <p:grpSp>
        <p:nvGrpSpPr>
          <p:cNvPr id="316" name="Google Shape;316;p33"/>
          <p:cNvGrpSpPr/>
          <p:nvPr/>
        </p:nvGrpSpPr>
        <p:grpSpPr>
          <a:xfrm>
            <a:off x="478568" y="2490234"/>
            <a:ext cx="2856233" cy="3648433"/>
            <a:chOff x="358925" y="1867675"/>
            <a:chExt cx="2142175" cy="2736325"/>
          </a:xfrm>
        </p:grpSpPr>
        <p:sp>
          <p:nvSpPr>
            <p:cNvPr id="317" name="Google Shape;317;p33"/>
            <p:cNvSpPr/>
            <p:nvPr/>
          </p:nvSpPr>
          <p:spPr>
            <a:xfrm>
              <a:off x="358925" y="1876250"/>
              <a:ext cx="2910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8" name="Google Shape;318;p33"/>
            <p:cNvSpPr/>
            <p:nvPr/>
          </p:nvSpPr>
          <p:spPr>
            <a:xfrm>
              <a:off x="757650" y="1867675"/>
              <a:ext cx="291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19" name="Google Shape;319;p33"/>
            <p:cNvSpPr/>
            <p:nvPr/>
          </p:nvSpPr>
          <p:spPr>
            <a:xfrm>
              <a:off x="358925" y="2188475"/>
              <a:ext cx="2910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0" name="Google Shape;320;p33"/>
            <p:cNvSpPr/>
            <p:nvPr/>
          </p:nvSpPr>
          <p:spPr>
            <a:xfrm>
              <a:off x="358925" y="2515188"/>
              <a:ext cx="2910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1" name="Google Shape;321;p33"/>
            <p:cNvSpPr/>
            <p:nvPr/>
          </p:nvSpPr>
          <p:spPr>
            <a:xfrm>
              <a:off x="358925" y="2841925"/>
              <a:ext cx="2910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2" name="Google Shape;322;p33"/>
            <p:cNvSpPr/>
            <p:nvPr/>
          </p:nvSpPr>
          <p:spPr>
            <a:xfrm>
              <a:off x="709062" y="2841925"/>
              <a:ext cx="2979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3" name="Google Shape;323;p33"/>
            <p:cNvSpPr/>
            <p:nvPr/>
          </p:nvSpPr>
          <p:spPr>
            <a:xfrm>
              <a:off x="1059518" y="2841925"/>
              <a:ext cx="2328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4" name="Google Shape;324;p33"/>
            <p:cNvSpPr/>
            <p:nvPr/>
          </p:nvSpPr>
          <p:spPr>
            <a:xfrm>
              <a:off x="358925" y="3152500"/>
              <a:ext cx="2685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5" name="Google Shape;325;p33"/>
            <p:cNvSpPr/>
            <p:nvPr/>
          </p:nvSpPr>
          <p:spPr>
            <a:xfrm>
              <a:off x="358925" y="3495350"/>
              <a:ext cx="2685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6" name="Google Shape;326;p33"/>
            <p:cNvSpPr/>
            <p:nvPr/>
          </p:nvSpPr>
          <p:spPr>
            <a:xfrm>
              <a:off x="358925" y="3804275"/>
              <a:ext cx="2685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7" name="Google Shape;327;p33"/>
            <p:cNvSpPr/>
            <p:nvPr/>
          </p:nvSpPr>
          <p:spPr>
            <a:xfrm>
              <a:off x="358925" y="4113200"/>
              <a:ext cx="268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8" name="Google Shape;328;p33"/>
            <p:cNvSpPr/>
            <p:nvPr/>
          </p:nvSpPr>
          <p:spPr>
            <a:xfrm>
              <a:off x="709062" y="3152500"/>
              <a:ext cx="214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29" name="Google Shape;329;p33"/>
            <p:cNvSpPr/>
            <p:nvPr/>
          </p:nvSpPr>
          <p:spPr>
            <a:xfrm>
              <a:off x="683525" y="3495350"/>
              <a:ext cx="2148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0" name="Google Shape;330;p33"/>
            <p:cNvSpPr/>
            <p:nvPr/>
          </p:nvSpPr>
          <p:spPr>
            <a:xfrm>
              <a:off x="709062" y="3804275"/>
              <a:ext cx="2148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1" name="Google Shape;331;p33"/>
            <p:cNvSpPr/>
            <p:nvPr/>
          </p:nvSpPr>
          <p:spPr>
            <a:xfrm>
              <a:off x="709062" y="4130163"/>
              <a:ext cx="2148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2" name="Google Shape;332;p33"/>
            <p:cNvSpPr/>
            <p:nvPr/>
          </p:nvSpPr>
          <p:spPr>
            <a:xfrm>
              <a:off x="709062" y="4456050"/>
              <a:ext cx="2148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3" name="Google Shape;333;p33"/>
            <p:cNvSpPr/>
            <p:nvPr/>
          </p:nvSpPr>
          <p:spPr>
            <a:xfrm>
              <a:off x="973809" y="3152500"/>
              <a:ext cx="4155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4" name="Google Shape;334;p33"/>
            <p:cNvSpPr/>
            <p:nvPr/>
          </p:nvSpPr>
          <p:spPr>
            <a:xfrm>
              <a:off x="973809" y="3495350"/>
              <a:ext cx="5802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5" name="Google Shape;335;p33"/>
            <p:cNvSpPr/>
            <p:nvPr/>
          </p:nvSpPr>
          <p:spPr>
            <a:xfrm>
              <a:off x="994246" y="3804275"/>
              <a:ext cx="6756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6" name="Google Shape;336;p33"/>
            <p:cNvSpPr/>
            <p:nvPr/>
          </p:nvSpPr>
          <p:spPr>
            <a:xfrm>
              <a:off x="994246" y="4148775"/>
              <a:ext cx="675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7" name="Google Shape;337;p33"/>
            <p:cNvSpPr/>
            <p:nvPr/>
          </p:nvSpPr>
          <p:spPr>
            <a:xfrm>
              <a:off x="994246" y="4456050"/>
              <a:ext cx="675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8" name="Google Shape;338;p33"/>
            <p:cNvSpPr/>
            <p:nvPr/>
          </p:nvSpPr>
          <p:spPr>
            <a:xfrm>
              <a:off x="1439171" y="3152500"/>
              <a:ext cx="3783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39" name="Google Shape;339;p33"/>
            <p:cNvSpPr/>
            <p:nvPr/>
          </p:nvSpPr>
          <p:spPr>
            <a:xfrm>
              <a:off x="1629567" y="3478388"/>
              <a:ext cx="3783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0" name="Google Shape;340;p33"/>
            <p:cNvSpPr/>
            <p:nvPr/>
          </p:nvSpPr>
          <p:spPr>
            <a:xfrm>
              <a:off x="1740173" y="3804300"/>
              <a:ext cx="2328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1" name="Google Shape;341;p33"/>
            <p:cNvSpPr/>
            <p:nvPr/>
          </p:nvSpPr>
          <p:spPr>
            <a:xfrm>
              <a:off x="1740173" y="4456100"/>
              <a:ext cx="232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2" name="Google Shape;342;p33"/>
            <p:cNvSpPr/>
            <p:nvPr/>
          </p:nvSpPr>
          <p:spPr>
            <a:xfrm>
              <a:off x="757650" y="2182588"/>
              <a:ext cx="5802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3" name="Google Shape;343;p33"/>
            <p:cNvSpPr/>
            <p:nvPr/>
          </p:nvSpPr>
          <p:spPr>
            <a:xfrm>
              <a:off x="757650" y="2512250"/>
              <a:ext cx="5802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4" name="Google Shape;344;p33"/>
            <p:cNvSpPr/>
            <p:nvPr/>
          </p:nvSpPr>
          <p:spPr>
            <a:xfrm>
              <a:off x="1445575" y="2509300"/>
              <a:ext cx="297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5" name="Google Shape;345;p33"/>
            <p:cNvSpPr/>
            <p:nvPr/>
          </p:nvSpPr>
          <p:spPr>
            <a:xfrm>
              <a:off x="1344900" y="2841925"/>
              <a:ext cx="2979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6" name="Google Shape;346;p33"/>
            <p:cNvSpPr/>
            <p:nvPr/>
          </p:nvSpPr>
          <p:spPr>
            <a:xfrm>
              <a:off x="1740250" y="4148775"/>
              <a:ext cx="4578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47" name="Google Shape;347;p33"/>
            <p:cNvSpPr/>
            <p:nvPr/>
          </p:nvSpPr>
          <p:spPr>
            <a:xfrm>
              <a:off x="2043300" y="4456050"/>
              <a:ext cx="4578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2" name="Google Shape;309;p33">
            <a:extLst>
              <a:ext uri="{FF2B5EF4-FFF2-40B4-BE49-F238E27FC236}">
                <a16:creationId xmlns:a16="http://schemas.microsoft.com/office/drawing/2014/main" id="{09B3CFC1-2669-E7C1-3876-0ABCA393BE2E}"/>
              </a:ext>
            </a:extLst>
          </p:cNvPr>
          <p:cNvSpPr txBox="1">
            <a:spLocks/>
          </p:cNvSpPr>
          <p:nvPr/>
        </p:nvSpPr>
        <p:spPr>
          <a:xfrm>
            <a:off x="4939459" y="5488298"/>
            <a:ext cx="5612800"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1pPr>
            <a:lvl2pPr marL="914400" marR="0" lvl="1"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2pPr>
            <a:lvl3pPr marL="1371600" marR="0" lvl="2"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3pPr>
            <a:lvl4pPr marL="1828800" marR="0" lvl="3"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4pPr>
            <a:lvl5pPr marL="2286000" marR="0" lvl="4"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5pPr>
            <a:lvl6pPr marL="2743200" marR="0" lvl="5"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6pPr>
            <a:lvl7pPr marL="3200400" marR="0" lvl="6"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7pPr>
            <a:lvl8pPr marL="3657600" marR="0" lvl="7"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8pPr>
            <a:lvl9pPr marL="4114800" marR="0" lvl="8" indent="-317500" algn="ctr" rtl="0">
              <a:lnSpc>
                <a:spcPct val="100000"/>
              </a:lnSpc>
              <a:spcBef>
                <a:spcPts val="0"/>
              </a:spcBef>
              <a:spcAft>
                <a:spcPts val="0"/>
              </a:spcAft>
              <a:buClr>
                <a:schemeClr val="dk1"/>
              </a:buClr>
              <a:buSzPts val="1400"/>
              <a:buFont typeface="Source Code Pro"/>
              <a:buNone/>
              <a:defRPr sz="1867" b="0" i="0" u="none" strike="noStrike" cap="none">
                <a:solidFill>
                  <a:schemeClr val="dk1"/>
                </a:solidFill>
                <a:latin typeface="Source Code Pro"/>
                <a:ea typeface="Source Code Pro"/>
                <a:cs typeface="Source Code Pro"/>
                <a:sym typeface="Source Code Pro"/>
              </a:defRPr>
            </a:lvl9pPr>
          </a:lstStyle>
          <a:p>
            <a:pPr marL="0" indent="0"/>
            <a:r>
              <a:rPr lang="zh-TW" altLang="en-US" kern="0" dirty="0"/>
              <a:t>虛擬記憶體、需求分頁、頁面置換</a:t>
            </a:r>
            <a:endParaRPr lang="en-US" kern="0" dirty="0"/>
          </a:p>
        </p:txBody>
      </p:sp>
      <p:sp>
        <p:nvSpPr>
          <p:cNvPr id="3" name="Google Shape;312;p33">
            <a:extLst>
              <a:ext uri="{FF2B5EF4-FFF2-40B4-BE49-F238E27FC236}">
                <a16:creationId xmlns:a16="http://schemas.microsoft.com/office/drawing/2014/main" id="{C44D92B0-4AF8-9301-0A9C-9EF0E7F802F2}"/>
              </a:ext>
            </a:extLst>
          </p:cNvPr>
          <p:cNvSpPr txBox="1">
            <a:spLocks/>
          </p:cNvSpPr>
          <p:nvPr/>
        </p:nvSpPr>
        <p:spPr>
          <a:xfrm>
            <a:off x="4122456" y="5035067"/>
            <a:ext cx="802800" cy="43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urce Code Pro"/>
              <a:buNone/>
              <a:defRPr sz="3200" b="0" i="0" u="none" strike="noStrike" cap="none">
                <a:solidFill>
                  <a:schemeClr val="dk2"/>
                </a:solidFill>
                <a:latin typeface="Source Code Pro"/>
                <a:ea typeface="Source Code Pro"/>
                <a:cs typeface="Source Code Pro"/>
                <a:sym typeface="Source Code Pro"/>
              </a:defRPr>
            </a:lvl1pPr>
            <a:lvl2pPr marR="0" lvl="1"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2pPr>
            <a:lvl3pPr marR="0" lvl="2"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3pPr>
            <a:lvl4pPr marR="0" lvl="3"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4pPr>
            <a:lvl5pPr marR="0" lvl="4"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5pPr>
            <a:lvl6pPr marR="0" lvl="5"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6pPr>
            <a:lvl7pPr marR="0" lvl="6"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7pPr>
            <a:lvl8pPr marR="0" lvl="7"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8pPr>
            <a:lvl9pPr marR="0" lvl="8" algn="l" rtl="0">
              <a:lnSpc>
                <a:spcPct val="100000"/>
              </a:lnSpc>
              <a:spcBef>
                <a:spcPts val="0"/>
              </a:spcBef>
              <a:spcAft>
                <a:spcPts val="0"/>
              </a:spcAft>
              <a:buClr>
                <a:schemeClr val="dk1"/>
              </a:buClr>
              <a:buSzPts val="3000"/>
              <a:buFont typeface="Source Code Pro"/>
              <a:buNone/>
              <a:defRPr sz="4000" b="0" i="0" u="none" strike="noStrike" cap="none">
                <a:solidFill>
                  <a:schemeClr val="dk1"/>
                </a:solidFill>
                <a:latin typeface="Source Code Pro"/>
                <a:ea typeface="Source Code Pro"/>
                <a:cs typeface="Source Code Pro"/>
                <a:sym typeface="Source Code Pro"/>
              </a:defRPr>
            </a:lvl9pPr>
          </a:lstStyle>
          <a:p>
            <a:r>
              <a:rPr lang="en" kern="0" dirty="0"/>
              <a:t>04</a:t>
            </a:r>
          </a:p>
        </p:txBody>
      </p:sp>
      <p:sp>
        <p:nvSpPr>
          <p:cNvPr id="4" name="Google Shape;315;p33">
            <a:extLst>
              <a:ext uri="{FF2B5EF4-FFF2-40B4-BE49-F238E27FC236}">
                <a16:creationId xmlns:a16="http://schemas.microsoft.com/office/drawing/2014/main" id="{1C22698B-3A0A-4DCF-40CC-9A969B7CA036}"/>
              </a:ext>
            </a:extLst>
          </p:cNvPr>
          <p:cNvSpPr txBox="1">
            <a:spLocks/>
          </p:cNvSpPr>
          <p:nvPr/>
        </p:nvSpPr>
        <p:spPr>
          <a:xfrm>
            <a:off x="4939456" y="5035067"/>
            <a:ext cx="6992132" cy="6464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3200" b="0" i="0" u="none" strike="noStrike" cap="none">
                <a:solidFill>
                  <a:schemeClr val="accent3"/>
                </a:solidFill>
                <a:latin typeface="Source Code Pro"/>
                <a:ea typeface="Source Code Pro"/>
                <a:cs typeface="Source Code Pro"/>
                <a:sym typeface="Source Code Pro"/>
              </a:defRPr>
            </a:lvl1pPr>
            <a:lvl2pPr marL="914400" marR="0" lvl="1"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marL="0" indent="0"/>
            <a:r>
              <a:rPr lang="en-US" altLang="zh-TW" dirty="0">
                <a:solidFill>
                  <a:schemeClr val="accent5"/>
                </a:solidFill>
              </a:rPr>
              <a:t>Page Replacement Algorithms</a:t>
            </a:r>
            <a:endParaRPr lang="en-US" kern="0" dirty="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Google Shape;844;p47"/>
          <p:cNvPicPr preferRelativeResize="0">
            <a:picLocks noGrp="1"/>
          </p:cNvPicPr>
          <p:nvPr>
            <p:ph type="pic" idx="2"/>
          </p:nvPr>
        </p:nvPicPr>
        <p:blipFill rotWithShape="1">
          <a:blip r:embed="rId3">
            <a:alphaModFix/>
          </a:blip>
          <a:srcRect t="7692" b="7683"/>
          <a:stretch/>
        </p:blipFill>
        <p:spPr>
          <a:xfrm>
            <a:off x="-33" y="-18299"/>
            <a:ext cx="12191996" cy="6876401"/>
          </a:xfrm>
          <a:prstGeom prst="rect">
            <a:avLst/>
          </a:prstGeom>
        </p:spPr>
      </p:pic>
      <p:pic>
        <p:nvPicPr>
          <p:cNvPr id="3" name="圖片 2">
            <a:extLst>
              <a:ext uri="{FF2B5EF4-FFF2-40B4-BE49-F238E27FC236}">
                <a16:creationId xmlns:a16="http://schemas.microsoft.com/office/drawing/2014/main" id="{54965CF4-73B2-8AA3-C970-5AE39EE43FB7}"/>
              </a:ext>
            </a:extLst>
          </p:cNvPr>
          <p:cNvPicPr>
            <a:picLocks noChangeAspect="1"/>
          </p:cNvPicPr>
          <p:nvPr/>
        </p:nvPicPr>
        <p:blipFill>
          <a:blip r:embed="rId4"/>
          <a:stretch>
            <a:fillRect/>
          </a:stretch>
        </p:blipFill>
        <p:spPr>
          <a:xfrm>
            <a:off x="689464" y="256393"/>
            <a:ext cx="10813002" cy="5859807"/>
          </a:xfrm>
          <a:prstGeom prst="rect">
            <a:avLst/>
          </a:prstGeom>
        </p:spPr>
      </p:pic>
      <p:sp>
        <p:nvSpPr>
          <p:cNvPr id="845" name="Google Shape;845;p47"/>
          <p:cNvSpPr txBox="1">
            <a:spLocks noGrp="1"/>
          </p:cNvSpPr>
          <p:nvPr>
            <p:ph type="title"/>
          </p:nvPr>
        </p:nvSpPr>
        <p:spPr>
          <a:xfrm>
            <a:off x="959965" y="5911893"/>
            <a:ext cx="10272000" cy="763600"/>
          </a:xfrm>
          <a:prstGeom prst="rect">
            <a:avLst/>
          </a:prstGeom>
        </p:spPr>
        <p:txBody>
          <a:bodyPr spcFirstLastPara="1" wrap="square" lIns="121900" tIns="121900" rIns="121900" bIns="121900" anchor="t" anchorCtr="0">
            <a:noAutofit/>
          </a:bodyPr>
          <a:lstStyle/>
          <a:p>
            <a:r>
              <a:rPr lang="en" dirty="0"/>
              <a:t>Home Page</a:t>
            </a:r>
            <a:endParaRPr dirty="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9"/>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pPr algn="ctr"/>
            <a:r>
              <a:rPr lang="en-US" dirty="0">
                <a:solidFill>
                  <a:schemeClr val="accent4"/>
                </a:solidFill>
              </a:rPr>
              <a:t>Sleeping TA </a:t>
            </a:r>
            <a:r>
              <a:rPr lang="zh-TW" altLang="en-US" dirty="0">
                <a:solidFill>
                  <a:schemeClr val="accent4"/>
                </a:solidFill>
              </a:rPr>
              <a:t>問題陳述</a:t>
            </a:r>
            <a:endParaRPr dirty="0">
              <a:solidFill>
                <a:schemeClr val="accent4"/>
              </a:solidFill>
            </a:endParaRPr>
          </a:p>
        </p:txBody>
      </p:sp>
      <p:sp>
        <p:nvSpPr>
          <p:cNvPr id="524" name="Google Shape;524;p39"/>
          <p:cNvSpPr txBox="1">
            <a:spLocks noGrp="1"/>
          </p:cNvSpPr>
          <p:nvPr>
            <p:ph type="subTitle" idx="1"/>
          </p:nvPr>
        </p:nvSpPr>
        <p:spPr>
          <a:xfrm>
            <a:off x="466720" y="1845175"/>
            <a:ext cx="8702840" cy="1815200"/>
          </a:xfrm>
          <a:prstGeom prst="rect">
            <a:avLst/>
          </a:prstGeom>
        </p:spPr>
        <p:txBody>
          <a:bodyPr spcFirstLastPara="1" wrap="square" lIns="121900" tIns="121900" rIns="121900" bIns="121900" anchor="t" anchorCtr="0">
            <a:noAutofit/>
          </a:bodyPr>
          <a:lstStyle/>
          <a:p>
            <a:pPr marL="0" indent="0"/>
            <a:r>
              <a:rPr lang="zh-TW" altLang="en-US" dirty="0"/>
              <a:t>一名助教 </a:t>
            </a:r>
            <a:r>
              <a:rPr lang="en-US" altLang="zh-TW" dirty="0"/>
              <a:t>(TA) </a:t>
            </a:r>
            <a:r>
              <a:rPr lang="zh-TW" altLang="en-US" dirty="0"/>
              <a:t>在辦公室內服務學生。</a:t>
            </a:r>
            <a:br>
              <a:rPr lang="en-US" altLang="zh-TW" dirty="0"/>
            </a:br>
            <a:r>
              <a:rPr lang="zh-TW" altLang="en-US" dirty="0"/>
              <a:t>走廊有 </a:t>
            </a:r>
            <a:r>
              <a:rPr lang="en-US" altLang="zh-TW" dirty="0"/>
              <a:t>6 </a:t>
            </a:r>
            <a:r>
              <a:rPr lang="zh-TW" altLang="en-US" dirty="0"/>
              <a:t>把椅子供等待的學生使用。</a:t>
            </a:r>
            <a:br>
              <a:rPr lang="en-US" altLang="zh-TW" dirty="0"/>
            </a:br>
            <a:r>
              <a:rPr lang="en-US" altLang="zh-TW" dirty="0"/>
              <a:t>TA </a:t>
            </a:r>
            <a:r>
              <a:rPr lang="zh-TW" altLang="en-US" dirty="0"/>
              <a:t>在無學生時小睡；學生到達發現 </a:t>
            </a:r>
            <a:r>
              <a:rPr lang="en-US" altLang="zh-TW" dirty="0"/>
              <a:t>TA </a:t>
            </a:r>
            <a:r>
              <a:rPr lang="zh-TW" altLang="en-US" dirty="0"/>
              <a:t>睡覺時需叫醒 </a:t>
            </a:r>
            <a:r>
              <a:rPr lang="en-US" altLang="zh-TW" dirty="0"/>
              <a:t>TA</a:t>
            </a:r>
            <a:r>
              <a:rPr lang="zh-TW" altLang="en-US" dirty="0"/>
              <a:t>。</a:t>
            </a:r>
            <a:br>
              <a:rPr lang="en-US" altLang="zh-TW" dirty="0"/>
            </a:br>
            <a:r>
              <a:rPr lang="zh-TW" altLang="en-US" dirty="0"/>
              <a:t>學生到達發現 </a:t>
            </a:r>
            <a:r>
              <a:rPr lang="en-US" altLang="zh-TW" dirty="0"/>
              <a:t>TA </a:t>
            </a:r>
            <a:r>
              <a:rPr lang="zh-TW" altLang="en-US" dirty="0"/>
              <a:t>正忙時，坐椅子等待；無椅子則稍後回來。</a:t>
            </a:r>
            <a:br>
              <a:rPr lang="en-US" altLang="zh-TW" dirty="0"/>
            </a:br>
            <a:r>
              <a:rPr lang="en-US" altLang="zh-TW" dirty="0"/>
              <a:t>TA </a:t>
            </a:r>
            <a:r>
              <a:rPr lang="zh-TW" altLang="en-US" dirty="0"/>
              <a:t>服務完畢後，必須檢查隊列是否有學生等待，並輪流服務；無學生則回小睡。</a:t>
            </a:r>
            <a:endParaRPr dirty="0"/>
          </a:p>
        </p:txBody>
      </p:sp>
      <p:grpSp>
        <p:nvGrpSpPr>
          <p:cNvPr id="530" name="Google Shape;530;p39"/>
          <p:cNvGrpSpPr/>
          <p:nvPr/>
        </p:nvGrpSpPr>
        <p:grpSpPr>
          <a:xfrm>
            <a:off x="466720" y="5258667"/>
            <a:ext cx="3381529" cy="1183100"/>
            <a:chOff x="880714" y="3731738"/>
            <a:chExt cx="2536147" cy="887325"/>
          </a:xfrm>
        </p:grpSpPr>
        <p:sp>
          <p:nvSpPr>
            <p:cNvPr id="531" name="Google Shape;531;p39"/>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39"/>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39"/>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4" name="Google Shape;534;p39"/>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39"/>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39"/>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39"/>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39"/>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39"/>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39"/>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39"/>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39"/>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39"/>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39"/>
          <p:cNvSpPr txBox="1"/>
          <p:nvPr/>
        </p:nvSpPr>
        <p:spPr>
          <a:xfrm>
            <a:off x="9311033" y="1735287"/>
            <a:ext cx="1930000" cy="728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6667" kern="0">
                <a:solidFill>
                  <a:srgbClr val="94EE6B"/>
                </a:solidFill>
                <a:latin typeface="Fira Code"/>
                <a:ea typeface="Fira Code"/>
                <a:cs typeface="Fira Code"/>
                <a:sym typeface="Fira Code"/>
              </a:rPr>
              <a:t>...</a:t>
            </a:r>
            <a:endParaRPr sz="6667" kern="0">
              <a:solidFill>
                <a:srgbClr val="94EE6B"/>
              </a:solidFill>
              <a:latin typeface="Arial"/>
              <a:cs typeface="Arial"/>
              <a:sym typeface="Arial"/>
            </a:endParaRPr>
          </a:p>
        </p:txBody>
      </p:sp>
      <p:sp>
        <p:nvSpPr>
          <p:cNvPr id="14" name="Rectangle 2">
            <a:extLst>
              <a:ext uri="{FF2B5EF4-FFF2-40B4-BE49-F238E27FC236}">
                <a16:creationId xmlns:a16="http://schemas.microsoft.com/office/drawing/2014/main" id="{DB94CEEC-E365-6DBD-8C99-DC5107877E08}"/>
              </a:ext>
            </a:extLst>
          </p:cNvPr>
          <p:cNvSpPr>
            <a:spLocks noGrp="1" noChangeArrowheads="1"/>
          </p:cNvSpPr>
          <p:nvPr>
            <p:ph type="subTitle" idx="2"/>
          </p:nvPr>
        </p:nvSpPr>
        <p:spPr bwMode="auto">
          <a:xfrm>
            <a:off x="6267179" y="3849455"/>
            <a:ext cx="496482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執行緒 (Threads)：</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TA 和每位學生各自運行為獨立的執行緒。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目的：</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模擬多個並行活動單元，各自執行其邏輯。 </a:t>
            </a:r>
          </a:p>
          <a:p>
            <a:pPr marL="0" marR="0" lvl="0" indent="0" algn="l" defTabSz="914400" rtl="0" eaLnBrk="0" fontAlgn="base" latinLnBrk="0" hangingPunct="0">
              <a:lnSpc>
                <a:spcPct val="100000"/>
              </a:lnSpc>
              <a:spcBef>
                <a:spcPct val="0"/>
              </a:spcBef>
              <a:spcAft>
                <a:spcPct val="0"/>
              </a:spcAft>
              <a:buClrTx/>
              <a:buSzTx/>
              <a:tabLst/>
            </a:pPr>
            <a:r>
              <a:rPr kumimoji="0" lang="zh-TW" altLang="en-US" sz="1800" b="1" i="0" u="none" strike="noStrike" cap="none" normalizeH="0" baseline="0" dirty="0">
                <a:ln>
                  <a:noFill/>
                </a:ln>
                <a:solidFill>
                  <a:schemeClr val="tx1"/>
                </a:solidFill>
                <a:effectLst/>
                <a:latin typeface="Arial" panose="020B0604020202020204" pitchFamily="34" charset="0"/>
              </a:rPr>
              <a:t> </a:t>
            </a:r>
            <a:r>
              <a:rPr kumimoji="0" lang="en-US" altLang="zh-TW" sz="1800" b="1" i="0" u="none" strike="noStrike" cap="none" normalizeH="0" baseline="0" dirty="0">
                <a:ln>
                  <a:noFill/>
                </a:ln>
                <a:solidFill>
                  <a:schemeClr val="tx1"/>
                </a:solidFill>
                <a:effectLst/>
                <a:latin typeface="Arial" panose="020B0604020202020204" pitchFamily="34" charset="0"/>
              </a:rPr>
              <a:t>(</a:t>
            </a:r>
            <a:r>
              <a:rPr kumimoji="0" lang="zh-TW" altLang="en-US" sz="1800" b="1" i="0" u="none" strike="noStrike" cap="none" normalizeH="0" baseline="0" dirty="0">
                <a:ln>
                  <a:noFill/>
                </a:ln>
                <a:solidFill>
                  <a:schemeClr val="tx1"/>
                </a:solidFill>
                <a:effectLst/>
                <a:latin typeface="Arial" panose="020B0604020202020204" pitchFamily="34" charset="0"/>
              </a:rPr>
              <a:t>如</a:t>
            </a:r>
            <a:r>
              <a:rPr kumimoji="0" lang="en-US" altLang="zh-TW" sz="1800" b="1" i="0" u="none" strike="noStrike" cap="none" normalizeH="0" baseline="0" dirty="0">
                <a:ln>
                  <a:noFill/>
                </a:ln>
                <a:solidFill>
                  <a:schemeClr val="tx1"/>
                </a:solidFill>
                <a:effectLst/>
                <a:latin typeface="Arial" panose="020B0604020202020204" pitchFamily="34" charset="0"/>
              </a:rPr>
              <a:t>:</a:t>
            </a:r>
            <a:r>
              <a:rPr kumimoji="0" lang="zh-TW" altLang="en-US" sz="1800" b="1" i="0" u="none" strike="noStrike" cap="none" normalizeH="0" baseline="0" dirty="0">
                <a:ln>
                  <a:noFill/>
                </a:ln>
                <a:solidFill>
                  <a:schemeClr val="tx1"/>
                </a:solidFill>
                <a:effectLst/>
                <a:latin typeface="Arial" panose="020B0604020202020204" pitchFamily="34" charset="0"/>
              </a:rPr>
              <a:t>思考、服務、等待</a:t>
            </a:r>
            <a:r>
              <a:rPr kumimoji="0" lang="en-US" altLang="zh-TW"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共用資源：</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走廊的椅子數量 (有限資源)。 </a:t>
            </a: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等待學生的隊列 (</a:t>
            </a:r>
            <a:r>
              <a:rPr kumimoji="0" lang="zh-TW" altLang="zh-TW" sz="1800" b="0" i="0" u="none" strike="noStrike" cap="none" normalizeH="0" baseline="0" dirty="0">
                <a:ln>
                  <a:noFill/>
                </a:ln>
                <a:solidFill>
                  <a:schemeClr val="tx1"/>
                </a:solidFill>
                <a:effectLst/>
                <a:latin typeface="Arial Unicode MS"/>
              </a:rPr>
              <a:t>_waitingStudentsQueue</a:t>
            </a:r>
            <a:r>
              <a:rPr kumimoji="0" lang="zh-TW" altLang="zh-TW" sz="1800" b="0" i="0" u="none" strike="noStrike" cap="none" normalizeH="0" baseline="0" dirty="0">
                <a:ln>
                  <a:noFill/>
                </a:ln>
                <a:solidFill>
                  <a:schemeClr val="tx1"/>
                </a:solidFill>
                <a:effectLst/>
              </a:rPr>
              <a:t>)。</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TA 的服務時間。</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36"/>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Key Concept</a:t>
            </a:r>
            <a:br>
              <a:rPr lang="en" dirty="0"/>
            </a:br>
            <a:endParaRPr dirty="0">
              <a:solidFill>
                <a:schemeClr val="lt2"/>
              </a:solidFill>
            </a:endParaRPr>
          </a:p>
        </p:txBody>
      </p:sp>
      <p:grpSp>
        <p:nvGrpSpPr>
          <p:cNvPr id="434" name="Google Shape;434;p36"/>
          <p:cNvGrpSpPr/>
          <p:nvPr/>
        </p:nvGrpSpPr>
        <p:grpSpPr>
          <a:xfrm>
            <a:off x="466720" y="5258667"/>
            <a:ext cx="3381529" cy="1183100"/>
            <a:chOff x="880714" y="3731738"/>
            <a:chExt cx="2536147" cy="887325"/>
          </a:xfrm>
        </p:grpSpPr>
        <p:sp>
          <p:nvSpPr>
            <p:cNvPr id="435" name="Google Shape;435;p36"/>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6" name="Google Shape;436;p36"/>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7" name="Google Shape;437;p36"/>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38" name="Google Shape;438;p36"/>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39" name="Google Shape;439;p36"/>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40" name="Google Shape;440;p36"/>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41" name="Google Shape;441;p36"/>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42" name="Google Shape;442;p36"/>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43" name="Google Shape;443;p36"/>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36"/>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5" name="Google Shape;445;p36"/>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6" name="Google Shape;446;p36"/>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7" name="Google Shape;447;p36"/>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48" name="Google Shape;448;p36"/>
          <p:cNvSpPr txBox="1"/>
          <p:nvPr/>
        </p:nvSpPr>
        <p:spPr>
          <a:xfrm>
            <a:off x="9967691" y="5710390"/>
            <a:ext cx="692400" cy="10124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449" name="Google Shape;449;p36"/>
          <p:cNvSpPr txBox="1"/>
          <p:nvPr/>
        </p:nvSpPr>
        <p:spPr>
          <a:xfrm>
            <a:off x="10587824" y="6074816"/>
            <a:ext cx="1301600" cy="728400"/>
          </a:xfrm>
          <a:prstGeom prst="rect">
            <a:avLst/>
          </a:prstGeom>
          <a:noFill/>
          <a:ln>
            <a:noFill/>
          </a:ln>
        </p:spPr>
        <p:txBody>
          <a:bodyPr spcFirstLastPara="1" wrap="square" lIns="121900" tIns="121900" rIns="121900" bIns="121900" anchor="ctr" anchorCtr="0">
            <a:noAutofit/>
          </a:bodyPr>
          <a:lstStyle/>
          <a:p>
            <a:pPr algn="r"/>
            <a:r>
              <a:rPr lang="en" sz="6667" dirty="0">
                <a:solidFill>
                  <a:schemeClr val="accent2"/>
                </a:solidFill>
                <a:latin typeface="Fira Code"/>
                <a:ea typeface="Fira Code"/>
                <a:cs typeface="Fira Code"/>
                <a:sym typeface="Fira Code"/>
              </a:rPr>
              <a:t>..</a:t>
            </a:r>
            <a:endParaRPr sz="6667" dirty="0">
              <a:solidFill>
                <a:schemeClr val="accent2"/>
              </a:solidFill>
            </a:endParaRPr>
          </a:p>
        </p:txBody>
      </p:sp>
      <p:sp>
        <p:nvSpPr>
          <p:cNvPr id="5" name="Rectangle 4">
            <a:extLst>
              <a:ext uri="{FF2B5EF4-FFF2-40B4-BE49-F238E27FC236}">
                <a16:creationId xmlns:a16="http://schemas.microsoft.com/office/drawing/2014/main" id="{D8C9FCB6-2951-CBD9-369E-A017D9CD1342}"/>
              </a:ext>
            </a:extLst>
          </p:cNvPr>
          <p:cNvSpPr>
            <a:spLocks noGrp="1" noChangeArrowheads="1"/>
          </p:cNvSpPr>
          <p:nvPr>
            <p:ph type="subTitle" idx="2"/>
          </p:nvPr>
        </p:nvSpPr>
        <p:spPr bwMode="auto">
          <a:xfrm>
            <a:off x="168395" y="1732070"/>
            <a:ext cx="735970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互斥鎖 (Mutex / </a:t>
            </a:r>
            <a:r>
              <a:rPr kumimoji="0" lang="zh-TW" altLang="zh-TW" sz="1600" b="1" i="0" u="none" strike="noStrike" cap="none" normalizeH="0" baseline="0" dirty="0">
                <a:ln>
                  <a:noFill/>
                </a:ln>
                <a:solidFill>
                  <a:schemeClr val="tx1"/>
                </a:solidFill>
                <a:effectLst/>
                <a:latin typeface="Arial Unicode MS"/>
              </a:rPr>
              <a:t>lock</a:t>
            </a:r>
            <a:r>
              <a:rPr kumimoji="0" lang="zh-TW" altLang="zh-TW" sz="1600" b="1" i="0" u="none" strike="noStrike" cap="none" normalizeH="0" baseline="0" dirty="0">
                <a:ln>
                  <a:noFill/>
                </a:ln>
                <a:solidFill>
                  <a:schemeClr val="tx1"/>
                </a:solidFill>
                <a:effectLst/>
              </a:rPr>
              <a:t>)：</a:t>
            </a:r>
            <a:r>
              <a:rPr kumimoji="0" lang="zh-TW" altLang="zh-TW" sz="1600" b="1" i="0" u="none" strike="noStrike" cap="none" normalizeH="0" baseline="0" dirty="0">
                <a:ln>
                  <a:noFill/>
                </a:ln>
                <a:solidFill>
                  <a:schemeClr val="tx1"/>
                </a:solidFill>
                <a:effectLst/>
                <a:latin typeface="Arial Unicode MS"/>
              </a:rPr>
              <a:t>lock (_lock)</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目的：</a:t>
            </a:r>
            <a:endParaRPr kumimoji="0" lang="en-US" altLang="zh-TW" sz="16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600" b="0" i="0" u="none" strike="noStrike" cap="none" normalizeH="0" baseline="0" dirty="0">
                <a:ln>
                  <a:noFill/>
                </a:ln>
                <a:solidFill>
                  <a:schemeClr val="tx1"/>
                </a:solidFill>
                <a:effectLst/>
                <a:latin typeface="Arial" panose="020B0604020202020204" pitchFamily="34" charset="0"/>
              </a:rPr>
              <a:t>確保</a:t>
            </a:r>
            <a:r>
              <a:rPr kumimoji="0" lang="zh-TW" altLang="zh-TW" sz="1600" b="1" i="0" u="none" strike="noStrike" cap="none" normalizeH="0" baseline="0" dirty="0">
                <a:ln>
                  <a:noFill/>
                </a:ln>
                <a:solidFill>
                  <a:schemeClr val="tx1"/>
                </a:solidFill>
                <a:effectLst/>
                <a:latin typeface="Arial" panose="020B0604020202020204" pitchFamily="34" charset="0"/>
              </a:rPr>
              <a:t>共用數據</a:t>
            </a:r>
            <a:r>
              <a:rPr kumimoji="0" lang="zh-TW" altLang="zh-TW" sz="1600" b="0" i="0" u="none" strike="noStrike" cap="none" normalizeH="0" baseline="0" dirty="0">
                <a:ln>
                  <a:noFill/>
                </a:ln>
                <a:solidFill>
                  <a:schemeClr val="tx1"/>
                </a:solidFill>
                <a:effectLst/>
                <a:latin typeface="Arial" panose="020B0604020202020204" pitchFamily="34" charset="0"/>
              </a:rPr>
              <a:t>（如等待隊列 </a:t>
            </a:r>
            <a:r>
              <a:rPr kumimoji="0" lang="zh-TW" altLang="zh-TW" sz="1600" b="0" i="0" u="none" strike="noStrike" cap="none" normalizeH="0" baseline="0" dirty="0">
                <a:ln>
                  <a:noFill/>
                </a:ln>
                <a:solidFill>
                  <a:schemeClr val="tx1"/>
                </a:solidFill>
                <a:effectLst/>
              </a:rPr>
              <a:t>、TA 和學生的</a:t>
            </a:r>
            <a:r>
              <a:rPr kumimoji="0" lang="zh-TW" altLang="zh-TW" sz="1600" b="1" i="0" u="none" strike="noStrike" cap="none" normalizeH="0" baseline="0" dirty="0">
                <a:ln>
                  <a:noFill/>
                </a:ln>
                <a:solidFill>
                  <a:schemeClr val="tx1"/>
                </a:solidFill>
                <a:effectLst/>
                <a:latin typeface="Arial" panose="020B0604020202020204" pitchFamily="34" charset="0"/>
              </a:rPr>
              <a:t>狀態變數</a:t>
            </a:r>
            <a:endParaRPr lang="en-US" altLang="zh-TW"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dirty="0">
                <a:solidFill>
                  <a:schemeClr val="tx1"/>
                </a:solidFill>
              </a:rPr>
              <a:t>  </a:t>
            </a:r>
            <a:r>
              <a:rPr kumimoji="0" lang="zh-TW" altLang="zh-TW" sz="1600" b="0" i="0" u="none" strike="noStrike" cap="none" normalizeH="0" baseline="0" dirty="0">
                <a:ln>
                  <a:noFill/>
                </a:ln>
                <a:solidFill>
                  <a:schemeClr val="tx1"/>
                </a:solidFill>
                <a:effectLst/>
              </a:rPr>
              <a:t>在任何時刻只被一個執行緒存取。</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機制：</a:t>
            </a:r>
            <a:endParaRPr kumimoji="0" lang="en-US" altLang="zh-TW"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b="1" dirty="0">
                <a:solidFill>
                  <a:schemeClr val="tx1"/>
                </a:solidFill>
                <a:latin typeface="Arial" panose="020B0604020202020204" pitchFamily="34" charset="0"/>
              </a:rPr>
              <a:t>-</a:t>
            </a:r>
            <a:r>
              <a:rPr kumimoji="0" lang="zh-TW" altLang="zh-TW" sz="1600" b="0" i="0" u="none" strike="noStrike" cap="none" normalizeH="0" baseline="0" dirty="0">
                <a:ln>
                  <a:noFill/>
                </a:ln>
                <a:solidFill>
                  <a:schemeClr val="tx1"/>
                </a:solidFill>
                <a:effectLst/>
                <a:latin typeface="Arial" panose="020B0604020202020204" pitchFamily="34" charset="0"/>
              </a:rPr>
              <a:t> 防止多個執行緒同時修改數據導致競爭條件 (Race Condition) 和數據不一致。 </a:t>
            </a:r>
          </a:p>
          <a:p>
            <a:pPr marL="0" marR="0" lvl="0" indent="0" algn="l" defTabSz="914400" rtl="0" eaLnBrk="0" fontAlgn="base" latinLnBrk="0" hangingPunct="0">
              <a:lnSpc>
                <a:spcPct val="100000"/>
              </a:lnSpc>
              <a:spcBef>
                <a:spcPct val="0"/>
              </a:spcBef>
              <a:spcAft>
                <a:spcPct val="0"/>
              </a:spcAft>
              <a:buClrTx/>
              <a:buSzTx/>
              <a:tabLst/>
            </a:pPr>
            <a:r>
              <a:rPr kumimoji="0" lang="en-US" altLang="zh-TW" sz="1600" b="1" i="0" u="none" strike="noStrike" cap="none" normalizeH="0" baseline="0" dirty="0">
                <a:ln>
                  <a:noFill/>
                </a:ln>
                <a:solidFill>
                  <a:schemeClr val="tx1"/>
                </a:solidFill>
                <a:effectLst/>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號誌 (Semaphore / </a:t>
            </a:r>
            <a:r>
              <a:rPr kumimoji="0" lang="zh-TW" altLang="zh-TW" sz="1600" b="1" i="0" u="none" strike="noStrike" cap="none" normalizeH="0" baseline="0" dirty="0">
                <a:ln>
                  <a:noFill/>
                </a:ln>
                <a:solidFill>
                  <a:schemeClr val="tx1"/>
                </a:solidFill>
                <a:effectLst/>
                <a:latin typeface="Arial Unicode MS"/>
              </a:rPr>
              <a:t>SemaphoreSlim</a:t>
            </a:r>
            <a:r>
              <a:rPr kumimoji="0" lang="zh-TW" altLang="zh-TW" sz="1600" b="1" i="0" u="none" strike="noStrike" cap="none" normalizeH="0" baseline="0" dirty="0">
                <a:ln>
                  <a:noFill/>
                </a:ln>
                <a:solidFill>
                  <a:schemeClr val="tx1"/>
                </a:solidFill>
                <a:effectLst/>
              </a:rPr>
              <a:t>)：</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Unicode MS"/>
              </a:rPr>
              <a:t>_waitingChairsSemaphore</a:t>
            </a:r>
            <a:r>
              <a:rPr kumimoji="0" lang="zh-TW" altLang="zh-TW" sz="1600" b="1" i="0" u="none" strike="noStrike" cap="none" normalizeH="0" baseline="0" dirty="0">
                <a:ln>
                  <a:noFill/>
                </a:ln>
                <a:solidFill>
                  <a:schemeClr val="tx1"/>
                </a:solidFill>
                <a:effectLst/>
              </a:rPr>
              <a:t> (計數型號誌)：</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目的：</a:t>
            </a:r>
            <a:r>
              <a:rPr kumimoji="0" lang="zh-TW" altLang="zh-TW" sz="1600" b="0" i="0" u="none" strike="noStrike" cap="none" normalizeH="0" baseline="0" dirty="0">
                <a:ln>
                  <a:noFill/>
                </a:ln>
                <a:solidFill>
                  <a:schemeClr val="tx1"/>
                </a:solidFill>
                <a:effectLst/>
                <a:latin typeface="Arial" panose="020B0604020202020204" pitchFamily="34" charset="0"/>
              </a:rPr>
              <a:t> 管理走廊上有限的椅子數量。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機制：</a:t>
            </a:r>
            <a:r>
              <a:rPr kumimoji="0" lang="zh-TW" altLang="zh-TW" sz="1600" b="0" i="0" u="none" strike="noStrike" cap="none" normalizeH="0" baseline="0" dirty="0">
                <a:ln>
                  <a:noFill/>
                </a:ln>
                <a:solidFill>
                  <a:schemeClr val="tx1"/>
                </a:solidFill>
                <a:effectLst/>
                <a:latin typeface="Arial" panose="020B0604020202020204" pitchFamily="34" charset="0"/>
              </a:rPr>
              <a:t> 學生 </a:t>
            </a:r>
            <a:r>
              <a:rPr kumimoji="0" lang="zh-TW" altLang="zh-TW" sz="1600" b="0" i="0" u="none" strike="noStrike" cap="none" normalizeH="0" baseline="0" dirty="0">
                <a:ln>
                  <a:noFill/>
                </a:ln>
                <a:solidFill>
                  <a:schemeClr val="tx1"/>
                </a:solidFill>
                <a:effectLst/>
                <a:latin typeface="Arial Unicode MS"/>
              </a:rPr>
              <a:t>Wait()</a:t>
            </a:r>
            <a:r>
              <a:rPr kumimoji="0" lang="zh-TW" altLang="zh-TW" sz="1600" b="0" i="0" u="none" strike="noStrike" cap="none" normalizeH="0" baseline="0" dirty="0">
                <a:ln>
                  <a:noFill/>
                </a:ln>
                <a:solidFill>
                  <a:schemeClr val="tx1"/>
                </a:solidFill>
                <a:effectLst/>
              </a:rPr>
              <a:t> 嘗試佔用椅子，TA </a:t>
            </a:r>
            <a:r>
              <a:rPr kumimoji="0" lang="zh-TW" altLang="zh-TW" sz="1600" b="0" i="0" u="none" strike="noStrike" cap="none" normalizeH="0" baseline="0" dirty="0">
                <a:ln>
                  <a:noFill/>
                </a:ln>
                <a:solidFill>
                  <a:schemeClr val="tx1"/>
                </a:solidFill>
                <a:effectLst/>
                <a:latin typeface="Arial Unicode MS"/>
              </a:rPr>
              <a:t>Release()</a:t>
            </a:r>
            <a:r>
              <a:rPr kumimoji="0" lang="zh-TW" altLang="zh-TW" sz="1600" b="0" i="0" u="none" strike="noStrike" cap="none" normalizeH="0" baseline="0" dirty="0">
                <a:ln>
                  <a:noFill/>
                </a:ln>
                <a:solidFill>
                  <a:schemeClr val="tx1"/>
                </a:solidFill>
                <a:effectLst/>
              </a:rPr>
              <a:t> 釋放椅子。</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Unicode MS"/>
              </a:rPr>
              <a:t>_taSemaphore</a:t>
            </a:r>
            <a:r>
              <a:rPr kumimoji="0" lang="zh-TW" altLang="zh-TW" sz="1600" b="1" i="0" u="none" strike="noStrike" cap="none" normalizeH="0" baseline="0" dirty="0">
                <a:ln>
                  <a:noFill/>
                </a:ln>
                <a:solidFill>
                  <a:schemeClr val="tx1"/>
                </a:solidFill>
                <a:effectLst/>
              </a:rPr>
              <a:t> (二進制型號誌，作為事件信號)：</a:t>
            </a:r>
            <a:r>
              <a:rPr kumimoji="0" lang="zh-TW" altLang="zh-TW"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目的：</a:t>
            </a:r>
            <a:r>
              <a:rPr kumimoji="0" lang="zh-TW" altLang="zh-TW" sz="1600" b="0" i="0" u="none" strike="noStrike" cap="none" normalizeH="0" baseline="0" dirty="0">
                <a:ln>
                  <a:noFill/>
                </a:ln>
                <a:solidFill>
                  <a:schemeClr val="tx1"/>
                </a:solidFill>
                <a:effectLst/>
                <a:latin typeface="Arial" panose="020B0604020202020204" pitchFamily="34" charset="0"/>
              </a:rPr>
              <a:t> 讓學生能「叫醒」正在睡覺的 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機制：</a:t>
            </a:r>
            <a:r>
              <a:rPr kumimoji="0" lang="zh-TW" altLang="zh-TW" sz="1600" b="0" i="0" u="none" strike="noStrike" cap="none" normalizeH="0" baseline="0" dirty="0">
                <a:ln>
                  <a:noFill/>
                </a:ln>
                <a:solidFill>
                  <a:schemeClr val="tx1"/>
                </a:solidFill>
                <a:effectLst/>
                <a:latin typeface="Arial" panose="020B0604020202020204" pitchFamily="34" charset="0"/>
              </a:rPr>
              <a:t> TA </a:t>
            </a:r>
            <a:r>
              <a:rPr kumimoji="0" lang="zh-TW" altLang="zh-TW" sz="1600" b="0" i="0" u="none" strike="noStrike" cap="none" normalizeH="0" baseline="0" dirty="0">
                <a:ln>
                  <a:noFill/>
                </a:ln>
                <a:solidFill>
                  <a:schemeClr val="tx1"/>
                </a:solidFill>
                <a:effectLst/>
                <a:latin typeface="Arial Unicode MS"/>
              </a:rPr>
              <a:t>Wait()</a:t>
            </a:r>
            <a:r>
              <a:rPr kumimoji="0" lang="zh-TW" altLang="zh-TW" sz="1600" b="0" i="0" u="none" strike="noStrike" cap="none" normalizeH="0" baseline="0" dirty="0">
                <a:ln>
                  <a:noFill/>
                </a:ln>
                <a:solidFill>
                  <a:schemeClr val="tx1"/>
                </a:solidFill>
                <a:effectLst/>
              </a:rPr>
              <a:t> 進入睡覺狀態，學生 </a:t>
            </a:r>
            <a:r>
              <a:rPr kumimoji="0" lang="zh-TW" altLang="zh-TW" sz="1600" b="0" i="0" u="none" strike="noStrike" cap="none" normalizeH="0" baseline="0" dirty="0">
                <a:ln>
                  <a:noFill/>
                </a:ln>
                <a:solidFill>
                  <a:schemeClr val="tx1"/>
                </a:solidFill>
                <a:effectLst/>
                <a:latin typeface="Arial Unicode MS"/>
              </a:rPr>
              <a:t>Release()</a:t>
            </a:r>
            <a:r>
              <a:rPr kumimoji="0" lang="zh-TW" altLang="zh-TW" sz="1600" b="0" i="0" u="none" strike="noStrike" cap="none" normalizeH="0" baseline="0" dirty="0">
                <a:ln>
                  <a:noFill/>
                </a:ln>
                <a:solidFill>
                  <a:schemeClr val="tx1"/>
                </a:solidFill>
                <a:effectLst/>
              </a:rPr>
              <a:t> 喚醒 TA。</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AC0200DC-291E-ECF3-326A-BAD8BAF52014}"/>
              </a:ext>
            </a:extLst>
          </p:cNvPr>
          <p:cNvSpPr>
            <a:spLocks noGrp="1" noChangeArrowheads="1"/>
          </p:cNvSpPr>
          <p:nvPr>
            <p:ph type="subTitle" idx="1"/>
          </p:nvPr>
        </p:nvSpPr>
        <p:spPr bwMode="auto">
          <a:xfrm>
            <a:off x="6980237" y="3785871"/>
            <a:ext cx="504336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600" b="1" i="0" u="none" strike="noStrike" cap="none" normalizeH="0" baseline="0" dirty="0">
                <a:ln>
                  <a:noFill/>
                </a:ln>
                <a:solidFill>
                  <a:schemeClr val="tx1"/>
                </a:solidFill>
                <a:effectLst/>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條件變數 (Conditional Variable </a:t>
            </a:r>
            <a:r>
              <a:rPr kumimoji="0" lang="zh-TW" altLang="zh-TW" sz="1600" b="1" i="0" u="none" strike="noStrike" cap="none" normalizeH="0" baseline="0" dirty="0">
                <a:ln>
                  <a:noFill/>
                </a:ln>
                <a:solidFill>
                  <a:schemeClr val="tx1"/>
                </a:solidFill>
                <a:effectLst/>
              </a:rPr>
              <a:t>)：</a:t>
            </a:r>
            <a:endParaRPr kumimoji="0" lang="en-US" altLang="zh-TW"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TW" sz="1600" b="1" dirty="0">
                <a:solidFill>
                  <a:schemeClr val="tx1"/>
                </a:solidFill>
                <a:latin typeface="Arial Unicode MS"/>
              </a:rPr>
              <a:t> =&gt; </a:t>
            </a:r>
            <a:r>
              <a:rPr kumimoji="0" lang="zh-TW" altLang="zh-TW" sz="1600" b="1" i="0" u="none" strike="noStrike" cap="none" normalizeH="0" baseline="0" dirty="0">
                <a:ln>
                  <a:noFill/>
                </a:ln>
                <a:solidFill>
                  <a:schemeClr val="tx1"/>
                </a:solidFill>
                <a:effectLst/>
                <a:latin typeface="Arial Unicode MS"/>
              </a:rPr>
              <a:t>student.WaitingSignal</a:t>
            </a:r>
            <a:r>
              <a:rPr kumimoji="0" lang="zh-TW" altLang="zh-TW" sz="1600" b="0" i="0" u="none" strike="noStrike" cap="none" normalizeH="0" baseline="0" dirty="0">
                <a:ln>
                  <a:noFill/>
                </a:ln>
                <a:solidFill>
                  <a:schemeClr val="tx1"/>
                </a:solidFill>
                <a:effectLst/>
              </a:rPr>
              <a:t> </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目的：</a:t>
            </a:r>
            <a:r>
              <a:rPr kumimoji="0" lang="zh-TW" altLang="zh-TW" sz="1600" b="0" i="0" u="none" strike="noStrike" cap="none" normalizeH="0" baseline="0" dirty="0">
                <a:ln>
                  <a:noFill/>
                </a:ln>
                <a:solidFill>
                  <a:schemeClr val="tx1"/>
                </a:solidFill>
                <a:effectLst/>
                <a:latin typeface="Arial" panose="020B0604020202020204" pitchFamily="34" charset="0"/>
              </a:rPr>
              <a:t> </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600" b="0" i="0" u="none" strike="noStrike" cap="none" normalizeH="0" baseline="0" dirty="0">
                <a:ln>
                  <a:noFill/>
                </a:ln>
                <a:solidFill>
                  <a:schemeClr val="tx1"/>
                </a:solidFill>
                <a:effectLst/>
                <a:latin typeface="Arial" panose="020B0604020202020204" pitchFamily="34" charset="0"/>
              </a:rPr>
              <a:t>- </a:t>
            </a:r>
            <a:r>
              <a:rPr kumimoji="0" lang="zh-TW" altLang="zh-TW" sz="1600" b="0" i="0" u="none" strike="noStrike" cap="none" normalizeH="0" baseline="0" dirty="0">
                <a:ln>
                  <a:noFill/>
                </a:ln>
                <a:solidFill>
                  <a:schemeClr val="tx1"/>
                </a:solidFill>
                <a:effectLst/>
                <a:latin typeface="Arial" panose="020B0604020202020204" pitchFamily="34" charset="0"/>
              </a:rPr>
              <a:t>讓學生執行緒在成功坐上椅子後，</a:t>
            </a:r>
            <a:endParaRPr kumimoji="0" lang="en-US"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600" b="1" dirty="0">
                <a:solidFill>
                  <a:schemeClr val="tx1"/>
                </a:solidFill>
                <a:latin typeface="Arial" panose="020B0604020202020204" pitchFamily="34" charset="0"/>
              </a:rPr>
              <a:t>  </a:t>
            </a:r>
            <a:r>
              <a:rPr kumimoji="0" lang="zh-TW" altLang="zh-TW" sz="1600" b="1" i="0" u="none" strike="noStrike" cap="none" normalizeH="0" baseline="0" dirty="0">
                <a:ln>
                  <a:noFill/>
                </a:ln>
                <a:solidFill>
                  <a:schemeClr val="tx1"/>
                </a:solidFill>
                <a:effectLst/>
                <a:latin typeface="Arial" panose="020B0604020202020204" pitchFamily="34" charset="0"/>
              </a:rPr>
              <a:t>精確地等待</a:t>
            </a:r>
            <a:r>
              <a:rPr kumimoji="0" lang="zh-TW" altLang="zh-TW" sz="1600" b="0" i="0" u="none" strike="noStrike" cap="none" normalizeH="0" baseline="0" dirty="0">
                <a:ln>
                  <a:noFill/>
                </a:ln>
                <a:solidFill>
                  <a:schemeClr val="tx1"/>
                </a:solidFill>
                <a:effectLst/>
                <a:latin typeface="Arial" panose="020B0604020202020204" pitchFamily="34" charset="0"/>
              </a:rPr>
              <a:t>被 TA 服務，直到輪到自己時才被喚醒。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600" b="1" i="0" u="none" strike="noStrike" cap="none" normalizeH="0" baseline="0" dirty="0">
                <a:ln>
                  <a:noFill/>
                </a:ln>
                <a:solidFill>
                  <a:schemeClr val="tx1"/>
                </a:solidFill>
                <a:effectLst/>
                <a:latin typeface="Arial" panose="020B0604020202020204" pitchFamily="34" charset="0"/>
              </a:rPr>
              <a:t>機制：</a:t>
            </a:r>
            <a:endParaRPr lang="en-US" altLang="zh-TW"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600" b="0" i="0" u="none" strike="noStrike" cap="none" normalizeH="0" baseline="0" dirty="0">
                <a:ln>
                  <a:noFill/>
                </a:ln>
                <a:solidFill>
                  <a:schemeClr val="tx1"/>
                </a:solidFill>
                <a:effectLst/>
                <a:latin typeface="Arial" panose="020B0604020202020204" pitchFamily="34" charset="0"/>
              </a:rPr>
              <a:t>-   </a:t>
            </a:r>
            <a:r>
              <a:rPr kumimoji="0" lang="zh-TW" altLang="zh-TW" sz="1600" b="0" i="0" u="none" strike="noStrike" cap="none" normalizeH="0" baseline="0" dirty="0">
                <a:ln>
                  <a:noFill/>
                </a:ln>
                <a:solidFill>
                  <a:schemeClr val="tx1"/>
                </a:solidFill>
                <a:effectLst/>
                <a:latin typeface="Arial" panose="020B0604020202020204" pitchFamily="34" charset="0"/>
              </a:rPr>
              <a:t>學生入隊後 </a:t>
            </a:r>
            <a:r>
              <a:rPr kumimoji="0" lang="zh-TW" altLang="zh-TW" sz="1600" b="0" i="0" u="none" strike="noStrike" cap="none" normalizeH="0" baseline="0" dirty="0">
                <a:ln>
                  <a:noFill/>
                </a:ln>
                <a:solidFill>
                  <a:schemeClr val="tx1"/>
                </a:solidFill>
                <a:effectLst/>
                <a:latin typeface="Arial Unicode MS"/>
              </a:rPr>
              <a:t>student.WaitingSignal.Wait()</a:t>
            </a:r>
            <a:r>
              <a:rPr kumimoji="0" lang="zh-TW" altLang="zh-TW" sz="1600" b="0" i="0" u="none" strike="noStrike" cap="none" normalizeH="0" baseline="0" dirty="0">
                <a:ln>
                  <a:noFill/>
                </a:ln>
                <a:solidFill>
                  <a:schemeClr val="tx1"/>
                </a:solidFill>
                <a:effectLst/>
              </a:rPr>
              <a:t> 阻塞；</a:t>
            </a:r>
            <a:endParaRPr kumimoji="0" lang="en-US" altLang="zh-TW"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zh-TW" sz="1600" dirty="0">
                <a:solidFill>
                  <a:schemeClr val="tx1"/>
                </a:solidFill>
              </a:rPr>
              <a:t>  </a:t>
            </a:r>
            <a:r>
              <a:rPr kumimoji="0" lang="zh-TW" altLang="zh-TW" sz="1600" b="0" i="0" u="none" strike="noStrike" cap="none" normalizeH="0" baseline="0" dirty="0">
                <a:ln>
                  <a:noFill/>
                </a:ln>
                <a:solidFill>
                  <a:schemeClr val="tx1"/>
                </a:solidFill>
                <a:effectLst/>
              </a:rPr>
              <a:t>TA 服務學生時 </a:t>
            </a:r>
            <a:r>
              <a:rPr kumimoji="0" lang="zh-TW" altLang="zh-TW" sz="1600" b="0" i="0" u="none" strike="noStrike" cap="none" normalizeH="0" baseline="0" dirty="0">
                <a:ln>
                  <a:noFill/>
                </a:ln>
                <a:solidFill>
                  <a:schemeClr val="tx1"/>
                </a:solidFill>
                <a:effectLst/>
                <a:latin typeface="Arial Unicode MS"/>
              </a:rPr>
              <a:t>student.WaitingSignal.Set()</a:t>
            </a:r>
            <a:endParaRPr lang="en-US" altLang="zh-TW" sz="16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tabLst/>
            </a:pPr>
            <a:r>
              <a:rPr lang="en-US" altLang="zh-TW" sz="1600" dirty="0">
                <a:solidFill>
                  <a:schemeClr val="tx1"/>
                </a:solidFill>
                <a:latin typeface="Arial Unicode MS"/>
              </a:rPr>
              <a:t>    </a:t>
            </a:r>
            <a:r>
              <a:rPr kumimoji="0" lang="zh-TW" altLang="zh-TW" sz="1600" b="0" i="0" u="none" strike="noStrike" cap="none" normalizeH="0" baseline="0" dirty="0">
                <a:ln>
                  <a:noFill/>
                </a:ln>
                <a:solidFill>
                  <a:schemeClr val="tx1"/>
                </a:solidFill>
                <a:effectLst/>
              </a:rPr>
              <a:t>喚醒特定學生。</a:t>
            </a:r>
            <a:endParaRPr kumimoji="0" lang="zh-TW" altLang="zh-TW"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1" name="Google Shape;851;p48"/>
          <p:cNvSpPr txBox="1">
            <a:spLocks noGrp="1"/>
          </p:cNvSpPr>
          <p:nvPr>
            <p:ph type="title"/>
          </p:nvPr>
        </p:nvSpPr>
        <p:spPr>
          <a:xfrm>
            <a:off x="311775" y="305827"/>
            <a:ext cx="4221200" cy="644083"/>
          </a:xfrm>
          <a:prstGeom prst="rect">
            <a:avLst/>
          </a:prstGeom>
        </p:spPr>
        <p:txBody>
          <a:bodyPr spcFirstLastPara="1" wrap="square" lIns="121900" tIns="121900" rIns="121900" bIns="121900" anchor="b" anchorCtr="0">
            <a:noAutofit/>
          </a:bodyPr>
          <a:lstStyle/>
          <a:p>
            <a:pPr marL="0" indent="0"/>
            <a:r>
              <a:rPr lang="zh-TW" altLang="en-US" dirty="0"/>
              <a:t>畫面展示</a:t>
            </a:r>
            <a:endParaRPr lang="en-US" altLang="zh-TW" dirty="0"/>
          </a:p>
        </p:txBody>
      </p:sp>
      <p:sp>
        <p:nvSpPr>
          <p:cNvPr id="852" name="Google Shape;852;p48"/>
          <p:cNvSpPr txBox="1">
            <a:spLocks noGrp="1"/>
          </p:cNvSpPr>
          <p:nvPr>
            <p:ph type="subTitle" idx="1"/>
          </p:nvPr>
        </p:nvSpPr>
        <p:spPr>
          <a:xfrm>
            <a:off x="679363" y="1175400"/>
            <a:ext cx="4221200" cy="2253600"/>
          </a:xfrm>
          <a:prstGeom prst="rect">
            <a:avLst/>
          </a:prstGeom>
        </p:spPr>
        <p:txBody>
          <a:bodyPr spcFirstLastPara="1" wrap="square" lIns="121900" tIns="121900" rIns="121900" bIns="121900" anchor="t" anchorCtr="0">
            <a:noAutofit/>
          </a:bodyPr>
          <a:lstStyle/>
          <a:p>
            <a:pPr marL="0" indent="0"/>
            <a:r>
              <a:rPr lang="zh-TW" altLang="en-US" sz="2400" dirty="0"/>
              <a:t>   可以調整學生總數以及走廊椅子的數量，並可切換學生被服務完之後是否繼續循環的開關。</a:t>
            </a:r>
            <a:endParaRPr lang="en-US" altLang="zh-TW" sz="2400" dirty="0"/>
          </a:p>
          <a:p>
            <a:pPr marL="0" indent="0"/>
            <a:r>
              <a:rPr lang="zh-TW" altLang="en-US" sz="2400" dirty="0"/>
              <a:t>    </a:t>
            </a:r>
            <a:endParaRPr lang="en-US" altLang="zh-TW" sz="2400" dirty="0"/>
          </a:p>
          <a:p>
            <a:pPr marL="0" indent="0"/>
            <a:r>
              <a:rPr lang="zh-TW" altLang="en-US" sz="2400" dirty="0"/>
              <a:t>   在模擬狀態下，可以看得到</a:t>
            </a:r>
            <a:r>
              <a:rPr lang="en-US" altLang="zh-TW" sz="2400" dirty="0"/>
              <a:t>TA</a:t>
            </a:r>
            <a:r>
              <a:rPr lang="zh-TW" altLang="en-US" sz="2400" dirty="0"/>
              <a:t>的狀態以及椅子被占用狀況，且等待對列的人數也會顯示在下方；學生的狀態顏色會因為不同的動作而改變，若循環開關關閉則會有「被幫助，已離開」顯示。</a:t>
            </a:r>
            <a:endParaRPr sz="2400" dirty="0"/>
          </a:p>
        </p:txBody>
      </p:sp>
      <p:sp>
        <p:nvSpPr>
          <p:cNvPr id="853" name="Google Shape;853;p48"/>
          <p:cNvSpPr txBox="1"/>
          <p:nvPr/>
        </p:nvSpPr>
        <p:spPr>
          <a:xfrm>
            <a:off x="10685167" y="53932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2"/>
                </a:solidFill>
                <a:latin typeface="Comfortaa"/>
                <a:ea typeface="Comfortaa"/>
                <a:cs typeface="Comfortaa"/>
                <a:sym typeface="Comfortaa"/>
              </a:rPr>
              <a:t>*</a:t>
            </a:r>
            <a:endParaRPr sz="12800">
              <a:solidFill>
                <a:schemeClr val="accent2"/>
              </a:solidFill>
              <a:latin typeface="Comfortaa"/>
              <a:ea typeface="Comfortaa"/>
              <a:cs typeface="Comfortaa"/>
              <a:sym typeface="Comfortaa"/>
            </a:endParaRPr>
          </a:p>
        </p:txBody>
      </p:sp>
      <p:pic>
        <p:nvPicPr>
          <p:cNvPr id="9" name="圖片 8">
            <a:extLst>
              <a:ext uri="{FF2B5EF4-FFF2-40B4-BE49-F238E27FC236}">
                <a16:creationId xmlns:a16="http://schemas.microsoft.com/office/drawing/2014/main" id="{3026E4C6-00EB-7B53-7C5B-4973C89C1E75}"/>
              </a:ext>
            </a:extLst>
          </p:cNvPr>
          <p:cNvPicPr>
            <a:picLocks noChangeAspect="1"/>
          </p:cNvPicPr>
          <p:nvPr/>
        </p:nvPicPr>
        <p:blipFill>
          <a:blip r:embed="rId3"/>
          <a:stretch>
            <a:fillRect/>
          </a:stretch>
        </p:blipFill>
        <p:spPr>
          <a:xfrm>
            <a:off x="5867666" y="1580224"/>
            <a:ext cx="6089892" cy="37286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2">
          <a:extLst>
            <a:ext uri="{FF2B5EF4-FFF2-40B4-BE49-F238E27FC236}">
              <a16:creationId xmlns:a16="http://schemas.microsoft.com/office/drawing/2014/main" id="{903B7FB0-0980-7A83-4C4F-6E89D6130343}"/>
            </a:ext>
          </a:extLst>
        </p:cNvPr>
        <p:cNvGrpSpPr/>
        <p:nvPr/>
      </p:nvGrpSpPr>
      <p:grpSpPr>
        <a:xfrm>
          <a:off x="0" y="0"/>
          <a:ext cx="0" cy="0"/>
          <a:chOff x="0" y="0"/>
          <a:chExt cx="0" cy="0"/>
        </a:xfrm>
      </p:grpSpPr>
      <p:sp>
        <p:nvSpPr>
          <p:cNvPr id="523" name="Google Shape;523;p39">
            <a:extLst>
              <a:ext uri="{FF2B5EF4-FFF2-40B4-BE49-F238E27FC236}">
                <a16:creationId xmlns:a16="http://schemas.microsoft.com/office/drawing/2014/main" id="{3ECE3A49-F1D4-06F7-BF33-3707F6B4FF2B}"/>
              </a:ext>
            </a:extLst>
          </p:cNvPr>
          <p:cNvSpPr txBox="1">
            <a:spLocks noGrp="1"/>
          </p:cNvSpPr>
          <p:nvPr>
            <p:ph type="title"/>
          </p:nvPr>
        </p:nvSpPr>
        <p:spPr>
          <a:xfrm>
            <a:off x="903520" y="578713"/>
            <a:ext cx="10616482" cy="763600"/>
          </a:xfrm>
          <a:prstGeom prst="rect">
            <a:avLst/>
          </a:prstGeom>
        </p:spPr>
        <p:txBody>
          <a:bodyPr spcFirstLastPara="1" wrap="square" lIns="121900" tIns="121900" rIns="121900" bIns="121900" anchor="t" anchorCtr="0">
            <a:noAutofit/>
          </a:bodyPr>
          <a:lstStyle/>
          <a:p>
            <a:pPr algn="ctr"/>
            <a:r>
              <a:rPr lang="en-US" altLang="zh-TW" dirty="0">
                <a:solidFill>
                  <a:schemeClr val="accent5"/>
                </a:solidFill>
              </a:rPr>
              <a:t>Dining Philosophers </a:t>
            </a:r>
            <a:r>
              <a:rPr lang="zh-TW" altLang="en-US" dirty="0">
                <a:solidFill>
                  <a:schemeClr val="accent5"/>
                </a:solidFill>
              </a:rPr>
              <a:t>問題陳述</a:t>
            </a:r>
            <a:endParaRPr dirty="0">
              <a:solidFill>
                <a:schemeClr val="accent5"/>
              </a:solidFill>
            </a:endParaRPr>
          </a:p>
        </p:txBody>
      </p:sp>
      <p:grpSp>
        <p:nvGrpSpPr>
          <p:cNvPr id="530" name="Google Shape;530;p39">
            <a:extLst>
              <a:ext uri="{FF2B5EF4-FFF2-40B4-BE49-F238E27FC236}">
                <a16:creationId xmlns:a16="http://schemas.microsoft.com/office/drawing/2014/main" id="{C159CDEB-01E5-ADF2-90F1-8939F7659A7D}"/>
              </a:ext>
            </a:extLst>
          </p:cNvPr>
          <p:cNvGrpSpPr/>
          <p:nvPr/>
        </p:nvGrpSpPr>
        <p:grpSpPr>
          <a:xfrm>
            <a:off x="466720" y="5258667"/>
            <a:ext cx="3381529" cy="1183100"/>
            <a:chOff x="880714" y="3731738"/>
            <a:chExt cx="2536147" cy="887325"/>
          </a:xfrm>
        </p:grpSpPr>
        <p:sp>
          <p:nvSpPr>
            <p:cNvPr id="531" name="Google Shape;531;p39">
              <a:extLst>
                <a:ext uri="{FF2B5EF4-FFF2-40B4-BE49-F238E27FC236}">
                  <a16:creationId xmlns:a16="http://schemas.microsoft.com/office/drawing/2014/main" id="{1611B839-4070-6C07-FBC5-FF76FD1B9E46}"/>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2" name="Google Shape;532;p39">
              <a:extLst>
                <a:ext uri="{FF2B5EF4-FFF2-40B4-BE49-F238E27FC236}">
                  <a16:creationId xmlns:a16="http://schemas.microsoft.com/office/drawing/2014/main" id="{DD5D5504-009D-E02E-6004-323D25B4A779}"/>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3" name="Google Shape;533;p39">
              <a:extLst>
                <a:ext uri="{FF2B5EF4-FFF2-40B4-BE49-F238E27FC236}">
                  <a16:creationId xmlns:a16="http://schemas.microsoft.com/office/drawing/2014/main" id="{A45986EB-39F4-AEB9-CF4F-11CD94580363}"/>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4" name="Google Shape;534;p39">
              <a:extLst>
                <a:ext uri="{FF2B5EF4-FFF2-40B4-BE49-F238E27FC236}">
                  <a16:creationId xmlns:a16="http://schemas.microsoft.com/office/drawing/2014/main" id="{624E8452-9AB3-0B94-3063-CCDCAEC85D5A}"/>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5" name="Google Shape;535;p39">
              <a:extLst>
                <a:ext uri="{FF2B5EF4-FFF2-40B4-BE49-F238E27FC236}">
                  <a16:creationId xmlns:a16="http://schemas.microsoft.com/office/drawing/2014/main" id="{CC7E38E0-C25E-7FD3-462D-7B783BDFFD5F}"/>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6" name="Google Shape;536;p39">
              <a:extLst>
                <a:ext uri="{FF2B5EF4-FFF2-40B4-BE49-F238E27FC236}">
                  <a16:creationId xmlns:a16="http://schemas.microsoft.com/office/drawing/2014/main" id="{38884EA3-B0EF-C7BD-07EE-A13FEB56745E}"/>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7" name="Google Shape;537;p39">
              <a:extLst>
                <a:ext uri="{FF2B5EF4-FFF2-40B4-BE49-F238E27FC236}">
                  <a16:creationId xmlns:a16="http://schemas.microsoft.com/office/drawing/2014/main" id="{56FA505D-B04A-57D0-A670-8229D6E65CCE}"/>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8" name="Google Shape;538;p39">
              <a:extLst>
                <a:ext uri="{FF2B5EF4-FFF2-40B4-BE49-F238E27FC236}">
                  <a16:creationId xmlns:a16="http://schemas.microsoft.com/office/drawing/2014/main" id="{D0ACA745-67AC-49FA-9464-D2A09DB3AAD5}"/>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39" name="Google Shape;539;p39">
              <a:extLst>
                <a:ext uri="{FF2B5EF4-FFF2-40B4-BE49-F238E27FC236}">
                  <a16:creationId xmlns:a16="http://schemas.microsoft.com/office/drawing/2014/main" id="{BAF1075D-B0AD-371E-4FD1-C3429E720DA0}"/>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0" name="Google Shape;540;p39">
              <a:extLst>
                <a:ext uri="{FF2B5EF4-FFF2-40B4-BE49-F238E27FC236}">
                  <a16:creationId xmlns:a16="http://schemas.microsoft.com/office/drawing/2014/main" id="{E5C4B410-F74E-3CAE-1011-FF783FC289B4}"/>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1" name="Google Shape;541;p39">
              <a:extLst>
                <a:ext uri="{FF2B5EF4-FFF2-40B4-BE49-F238E27FC236}">
                  <a16:creationId xmlns:a16="http://schemas.microsoft.com/office/drawing/2014/main" id="{AAC70683-9FF7-0EB2-F924-3B31C98F56BF}"/>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2" name="Google Shape;542;p39">
              <a:extLst>
                <a:ext uri="{FF2B5EF4-FFF2-40B4-BE49-F238E27FC236}">
                  <a16:creationId xmlns:a16="http://schemas.microsoft.com/office/drawing/2014/main" id="{712F031B-17A6-72B1-7E07-71CF109DD7D4}"/>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43" name="Google Shape;543;p39">
              <a:extLst>
                <a:ext uri="{FF2B5EF4-FFF2-40B4-BE49-F238E27FC236}">
                  <a16:creationId xmlns:a16="http://schemas.microsoft.com/office/drawing/2014/main" id="{391C6FAE-C0F6-3668-659F-2B153A8ECFC5}"/>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sp>
        <p:nvSpPr>
          <p:cNvPr id="544" name="Google Shape;544;p39">
            <a:extLst>
              <a:ext uri="{FF2B5EF4-FFF2-40B4-BE49-F238E27FC236}">
                <a16:creationId xmlns:a16="http://schemas.microsoft.com/office/drawing/2014/main" id="{1D9F896F-408C-675D-221A-8BCD1992392E}"/>
              </a:ext>
            </a:extLst>
          </p:cNvPr>
          <p:cNvSpPr txBox="1"/>
          <p:nvPr/>
        </p:nvSpPr>
        <p:spPr>
          <a:xfrm>
            <a:off x="9311033" y="1735287"/>
            <a:ext cx="1930000" cy="728400"/>
          </a:xfrm>
          <a:prstGeom prst="rect">
            <a:avLst/>
          </a:prstGeom>
          <a:noFill/>
          <a:ln>
            <a:noFill/>
          </a:ln>
        </p:spPr>
        <p:txBody>
          <a:bodyPr spcFirstLastPara="1" wrap="square" lIns="121900" tIns="121900" rIns="121900" bIns="121900" anchor="b" anchorCtr="0">
            <a:noAutofit/>
          </a:bodyPr>
          <a:lstStyle/>
          <a:p>
            <a:pPr algn="r" defTabSz="1219170">
              <a:buClr>
                <a:srgbClr val="000000"/>
              </a:buClr>
            </a:pPr>
            <a:r>
              <a:rPr lang="en" sz="6667" kern="0">
                <a:solidFill>
                  <a:srgbClr val="94EE6B"/>
                </a:solidFill>
                <a:latin typeface="Fira Code"/>
                <a:ea typeface="Fira Code"/>
                <a:cs typeface="Fira Code"/>
                <a:sym typeface="Fira Code"/>
              </a:rPr>
              <a:t>...</a:t>
            </a:r>
            <a:endParaRPr sz="6667" kern="0">
              <a:solidFill>
                <a:srgbClr val="94EE6B"/>
              </a:solidFill>
              <a:latin typeface="Arial"/>
              <a:cs typeface="Arial"/>
              <a:sym typeface="Arial"/>
            </a:endParaRPr>
          </a:p>
        </p:txBody>
      </p:sp>
      <p:sp>
        <p:nvSpPr>
          <p:cNvPr id="3" name="Rectangle 2">
            <a:extLst>
              <a:ext uri="{FF2B5EF4-FFF2-40B4-BE49-F238E27FC236}">
                <a16:creationId xmlns:a16="http://schemas.microsoft.com/office/drawing/2014/main" id="{E7995506-31A7-BC33-97F1-38B33A0C1666}"/>
              </a:ext>
            </a:extLst>
          </p:cNvPr>
          <p:cNvSpPr>
            <a:spLocks noGrp="1" noChangeArrowheads="1"/>
          </p:cNvSpPr>
          <p:nvPr>
            <p:ph type="subTitle" idx="1"/>
          </p:nvPr>
        </p:nvSpPr>
        <p:spPr bwMode="auto">
          <a:xfrm>
            <a:off x="466720" y="1230193"/>
            <a:ext cx="84641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2400" b="0" i="0" u="none" strike="noStrike" cap="none" normalizeH="0" baseline="0" dirty="0">
                <a:ln>
                  <a:noFill/>
                </a:ln>
                <a:solidFill>
                  <a:schemeClr val="tx1"/>
                </a:solidFill>
                <a:effectLst/>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9 位哲學家圍坐圓桌，每人左右各有一枝筷子。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2400" b="0" i="0" u="none" strike="noStrike" cap="none" normalizeH="0" baseline="0" dirty="0">
                <a:ln>
                  <a:noFill/>
                </a:ln>
                <a:solidFill>
                  <a:schemeClr val="tx1"/>
                </a:solidFill>
                <a:effectLst/>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哲學家交替</a:t>
            </a:r>
            <a:r>
              <a:rPr kumimoji="0" lang="zh-TW" altLang="zh-TW" sz="2400" b="1" i="0" u="none" strike="noStrike" cap="none" normalizeH="0" baseline="0" dirty="0">
                <a:ln>
                  <a:noFill/>
                </a:ln>
                <a:solidFill>
                  <a:schemeClr val="tx1"/>
                </a:solidFill>
                <a:effectLst/>
                <a:latin typeface="Arial" panose="020B0604020202020204" pitchFamily="34" charset="0"/>
              </a:rPr>
              <a:t>思考</a:t>
            </a:r>
            <a:r>
              <a:rPr kumimoji="0" lang="zh-TW" altLang="zh-TW" sz="2400" b="0" i="0" u="none" strike="noStrike" cap="none" normalizeH="0" baseline="0" dirty="0">
                <a:ln>
                  <a:noFill/>
                </a:ln>
                <a:solidFill>
                  <a:schemeClr val="tx1"/>
                </a:solidFill>
                <a:effectLst/>
                <a:latin typeface="Arial" panose="020B0604020202020204" pitchFamily="34" charset="0"/>
              </a:rPr>
              <a:t>與</a:t>
            </a:r>
            <a:r>
              <a:rPr kumimoji="0" lang="zh-TW" altLang="zh-TW" sz="2400" b="1" i="0" u="none" strike="noStrike" cap="none" normalizeH="0" baseline="0" dirty="0">
                <a:ln>
                  <a:noFill/>
                </a:ln>
                <a:solidFill>
                  <a:schemeClr val="tx1"/>
                </a:solidFill>
                <a:effectLst/>
                <a:latin typeface="Arial" panose="020B0604020202020204" pitchFamily="34" charset="0"/>
              </a:rPr>
              <a:t>吃飯</a:t>
            </a:r>
            <a:r>
              <a:rPr kumimoji="0" lang="zh-TW" altLang="zh-TW" sz="2400" b="0" i="0" u="none" strike="noStrike" cap="none" normalizeH="0" baseline="0" dirty="0">
                <a:ln>
                  <a:noFill/>
                </a:ln>
                <a:solidFill>
                  <a:schemeClr val="tx1"/>
                </a:solidFill>
                <a:effectLst/>
                <a:latin typeface="Arial" panose="020B0604020202020204" pitchFamily="34" charset="0"/>
              </a:rPr>
              <a:t>；吃飯需要同時擁有左右兩枝筷子。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2400" b="0" i="0" u="none" strike="noStrike" cap="none" normalizeH="0" baseline="0" dirty="0">
                <a:ln>
                  <a:noFill/>
                </a:ln>
                <a:solidFill>
                  <a:schemeClr val="tx1"/>
                </a:solidFill>
                <a:effectLst/>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每次只能拿取一枝筷子。 </a:t>
            </a:r>
            <a:endParaRPr kumimoji="0" lang="en-US"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zh-TW"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zh-TW" sz="2400" b="0" i="0" u="none" strike="noStrike" cap="none" normalizeH="0" baseline="0" dirty="0">
                <a:ln>
                  <a:noFill/>
                </a:ln>
                <a:solidFill>
                  <a:schemeClr val="tx1"/>
                </a:solidFill>
                <a:effectLst/>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如果無法同時拿起兩枝筷子，</a:t>
            </a:r>
            <a:endParaRPr kumimoji="0" lang="en-US"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2400" dirty="0">
                <a:solidFill>
                  <a:schemeClr val="tx1"/>
                </a:solidFill>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則必須</a:t>
            </a:r>
            <a:r>
              <a:rPr kumimoji="0" lang="zh-TW" altLang="zh-TW" sz="2400" b="1" i="0" u="none" strike="noStrike" cap="none" normalizeH="0" baseline="0" dirty="0">
                <a:ln>
                  <a:noFill/>
                </a:ln>
                <a:solidFill>
                  <a:schemeClr val="tx1"/>
                </a:solidFill>
                <a:effectLst/>
                <a:latin typeface="Arial" panose="020B0604020202020204" pitchFamily="34" charset="0"/>
              </a:rPr>
              <a:t>放下</a:t>
            </a:r>
            <a:r>
              <a:rPr kumimoji="0" lang="zh-TW" altLang="zh-TW" sz="2400" b="0" i="0" u="none" strike="noStrike" cap="none" normalizeH="0" baseline="0" dirty="0">
                <a:ln>
                  <a:noFill/>
                </a:ln>
                <a:solidFill>
                  <a:schemeClr val="tx1"/>
                </a:solidFill>
                <a:effectLst/>
                <a:latin typeface="Arial" panose="020B0604020202020204" pitchFamily="34" charset="0"/>
              </a:rPr>
              <a:t>已拿到的筷子，</a:t>
            </a:r>
            <a:endParaRPr kumimoji="0" lang="en-US"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2400" dirty="0">
                <a:solidFill>
                  <a:schemeClr val="tx1"/>
                </a:solidFill>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然後重新思考並稍後再試</a:t>
            </a:r>
            <a:r>
              <a:rPr kumimoji="0" lang="zh-TW" altLang="en-US" sz="2400" b="0" i="0" u="none" strike="noStrike" cap="none" normalizeH="0" baseline="0" dirty="0">
                <a:ln>
                  <a:noFill/>
                </a:ln>
                <a:solidFill>
                  <a:schemeClr val="tx1"/>
                </a:solidFill>
                <a:effectLst/>
                <a:latin typeface="Arial" panose="020B0604020202020204" pitchFamily="34" charset="0"/>
              </a:rPr>
              <a:t>。</a:t>
            </a: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41F9934D-C5E3-1530-30FB-FD2E811977FD}"/>
              </a:ext>
            </a:extLst>
          </p:cNvPr>
          <p:cNvSpPr>
            <a:spLocks noGrp="1" noChangeArrowheads="1"/>
          </p:cNvSpPr>
          <p:nvPr>
            <p:ph type="subTitle" idx="2"/>
          </p:nvPr>
        </p:nvSpPr>
        <p:spPr bwMode="auto">
          <a:xfrm>
            <a:off x="5708651" y="3593593"/>
            <a:ext cx="644449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2400" b="1" i="0" u="none" strike="noStrike" cap="none" normalizeH="0" baseline="0" dirty="0">
                <a:ln>
                  <a:noFill/>
                </a:ln>
                <a:solidFill>
                  <a:schemeClr val="tx1"/>
                </a:solidFill>
                <a:effectLst/>
                <a:latin typeface="Arial" panose="020B0604020202020204" pitchFamily="34" charset="0"/>
              </a:rPr>
              <a:t># </a:t>
            </a:r>
            <a:r>
              <a:rPr kumimoji="0" lang="zh-TW" altLang="zh-TW" sz="2400" b="1" i="0" u="none" strike="noStrike" cap="none" normalizeH="0" baseline="0" dirty="0">
                <a:ln>
                  <a:noFill/>
                </a:ln>
                <a:solidFill>
                  <a:schemeClr val="tx1"/>
                </a:solidFill>
                <a:effectLst/>
                <a:latin typeface="Arial" panose="020B0604020202020204" pitchFamily="34" charset="0"/>
              </a:rPr>
              <a:t>執行緒 (Threads)：</a:t>
            </a:r>
            <a:endParaRPr kumimoji="0" lang="zh-TW"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2400" b="0" i="0" u="none" strike="noStrike" cap="none" normalizeH="0" baseline="0" dirty="0">
                <a:ln>
                  <a:noFill/>
                </a:ln>
                <a:solidFill>
                  <a:schemeClr val="tx1"/>
                </a:solidFill>
                <a:effectLst/>
                <a:latin typeface="Arial" panose="020B0604020202020204" pitchFamily="34" charset="0"/>
              </a:rPr>
              <a:t> - </a:t>
            </a:r>
            <a:r>
              <a:rPr kumimoji="0" lang="zh-TW" altLang="zh-TW" sz="2400" b="0" i="0" u="none" strike="noStrike" cap="none" normalizeH="0" baseline="0" dirty="0">
                <a:ln>
                  <a:noFill/>
                </a:ln>
                <a:solidFill>
                  <a:schemeClr val="tx1"/>
                </a:solidFill>
                <a:effectLst/>
                <a:latin typeface="Arial" panose="020B0604020202020204" pitchFamily="34" charset="0"/>
              </a:rPr>
              <a:t>每位哲學家各自運行為獨立的執行緒。 </a:t>
            </a:r>
          </a:p>
          <a:p>
            <a:pPr marL="0" marR="0" lvl="0" indent="0" algn="l" defTabSz="914400" rtl="0" eaLnBrk="0" fontAlgn="base" latinLnBrk="0" hangingPunct="0">
              <a:lnSpc>
                <a:spcPct val="100000"/>
              </a:lnSpc>
              <a:spcBef>
                <a:spcPct val="0"/>
              </a:spcBef>
              <a:spcAft>
                <a:spcPct val="0"/>
              </a:spcAft>
              <a:buClrTx/>
              <a:buSzTx/>
              <a:tabLst/>
            </a:pPr>
            <a:r>
              <a:rPr kumimoji="0" lang="en-US" altLang="zh-TW" sz="2400" b="1" i="0" u="none" strike="noStrike" cap="none" normalizeH="0" baseline="0" dirty="0">
                <a:ln>
                  <a:noFill/>
                </a:ln>
                <a:solidFill>
                  <a:schemeClr val="tx1"/>
                </a:solidFill>
                <a:effectLst/>
                <a:latin typeface="Arial" panose="020B0604020202020204" pitchFamily="34" charset="0"/>
              </a:rPr>
              <a:t> - </a:t>
            </a:r>
            <a:r>
              <a:rPr kumimoji="0" lang="zh-TW" altLang="zh-TW" sz="2400" b="1" i="0" u="none" strike="noStrike" cap="none" normalizeH="0" baseline="0" dirty="0">
                <a:ln>
                  <a:noFill/>
                </a:ln>
                <a:solidFill>
                  <a:schemeClr val="tx1"/>
                </a:solidFill>
                <a:effectLst/>
                <a:latin typeface="Arial" panose="020B0604020202020204" pitchFamily="34" charset="0"/>
              </a:rPr>
              <a:t>目的：</a:t>
            </a:r>
            <a:r>
              <a:rPr kumimoji="0" lang="zh-TW" altLang="zh-TW" sz="2400" b="0" i="0" u="none" strike="noStrike" cap="none" normalizeH="0" baseline="0" dirty="0">
                <a:ln>
                  <a:noFill/>
                </a:ln>
                <a:solidFill>
                  <a:schemeClr val="tx1"/>
                </a:solidFill>
                <a:effectLst/>
                <a:latin typeface="Arial" panose="020B0604020202020204" pitchFamily="34" charset="0"/>
              </a:rPr>
              <a:t> 模擬多個並行活動單元，交替執行「</a:t>
            </a:r>
            <a:r>
              <a:rPr kumimoji="0" lang="en-US" altLang="zh-TW"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zh-TW" sz="2400" dirty="0">
                <a:solidFill>
                  <a:schemeClr val="tx1"/>
                </a:solidFill>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思考」和「吃飯」的生命週期。 </a:t>
            </a:r>
          </a:p>
          <a:p>
            <a:pPr marL="0" marR="0" lvl="0" indent="0" algn="l" defTabSz="914400" rtl="0" eaLnBrk="0" fontAlgn="base" latinLnBrk="0" hangingPunct="0">
              <a:lnSpc>
                <a:spcPct val="100000"/>
              </a:lnSpc>
              <a:spcBef>
                <a:spcPct val="0"/>
              </a:spcBef>
              <a:spcAft>
                <a:spcPct val="0"/>
              </a:spcAft>
              <a:buClrTx/>
              <a:buSzTx/>
              <a:tabLst/>
            </a:pPr>
            <a:r>
              <a:rPr kumimoji="0" lang="en-US" altLang="zh-TW" sz="2400" b="1" i="0" u="none" strike="noStrike" cap="none" normalizeH="0" baseline="0" dirty="0">
                <a:ln>
                  <a:noFill/>
                </a:ln>
                <a:solidFill>
                  <a:schemeClr val="tx1"/>
                </a:solidFill>
                <a:effectLst/>
                <a:latin typeface="Arial" panose="020B0604020202020204" pitchFamily="34" charset="0"/>
              </a:rPr>
              <a:t># </a:t>
            </a:r>
            <a:r>
              <a:rPr kumimoji="0" lang="zh-TW" altLang="zh-TW" sz="2400" b="1" i="0" u="none" strike="noStrike" cap="none" normalizeH="0" baseline="0" dirty="0">
                <a:ln>
                  <a:noFill/>
                </a:ln>
                <a:solidFill>
                  <a:schemeClr val="tx1"/>
                </a:solidFill>
                <a:effectLst/>
                <a:latin typeface="Arial" panose="020B0604020202020204" pitchFamily="34" charset="0"/>
              </a:rPr>
              <a:t>共用資源：</a:t>
            </a:r>
            <a:endParaRPr kumimoji="0" lang="zh-TW" altLang="zh-TW"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2400" b="0" i="0" u="none" strike="noStrike" cap="none" normalizeH="0" baseline="0" dirty="0">
                <a:ln>
                  <a:noFill/>
                </a:ln>
                <a:solidFill>
                  <a:schemeClr val="tx1"/>
                </a:solidFill>
                <a:effectLst/>
                <a:latin typeface="Arial" panose="020B0604020202020204" pitchFamily="34" charset="0"/>
              </a:rPr>
              <a:t> - </a:t>
            </a:r>
            <a:r>
              <a:rPr kumimoji="0" lang="zh-TW" altLang="zh-TW" sz="2400" b="0" i="0" u="none" strike="noStrike" cap="none" normalizeH="0" baseline="0" dirty="0">
                <a:ln>
                  <a:noFill/>
                </a:ln>
                <a:solidFill>
                  <a:schemeClr val="tx1"/>
                </a:solidFill>
                <a:effectLst/>
                <a:latin typeface="Arial" panose="020B0604020202020204" pitchFamily="34" charset="0"/>
              </a:rPr>
              <a:t>桌上的筷子（數量與哲學家數量相同）。每</a:t>
            </a:r>
            <a:r>
              <a:rPr kumimoji="0" lang="en-US" altLang="zh-TW"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zh-TW" sz="2400" dirty="0">
                <a:solidFill>
                  <a:schemeClr val="tx1"/>
                </a:solidFill>
                <a:latin typeface="Arial" panose="020B0604020202020204" pitchFamily="34" charset="0"/>
              </a:rPr>
              <a:t>   </a:t>
            </a:r>
            <a:r>
              <a:rPr kumimoji="0" lang="zh-TW" altLang="zh-TW" sz="2400" b="0" i="0" u="none" strike="noStrike" cap="none" normalizeH="0" baseline="0" dirty="0">
                <a:ln>
                  <a:noFill/>
                </a:ln>
                <a:solidFill>
                  <a:schemeClr val="tx1"/>
                </a:solidFill>
                <a:effectLst/>
                <a:latin typeface="Arial" panose="020B0604020202020204" pitchFamily="34" charset="0"/>
              </a:rPr>
              <a:t>根筷子都是一個必須獨佔的資源。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57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a:extLst>
            <a:ext uri="{FF2B5EF4-FFF2-40B4-BE49-F238E27FC236}">
              <a16:creationId xmlns:a16="http://schemas.microsoft.com/office/drawing/2014/main" id="{058EF4D5-2673-211E-FB5D-F3C3FCD1535E}"/>
            </a:ext>
          </a:extLst>
        </p:cNvPr>
        <p:cNvGrpSpPr/>
        <p:nvPr/>
      </p:nvGrpSpPr>
      <p:grpSpPr>
        <a:xfrm>
          <a:off x="0" y="0"/>
          <a:ext cx="0" cy="0"/>
          <a:chOff x="0" y="0"/>
          <a:chExt cx="0" cy="0"/>
        </a:xfrm>
      </p:grpSpPr>
      <p:sp>
        <p:nvSpPr>
          <p:cNvPr id="431" name="Google Shape;431;p36">
            <a:extLst>
              <a:ext uri="{FF2B5EF4-FFF2-40B4-BE49-F238E27FC236}">
                <a16:creationId xmlns:a16="http://schemas.microsoft.com/office/drawing/2014/main" id="{53724333-AE3C-C6CF-4952-981CFD1413E8}"/>
              </a:ext>
            </a:extLst>
          </p:cNvPr>
          <p:cNvSpPr txBox="1">
            <a:spLocks noGrp="1"/>
          </p:cNvSpPr>
          <p:nvPr>
            <p:ph type="title"/>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Key Concept</a:t>
            </a:r>
            <a:br>
              <a:rPr lang="en" dirty="0"/>
            </a:br>
            <a:endParaRPr dirty="0">
              <a:solidFill>
                <a:schemeClr val="lt2"/>
              </a:solidFill>
            </a:endParaRPr>
          </a:p>
        </p:txBody>
      </p:sp>
      <p:grpSp>
        <p:nvGrpSpPr>
          <p:cNvPr id="434" name="Google Shape;434;p36">
            <a:extLst>
              <a:ext uri="{FF2B5EF4-FFF2-40B4-BE49-F238E27FC236}">
                <a16:creationId xmlns:a16="http://schemas.microsoft.com/office/drawing/2014/main" id="{9760E434-4D14-1025-8CCC-00C2561548EB}"/>
              </a:ext>
            </a:extLst>
          </p:cNvPr>
          <p:cNvGrpSpPr/>
          <p:nvPr/>
        </p:nvGrpSpPr>
        <p:grpSpPr>
          <a:xfrm>
            <a:off x="302576" y="5539690"/>
            <a:ext cx="3381529" cy="1183100"/>
            <a:chOff x="880714" y="3731738"/>
            <a:chExt cx="2536147" cy="887325"/>
          </a:xfrm>
        </p:grpSpPr>
        <p:sp>
          <p:nvSpPr>
            <p:cNvPr id="435" name="Google Shape;435;p36">
              <a:extLst>
                <a:ext uri="{FF2B5EF4-FFF2-40B4-BE49-F238E27FC236}">
                  <a16:creationId xmlns:a16="http://schemas.microsoft.com/office/drawing/2014/main" id="{6AFC6F7C-18F5-4747-DD3A-DD3C2583DF4A}"/>
                </a:ext>
              </a:extLst>
            </p:cNvPr>
            <p:cNvSpPr/>
            <p:nvPr/>
          </p:nvSpPr>
          <p:spPr>
            <a:xfrm>
              <a:off x="880714" y="3748200"/>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6" name="Google Shape;436;p36">
              <a:extLst>
                <a:ext uri="{FF2B5EF4-FFF2-40B4-BE49-F238E27FC236}">
                  <a16:creationId xmlns:a16="http://schemas.microsoft.com/office/drawing/2014/main" id="{E5A13B5B-7245-8E2F-E748-A2C6F6486470}"/>
                </a:ext>
              </a:extLst>
            </p:cNvPr>
            <p:cNvSpPr/>
            <p:nvPr/>
          </p:nvSpPr>
          <p:spPr>
            <a:xfrm>
              <a:off x="880714" y="3987275"/>
              <a:ext cx="327600" cy="147900"/>
            </a:xfrm>
            <a:prstGeom prst="roundRect">
              <a:avLst>
                <a:gd name="adj" fmla="val 50000"/>
              </a:avLst>
            </a:prstGeom>
            <a:solidFill>
              <a:schemeClr val="dk2"/>
            </a:solidFill>
            <a:ln>
              <a:noFill/>
            </a:ln>
          </p:spPr>
          <p:txBody>
            <a:bodyPr spcFirstLastPara="1" wrap="square" lIns="121900" tIns="121900" rIns="121900" bIns="121900" anchor="ctr" anchorCtr="0">
              <a:noAutofit/>
            </a:bodyPr>
            <a:lstStyle/>
            <a:p>
              <a:endParaRPr sz="2400"/>
            </a:p>
          </p:txBody>
        </p:sp>
        <p:sp>
          <p:nvSpPr>
            <p:cNvPr id="437" name="Google Shape;437;p36">
              <a:extLst>
                <a:ext uri="{FF2B5EF4-FFF2-40B4-BE49-F238E27FC236}">
                  <a16:creationId xmlns:a16="http://schemas.microsoft.com/office/drawing/2014/main" id="{FFF6CF42-6265-EC39-31D7-D328E0B8619B}"/>
                </a:ext>
              </a:extLst>
            </p:cNvPr>
            <p:cNvSpPr/>
            <p:nvPr/>
          </p:nvSpPr>
          <p:spPr>
            <a:xfrm>
              <a:off x="880732" y="4260575"/>
              <a:ext cx="327600" cy="147900"/>
            </a:xfrm>
            <a:prstGeom prst="roundRect">
              <a:avLst>
                <a:gd name="adj" fmla="val 50000"/>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38" name="Google Shape;438;p36">
              <a:extLst>
                <a:ext uri="{FF2B5EF4-FFF2-40B4-BE49-F238E27FC236}">
                  <a16:creationId xmlns:a16="http://schemas.microsoft.com/office/drawing/2014/main" id="{B6F781BC-7889-1705-9A94-7AC3B5B61C09}"/>
                </a:ext>
              </a:extLst>
            </p:cNvPr>
            <p:cNvSpPr/>
            <p:nvPr/>
          </p:nvSpPr>
          <p:spPr>
            <a:xfrm>
              <a:off x="1374131" y="4260575"/>
              <a:ext cx="524400" cy="147900"/>
            </a:xfrm>
            <a:prstGeom prst="roundRect">
              <a:avLst>
                <a:gd name="adj" fmla="val 50000"/>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39" name="Google Shape;439;p36">
              <a:extLst>
                <a:ext uri="{FF2B5EF4-FFF2-40B4-BE49-F238E27FC236}">
                  <a16:creationId xmlns:a16="http://schemas.microsoft.com/office/drawing/2014/main" id="{1D369379-F8B4-F245-5D41-41D9616AE52F}"/>
                </a:ext>
              </a:extLst>
            </p:cNvPr>
            <p:cNvSpPr/>
            <p:nvPr/>
          </p:nvSpPr>
          <p:spPr>
            <a:xfrm>
              <a:off x="2032952" y="4260575"/>
              <a:ext cx="661800" cy="1479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sp>
          <p:nvSpPr>
            <p:cNvPr id="440" name="Google Shape;440;p36">
              <a:extLst>
                <a:ext uri="{FF2B5EF4-FFF2-40B4-BE49-F238E27FC236}">
                  <a16:creationId xmlns:a16="http://schemas.microsoft.com/office/drawing/2014/main" id="{FE2B5FF5-ECDD-1E29-3F78-4C06B8ED835D}"/>
                </a:ext>
              </a:extLst>
            </p:cNvPr>
            <p:cNvSpPr/>
            <p:nvPr/>
          </p:nvSpPr>
          <p:spPr>
            <a:xfrm>
              <a:off x="2783250" y="4260575"/>
              <a:ext cx="241500" cy="147900"/>
            </a:xfrm>
            <a:prstGeom prst="roundRect">
              <a:avLst>
                <a:gd name="adj" fmla="val 50000"/>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41" name="Google Shape;441;p36">
              <a:extLst>
                <a:ext uri="{FF2B5EF4-FFF2-40B4-BE49-F238E27FC236}">
                  <a16:creationId xmlns:a16="http://schemas.microsoft.com/office/drawing/2014/main" id="{77939172-8314-09A3-2992-387E747D162E}"/>
                </a:ext>
              </a:extLst>
            </p:cNvPr>
            <p:cNvSpPr/>
            <p:nvPr/>
          </p:nvSpPr>
          <p:spPr>
            <a:xfrm>
              <a:off x="880732" y="4469100"/>
              <a:ext cx="327600" cy="147900"/>
            </a:xfrm>
            <a:prstGeom prst="roundRect">
              <a:avLst>
                <a:gd name="adj" fmla="val 50000"/>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42" name="Google Shape;442;p36">
              <a:extLst>
                <a:ext uri="{FF2B5EF4-FFF2-40B4-BE49-F238E27FC236}">
                  <a16:creationId xmlns:a16="http://schemas.microsoft.com/office/drawing/2014/main" id="{B90716B9-8286-3E4A-0683-2900C76A31A3}"/>
                </a:ext>
              </a:extLst>
            </p:cNvPr>
            <p:cNvSpPr/>
            <p:nvPr/>
          </p:nvSpPr>
          <p:spPr>
            <a:xfrm>
              <a:off x="1374131" y="4469100"/>
              <a:ext cx="834000" cy="147900"/>
            </a:xfrm>
            <a:prstGeom prst="roundRect">
              <a:avLst>
                <a:gd name="adj"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43" name="Google Shape;443;p36">
              <a:extLst>
                <a:ext uri="{FF2B5EF4-FFF2-40B4-BE49-F238E27FC236}">
                  <a16:creationId xmlns:a16="http://schemas.microsoft.com/office/drawing/2014/main" id="{0A7B1405-C5E6-9E61-2BB3-2CCEE2A1C5B3}"/>
                </a:ext>
              </a:extLst>
            </p:cNvPr>
            <p:cNvSpPr/>
            <p:nvPr/>
          </p:nvSpPr>
          <p:spPr>
            <a:xfrm>
              <a:off x="2318331" y="4469100"/>
              <a:ext cx="354900" cy="147900"/>
            </a:xfrm>
            <a:prstGeom prst="roundRect">
              <a:avLst>
                <a:gd name="adj" fmla="val 50000"/>
              </a:avLst>
            </a:prstGeom>
            <a:solidFill>
              <a:schemeClr val="dk1"/>
            </a:solidFill>
            <a:ln>
              <a:noFill/>
            </a:ln>
          </p:spPr>
          <p:txBody>
            <a:bodyPr spcFirstLastPara="1" wrap="square" lIns="121900" tIns="121900" rIns="121900" bIns="121900" anchor="ctr" anchorCtr="0">
              <a:noAutofit/>
            </a:bodyPr>
            <a:lstStyle/>
            <a:p>
              <a:endParaRPr sz="2400"/>
            </a:p>
          </p:txBody>
        </p:sp>
        <p:sp>
          <p:nvSpPr>
            <p:cNvPr id="444" name="Google Shape;444;p36">
              <a:extLst>
                <a:ext uri="{FF2B5EF4-FFF2-40B4-BE49-F238E27FC236}">
                  <a16:creationId xmlns:a16="http://schemas.microsoft.com/office/drawing/2014/main" id="{F5324F3E-78E4-D0DB-6D03-AEEFC98091A2}"/>
                </a:ext>
              </a:extLst>
            </p:cNvPr>
            <p:cNvSpPr/>
            <p:nvPr/>
          </p:nvSpPr>
          <p:spPr>
            <a:xfrm>
              <a:off x="2783561" y="4471163"/>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5" name="Google Shape;445;p36">
              <a:extLst>
                <a:ext uri="{FF2B5EF4-FFF2-40B4-BE49-F238E27FC236}">
                  <a16:creationId xmlns:a16="http://schemas.microsoft.com/office/drawing/2014/main" id="{353A771E-5947-2659-A407-204DCDA9BA0B}"/>
                </a:ext>
              </a:extLst>
            </p:cNvPr>
            <p:cNvSpPr/>
            <p:nvPr/>
          </p:nvSpPr>
          <p:spPr>
            <a:xfrm>
              <a:off x="1301861"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6" name="Google Shape;446;p36">
              <a:extLst>
                <a:ext uri="{FF2B5EF4-FFF2-40B4-BE49-F238E27FC236}">
                  <a16:creationId xmlns:a16="http://schemas.microsoft.com/office/drawing/2014/main" id="{A8F83322-F078-0979-ABA7-77A59EE307CC}"/>
                </a:ext>
              </a:extLst>
            </p:cNvPr>
            <p:cNvSpPr/>
            <p:nvPr/>
          </p:nvSpPr>
          <p:spPr>
            <a:xfrm>
              <a:off x="1301861" y="37317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sp>
          <p:nvSpPr>
            <p:cNvPr id="447" name="Google Shape;447;p36">
              <a:extLst>
                <a:ext uri="{FF2B5EF4-FFF2-40B4-BE49-F238E27FC236}">
                  <a16:creationId xmlns:a16="http://schemas.microsoft.com/office/drawing/2014/main" id="{1EAD2A14-1EC3-86E5-E550-8AF27CA4A9B0}"/>
                </a:ext>
              </a:extLst>
            </p:cNvPr>
            <p:cNvSpPr/>
            <p:nvPr/>
          </p:nvSpPr>
          <p:spPr>
            <a:xfrm>
              <a:off x="2028686" y="3961838"/>
              <a:ext cx="633300" cy="147900"/>
            </a:xfrm>
            <a:prstGeom prst="roundRect">
              <a:avLst>
                <a:gd name="adj" fmla="val 50000"/>
              </a:avLst>
            </a:prstGeom>
            <a:solidFill>
              <a:schemeClr val="accent6"/>
            </a:solidFill>
            <a:ln>
              <a:noFill/>
            </a:ln>
          </p:spPr>
          <p:txBody>
            <a:bodyPr spcFirstLastPara="1" wrap="square" lIns="121900" tIns="121900" rIns="121900" bIns="121900" anchor="ctr" anchorCtr="0">
              <a:noAutofit/>
            </a:bodyPr>
            <a:lstStyle/>
            <a:p>
              <a:endParaRPr sz="2400"/>
            </a:p>
          </p:txBody>
        </p:sp>
      </p:grpSp>
      <p:sp>
        <p:nvSpPr>
          <p:cNvPr id="448" name="Google Shape;448;p36">
            <a:extLst>
              <a:ext uri="{FF2B5EF4-FFF2-40B4-BE49-F238E27FC236}">
                <a16:creationId xmlns:a16="http://schemas.microsoft.com/office/drawing/2014/main" id="{2161E662-CE7C-F112-4E5B-0A8F8B4CF05B}"/>
              </a:ext>
            </a:extLst>
          </p:cNvPr>
          <p:cNvSpPr txBox="1"/>
          <p:nvPr/>
        </p:nvSpPr>
        <p:spPr>
          <a:xfrm>
            <a:off x="4826378" y="5582617"/>
            <a:ext cx="692400" cy="1012400"/>
          </a:xfrm>
          <a:prstGeom prst="rect">
            <a:avLst/>
          </a:prstGeom>
          <a:noFill/>
          <a:ln>
            <a:noFill/>
          </a:ln>
        </p:spPr>
        <p:txBody>
          <a:bodyPr spcFirstLastPara="1" wrap="square" lIns="121900" tIns="121900" rIns="121900" bIns="121900" anchor="t" anchorCtr="0">
            <a:noAutofit/>
          </a:bodyPr>
          <a:lstStyle/>
          <a:p>
            <a:r>
              <a:rPr lang="en" sz="6667" dirty="0">
                <a:solidFill>
                  <a:schemeClr val="accent3"/>
                </a:solidFill>
                <a:latin typeface="Comfortaa"/>
                <a:ea typeface="Comfortaa"/>
                <a:cs typeface="Comfortaa"/>
                <a:sym typeface="Comfortaa"/>
              </a:rPr>
              <a:t>}</a:t>
            </a:r>
            <a:endParaRPr sz="6667" dirty="0">
              <a:solidFill>
                <a:schemeClr val="accent3"/>
              </a:solidFill>
              <a:latin typeface="Comfortaa"/>
              <a:ea typeface="Comfortaa"/>
              <a:cs typeface="Comfortaa"/>
              <a:sym typeface="Comfortaa"/>
            </a:endParaRPr>
          </a:p>
        </p:txBody>
      </p:sp>
      <p:sp>
        <p:nvSpPr>
          <p:cNvPr id="449" name="Google Shape;449;p36">
            <a:extLst>
              <a:ext uri="{FF2B5EF4-FFF2-40B4-BE49-F238E27FC236}">
                <a16:creationId xmlns:a16="http://schemas.microsoft.com/office/drawing/2014/main" id="{D84EB3C2-D125-FCBC-E8D5-E2FD79A0981D}"/>
              </a:ext>
            </a:extLst>
          </p:cNvPr>
          <p:cNvSpPr txBox="1"/>
          <p:nvPr/>
        </p:nvSpPr>
        <p:spPr>
          <a:xfrm>
            <a:off x="5078781" y="5950744"/>
            <a:ext cx="1301600" cy="728400"/>
          </a:xfrm>
          <a:prstGeom prst="rect">
            <a:avLst/>
          </a:prstGeom>
          <a:noFill/>
          <a:ln>
            <a:noFill/>
          </a:ln>
        </p:spPr>
        <p:txBody>
          <a:bodyPr spcFirstLastPara="1" wrap="square" lIns="121900" tIns="121900" rIns="121900" bIns="121900" anchor="ctr" anchorCtr="0">
            <a:noAutofit/>
          </a:bodyPr>
          <a:lstStyle/>
          <a:p>
            <a:pPr algn="r"/>
            <a:r>
              <a:rPr lang="en" sz="6667" dirty="0">
                <a:solidFill>
                  <a:schemeClr val="accent2"/>
                </a:solidFill>
                <a:latin typeface="Fira Code"/>
                <a:ea typeface="Fira Code"/>
                <a:cs typeface="Fira Code"/>
                <a:sym typeface="Fira Code"/>
              </a:rPr>
              <a:t>..</a:t>
            </a:r>
            <a:endParaRPr sz="6667" dirty="0">
              <a:solidFill>
                <a:schemeClr val="accent2"/>
              </a:solidFill>
            </a:endParaRPr>
          </a:p>
        </p:txBody>
      </p:sp>
      <p:sp>
        <p:nvSpPr>
          <p:cNvPr id="3" name="Rectangle 2">
            <a:extLst>
              <a:ext uri="{FF2B5EF4-FFF2-40B4-BE49-F238E27FC236}">
                <a16:creationId xmlns:a16="http://schemas.microsoft.com/office/drawing/2014/main" id="{04870ACB-FE1E-F5B6-EC85-452BD47F3507}"/>
              </a:ext>
            </a:extLst>
          </p:cNvPr>
          <p:cNvSpPr>
            <a:spLocks noGrp="1" noChangeArrowheads="1"/>
          </p:cNvSpPr>
          <p:nvPr>
            <p:ph type="subTitle" idx="2"/>
          </p:nvPr>
        </p:nvSpPr>
        <p:spPr bwMode="auto">
          <a:xfrm>
            <a:off x="0" y="1288996"/>
            <a:ext cx="1144252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經典問題：死鎖 (Deadlock) 風險：</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  </a:t>
            </a:r>
            <a:r>
              <a:rPr kumimoji="0" lang="zh-TW" altLang="zh-TW" sz="1800" b="0" i="0" u="none" strike="noStrike" cap="none" normalizeH="0" baseline="0" dirty="0">
                <a:ln>
                  <a:noFill/>
                </a:ln>
                <a:solidFill>
                  <a:schemeClr val="tx1"/>
                </a:solidFill>
                <a:effectLst/>
                <a:latin typeface="Arial" panose="020B0604020202020204" pitchFamily="34" charset="0"/>
              </a:rPr>
              <a:t>如果所有哲學家都同時拿起左邊的筷子，並等待右邊的筷子，則會發生循環等待，導致</a:t>
            </a:r>
            <a:r>
              <a:rPr kumimoji="0" lang="zh-TW" altLang="zh-TW" sz="1800" b="1" i="0" u="none" strike="noStrike" cap="none" normalizeH="0" baseline="0" dirty="0">
                <a:ln>
                  <a:noFill/>
                </a:ln>
                <a:solidFill>
                  <a:schemeClr val="tx1"/>
                </a:solidFill>
                <a:effectLst/>
                <a:latin typeface="Arial" panose="020B0604020202020204" pitchFamily="34" charset="0"/>
              </a:rPr>
              <a:t>死鎖</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條件：</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互斥 (Mutal exclusion)、持有並等待 (Hold and wait)、不可搶佔 (No preemption)、循環等待 (Circular wait). </a:t>
            </a:r>
          </a:p>
          <a:p>
            <a:pPr marL="0" marR="0" lvl="0" indent="0" algn="l" defTabSz="914400" rtl="0" eaLnBrk="0" fontAlgn="base" latinLnBrk="0" hangingPunct="0">
              <a:lnSpc>
                <a:spcPct val="100000"/>
              </a:lnSpc>
              <a:spcBef>
                <a:spcPct val="0"/>
              </a:spcBef>
              <a:spcAft>
                <a:spcPct val="0"/>
              </a:spcAft>
              <a:buClrTx/>
              <a:buSzTx/>
              <a:tabLst/>
            </a:pPr>
            <a:endParaRPr kumimoji="0" lang="en-US" altLang="zh-TW"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死鎖避免策略 (Deadlock Avoidance Strategy)：</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策略核心：</a:t>
            </a:r>
            <a:r>
              <a:rPr kumimoji="0" lang="zh-TW"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不滿足條件則放棄已獲資源</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機制：</a:t>
            </a:r>
            <a:r>
              <a:rPr kumimoji="0" lang="zh-TW" altLang="zh-TW" sz="1800" b="0" i="0" u="none" strike="noStrike" cap="none" normalizeH="0" baseline="0" dirty="0">
                <a:ln>
                  <a:noFill/>
                </a:ln>
                <a:solidFill>
                  <a:schemeClr val="tx1"/>
                </a:solidFill>
                <a:effectLst/>
                <a:latin typeface="Arial" panose="020B0604020202020204" pitchFamily="34" charset="0"/>
              </a:rPr>
              <a:t> 哲學家會先嘗試拿起左邊的筷子。</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如果成功拿到左邊，再嘗試拿右邊。</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如果右邊的筷子不可用，</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則哲學家必須立即放下已拿到的左邊筷子，</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然後進入等待（隨機延遲）狀態，稍後再重新嘗試。</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這確保了不會有哲學家長期持有資源並等待，</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打破了「持有並等待」條件。</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9580EFC7-46A1-5B2D-3E8C-466D558A21F8}"/>
              </a:ext>
            </a:extLst>
          </p:cNvPr>
          <p:cNvSpPr>
            <a:spLocks noGrp="1" noChangeArrowheads="1"/>
          </p:cNvSpPr>
          <p:nvPr>
            <p:ph type="subTitle" idx="1"/>
          </p:nvPr>
        </p:nvSpPr>
        <p:spPr bwMode="auto">
          <a:xfrm>
            <a:off x="5654312" y="2788235"/>
            <a:ext cx="665231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lang="zh-TW" altLang="en-US" sz="1800" b="1" dirty="0">
                <a:solidFill>
                  <a:schemeClr val="tx1"/>
                </a:solidFill>
                <a:latin typeface="Arial" panose="020B0604020202020204" pitchFamily="34" charset="0"/>
              </a:rPr>
              <a:t>程序上的</a:t>
            </a:r>
            <a:r>
              <a:rPr kumimoji="0" lang="zh-TW" altLang="zh-TW" sz="1800" b="1" i="0" u="none" strike="noStrike" cap="none" normalizeH="0" baseline="0" dirty="0">
                <a:ln>
                  <a:noFill/>
                </a:ln>
                <a:solidFill>
                  <a:schemeClr val="tx1"/>
                </a:solidFill>
                <a:effectLst/>
                <a:latin typeface="Arial" panose="020B0604020202020204" pitchFamily="34" charset="0"/>
              </a:rPr>
              <a:t>應用：</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TW" altLang="zh-TW" sz="1800" b="1" i="0" u="none" strike="noStrike" cap="none" normalizeH="0" baseline="0" dirty="0">
                <a:ln>
                  <a:noFill/>
                </a:ln>
                <a:solidFill>
                  <a:schemeClr val="tx1"/>
                </a:solidFill>
                <a:effectLst/>
                <a:latin typeface="Arial" panose="020B0604020202020204" pitchFamily="34" charset="0"/>
              </a:rPr>
              <a:t>互斥鎖 (Mutex</a:t>
            </a:r>
            <a:r>
              <a:rPr kumimoji="0" lang="zh-TW" altLang="zh-TW" sz="1800" b="1" i="0" u="none" strike="noStrike" cap="none" normalizeH="0" baseline="0" dirty="0">
                <a:ln>
                  <a:noFill/>
                </a:ln>
                <a:solidFill>
                  <a:schemeClr val="tx1"/>
                </a:solidFill>
                <a:effectLst/>
              </a:rPr>
              <a:t>)：</a:t>
            </a:r>
            <a:r>
              <a:rPr kumimoji="0" lang="en-US" altLang="zh-TW" sz="1800" b="1" i="0" u="none" strike="noStrike" cap="none" normalizeH="0" baseline="0" dirty="0">
                <a:ln>
                  <a:noFill/>
                </a:ln>
                <a:solidFill>
                  <a:schemeClr val="tx1"/>
                </a:solidFill>
                <a:effectLst/>
                <a:latin typeface="Arial Unicode MS"/>
              </a:rPr>
              <a:t>(</a:t>
            </a:r>
            <a:r>
              <a:rPr kumimoji="0" lang="zh-TW" altLang="zh-TW" sz="1800" b="1" i="0" u="none" strike="noStrike" cap="none" normalizeH="0" baseline="0" dirty="0">
                <a:ln>
                  <a:noFill/>
                </a:ln>
                <a:solidFill>
                  <a:schemeClr val="tx1"/>
                </a:solidFill>
                <a:effectLst/>
                <a:latin typeface="Arial Unicode MS"/>
              </a:rPr>
              <a:t>lock)</a:t>
            </a:r>
            <a:r>
              <a:rPr kumimoji="0" lang="zh-TW" altLang="zh-TW" sz="18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pPr>
            <a:r>
              <a:rPr kumimoji="0" lang="en-US" altLang="zh-TW" sz="1800" b="1"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目的：</a:t>
            </a:r>
            <a:r>
              <a:rPr kumimoji="0" lang="zh-TW" altLang="zh-TW" sz="1800" b="0" i="0" u="none" strike="noStrike" cap="none" normalizeH="0" baseline="0" dirty="0">
                <a:ln>
                  <a:noFill/>
                </a:ln>
                <a:solidFill>
                  <a:schemeClr val="tx1"/>
                </a:solidFill>
                <a:effectLst/>
                <a:latin typeface="Arial" panose="020B0604020202020204" pitchFamily="34" charset="0"/>
              </a:rPr>
              <a:t> 保護</a:t>
            </a:r>
            <a:r>
              <a:rPr kumimoji="0" lang="zh-TW" altLang="zh-TW" sz="1800" b="1" i="0" u="none" strike="noStrike" cap="none" normalizeH="0" baseline="0" dirty="0">
                <a:ln>
                  <a:noFill/>
                </a:ln>
                <a:solidFill>
                  <a:schemeClr val="tx1"/>
                </a:solidFill>
                <a:effectLst/>
                <a:latin typeface="Arial" panose="020B0604020202020204" pitchFamily="34" charset="0"/>
              </a:rPr>
              <a:t>筷子的狀態</a:t>
            </a:r>
            <a:r>
              <a:rPr kumimoji="0" lang="zh-TW" altLang="zh-TW" sz="1800" b="0" i="0" u="none" strike="noStrike" cap="none" normalizeH="0" baseline="0" dirty="0">
                <a:ln>
                  <a:noFill/>
                </a:ln>
                <a:solidFill>
                  <a:schemeClr val="tx1"/>
                </a:solidFill>
                <a:effectLst/>
                <a:latin typeface="Arial" panose="020B0604020202020204" pitchFamily="34" charset="0"/>
              </a:rPr>
              <a:t> </a:t>
            </a:r>
            <a:r>
              <a:rPr kumimoji="0" lang="zh-TW" altLang="zh-TW" sz="1800" b="0" i="0" u="none" strike="noStrike" cap="none" normalizeH="0" baseline="0" dirty="0">
                <a:ln>
                  <a:noFill/>
                </a:ln>
                <a:solidFill>
                  <a:schemeClr val="tx1"/>
                </a:solidFill>
                <a:effectLst/>
              </a:rPr>
              <a:t>，</a:t>
            </a:r>
            <a:endParaRPr kumimoji="0" lang="en-US" altLang="zh-TW" sz="1800" b="0" i="0" u="none" strike="noStrike" cap="none" normalizeH="0" baseline="0" dirty="0">
              <a:ln>
                <a:noFill/>
              </a:ln>
              <a:solidFill>
                <a:schemeClr val="tx1"/>
              </a:solidFill>
              <a:effectLst/>
            </a:endParaRPr>
          </a:p>
          <a:p>
            <a:pPr marL="457200" lvl="1" indent="0" algn="l" eaLnBrk="0" fontAlgn="base" hangingPunct="0">
              <a:spcBef>
                <a:spcPct val="0"/>
              </a:spcBef>
              <a:spcAft>
                <a:spcPct val="0"/>
              </a:spcAft>
              <a:buClrTx/>
              <a:buSzTx/>
            </a:pPr>
            <a:r>
              <a:rPr kumimoji="0" lang="en-US" altLang="zh-TW" sz="1800" b="0" i="0" u="none" strike="noStrike" cap="none" normalizeH="0" baseline="0" dirty="0">
                <a:ln>
                  <a:noFill/>
                </a:ln>
                <a:solidFill>
                  <a:schemeClr val="tx1"/>
                </a:solidFill>
                <a:effectLst/>
              </a:rPr>
              <a:t>    </a:t>
            </a:r>
            <a:r>
              <a:rPr kumimoji="0" lang="zh-TW" altLang="zh-TW" sz="1800" b="0" i="0" u="none" strike="noStrike" cap="none" normalizeH="0" baseline="0" dirty="0">
                <a:ln>
                  <a:noFill/>
                </a:ln>
                <a:solidFill>
                  <a:schemeClr val="tx1"/>
                </a:solidFill>
                <a:effectLst/>
              </a:rPr>
              <a:t>確保在任何執行緒檢查或修改筷子可用性時，</a:t>
            </a:r>
            <a:endParaRPr kumimoji="0" lang="en-US" altLang="zh-TW" sz="1800" b="0" i="0" u="none" strike="noStrike" cap="none" normalizeH="0" baseline="0" dirty="0">
              <a:ln>
                <a:noFill/>
              </a:ln>
              <a:solidFill>
                <a:schemeClr val="tx1"/>
              </a:solidFill>
              <a:effectLst/>
            </a:endParaRPr>
          </a:p>
          <a:p>
            <a:pPr marL="457200" lvl="1" indent="0" algn="l" eaLnBrk="0" fontAlgn="base" hangingPunct="0">
              <a:spcBef>
                <a:spcPct val="0"/>
              </a:spcBef>
              <a:spcAft>
                <a:spcPct val="0"/>
              </a:spcAft>
              <a:buClrTx/>
              <a:buSzTx/>
            </a:pPr>
            <a:r>
              <a:rPr lang="en-US" altLang="zh-TW" sz="1800" dirty="0">
                <a:solidFill>
                  <a:schemeClr val="tx1"/>
                </a:solidFill>
              </a:rPr>
              <a:t>    </a:t>
            </a:r>
            <a:r>
              <a:rPr kumimoji="0" lang="zh-TW" altLang="zh-TW" sz="1800" b="0" i="0" u="none" strike="noStrike" cap="none" normalizeH="0" baseline="0" dirty="0">
                <a:ln>
                  <a:noFill/>
                </a:ln>
                <a:solidFill>
                  <a:schemeClr val="tx1"/>
                </a:solidFill>
                <a:effectLst/>
              </a:rPr>
              <a:t>都能獨佔存取，避免</a:t>
            </a:r>
            <a:r>
              <a:rPr kumimoji="0" lang="zh-TW" altLang="zh-TW" sz="1800" b="1" i="0" u="none" strike="noStrike" cap="none" normalizeH="0" baseline="0" dirty="0">
                <a:ln>
                  <a:noFill/>
                </a:ln>
                <a:solidFill>
                  <a:schemeClr val="tx1"/>
                </a:solidFill>
                <a:effectLst/>
                <a:latin typeface="Arial" panose="020B0604020202020204" pitchFamily="34" charset="0"/>
              </a:rPr>
              <a:t>競爭條件</a:t>
            </a:r>
            <a:r>
              <a:rPr kumimoji="0" lang="zh-TW" altLang="zh-TW" sz="1800" b="0" i="0" u="none" strike="noStrike" cap="none" normalizeH="0" baseline="0" dirty="0">
                <a:ln>
                  <a:noFill/>
                </a:ln>
                <a:solidFill>
                  <a:schemeClr val="tx1"/>
                </a:solidFill>
                <a:effectLst/>
                <a:latin typeface="Arial" panose="020B0604020202020204" pitchFamily="34" charset="0"/>
              </a:rPr>
              <a:t> 。 </a:t>
            </a:r>
          </a:p>
          <a:p>
            <a:pPr marL="0" indent="0" eaLnBrk="0" fontAlgn="base" hangingPunct="0">
              <a:lnSpc>
                <a:spcPct val="100000"/>
              </a:lnSpc>
              <a:spcBef>
                <a:spcPct val="0"/>
              </a:spcBef>
              <a:spcAft>
                <a:spcPct val="0"/>
              </a:spcAft>
              <a:buClrTx/>
              <a:buSzTx/>
            </a:pPr>
            <a:r>
              <a:rPr kumimoji="0" lang="en-US" altLang="zh-TW" sz="1800" b="1" i="0" u="none" strike="noStrike" cap="none" normalizeH="0" baseline="0" dirty="0">
                <a:ln>
                  <a:noFill/>
                </a:ln>
                <a:solidFill>
                  <a:schemeClr val="tx1"/>
                </a:solidFill>
                <a:effectLst/>
                <a:latin typeface="Arial" panose="020B0604020202020204" pitchFamily="34" charset="0"/>
              </a:rPr>
              <a:t>  - </a:t>
            </a:r>
            <a:r>
              <a:rPr kumimoji="0" lang="zh-TW" altLang="zh-TW" sz="1800" b="1" i="0" u="none" strike="noStrike" cap="none" normalizeH="0" baseline="0" dirty="0">
                <a:ln>
                  <a:noFill/>
                </a:ln>
                <a:solidFill>
                  <a:schemeClr val="tx1"/>
                </a:solidFill>
                <a:effectLst/>
                <a:latin typeface="Arial" panose="020B0604020202020204" pitchFamily="34" charset="0"/>
              </a:rPr>
              <a:t>機制：</a:t>
            </a:r>
            <a:r>
              <a:rPr kumimoji="0" lang="zh-TW" altLang="zh-TW" sz="1800" b="0" i="0" u="none" strike="noStrike" cap="none" normalizeH="0" baseline="0" dirty="0">
                <a:ln>
                  <a:noFill/>
                </a:ln>
                <a:solidFill>
                  <a:schemeClr val="tx1"/>
                </a:solidFill>
                <a:effectLst/>
                <a:latin typeface="Arial" panose="020B0604020202020204" pitchFamily="34" charset="0"/>
              </a:rPr>
              <a:t> 哲學家在嘗試拿取左右兩側筷子時，</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457200" lvl="1" indent="0" algn="l" eaLnBrk="0" fontAlgn="base" hangingPunct="0">
              <a:spcBef>
                <a:spcPct val="0"/>
              </a:spcBef>
              <a:spcAft>
                <a:spcPct val="0"/>
              </a:spcAft>
              <a:buClrTx/>
              <a:buSzTx/>
            </a:pPr>
            <a:r>
              <a:rPr lang="en-US" altLang="zh-TW" sz="1800" dirty="0">
                <a:solidFill>
                  <a:schemeClr val="tx1"/>
                </a:solidFill>
                <a:latin typeface="Arial" panose="020B0604020202020204" pitchFamily="34" charset="0"/>
              </a:rPr>
              <a:t>         </a:t>
            </a:r>
            <a:r>
              <a:rPr kumimoji="0" lang="zh-TW" altLang="zh-TW" sz="1800" b="0" i="0" u="none" strike="noStrike" cap="none" normalizeH="0" baseline="0" dirty="0">
                <a:ln>
                  <a:noFill/>
                </a:ln>
                <a:solidFill>
                  <a:schemeClr val="tx1"/>
                </a:solidFill>
                <a:effectLst/>
                <a:latin typeface="Arial" panose="020B0604020202020204" pitchFamily="34" charset="0"/>
              </a:rPr>
              <a:t>都必須在 </a:t>
            </a:r>
            <a:r>
              <a:rPr kumimoji="0" lang="zh-TW" altLang="zh-TW" sz="1800" b="0" i="0" u="none" strike="noStrike" cap="none" normalizeH="0" baseline="0" dirty="0">
                <a:ln>
                  <a:noFill/>
                </a:ln>
                <a:solidFill>
                  <a:schemeClr val="tx1"/>
                </a:solidFill>
                <a:effectLst/>
                <a:latin typeface="Arial Unicode MS"/>
              </a:rPr>
              <a:t>lock</a:t>
            </a:r>
            <a:r>
              <a:rPr kumimoji="0" lang="zh-TW" altLang="zh-TW" sz="1800" b="0" i="0" u="none" strike="noStrike" cap="none" normalizeH="0" baseline="0" dirty="0">
                <a:ln>
                  <a:noFill/>
                </a:ln>
                <a:solidFill>
                  <a:schemeClr val="tx1"/>
                </a:solidFill>
                <a:effectLst/>
              </a:rPr>
              <a:t>的保護下進行判斷和修改筷子的 </a:t>
            </a:r>
            <a:endParaRPr kumimoji="0" lang="en-US" altLang="zh-TW" sz="1800" b="0" i="0" u="none" strike="noStrike" cap="none" normalizeH="0" baseline="0" dirty="0">
              <a:ln>
                <a:noFill/>
              </a:ln>
              <a:solidFill>
                <a:schemeClr val="tx1"/>
              </a:solidFill>
              <a:effectLst/>
            </a:endParaRPr>
          </a:p>
          <a:p>
            <a:pPr marL="457200" lvl="1" indent="0" algn="l" eaLnBrk="0" fontAlgn="base" hangingPunct="0">
              <a:spcBef>
                <a:spcPct val="0"/>
              </a:spcBef>
              <a:spcAft>
                <a:spcPct val="0"/>
              </a:spcAft>
              <a:buClrTx/>
              <a:buSzTx/>
            </a:pPr>
            <a:r>
              <a:rPr kumimoji="0" lang="en-US" altLang="zh-TW" sz="1800" b="0" i="0" u="none" strike="noStrike" cap="none" normalizeH="0" baseline="0" dirty="0">
                <a:ln>
                  <a:noFill/>
                </a:ln>
                <a:solidFill>
                  <a:schemeClr val="tx1"/>
                </a:solidFill>
                <a:effectLst/>
                <a:latin typeface="Arial Unicode MS"/>
              </a:rPr>
              <a:t>         </a:t>
            </a:r>
            <a:r>
              <a:rPr kumimoji="0" lang="zh-TW" altLang="zh-TW" sz="1800" b="0" i="0" u="none" strike="noStrike" cap="none" normalizeH="0" baseline="0" dirty="0">
                <a:ln>
                  <a:noFill/>
                </a:ln>
                <a:solidFill>
                  <a:schemeClr val="tx1"/>
                </a:solidFill>
                <a:effectLst/>
                <a:latin typeface="Arial Unicode MS"/>
              </a:rPr>
              <a:t>IsAvailable</a:t>
            </a:r>
            <a:r>
              <a:rPr kumimoji="0" lang="zh-TW" altLang="zh-TW" sz="1800" b="0" i="0" u="none" strike="noStrike" cap="none" normalizeH="0" baseline="0" dirty="0">
                <a:ln>
                  <a:noFill/>
                </a:ln>
                <a:solidFill>
                  <a:schemeClr val="tx1"/>
                </a:solidFill>
                <a:effectLst/>
              </a:rPr>
              <a:t> 狀態，確保操作的</a:t>
            </a:r>
            <a:r>
              <a:rPr kumimoji="0" lang="zh-TW" altLang="en-US" sz="1800" b="0" i="0" u="none" strike="noStrike" cap="none" normalizeH="0" baseline="0" dirty="0">
                <a:ln>
                  <a:noFill/>
                </a:ln>
                <a:solidFill>
                  <a:schemeClr val="tx1"/>
                </a:solidFill>
                <a:effectLst/>
              </a:rPr>
              <a:t>原則</a:t>
            </a:r>
            <a:r>
              <a:rPr kumimoji="0" lang="zh-TW" altLang="zh-TW" sz="1800" b="0" i="0" u="none" strike="noStrike" cap="none" normalizeH="0" baseline="0" dirty="0">
                <a:ln>
                  <a:noFill/>
                </a:ln>
                <a:solidFill>
                  <a:schemeClr val="tx1"/>
                </a:solidFill>
                <a:effectLst/>
              </a:rPr>
              <a:t>性。</a:t>
            </a:r>
            <a:r>
              <a:rPr kumimoji="0" lang="zh-TW" altLang="zh-TW" sz="1800" b="0" i="0" u="none" strike="noStrike" cap="none" normalizeH="0" baseline="0" dirty="0">
                <a:ln>
                  <a:noFill/>
                </a:ln>
                <a:solidFill>
                  <a:schemeClr val="tx1"/>
                </a:solidFill>
                <a:effectLst/>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457200" lvl="1" indent="0" algn="l" eaLnBrk="0" fontAlgn="base" hangingPunct="0">
              <a:spcBef>
                <a:spcPct val="0"/>
              </a:spcBef>
              <a:spcAft>
                <a:spcPct val="0"/>
              </a:spcAft>
              <a:buClrTx/>
              <a:buSzTx/>
            </a:pP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panose="020B0604020202020204" pitchFamily="34" charset="0"/>
              </a:rPr>
              <a:t># </a:t>
            </a:r>
            <a:r>
              <a:rPr kumimoji="0" lang="zh-TW" altLang="zh-TW" sz="1800" b="1" i="0" u="none" strike="noStrike" cap="none" normalizeH="0" baseline="0" dirty="0">
                <a:ln>
                  <a:noFill/>
                </a:ln>
                <a:solidFill>
                  <a:schemeClr val="tx1"/>
                </a:solidFill>
                <a:effectLst/>
                <a:latin typeface="Arial" panose="020B0604020202020204" pitchFamily="34" charset="0"/>
              </a:rPr>
              <a:t>條件變數 (</a:t>
            </a:r>
            <a:r>
              <a:rPr kumimoji="0" lang="zh-TW" altLang="zh-TW" sz="1800" b="1" i="0" u="none" strike="noStrike" cap="none" normalizeH="0" baseline="0" dirty="0">
                <a:ln>
                  <a:noFill/>
                </a:ln>
                <a:solidFill>
                  <a:schemeClr val="tx1"/>
                </a:solidFill>
                <a:effectLst/>
                <a:latin typeface="Arial Unicode MS"/>
              </a:rPr>
              <a:t>ManualResetEventSlim</a:t>
            </a:r>
            <a:r>
              <a:rPr kumimoji="0" lang="zh-TW" altLang="zh-TW" sz="1800" b="1" i="0" u="none" strike="noStrike" cap="none" normalizeH="0" baseline="0" dirty="0">
                <a:ln>
                  <a:noFill/>
                </a:ln>
                <a:solidFill>
                  <a:schemeClr val="tx1"/>
                </a:solidFill>
                <a:effectLst/>
              </a:rPr>
              <a:t>)：</a:t>
            </a:r>
            <a:endParaRPr kumimoji="0" lang="en-US" altLang="zh-TW"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zh-TW" sz="1800" b="1" i="0" u="none" strike="noStrike" cap="none" normalizeH="0" baseline="0" dirty="0">
                <a:ln>
                  <a:noFill/>
                </a:ln>
                <a:solidFill>
                  <a:schemeClr val="tx1"/>
                </a:solidFill>
                <a:effectLst/>
                <a:latin typeface="Arial Unicode MS"/>
              </a:rPr>
              <a:t>=&gt; </a:t>
            </a:r>
            <a:r>
              <a:rPr kumimoji="0" lang="zh-TW" altLang="zh-TW" sz="1800" b="1" i="0" u="none" strike="noStrike" cap="none" normalizeH="0" baseline="0" dirty="0">
                <a:ln>
                  <a:noFill/>
                </a:ln>
                <a:solidFill>
                  <a:schemeClr val="tx1"/>
                </a:solidFill>
                <a:effectLst/>
                <a:latin typeface="Arial Unicode MS"/>
              </a:rPr>
              <a:t>philosopher.CanEatSignal</a:t>
            </a:r>
            <a:r>
              <a:rPr kumimoji="0" lang="zh-TW" altLang="zh-TW" sz="1800" b="0" i="0" u="none" strike="noStrike" cap="none" normalizeH="0" baseline="0" dirty="0">
                <a:ln>
                  <a:noFill/>
                </a:ln>
                <a:solidFill>
                  <a:schemeClr val="tx1"/>
                </a:solidFill>
                <a:effectLst/>
              </a:rPr>
              <a:t> </a:t>
            </a:r>
            <a:endParaRPr kumimoji="0" lang="zh-TW" altLang="zh-TW"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zh-TW" altLang="zh-TW" sz="1800" b="0" i="0" u="none" strike="noStrike" cap="none" normalizeH="0" baseline="0" dirty="0">
                <a:ln>
                  <a:noFill/>
                </a:ln>
                <a:solidFill>
                  <a:schemeClr val="tx1"/>
                </a:solidFill>
                <a:effectLst/>
                <a:latin typeface="Arial" panose="020B0604020202020204" pitchFamily="34" charset="0"/>
              </a:rPr>
              <a:t>在本方案中，雖然哲學家在無法拿到第二枝筷子時，</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zh-TW" altLang="zh-TW" sz="1800" b="0" i="0" u="none" strike="noStrike" cap="none" normalizeH="0" baseline="0" dirty="0">
                <a:ln>
                  <a:noFill/>
                </a:ln>
                <a:solidFill>
                  <a:schemeClr val="tx1"/>
                </a:solidFill>
                <a:effectLst/>
                <a:latin typeface="Arial" panose="020B0604020202020204" pitchFamily="34" charset="0"/>
              </a:rPr>
              <a:t>是通過</a:t>
            </a:r>
            <a:r>
              <a:rPr kumimoji="0" lang="zh-TW" altLang="zh-TW" sz="1800" b="1" i="0" u="none" strike="noStrike" cap="none" normalizeH="0" baseline="0" dirty="0">
                <a:ln>
                  <a:noFill/>
                </a:ln>
                <a:solidFill>
                  <a:schemeClr val="tx1"/>
                </a:solidFill>
                <a:effectLst/>
                <a:latin typeface="Arial" panose="020B0604020202020204" pitchFamily="34" charset="0"/>
              </a:rPr>
              <a:t>放下已拿到的筷子</a:t>
            </a:r>
            <a:r>
              <a:rPr kumimoji="0" lang="zh-TW" altLang="zh-TW" sz="1800" b="0" i="0" u="none" strike="noStrike" cap="none" normalizeH="0" baseline="0" dirty="0">
                <a:ln>
                  <a:noFill/>
                </a:ln>
                <a:solidFill>
                  <a:schemeClr val="tx1"/>
                </a:solidFill>
                <a:effectLst/>
                <a:latin typeface="Arial" panose="020B0604020202020204" pitchFamily="34" charset="0"/>
              </a:rPr>
              <a:t>並 </a:t>
            </a:r>
            <a:r>
              <a:rPr kumimoji="0" lang="zh-TW" altLang="zh-TW" sz="1800" b="0" i="0" u="none" strike="noStrike" cap="none" normalizeH="0" baseline="0" dirty="0">
                <a:ln>
                  <a:noFill/>
                </a:ln>
                <a:solidFill>
                  <a:schemeClr val="tx1"/>
                </a:solidFill>
                <a:effectLst/>
                <a:latin typeface="Arial Unicode MS"/>
              </a:rPr>
              <a:t>Task.Delay</a:t>
            </a:r>
            <a:r>
              <a:rPr kumimoji="0" lang="zh-TW" altLang="zh-TW" sz="1800" b="0" i="0" u="none" strike="noStrike" cap="none" normalizeH="0" baseline="0" dirty="0">
                <a:ln>
                  <a:noFill/>
                </a:ln>
                <a:solidFill>
                  <a:schemeClr val="tx1"/>
                </a:solidFill>
                <a:effectLst/>
              </a:rPr>
              <a:t> </a:t>
            </a:r>
            <a:endParaRPr kumimoji="0" lang="en-US" altLang="zh-TW"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tabLst/>
            </a:pPr>
            <a:r>
              <a:rPr kumimoji="0" lang="zh-TW" altLang="zh-TW" sz="1800" b="0" i="0" u="none" strike="noStrike" cap="none" normalizeH="0" baseline="0" dirty="0">
                <a:ln>
                  <a:noFill/>
                </a:ln>
                <a:solidFill>
                  <a:schemeClr val="tx1"/>
                </a:solidFill>
                <a:effectLst/>
              </a:rPr>
              <a:t>一段時間來實現等待和重試，而不是直接在</a:t>
            </a:r>
            <a:r>
              <a:rPr kumimoji="0" lang="zh-TW" altLang="en-US" sz="1800" b="0" i="0" u="none" strike="noStrike" cap="none" normalizeH="0" baseline="0" dirty="0">
                <a:ln>
                  <a:noFill/>
                </a:ln>
                <a:solidFill>
                  <a:schemeClr val="tx1"/>
                </a:solidFill>
                <a:effectLst/>
              </a:rPr>
              <a:t>此變數</a:t>
            </a:r>
            <a:r>
              <a:rPr kumimoji="0" lang="zh-TW" altLang="zh-TW" sz="1800" b="0" i="0" u="none" strike="noStrike" cap="none" normalizeH="0" baseline="0" dirty="0">
                <a:ln>
                  <a:noFill/>
                </a:ln>
                <a:solidFill>
                  <a:schemeClr val="tx1"/>
                </a:solidFill>
                <a:effectLst/>
              </a:rPr>
              <a:t>上阻塞。</a:t>
            </a:r>
            <a:r>
              <a:rPr kumimoji="0" lang="zh-TW" altLang="zh-TW"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59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9">
          <a:extLst>
            <a:ext uri="{FF2B5EF4-FFF2-40B4-BE49-F238E27FC236}">
              <a16:creationId xmlns:a16="http://schemas.microsoft.com/office/drawing/2014/main" id="{4E14E2BD-A4CC-AAA1-89F7-57257660E14B}"/>
            </a:ext>
          </a:extLst>
        </p:cNvPr>
        <p:cNvGrpSpPr/>
        <p:nvPr/>
      </p:nvGrpSpPr>
      <p:grpSpPr>
        <a:xfrm>
          <a:off x="0" y="0"/>
          <a:ext cx="0" cy="0"/>
          <a:chOff x="0" y="0"/>
          <a:chExt cx="0" cy="0"/>
        </a:xfrm>
      </p:grpSpPr>
      <p:sp>
        <p:nvSpPr>
          <p:cNvPr id="851" name="Google Shape;851;p48">
            <a:extLst>
              <a:ext uri="{FF2B5EF4-FFF2-40B4-BE49-F238E27FC236}">
                <a16:creationId xmlns:a16="http://schemas.microsoft.com/office/drawing/2014/main" id="{1383DD11-B989-BC9F-006F-978C6B000293}"/>
              </a:ext>
            </a:extLst>
          </p:cNvPr>
          <p:cNvSpPr txBox="1">
            <a:spLocks noGrp="1"/>
          </p:cNvSpPr>
          <p:nvPr>
            <p:ph type="title"/>
          </p:nvPr>
        </p:nvSpPr>
        <p:spPr>
          <a:xfrm>
            <a:off x="311775" y="305827"/>
            <a:ext cx="4221200" cy="644083"/>
          </a:xfrm>
          <a:prstGeom prst="rect">
            <a:avLst/>
          </a:prstGeom>
        </p:spPr>
        <p:txBody>
          <a:bodyPr spcFirstLastPara="1" wrap="square" lIns="121900" tIns="121900" rIns="121900" bIns="121900" anchor="b" anchorCtr="0">
            <a:noAutofit/>
          </a:bodyPr>
          <a:lstStyle/>
          <a:p>
            <a:pPr marL="0" indent="0"/>
            <a:r>
              <a:rPr lang="zh-TW" altLang="en-US" dirty="0"/>
              <a:t>畫面展示</a:t>
            </a:r>
            <a:endParaRPr lang="en-US" altLang="zh-TW" dirty="0"/>
          </a:p>
        </p:txBody>
      </p:sp>
      <p:sp>
        <p:nvSpPr>
          <p:cNvPr id="852" name="Google Shape;852;p48">
            <a:extLst>
              <a:ext uri="{FF2B5EF4-FFF2-40B4-BE49-F238E27FC236}">
                <a16:creationId xmlns:a16="http://schemas.microsoft.com/office/drawing/2014/main" id="{536A9DF4-3635-41DB-B2C8-82D1DFF0EC15}"/>
              </a:ext>
            </a:extLst>
          </p:cNvPr>
          <p:cNvSpPr txBox="1">
            <a:spLocks noGrp="1"/>
          </p:cNvSpPr>
          <p:nvPr>
            <p:ph type="subTitle" idx="1"/>
          </p:nvPr>
        </p:nvSpPr>
        <p:spPr>
          <a:xfrm>
            <a:off x="679363" y="1175400"/>
            <a:ext cx="4221200" cy="2253600"/>
          </a:xfrm>
          <a:prstGeom prst="rect">
            <a:avLst/>
          </a:prstGeom>
        </p:spPr>
        <p:txBody>
          <a:bodyPr spcFirstLastPara="1" wrap="square" lIns="121900" tIns="121900" rIns="121900" bIns="121900" anchor="t" anchorCtr="0">
            <a:noAutofit/>
          </a:bodyPr>
          <a:lstStyle/>
          <a:p>
            <a:pPr marL="0" indent="0"/>
            <a:r>
              <a:rPr lang="zh-TW" altLang="en-US" sz="2400" dirty="0"/>
              <a:t>   可以調整哲學家的數量，筷子數量也會跟著變更，並可在模擬過程中暫停模擬，觀看個別哲學家狀態。</a:t>
            </a:r>
            <a:endParaRPr lang="en-US" altLang="zh-TW" sz="2400" dirty="0"/>
          </a:p>
          <a:p>
            <a:pPr marL="0" indent="0"/>
            <a:r>
              <a:rPr lang="zh-TW" altLang="en-US" sz="2400" dirty="0"/>
              <a:t>    </a:t>
            </a:r>
            <a:endParaRPr lang="en-US" altLang="zh-TW" sz="2400" dirty="0"/>
          </a:p>
          <a:p>
            <a:pPr marL="0" indent="0"/>
            <a:r>
              <a:rPr lang="zh-TW" altLang="en-US" sz="2400" dirty="0"/>
              <a:t>   在模擬狀態下，可以看得到哲學家有無拿起筷子及進食，和筷子的是否被拿取。</a:t>
            </a:r>
            <a:endParaRPr lang="en-US" altLang="zh-TW" sz="2400" dirty="0"/>
          </a:p>
          <a:p>
            <a:pPr marL="0" indent="0"/>
            <a:endParaRPr lang="en-US" sz="2400" dirty="0"/>
          </a:p>
          <a:p>
            <a:pPr marL="0" indent="0"/>
            <a:r>
              <a:rPr lang="zh-TW" altLang="en-US" sz="2400" dirty="0"/>
              <a:t>   下方的模擬日誌，能夠實時地看得到哲學家的動作。</a:t>
            </a:r>
            <a:endParaRPr sz="2400" dirty="0"/>
          </a:p>
        </p:txBody>
      </p:sp>
      <p:sp>
        <p:nvSpPr>
          <p:cNvPr id="853" name="Google Shape;853;p48">
            <a:extLst>
              <a:ext uri="{FF2B5EF4-FFF2-40B4-BE49-F238E27FC236}">
                <a16:creationId xmlns:a16="http://schemas.microsoft.com/office/drawing/2014/main" id="{BAF8D2D0-8E6B-DD79-81AB-86AC3CBF5AF8}"/>
              </a:ext>
            </a:extLst>
          </p:cNvPr>
          <p:cNvSpPr txBox="1"/>
          <p:nvPr/>
        </p:nvSpPr>
        <p:spPr>
          <a:xfrm>
            <a:off x="10685167" y="5393200"/>
            <a:ext cx="692400" cy="1055600"/>
          </a:xfrm>
          <a:prstGeom prst="rect">
            <a:avLst/>
          </a:prstGeom>
          <a:noFill/>
          <a:ln>
            <a:noFill/>
          </a:ln>
        </p:spPr>
        <p:txBody>
          <a:bodyPr spcFirstLastPara="1" wrap="square" lIns="121900" tIns="121900" rIns="121900" bIns="121900" anchor="t" anchorCtr="0">
            <a:noAutofit/>
          </a:bodyPr>
          <a:lstStyle/>
          <a:p>
            <a:r>
              <a:rPr lang="en" sz="12800">
                <a:solidFill>
                  <a:schemeClr val="accent2"/>
                </a:solidFill>
                <a:latin typeface="Comfortaa"/>
                <a:ea typeface="Comfortaa"/>
                <a:cs typeface="Comfortaa"/>
                <a:sym typeface="Comfortaa"/>
              </a:rPr>
              <a:t>*</a:t>
            </a:r>
            <a:endParaRPr sz="12800">
              <a:solidFill>
                <a:schemeClr val="accent2"/>
              </a:solidFill>
              <a:latin typeface="Comfortaa"/>
              <a:ea typeface="Comfortaa"/>
              <a:cs typeface="Comfortaa"/>
              <a:sym typeface="Comfortaa"/>
            </a:endParaRPr>
          </a:p>
        </p:txBody>
      </p:sp>
      <p:pic>
        <p:nvPicPr>
          <p:cNvPr id="3" name="圖片 2">
            <a:extLst>
              <a:ext uri="{FF2B5EF4-FFF2-40B4-BE49-F238E27FC236}">
                <a16:creationId xmlns:a16="http://schemas.microsoft.com/office/drawing/2014/main" id="{FACAD526-3D5D-E088-A71D-7753A0B4F063}"/>
              </a:ext>
            </a:extLst>
          </p:cNvPr>
          <p:cNvPicPr>
            <a:picLocks noChangeAspect="1"/>
          </p:cNvPicPr>
          <p:nvPr/>
        </p:nvPicPr>
        <p:blipFill>
          <a:blip r:embed="rId3"/>
          <a:stretch>
            <a:fillRect/>
          </a:stretch>
        </p:blipFill>
        <p:spPr>
          <a:xfrm>
            <a:off x="5912010" y="1335059"/>
            <a:ext cx="5895291" cy="4187881"/>
          </a:xfrm>
          <a:prstGeom prst="rect">
            <a:avLst/>
          </a:prstGeom>
        </p:spPr>
      </p:pic>
    </p:spTree>
    <p:extLst>
      <p:ext uri="{BB962C8B-B14F-4D97-AF65-F5344CB8AC3E}">
        <p14:creationId xmlns:p14="http://schemas.microsoft.com/office/powerpoint/2010/main" val="4272882309"/>
      </p:ext>
    </p:extLst>
  </p:cSld>
  <p:clrMapOvr>
    <a:masterClrMapping/>
  </p:clrMapOvr>
</p:sld>
</file>

<file path=ppt/theme/theme1.xml><?xml version="1.0" encoding="utf-8"?>
<a:theme xmlns:a="http://schemas.openxmlformats.org/drawingml/2006/main" name="Introduction to Java Programming for High School by Slidesgo">
  <a:themeElements>
    <a:clrScheme name="Simple Light">
      <a:dk1>
        <a:srgbClr val="E7E7E7"/>
      </a:dk1>
      <a:lt1>
        <a:srgbClr val="10111A"/>
      </a:lt1>
      <a:dk2>
        <a:srgbClr val="FD4A4A"/>
      </a:dk2>
      <a:lt2>
        <a:srgbClr val="EC7955"/>
      </a:lt2>
      <a:accent1>
        <a:srgbClr val="E81A81"/>
      </a:accent1>
      <a:accent2>
        <a:srgbClr val="94EE6B"/>
      </a:accent2>
      <a:accent3>
        <a:srgbClr val="4CAE97"/>
      </a:accent3>
      <a:accent4>
        <a:srgbClr val="BD64B5"/>
      </a:accent4>
      <a:accent5>
        <a:srgbClr val="FFFF99"/>
      </a:accent5>
      <a:accent6>
        <a:srgbClr val="2C293A"/>
      </a:accent6>
      <a:hlink>
        <a:srgbClr val="F8F8F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2128</Words>
  <Application>Microsoft Office PowerPoint</Application>
  <PresentationFormat>寬螢幕</PresentationFormat>
  <Paragraphs>219</Paragraphs>
  <Slides>15</Slides>
  <Notes>15</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15</vt:i4>
      </vt:variant>
    </vt:vector>
  </HeadingPairs>
  <TitlesOfParts>
    <vt:vector size="27" baseType="lpstr">
      <vt:lpstr>Anaheim</vt:lpstr>
      <vt:lpstr>Arial Unicode MS</vt:lpstr>
      <vt:lpstr>Comfortaa</vt:lpstr>
      <vt:lpstr>Arial</vt:lpstr>
      <vt:lpstr>Bebas Neue</vt:lpstr>
      <vt:lpstr>Calibri</vt:lpstr>
      <vt:lpstr>Fira Code</vt:lpstr>
      <vt:lpstr>Nunito Light</vt:lpstr>
      <vt:lpstr>PT Sans</vt:lpstr>
      <vt:lpstr>Source Code Pro</vt:lpstr>
      <vt:lpstr>Source Code Pro Medium</vt:lpstr>
      <vt:lpstr>Introduction to Java Programming for High School by Slidesgo</vt:lpstr>
      <vt:lpstr>Operating System Final Project Presentation</vt:lpstr>
      <vt:lpstr>目錄</vt:lpstr>
      <vt:lpstr>Home Page</vt:lpstr>
      <vt:lpstr>Sleeping TA 問題陳述</vt:lpstr>
      <vt:lpstr>Key Concept </vt:lpstr>
      <vt:lpstr>畫面展示</vt:lpstr>
      <vt:lpstr>Dining Philosophers 問題陳述</vt:lpstr>
      <vt:lpstr>Key Concept </vt:lpstr>
      <vt:lpstr>畫面展示</vt:lpstr>
      <vt:lpstr>Banker's Algorithm 問題陳述</vt:lpstr>
      <vt:lpstr>Key Concept </vt:lpstr>
      <vt:lpstr>畫面展示</vt:lpstr>
      <vt:lpstr>Page Replacement Algorithms 問題陳述</vt:lpstr>
      <vt:lpstr>Key Concept </vt:lpstr>
      <vt:lpstr>畫面展示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Terry Chang</dc:creator>
  <cp:lastModifiedBy>Terry Chang</cp:lastModifiedBy>
  <cp:revision>2</cp:revision>
  <dcterms:created xsi:type="dcterms:W3CDTF">2025-06-07T13:50:01Z</dcterms:created>
  <dcterms:modified xsi:type="dcterms:W3CDTF">2025-06-07T15:37:47Z</dcterms:modified>
</cp:coreProperties>
</file>