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250">
          <p15:clr>
            <a:srgbClr val="000000"/>
          </p15:clr>
        </p15:guide>
        <p15:guide id="2" pos="5028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gsyP8waHfJH579fZFCvXnV7fZl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74" y="156"/>
      </p:cViewPr>
      <p:guideLst>
        <p:guide orient="horz" pos="5250"/>
        <p:guide pos="50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126843" y="685800"/>
            <a:ext cx="7112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af4426e055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gaf4426e055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2&quot; x 48&quot; Poster">
  <p:cSld name="42&quot; x 48&quot; Poster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3"/>
          <p:cNvSpPr txBox="1">
            <a:spLocks noGrp="1"/>
          </p:cNvSpPr>
          <p:nvPr>
            <p:ph type="title"/>
          </p:nvPr>
        </p:nvSpPr>
        <p:spPr>
          <a:xfrm>
            <a:off x="290286" y="190500"/>
            <a:ext cx="17707200" cy="1047600"/>
          </a:xfrm>
          <a:prstGeom prst="rect">
            <a:avLst/>
          </a:prstGeom>
          <a:solidFill>
            <a:srgbClr val="01014B"/>
          </a:solidFill>
          <a:ln w="9525" cap="flat" cmpd="sng">
            <a:solidFill>
              <a:srgbClr val="0101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550" tIns="25250" rIns="50550" bIns="25250" anchor="ctr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body" idx="1"/>
          </p:nvPr>
        </p:nvSpPr>
        <p:spPr>
          <a:xfrm>
            <a:off x="290286" y="1333500"/>
            <a:ext cx="5660400" cy="333600"/>
          </a:xfrm>
          <a:prstGeom prst="rect">
            <a:avLst/>
          </a:prstGeom>
          <a:solidFill>
            <a:srgbClr val="01014B"/>
          </a:solidFill>
          <a:ln w="9525" cap="flat" cmpd="sng">
            <a:solidFill>
              <a:srgbClr val="0101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550" tIns="25250" rIns="50550" bIns="252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44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sz="3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body" idx="2"/>
          </p:nvPr>
        </p:nvSpPr>
        <p:spPr>
          <a:xfrm>
            <a:off x="290286" y="1762125"/>
            <a:ext cx="5660400" cy="27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550" tIns="25250" rIns="50550" bIns="252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body" idx="3"/>
          </p:nvPr>
        </p:nvSpPr>
        <p:spPr>
          <a:xfrm>
            <a:off x="290286" y="4572000"/>
            <a:ext cx="5660400" cy="333600"/>
          </a:xfrm>
          <a:prstGeom prst="rect">
            <a:avLst/>
          </a:prstGeom>
          <a:solidFill>
            <a:srgbClr val="01014B"/>
          </a:solidFill>
          <a:ln w="9525" cap="flat" cmpd="sng">
            <a:solidFill>
              <a:srgbClr val="0101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550" tIns="25250" rIns="50550" bIns="252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44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sz="3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4"/>
          </p:nvPr>
        </p:nvSpPr>
        <p:spPr>
          <a:xfrm>
            <a:off x="290286" y="5000625"/>
            <a:ext cx="5660400" cy="22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550" tIns="25250" rIns="50550" bIns="252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body" idx="5"/>
          </p:nvPr>
        </p:nvSpPr>
        <p:spPr>
          <a:xfrm>
            <a:off x="290286" y="7381875"/>
            <a:ext cx="5660400" cy="333600"/>
          </a:xfrm>
          <a:prstGeom prst="rect">
            <a:avLst/>
          </a:prstGeom>
          <a:solidFill>
            <a:srgbClr val="01014B"/>
          </a:solidFill>
          <a:ln w="9525" cap="flat" cmpd="sng">
            <a:solidFill>
              <a:srgbClr val="0101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550" tIns="25250" rIns="50550" bIns="252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44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sz="3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6"/>
          </p:nvPr>
        </p:nvSpPr>
        <p:spPr>
          <a:xfrm>
            <a:off x="290286" y="7810500"/>
            <a:ext cx="5660400" cy="22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550" tIns="25250" rIns="50550" bIns="252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7"/>
          </p:nvPr>
        </p:nvSpPr>
        <p:spPr>
          <a:xfrm>
            <a:off x="6313714" y="1333500"/>
            <a:ext cx="5660400" cy="333600"/>
          </a:xfrm>
          <a:prstGeom prst="rect">
            <a:avLst/>
          </a:prstGeom>
          <a:solidFill>
            <a:srgbClr val="01014B"/>
          </a:solidFill>
          <a:ln w="9525" cap="flat" cmpd="sng">
            <a:solidFill>
              <a:srgbClr val="0101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550" tIns="25250" rIns="50550" bIns="252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44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sz="3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8"/>
          </p:nvPr>
        </p:nvSpPr>
        <p:spPr>
          <a:xfrm>
            <a:off x="12337142" y="7810500"/>
            <a:ext cx="5660400" cy="22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550" tIns="25250" rIns="50550" bIns="25250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9"/>
          </p:nvPr>
        </p:nvSpPr>
        <p:spPr>
          <a:xfrm>
            <a:off x="12337142" y="1333500"/>
            <a:ext cx="5660400" cy="333600"/>
          </a:xfrm>
          <a:prstGeom prst="rect">
            <a:avLst/>
          </a:prstGeom>
          <a:solidFill>
            <a:srgbClr val="01014B"/>
          </a:solidFill>
          <a:ln w="9525" cap="flat" cmpd="sng">
            <a:solidFill>
              <a:srgbClr val="0101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550" tIns="25250" rIns="50550" bIns="252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44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sz="3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3"/>
          </p:nvPr>
        </p:nvSpPr>
        <p:spPr>
          <a:xfrm>
            <a:off x="12337142" y="1762125"/>
            <a:ext cx="56604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550" tIns="25250" rIns="50550" bIns="25250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4"/>
          </p:nvPr>
        </p:nvSpPr>
        <p:spPr>
          <a:xfrm>
            <a:off x="12337142" y="7381875"/>
            <a:ext cx="5660400" cy="333600"/>
          </a:xfrm>
          <a:prstGeom prst="rect">
            <a:avLst/>
          </a:prstGeom>
          <a:solidFill>
            <a:srgbClr val="01014B"/>
          </a:solidFill>
          <a:ln w="9525" cap="flat" cmpd="sng">
            <a:solidFill>
              <a:srgbClr val="0101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550" tIns="25250" rIns="50550" bIns="252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44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sz="3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5"/>
          </p:nvPr>
        </p:nvSpPr>
        <p:spPr>
          <a:xfrm>
            <a:off x="6313714" y="1762125"/>
            <a:ext cx="5660400" cy="8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550" tIns="25250" rIns="50550" bIns="252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>
            <a:spLocks noGrp="1"/>
          </p:cNvSpPr>
          <p:nvPr>
            <p:ph type="pic" idx="16"/>
          </p:nvPr>
        </p:nvSpPr>
        <p:spPr>
          <a:xfrm>
            <a:off x="508000" y="285750"/>
            <a:ext cx="1306800" cy="8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0550" tIns="25250" rIns="50550" bIns="25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sz="3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>
            <a:spLocks noGrp="1"/>
          </p:cNvSpPr>
          <p:nvPr>
            <p:ph type="pic" idx="17"/>
          </p:nvPr>
        </p:nvSpPr>
        <p:spPr>
          <a:xfrm>
            <a:off x="16546286" y="285750"/>
            <a:ext cx="1306800" cy="8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0550" tIns="25250" rIns="50550" bIns="25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sz="3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>
            <a:spLocks noGrp="1"/>
          </p:cNvSpPr>
          <p:nvPr>
            <p:ph type="chart" idx="18"/>
          </p:nvPr>
        </p:nvSpPr>
        <p:spPr>
          <a:xfrm>
            <a:off x="6749143" y="5048250"/>
            <a:ext cx="47892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550" tIns="25250" rIns="50550" bIns="25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sz="3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>
            <a:spLocks noGrp="1"/>
          </p:cNvSpPr>
          <p:nvPr>
            <p:ph type="chart" idx="19"/>
          </p:nvPr>
        </p:nvSpPr>
        <p:spPr>
          <a:xfrm>
            <a:off x="6749143" y="7667625"/>
            <a:ext cx="47892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550" tIns="25250" rIns="50550" bIns="25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sz="3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24" name="Google Shape;24;p3" descr="Logo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891000" y="10128613"/>
            <a:ext cx="601188" cy="96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f4426e055_2_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8288001" cy="12381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rgbClr val="0101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550" tIns="25250" rIns="50550" bIns="25250" anchor="ctr" anchorCtr="1">
            <a:noAutofit/>
          </a:bodyPr>
          <a:lstStyle/>
          <a:p>
            <a:r>
              <a:rPr lang="en-US" sz="2800" dirty="0"/>
              <a:t>Combination of Speaker </a:t>
            </a:r>
            <a:r>
              <a:rPr lang="en-US" sz="2800" dirty="0" err="1"/>
              <a:t>diarization</a:t>
            </a:r>
            <a:r>
              <a:rPr lang="en-US" sz="2800" dirty="0"/>
              <a:t> and speech recognition for one channel audio records</a:t>
            </a:r>
          </a:p>
        </p:txBody>
      </p:sp>
      <p:sp>
        <p:nvSpPr>
          <p:cNvPr id="32" name="Google Shape;32;gaf4426e055_2_3"/>
          <p:cNvSpPr txBox="1">
            <a:spLocks noGrp="1"/>
          </p:cNvSpPr>
          <p:nvPr>
            <p:ph type="body" idx="1"/>
          </p:nvPr>
        </p:nvSpPr>
        <p:spPr>
          <a:xfrm>
            <a:off x="290281" y="1333509"/>
            <a:ext cx="3498600" cy="3336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rgbClr val="0101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550" tIns="25250" rIns="50550" bIns="25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33" name="Google Shape;33;gaf4426e055_2_3"/>
          <p:cNvSpPr txBox="1">
            <a:spLocks noGrp="1"/>
          </p:cNvSpPr>
          <p:nvPr>
            <p:ph type="body" idx="2"/>
          </p:nvPr>
        </p:nvSpPr>
        <p:spPr>
          <a:xfrm>
            <a:off x="290278" y="1762133"/>
            <a:ext cx="3498601" cy="27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550" tIns="25250" rIns="50550" bIns="25250" anchor="t" anchorCtr="0">
            <a:noAutofit/>
          </a:bodyPr>
          <a:lstStyle/>
          <a:p>
            <a:r>
              <a:rPr lang="en-US" sz="1400" b="1" dirty="0"/>
              <a:t>Focus: Help someone to analyze audio records of dual people conversation.</a:t>
            </a:r>
            <a:endParaRPr lang="en-US" sz="1400" dirty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Help student to learn from Lecture records</a:t>
            </a:r>
            <a:endParaRPr lang="en-US" sz="1400" dirty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Help the video worker to add subtitles that match the speaker who is speaking</a:t>
            </a:r>
          </a:p>
          <a:p>
            <a:pPr marL="0" indent="0">
              <a:spcBef>
                <a:spcPts val="0"/>
              </a:spcBef>
            </a:pPr>
            <a:r>
              <a:rPr lang="en-US" sz="1400" b="1" dirty="0"/>
              <a:t>      Goal: A tool used for implementing speech-   to-text attach speaker identification feature. 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400" dirty="0"/>
          </a:p>
        </p:txBody>
      </p:sp>
      <p:sp>
        <p:nvSpPr>
          <p:cNvPr id="34" name="Google Shape;34;gaf4426e055_2_3"/>
          <p:cNvSpPr txBox="1">
            <a:spLocks noGrp="1"/>
          </p:cNvSpPr>
          <p:nvPr>
            <p:ph type="body" idx="3"/>
          </p:nvPr>
        </p:nvSpPr>
        <p:spPr>
          <a:xfrm>
            <a:off x="290281" y="4185807"/>
            <a:ext cx="3498600" cy="3336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rgbClr val="0101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550" tIns="25250" rIns="50550" bIns="25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dirty="0"/>
              <a:t>Next Step</a:t>
            </a:r>
            <a:endParaRPr dirty="0"/>
          </a:p>
        </p:txBody>
      </p:sp>
      <p:sp>
        <p:nvSpPr>
          <p:cNvPr id="35" name="Google Shape;35;gaf4426e055_2_3"/>
          <p:cNvSpPr txBox="1">
            <a:spLocks noGrp="1"/>
          </p:cNvSpPr>
          <p:nvPr>
            <p:ph type="body" idx="4"/>
          </p:nvPr>
        </p:nvSpPr>
        <p:spPr>
          <a:xfrm>
            <a:off x="266069" y="4760757"/>
            <a:ext cx="3498600" cy="2843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550" tIns="25250" rIns="50550" bIns="25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Without API: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1. We need to retrained our model to get high accuracy.</a:t>
            </a:r>
            <a:endParaRPr sz="14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2. Search more advanced algorithm and characteristic of signal to identify voice.</a:t>
            </a:r>
            <a:endParaRPr sz="14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With google API: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1. We need to design timer shaft to embed our text output into audio file.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2. Make different language version or do the translation.</a:t>
            </a:r>
            <a:endParaRPr sz="14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af4426e055_2_3"/>
          <p:cNvSpPr txBox="1">
            <a:spLocks noGrp="1"/>
          </p:cNvSpPr>
          <p:nvPr>
            <p:ph type="body" idx="5"/>
          </p:nvPr>
        </p:nvSpPr>
        <p:spPr>
          <a:xfrm>
            <a:off x="290281" y="7381872"/>
            <a:ext cx="3498600" cy="3336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rgbClr val="0101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550" tIns="25250" rIns="50550" bIns="25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System Components</a:t>
            </a:r>
            <a:endParaRPr/>
          </a:p>
        </p:txBody>
      </p:sp>
      <p:sp>
        <p:nvSpPr>
          <p:cNvPr id="37" name="Google Shape;37;gaf4426e055_2_3"/>
          <p:cNvSpPr txBox="1">
            <a:spLocks noGrp="1"/>
          </p:cNvSpPr>
          <p:nvPr>
            <p:ph type="body" idx="6"/>
          </p:nvPr>
        </p:nvSpPr>
        <p:spPr>
          <a:xfrm>
            <a:off x="290281" y="7810496"/>
            <a:ext cx="3498600" cy="22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550" tIns="25250" rIns="50550" bIns="25250" anchor="t" anchorCtr="0">
            <a:noAutofit/>
          </a:bodyPr>
          <a:lstStyle/>
          <a:p>
            <a:pPr marL="4953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Python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953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Google Speech-to Text API 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953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Visual Studio</a:t>
            </a:r>
          </a:p>
          <a:p>
            <a:pPr marL="4953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C#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af4426e055_2_3"/>
          <p:cNvSpPr txBox="1">
            <a:spLocks noGrp="1"/>
          </p:cNvSpPr>
          <p:nvPr>
            <p:ph type="body" idx="7"/>
          </p:nvPr>
        </p:nvSpPr>
        <p:spPr>
          <a:xfrm>
            <a:off x="3943056" y="1333509"/>
            <a:ext cx="7775100" cy="3336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rgbClr val="0101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550" tIns="25250" rIns="50550" bIns="25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dirty="0"/>
              <a:t>System diagram</a:t>
            </a:r>
            <a:endParaRPr dirty="0"/>
          </a:p>
        </p:txBody>
      </p:sp>
      <p:sp>
        <p:nvSpPr>
          <p:cNvPr id="39" name="Google Shape;39;gaf4426e055_2_3"/>
          <p:cNvSpPr txBox="1">
            <a:spLocks noGrp="1"/>
          </p:cNvSpPr>
          <p:nvPr>
            <p:ph type="body" idx="9"/>
          </p:nvPr>
        </p:nvSpPr>
        <p:spPr>
          <a:xfrm>
            <a:off x="11872166" y="1333509"/>
            <a:ext cx="6125400" cy="3336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rgbClr val="0101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550" tIns="25250" rIns="50550" bIns="25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dirty="0"/>
              <a:t>Results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dirty="0"/>
          </a:p>
        </p:txBody>
      </p:sp>
      <p:pic>
        <p:nvPicPr>
          <p:cNvPr id="41" name="Google Shape;41;gaf4426e055_2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278" y="123188"/>
            <a:ext cx="2519080" cy="27276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af4426e055_2_3"/>
          <p:cNvSpPr txBox="1"/>
          <p:nvPr/>
        </p:nvSpPr>
        <p:spPr>
          <a:xfrm>
            <a:off x="7496326" y="831338"/>
            <a:ext cx="56604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775" tIns="43775" rIns="43775" bIns="43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 dirty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Yiwei Zhang, </a:t>
            </a:r>
            <a:r>
              <a:rPr lang="en-US" sz="1900" b="1" i="0" u="none" strike="noStrike" cap="none" dirty="0" err="1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Yifan</a:t>
            </a:r>
            <a:r>
              <a:rPr lang="en-US" sz="1900" b="1" i="0" u="none" strike="noStrike" cap="none" dirty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Wang</a:t>
            </a:r>
            <a:endParaRPr sz="1900" b="1" i="0" u="none" strike="noStrike" cap="none" dirty="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af4426e055_2_3"/>
          <p:cNvSpPr txBox="1"/>
          <p:nvPr/>
        </p:nvSpPr>
        <p:spPr>
          <a:xfrm>
            <a:off x="16758048" y="10101222"/>
            <a:ext cx="1530000" cy="18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3775" tIns="43775" rIns="43775" bIns="43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af4426e055_2_3"/>
          <p:cNvSpPr txBox="1">
            <a:spLocks noGrp="1"/>
          </p:cNvSpPr>
          <p:nvPr>
            <p:ph type="body" idx="7"/>
          </p:nvPr>
        </p:nvSpPr>
        <p:spPr>
          <a:xfrm>
            <a:off x="3943056" y="5652548"/>
            <a:ext cx="8499028" cy="3336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rgbClr val="0101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550" tIns="25250" rIns="50550" bIns="25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dirty="0"/>
              <a:t>Method diagram</a:t>
            </a:r>
            <a:endParaRPr dirty="0"/>
          </a:p>
        </p:txBody>
      </p:sp>
      <p:sp>
        <p:nvSpPr>
          <p:cNvPr id="45" name="Google Shape;45;gaf4426e055_2_3"/>
          <p:cNvSpPr txBox="1">
            <a:spLocks noGrp="1"/>
          </p:cNvSpPr>
          <p:nvPr>
            <p:ph type="body" idx="9"/>
          </p:nvPr>
        </p:nvSpPr>
        <p:spPr>
          <a:xfrm>
            <a:off x="12721956" y="5641638"/>
            <a:ext cx="5252810" cy="3336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rgbClr val="0101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550" tIns="25250" rIns="50550" bIns="252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dirty="0"/>
              <a:t>Visual Studio UI system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dirty="0"/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A682258B-8FED-4377-8312-7804E5AD8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753" y="1872748"/>
            <a:ext cx="7540089" cy="3628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2E99EB-1905-4983-9193-6CBBA5992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3056" y="6184435"/>
            <a:ext cx="8641246" cy="2691242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EDD774-EF84-42C1-826B-C22BEA09B5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21956" y="6120874"/>
            <a:ext cx="5225130" cy="3379243"/>
          </a:xfrm>
          <a:prstGeom prst="rect">
            <a:avLst/>
          </a:prstGeom>
        </p:spPr>
      </p:pic>
      <p:pic>
        <p:nvPicPr>
          <p:cNvPr id="17" name="Picture 1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C1EA9C5F-B67C-4C4A-ABF4-6F4DFFA8B0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0973" y="2069438"/>
            <a:ext cx="5619492" cy="15527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ED02F9-1514-43A3-9AF9-E5C8BEBF56DD}"/>
              </a:ext>
            </a:extLst>
          </p:cNvPr>
          <p:cNvSpPr txBox="1"/>
          <p:nvPr/>
        </p:nvSpPr>
        <p:spPr>
          <a:xfrm>
            <a:off x="11912926" y="1718833"/>
            <a:ext cx="603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Combination of </a:t>
            </a:r>
            <a:r>
              <a:rPr lang="en-US" sz="1600" b="1" dirty="0" err="1"/>
              <a:t>resemblyzer</a:t>
            </a:r>
            <a:r>
              <a:rPr lang="en-US" sz="1600" b="1" dirty="0"/>
              <a:t> and </a:t>
            </a:r>
            <a:r>
              <a:rPr lang="en-US" sz="1600" b="1" dirty="0" err="1"/>
              <a:t>spectralcluster</a:t>
            </a:r>
            <a:r>
              <a:rPr lang="en-US" sz="1600" b="1" dirty="0"/>
              <a:t> library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29DAC4-3119-40FF-8F84-039E8A6CF7A3}"/>
              </a:ext>
            </a:extLst>
          </p:cNvPr>
          <p:cNvSpPr txBox="1"/>
          <p:nvPr/>
        </p:nvSpPr>
        <p:spPr>
          <a:xfrm>
            <a:off x="11912926" y="4775887"/>
            <a:ext cx="5225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result of google API is much more accurate than last one. It will distinct two speaker in the conversation.</a:t>
            </a:r>
            <a:endParaRPr lang="en-US" dirty="0"/>
          </a:p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C29DBE-BCD0-4EF8-B665-7816C7106768}"/>
              </a:ext>
            </a:extLst>
          </p:cNvPr>
          <p:cNvSpPr txBox="1"/>
          <p:nvPr/>
        </p:nvSpPr>
        <p:spPr>
          <a:xfrm>
            <a:off x="11946895" y="3663710"/>
            <a:ext cx="45447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Reasons:</a:t>
            </a:r>
          </a:p>
          <a:p>
            <a:pPr marL="342900" indent="-342900">
              <a:buAutoNum type="arabicPeriod"/>
            </a:pPr>
            <a:r>
              <a:rPr lang="en-US" dirty="0"/>
              <a:t>Our model is not trained enough, it will be retrained using more dataset to improve accuracy.</a:t>
            </a:r>
          </a:p>
          <a:p>
            <a:pPr marL="342900" indent="-342900">
              <a:buAutoNum type="arabicPeriod"/>
            </a:pPr>
            <a:r>
              <a:rPr lang="en-US" dirty="0"/>
              <a:t>The characteristic the model extract is not good enough to distinct voice.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212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Office Theme</vt:lpstr>
      <vt:lpstr>Combination of Speaker diarization and speech recognition for one channel audio records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Diarized Speech Recognition System for Patient-Doctor Communication</dc:title>
  <dc:creator>Daniel Viens</dc:creator>
  <cp:lastModifiedBy>yiwei zhang</cp:lastModifiedBy>
  <cp:revision>12</cp:revision>
  <dcterms:created xsi:type="dcterms:W3CDTF">2013-01-28T22:40:39Z</dcterms:created>
  <dcterms:modified xsi:type="dcterms:W3CDTF">2020-12-17T15:31:00Z</dcterms:modified>
</cp:coreProperties>
</file>