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82" r:id="rId5"/>
    <p:sldId id="283" r:id="rId6"/>
    <p:sldId id="301" r:id="rId7"/>
    <p:sldId id="307" r:id="rId8"/>
    <p:sldId id="303" r:id="rId9"/>
    <p:sldId id="304" r:id="rId10"/>
    <p:sldId id="305" r:id="rId11"/>
    <p:sldId id="291" r:id="rId12"/>
    <p:sldId id="284" r:id="rId13"/>
    <p:sldId id="296" r:id="rId14"/>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28" autoAdjust="0"/>
    <p:restoredTop sz="94631" autoAdjust="0"/>
  </p:normalViewPr>
  <p:slideViewPr>
    <p:cSldViewPr snapToGrid="0">
      <p:cViewPr varScale="1">
        <p:scale>
          <a:sx n="160" d="100"/>
          <a:sy n="160" d="100"/>
        </p:scale>
        <p:origin x="216" y="18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6" d="100"/>
          <a:sy n="86" d="100"/>
        </p:scale>
        <p:origin x="3018"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15FAA28-D333-4D57-AF0E-BDF53B4498B2}" type="datetime1">
              <a:rPr lang="en-GB" smtClean="0"/>
              <a:t>13/02/2023</a:t>
            </a:fld>
            <a:endParaRPr lang="en-GB"/>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en-GB" smtClean="0"/>
              <a:t>‹#›</a:t>
            </a:fld>
            <a:endParaRPr lang="en-GB"/>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D03277C-3F5C-4673-8D79-1738A329ED93}" type="datetime1">
              <a:rPr lang="en-GB" noProof="0" smtClean="0"/>
              <a:t>13/02/2023</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en-GB" noProof="0" smtClean="0"/>
              <a:t>‹#›</a:t>
            </a:fld>
            <a:endParaRPr lang="en-GB"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1</a:t>
            </a:fld>
            <a:endParaRPr lang="en-GB"/>
          </a:p>
        </p:txBody>
      </p:sp>
    </p:spTree>
    <p:extLst>
      <p:ext uri="{BB962C8B-B14F-4D97-AF65-F5344CB8AC3E}">
        <p14:creationId xmlns:p14="http://schemas.microsoft.com/office/powerpoint/2010/main" val="2256460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10</a:t>
            </a:fld>
            <a:endParaRPr lang="en-GB"/>
          </a:p>
        </p:txBody>
      </p:sp>
    </p:spTree>
    <p:extLst>
      <p:ext uri="{BB962C8B-B14F-4D97-AF65-F5344CB8AC3E}">
        <p14:creationId xmlns:p14="http://schemas.microsoft.com/office/powerpoint/2010/main" val="1309949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2</a:t>
            </a:fld>
            <a:endParaRPr lang="en-GB"/>
          </a:p>
        </p:txBody>
      </p:sp>
    </p:spTree>
    <p:extLst>
      <p:ext uri="{BB962C8B-B14F-4D97-AF65-F5344CB8AC3E}">
        <p14:creationId xmlns:p14="http://schemas.microsoft.com/office/powerpoint/2010/main" val="4137163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3</a:t>
            </a:fld>
            <a:endParaRPr lang="en-GB"/>
          </a:p>
        </p:txBody>
      </p:sp>
    </p:spTree>
    <p:extLst>
      <p:ext uri="{BB962C8B-B14F-4D97-AF65-F5344CB8AC3E}">
        <p14:creationId xmlns:p14="http://schemas.microsoft.com/office/powerpoint/2010/main" val="1780075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4</a:t>
            </a:fld>
            <a:endParaRPr lang="en-GB"/>
          </a:p>
        </p:txBody>
      </p:sp>
    </p:spTree>
    <p:extLst>
      <p:ext uri="{BB962C8B-B14F-4D97-AF65-F5344CB8AC3E}">
        <p14:creationId xmlns:p14="http://schemas.microsoft.com/office/powerpoint/2010/main" val="3703563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5</a:t>
            </a:fld>
            <a:endParaRPr lang="en-GB"/>
          </a:p>
        </p:txBody>
      </p:sp>
    </p:spTree>
    <p:extLst>
      <p:ext uri="{BB962C8B-B14F-4D97-AF65-F5344CB8AC3E}">
        <p14:creationId xmlns:p14="http://schemas.microsoft.com/office/powerpoint/2010/main" val="4277704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6</a:t>
            </a:fld>
            <a:endParaRPr lang="en-GB"/>
          </a:p>
        </p:txBody>
      </p:sp>
    </p:spTree>
    <p:extLst>
      <p:ext uri="{BB962C8B-B14F-4D97-AF65-F5344CB8AC3E}">
        <p14:creationId xmlns:p14="http://schemas.microsoft.com/office/powerpoint/2010/main" val="2025962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7</a:t>
            </a:fld>
            <a:endParaRPr lang="en-GB"/>
          </a:p>
        </p:txBody>
      </p:sp>
    </p:spTree>
    <p:extLst>
      <p:ext uri="{BB962C8B-B14F-4D97-AF65-F5344CB8AC3E}">
        <p14:creationId xmlns:p14="http://schemas.microsoft.com/office/powerpoint/2010/main" val="3487435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8</a:t>
            </a:fld>
            <a:endParaRPr lang="en-GB"/>
          </a:p>
        </p:txBody>
      </p:sp>
    </p:spTree>
    <p:extLst>
      <p:ext uri="{BB962C8B-B14F-4D97-AF65-F5344CB8AC3E}">
        <p14:creationId xmlns:p14="http://schemas.microsoft.com/office/powerpoint/2010/main" val="976270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9</a:t>
            </a:fld>
            <a:endParaRPr lang="en-GB"/>
          </a:p>
        </p:txBody>
      </p:sp>
    </p:spTree>
    <p:extLst>
      <p:ext uri="{BB962C8B-B14F-4D97-AF65-F5344CB8AC3E}">
        <p14:creationId xmlns:p14="http://schemas.microsoft.com/office/powerpoint/2010/main" val="1355137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en-GB" noProof="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tx1"/>
                </a:solidFill>
                <a:latin typeface="+mj-lt"/>
              </a:defRPr>
            </a:lvl1pPr>
          </a:lstStyle>
          <a:p>
            <a:pPr rtl="0"/>
            <a:r>
              <a:rPr lang="en-GB"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rtlCol="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2916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3572900" y="1511476"/>
            <a:ext cx="2916000" cy="4679249"/>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6713800" y="1511475"/>
            <a:ext cx="2916000" cy="467925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2654388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1764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290450" y="1512000"/>
            <a:ext cx="1764000" cy="467925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148900" y="1512000"/>
            <a:ext cx="1764000" cy="467925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007350" y="1507535"/>
            <a:ext cx="1764000" cy="467925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7865800" y="1507535"/>
            <a:ext cx="1764000" cy="4683715"/>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974837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solidFill>
              </a:defRPr>
            </a:lvl1pPr>
          </a:lstStyle>
          <a:p>
            <a:pPr rtl="0"/>
            <a:r>
              <a:rPr lang="en-GB"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1" y="1008000"/>
            <a:ext cx="9198116"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en-GB" noProof="0"/>
              <a:t>Add a footer</a:t>
            </a:r>
          </a:p>
        </p:txBody>
      </p:sp>
      <p:sp>
        <p:nvSpPr>
          <p:cNvPr id="4" name="Slide Number Placeholder 3">
            <a:extLst>
              <a:ext uri="{FF2B5EF4-FFF2-40B4-BE49-F238E27FC236}">
                <a16:creationId xmlns:a16="http://schemas.microsoft.com/office/drawing/2014/main" id="{8E801980-CBAE-4A50-886D-54D7BB2E1947}"/>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1505855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n-GB" noProof="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rtlCol="0"/>
          <a:lstStyle/>
          <a:p>
            <a:pPr rtl="0"/>
            <a:fld id="{19B51A1E-902D-48AF-9020-955120F399B6}" type="slidenum">
              <a:rPr lang="en-GB" noProof="0" smtClean="0"/>
              <a:pPr/>
              <a:t>‹#›</a:t>
            </a:fld>
            <a:endParaRPr lang="en-GB" noProof="0"/>
          </a:p>
        </p:txBody>
      </p:sp>
      <p:sp>
        <p:nvSpPr>
          <p:cNvPr id="9" name="Subtitle 2">
            <a:extLst>
              <a:ext uri="{FF2B5EF4-FFF2-40B4-BE49-F238E27FC236}">
                <a16:creationId xmlns:a16="http://schemas.microsoft.com/office/drawing/2014/main" id="{07666241-4AF6-458A-A571-6C6C291D72F1}"/>
              </a:ext>
            </a:extLst>
          </p:cNvPr>
          <p:cNvSpPr>
            <a:spLocks noGrp="1"/>
          </p:cNvSpPr>
          <p:nvPr>
            <p:ph type="subTitle" idx="1"/>
          </p:nvPr>
        </p:nvSpPr>
        <p:spPr>
          <a:xfrm>
            <a:off x="6532775" y="3639199"/>
            <a:ext cx="5053936"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6" name="Title 5">
            <a:extLst>
              <a:ext uri="{FF2B5EF4-FFF2-40B4-BE49-F238E27FC236}">
                <a16:creationId xmlns:a16="http://schemas.microsoft.com/office/drawing/2014/main" id="{6F4F2BBF-F210-4954-9C73-A0030AACDDFE}"/>
              </a:ext>
            </a:extLst>
          </p:cNvPr>
          <p:cNvSpPr>
            <a:spLocks noGrp="1"/>
          </p:cNvSpPr>
          <p:nvPr>
            <p:ph type="title" hasCustomPrompt="1"/>
          </p:nvPr>
        </p:nvSpPr>
        <p:spPr>
          <a:xfrm>
            <a:off x="6532775" y="993303"/>
            <a:ext cx="5053936" cy="2513468"/>
          </a:xfrm>
        </p:spPr>
        <p:txBody>
          <a:bodyPr rtlCol="0"/>
          <a:lstStyle>
            <a:lvl1pPr>
              <a:defRPr sz="5400" cap="none">
                <a:solidFill>
                  <a:schemeClr val="bg1"/>
                </a:solidFill>
              </a:defRPr>
            </a:lvl1pPr>
          </a:lstStyle>
          <a:p>
            <a:pPr rtl="0"/>
            <a:r>
              <a:rPr lang="en-GB" noProof="0"/>
              <a:t>Click To Edit Master Title Style</a:t>
            </a:r>
          </a:p>
        </p:txBody>
      </p:sp>
    </p:spTree>
    <p:extLst>
      <p:ext uri="{BB962C8B-B14F-4D97-AF65-F5344CB8AC3E}">
        <p14:creationId xmlns:p14="http://schemas.microsoft.com/office/powerpoint/2010/main" val="1227779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
        <p:nvSpPr>
          <p:cNvPr id="10" name="Content Placeholder 2">
            <a:extLst>
              <a:ext uri="{FF2B5EF4-FFF2-40B4-BE49-F238E27FC236}">
                <a16:creationId xmlns:a16="http://schemas.microsoft.com/office/drawing/2014/main" id="{FD1EE834-4B70-4715-8346-1C0298347EE0}"/>
              </a:ext>
            </a:extLst>
          </p:cNvPr>
          <p:cNvSpPr>
            <a:spLocks noGrp="1"/>
          </p:cNvSpPr>
          <p:nvPr>
            <p:ph idx="1" hasCustomPrompt="1"/>
          </p:nvPr>
        </p:nvSpPr>
        <p:spPr>
          <a:xfrm>
            <a:off x="432000" y="1046375"/>
            <a:ext cx="9198000" cy="5130588"/>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2280088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
        <p:nvSpPr>
          <p:cNvPr id="7" name="Content Placeholder 2">
            <a:extLst>
              <a:ext uri="{FF2B5EF4-FFF2-40B4-BE49-F238E27FC236}">
                <a16:creationId xmlns:a16="http://schemas.microsoft.com/office/drawing/2014/main" id="{EAE43F4C-1A64-4197-A44B-E6EB874E243B}"/>
              </a:ext>
            </a:extLst>
          </p:cNvPr>
          <p:cNvSpPr>
            <a:spLocks noGrp="1"/>
          </p:cNvSpPr>
          <p:nvPr>
            <p:ph sz="half" idx="1" hasCustomPrompt="1"/>
          </p:nvPr>
        </p:nvSpPr>
        <p:spPr>
          <a:xfrm>
            <a:off x="432000" y="1046376"/>
            <a:ext cx="4435831" cy="5130588"/>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8" name="Content Placeholder 3">
            <a:extLst>
              <a:ext uri="{FF2B5EF4-FFF2-40B4-BE49-F238E27FC236}">
                <a16:creationId xmlns:a16="http://schemas.microsoft.com/office/drawing/2014/main" id="{D7B3F5B8-DC28-4878-AC9F-D434D7542D8F}"/>
              </a:ext>
            </a:extLst>
          </p:cNvPr>
          <p:cNvSpPr>
            <a:spLocks noGrp="1"/>
          </p:cNvSpPr>
          <p:nvPr>
            <p:ph sz="half" idx="2" hasCustomPrompt="1"/>
          </p:nvPr>
        </p:nvSpPr>
        <p:spPr>
          <a:xfrm>
            <a:off x="5194169" y="1046376"/>
            <a:ext cx="4435831" cy="5130588"/>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357439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
        <p:nvSpPr>
          <p:cNvPr id="7" name="Text Placeholder 2">
            <a:extLst>
              <a:ext uri="{FF2B5EF4-FFF2-40B4-BE49-F238E27FC236}">
                <a16:creationId xmlns:a16="http://schemas.microsoft.com/office/drawing/2014/main" id="{CB97B01E-88B2-448F-BD96-A1AAFA39AC1E}"/>
              </a:ext>
            </a:extLst>
          </p:cNvPr>
          <p:cNvSpPr>
            <a:spLocks noGrp="1"/>
          </p:cNvSpPr>
          <p:nvPr>
            <p:ph type="body" idx="1" hasCustomPrompt="1"/>
          </p:nvPr>
        </p:nvSpPr>
        <p:spPr>
          <a:xfrm>
            <a:off x="432000" y="1068420"/>
            <a:ext cx="4434840" cy="823912"/>
          </a:xfrm>
          <a:solidFill>
            <a:schemeClr val="tx1"/>
          </a:solidFill>
        </p:spPr>
        <p:txBody>
          <a:bodyPr rtlCol="0"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8" name="Text Placeholder 4">
            <a:extLst>
              <a:ext uri="{FF2B5EF4-FFF2-40B4-BE49-F238E27FC236}">
                <a16:creationId xmlns:a16="http://schemas.microsoft.com/office/drawing/2014/main" id="{40BADDE2-4EE6-41B4-804C-EBF680128B40}"/>
              </a:ext>
            </a:extLst>
          </p:cNvPr>
          <p:cNvSpPr>
            <a:spLocks noGrp="1"/>
          </p:cNvSpPr>
          <p:nvPr>
            <p:ph type="body" sz="quarter" idx="3" hasCustomPrompt="1"/>
          </p:nvPr>
        </p:nvSpPr>
        <p:spPr>
          <a:xfrm>
            <a:off x="5195160" y="1068420"/>
            <a:ext cx="4434840" cy="823912"/>
          </a:xfrm>
          <a:solidFill>
            <a:schemeClr val="tx1"/>
          </a:solidFill>
        </p:spPr>
        <p:txBody>
          <a:bodyPr rtlCol="0"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9" name="Content Placeholder 3">
            <a:extLst>
              <a:ext uri="{FF2B5EF4-FFF2-40B4-BE49-F238E27FC236}">
                <a16:creationId xmlns:a16="http://schemas.microsoft.com/office/drawing/2014/main" id="{BB0A14E0-899D-4594-BC9E-AE89BF0D3AB7}"/>
              </a:ext>
            </a:extLst>
          </p:cNvPr>
          <p:cNvSpPr>
            <a:spLocks noGrp="1"/>
          </p:cNvSpPr>
          <p:nvPr>
            <p:ph sz="half" idx="2" hasCustomPrompt="1"/>
          </p:nvPr>
        </p:nvSpPr>
        <p:spPr>
          <a:xfrm>
            <a:off x="432001" y="2096752"/>
            <a:ext cx="4434840" cy="4092911"/>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0" name="Content Placeholder 5">
            <a:extLst>
              <a:ext uri="{FF2B5EF4-FFF2-40B4-BE49-F238E27FC236}">
                <a16:creationId xmlns:a16="http://schemas.microsoft.com/office/drawing/2014/main" id="{2C699014-D902-4E9A-80CD-8D2BCFE67097}"/>
              </a:ext>
            </a:extLst>
          </p:cNvPr>
          <p:cNvSpPr>
            <a:spLocks noGrp="1"/>
          </p:cNvSpPr>
          <p:nvPr>
            <p:ph sz="quarter" idx="4" hasCustomPrompt="1"/>
          </p:nvPr>
        </p:nvSpPr>
        <p:spPr>
          <a:xfrm>
            <a:off x="5195160" y="2096752"/>
            <a:ext cx="4434840" cy="4092911"/>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863468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rtlCol="0" anchor="b"/>
          <a:lstStyle>
            <a:lvl1pPr>
              <a:defRPr sz="2800"/>
            </a:lvl1pPr>
          </a:lstStyle>
          <a:p>
            <a:pPr rtl="0"/>
            <a:r>
              <a:rPr lang="en-GB"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hasCustomPrompt="1"/>
          </p:nvPr>
        </p:nvSpPr>
        <p:spPr>
          <a:xfrm>
            <a:off x="432001" y="2057400"/>
            <a:ext cx="3159612" cy="4126584"/>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10" name="Content Placeholder 2">
            <a:extLst>
              <a:ext uri="{FF2B5EF4-FFF2-40B4-BE49-F238E27FC236}">
                <a16:creationId xmlns:a16="http://schemas.microsoft.com/office/drawing/2014/main" id="{79F53EF1-D412-467C-B7CE-30536F140AE1}"/>
              </a:ext>
            </a:extLst>
          </p:cNvPr>
          <p:cNvSpPr>
            <a:spLocks noGrp="1"/>
          </p:cNvSpPr>
          <p:nvPr>
            <p:ph idx="1" hasCustomPrompt="1"/>
          </p:nvPr>
        </p:nvSpPr>
        <p:spPr>
          <a:xfrm>
            <a:off x="3770722" y="457201"/>
            <a:ext cx="6023727" cy="5726784"/>
          </a:xfrm>
        </p:spPr>
        <p:txBody>
          <a:bodyPr rtlCol="0"/>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38720005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rtlCol="0" anchor="b"/>
          <a:lstStyle>
            <a:lvl1pPr>
              <a:defRPr sz="2800"/>
            </a:lvl1pPr>
          </a:lstStyle>
          <a:p>
            <a:pPr rtl="0"/>
            <a:r>
              <a:rPr lang="en-GB"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hasCustomPrompt="1"/>
          </p:nvPr>
        </p:nvSpPr>
        <p:spPr>
          <a:xfrm>
            <a:off x="432001" y="2057400"/>
            <a:ext cx="3159612" cy="4126584"/>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12" name="Picture Placeholder 2">
            <a:extLst>
              <a:ext uri="{FF2B5EF4-FFF2-40B4-BE49-F238E27FC236}">
                <a16:creationId xmlns:a16="http://schemas.microsoft.com/office/drawing/2014/main" id="{10319378-269C-406E-9B84-FCF22DA02EFF}"/>
              </a:ext>
            </a:extLst>
          </p:cNvPr>
          <p:cNvSpPr>
            <a:spLocks noGrp="1"/>
          </p:cNvSpPr>
          <p:nvPr>
            <p:ph type="pic" idx="1"/>
          </p:nvPr>
        </p:nvSpPr>
        <p:spPr>
          <a:xfrm>
            <a:off x="3788021" y="457201"/>
            <a:ext cx="5949868" cy="5726784"/>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Tree>
    <p:extLst>
      <p:ext uri="{BB962C8B-B14F-4D97-AF65-F5344CB8AC3E}">
        <p14:creationId xmlns:p14="http://schemas.microsoft.com/office/powerpoint/2010/main" val="302147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15377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bwMode="auto">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bg1"/>
                </a:solidFill>
                <a:latin typeface="+mj-lt"/>
              </a:defRPr>
            </a:lvl1pPr>
          </a:lstStyle>
          <a:p>
            <a:pPr rtl="0"/>
            <a:r>
              <a:rPr lang="en-GB"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2218115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en-GB" noProof="0"/>
              <a:t>Add a footer</a:t>
            </a:r>
          </a:p>
        </p:txBody>
      </p:sp>
      <p:sp>
        <p:nvSpPr>
          <p:cNvPr id="3" name="Slide Number Placeholder 2">
            <a:extLst>
              <a:ext uri="{FF2B5EF4-FFF2-40B4-BE49-F238E27FC236}">
                <a16:creationId xmlns:a16="http://schemas.microsoft.com/office/drawing/2014/main" id="{2310D190-B83D-438A-91BC-470C41B22A29}"/>
              </a:ext>
            </a:extLst>
          </p:cNvPr>
          <p:cNvSpPr>
            <a:spLocks noGrp="1"/>
          </p:cNvSpPr>
          <p:nvPr>
            <p:ph type="sldNum" sz="quarter" idx="1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Large Image">
    <p:bg>
      <p:bgPr>
        <a:solidFill>
          <a:schemeClr val="bg1"/>
        </a:solidFill>
        <a:effectLst/>
      </p:bgPr>
    </p:bg>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en-GB" noProof="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bg1"/>
                </a:solidFill>
                <a:latin typeface="+mj-lt"/>
              </a:defRPr>
            </a:lvl1pPr>
          </a:lstStyle>
          <a:p>
            <a:pPr rtl="0"/>
            <a:r>
              <a:rPr lang="en-GB"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40947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8" name="Picture Placeholder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en-GB" noProof="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rtlCol="0"/>
          <a:lstStyle>
            <a:lvl1pPr algn="r">
              <a:defRPr>
                <a:solidFill>
                  <a:schemeClr val="tx1"/>
                </a:solidFill>
              </a:defRPr>
            </a:lvl1pPr>
          </a:lstStyle>
          <a:p>
            <a:pPr rtl="0"/>
            <a:r>
              <a:rPr lang="en-GB"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rtlCol="0"/>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445000" y="2908300"/>
            <a:ext cx="5184800" cy="3283700"/>
          </a:xfrm>
          <a:solidFill>
            <a:schemeClr val="bg1"/>
          </a:solidFill>
        </p:spPr>
        <p:txBody>
          <a:bodyPr lIns="180000" tIns="252000" rIns="252000" rtlCol="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n-GB" noProof="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23393" y="1343906"/>
            <a:ext cx="3736800" cy="3933645"/>
          </a:xfrm>
          <a:solidFill>
            <a:schemeClr val="bg1"/>
          </a:solidFill>
        </p:spPr>
        <p:txBody>
          <a:bodyPr lIns="180000" tIns="180000" rIns="180000"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n-GB" noProof="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rtlCol="0"/>
          <a:lstStyle/>
          <a:p>
            <a:pPr rtl="0"/>
            <a:fld id="{19B51A1E-902D-48AF-9020-955120F399B6}" type="slidenum">
              <a:rPr lang="en-GB" noProof="0" smtClean="0"/>
              <a:pPr/>
              <a:t>‹#›</a:t>
            </a:fld>
            <a:endParaRPr lang="en-GB" noProof="0"/>
          </a:p>
        </p:txBody>
      </p:sp>
      <p:sp>
        <p:nvSpPr>
          <p:cNvPr id="9" name="Picture Placeholder 6">
            <a:extLst>
              <a:ext uri="{FF2B5EF4-FFF2-40B4-BE49-F238E27FC236}">
                <a16:creationId xmlns:a16="http://schemas.microsoft.com/office/drawing/2014/main"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en-GB" noProof="0"/>
              <a:t>Insert or Drag &amp; Drop your photo</a:t>
            </a:r>
          </a:p>
        </p:txBody>
      </p:sp>
      <p:sp>
        <p:nvSpPr>
          <p:cNvPr id="6" name="Title 5">
            <a:extLst>
              <a:ext uri="{FF2B5EF4-FFF2-40B4-BE49-F238E27FC236}">
                <a16:creationId xmlns:a16="http://schemas.microsoft.com/office/drawing/2014/main" id="{7F4F1543-153D-4F77-A4A9-C9BBA1C2052E}"/>
              </a:ext>
            </a:extLst>
          </p:cNvPr>
          <p:cNvSpPr>
            <a:spLocks noGrp="1"/>
          </p:cNvSpPr>
          <p:nvPr>
            <p:ph type="title"/>
          </p:nvPr>
        </p:nvSpPr>
        <p:spPr>
          <a:xfrm>
            <a:off x="432000" y="432000"/>
            <a:ext cx="9131100" cy="432000"/>
          </a:xfrm>
        </p:spPr>
        <p:txBody>
          <a:bodyPr rtlCol="0"/>
          <a:lstStyle/>
          <a:p>
            <a:pPr rtl="0"/>
            <a:r>
              <a:rPr lang="en-GB" noProof="0"/>
              <a:t>Click to edit Master title style</a:t>
            </a:r>
          </a:p>
        </p:txBody>
      </p:sp>
      <p:sp>
        <p:nvSpPr>
          <p:cNvPr id="11" name="Subtitle 2">
            <a:extLst>
              <a:ext uri="{FF2B5EF4-FFF2-40B4-BE49-F238E27FC236}">
                <a16:creationId xmlns:a16="http://schemas.microsoft.com/office/drawing/2014/main" id="{9FAA210E-391A-499A-89D5-F222045FD1A4}"/>
              </a:ext>
            </a:extLst>
          </p:cNvPr>
          <p:cNvSpPr>
            <a:spLocks noGrp="1"/>
          </p:cNvSpPr>
          <p:nvPr>
            <p:ph type="body" sz="quarter" idx="32" hasCustomPrompt="1"/>
          </p:nvPr>
        </p:nvSpPr>
        <p:spPr>
          <a:xfrm>
            <a:off x="431800" y="1008000"/>
            <a:ext cx="68959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Tree>
    <p:extLst>
      <p:ext uri="{BB962C8B-B14F-4D97-AF65-F5344CB8AC3E}">
        <p14:creationId xmlns:p14="http://schemas.microsoft.com/office/powerpoint/2010/main" val="234719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432296"/>
            <a:ext cx="4500000" cy="527076"/>
          </a:xfrm>
          <a:solidFill>
            <a:schemeClr val="tx1"/>
          </a:solidFill>
        </p:spPr>
        <p:txBody>
          <a:bodyPr lIns="180000" tIns="36000" rtlCol="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2023668"/>
            <a:ext cx="4500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5129800" y="1433105"/>
            <a:ext cx="4500000" cy="525283"/>
          </a:xfrm>
          <a:solidFill>
            <a:schemeClr val="tx1"/>
          </a:solidFill>
        </p:spPr>
        <p:txBody>
          <a:bodyPr lIns="180000" tIns="36000" rtlCol="0" anchor="ctr"/>
          <a:lstStyle>
            <a:lvl1pPr marL="0" indent="0">
              <a:buNone/>
              <a:defRPr sz="2400" b="1" spc="-150">
                <a:solidFill>
                  <a:schemeClr val="bg1"/>
                </a:solidFill>
                <a:latin typeface="+mj-lt"/>
              </a:defRPr>
            </a:lvl1pPr>
          </a:lstStyle>
          <a:p>
            <a:pPr lvl="0" rtl="0"/>
            <a:r>
              <a:rPr lang="en-GB" noProof="0"/>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5129800" y="2020359"/>
            <a:ext cx="4500000" cy="4170891"/>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en-GB" noProof="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75314" y="5096632"/>
            <a:ext cx="2028686" cy="1094618"/>
          </a:xfrm>
        </p:spPr>
        <p:txBody>
          <a:bodyPr rtlCol="0"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n-GB" noProof="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rtlCol="0"/>
          <a:lstStyle/>
          <a:p>
            <a:pPr rtl="0"/>
            <a:fld id="{19B51A1E-902D-48AF-9020-955120F399B6}" type="slidenum">
              <a:rPr lang="en-GB" noProof="0" smtClean="0"/>
              <a:pPr/>
              <a:t>‹#›</a:t>
            </a:fld>
            <a:endParaRPr lang="en-GB" noProof="0"/>
          </a:p>
        </p:txBody>
      </p:sp>
      <p:sp>
        <p:nvSpPr>
          <p:cNvPr id="5" name="Title 4">
            <a:extLst>
              <a:ext uri="{FF2B5EF4-FFF2-40B4-BE49-F238E27FC236}">
                <a16:creationId xmlns:a16="http://schemas.microsoft.com/office/drawing/2014/main" id="{16EFF903-F1F3-440A-B12C-9FD51606B03D}"/>
              </a:ext>
            </a:extLst>
          </p:cNvPr>
          <p:cNvSpPr>
            <a:spLocks noGrp="1"/>
          </p:cNvSpPr>
          <p:nvPr>
            <p:ph type="title"/>
          </p:nvPr>
        </p:nvSpPr>
        <p:spPr/>
        <p:txBody>
          <a:bodyPr rtlCol="0"/>
          <a:lstStyle/>
          <a:p>
            <a:pPr rtl="0"/>
            <a:r>
              <a:rPr lang="en-GB"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you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174360" y="2112793"/>
            <a:ext cx="6798250" cy="1674470"/>
          </a:xfrm>
        </p:spPr>
        <p:txBody>
          <a:bodyPr rtlCol="0" anchor="ctr"/>
          <a:lstStyle>
            <a:lvl1pPr algn="ctr">
              <a:lnSpc>
                <a:spcPct val="100000"/>
              </a:lnSpc>
              <a:defRPr sz="6000" b="1" cap="all" spc="-300" baseline="0">
                <a:solidFill>
                  <a:schemeClr val="tx1"/>
                </a:solidFill>
                <a:latin typeface="+mj-lt"/>
              </a:defRPr>
            </a:lvl1pPr>
          </a:lstStyle>
          <a:p>
            <a:pPr rtl="0"/>
            <a:r>
              <a:rPr lang="en-GB" noProof="0"/>
              <a:t>Thank you</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Text Placeholder 5">
            <a:extLst>
              <a:ext uri="{FF2B5EF4-FFF2-40B4-BE49-F238E27FC236}">
                <a16:creationId xmlns:a16="http://schemas.microsoft.com/office/drawing/2014/main" id="{CA3EFDD3-A9D2-4EB6-BB2A-F6999D9F7EA6}"/>
              </a:ext>
            </a:extLst>
          </p:cNvPr>
          <p:cNvSpPr>
            <a:spLocks noGrp="1"/>
          </p:cNvSpPr>
          <p:nvPr>
            <p:ph type="body" sz="quarter" idx="15" hasCustomPrompt="1"/>
          </p:nvPr>
        </p:nvSpPr>
        <p:spPr>
          <a:xfrm>
            <a:off x="2174361" y="4035727"/>
            <a:ext cx="3329850" cy="382887"/>
          </a:xfrm>
        </p:spPr>
        <p:txBody>
          <a:bodyPr rtlCol="0"/>
          <a:lstStyle>
            <a:lvl1pPr marL="0" indent="0" algn="r">
              <a:buNone/>
              <a:defRPr sz="2400"/>
            </a:lvl1pPr>
            <a:lvl2pPr marL="266700" indent="0">
              <a:buNone/>
              <a:defRPr/>
            </a:lvl2pPr>
            <a:lvl3pPr marL="542925" indent="0">
              <a:buNone/>
              <a:defRPr/>
            </a:lvl3pPr>
            <a:lvl4pPr marL="809625" indent="0">
              <a:buNone/>
              <a:defRPr/>
            </a:lvl4pPr>
            <a:lvl5pPr marL="1076325" indent="0">
              <a:buNone/>
              <a:defRPr/>
            </a:lvl5pPr>
          </a:lstStyle>
          <a:p>
            <a:pPr lvl="0" rtl="0"/>
            <a:r>
              <a:rPr lang="en-GB" noProof="0"/>
              <a:t>Full Name</a:t>
            </a:r>
          </a:p>
        </p:txBody>
      </p:sp>
      <p:sp>
        <p:nvSpPr>
          <p:cNvPr id="12" name="Text Placeholder 6">
            <a:extLst>
              <a:ext uri="{FF2B5EF4-FFF2-40B4-BE49-F238E27FC236}">
                <a16:creationId xmlns:a16="http://schemas.microsoft.com/office/drawing/2014/main" id="{261ED1F7-B623-43D9-9BDA-8808C5CFAFFB}"/>
              </a:ext>
            </a:extLst>
          </p:cNvPr>
          <p:cNvSpPr>
            <a:spLocks noGrp="1"/>
          </p:cNvSpPr>
          <p:nvPr>
            <p:ph type="body" sz="quarter" idx="16" hasCustomPrompt="1"/>
          </p:nvPr>
        </p:nvSpPr>
        <p:spPr>
          <a:xfrm>
            <a:off x="6062268" y="4150118"/>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en-GB" noProof="0"/>
              <a:t>Phone Number</a:t>
            </a:r>
          </a:p>
        </p:txBody>
      </p:sp>
      <p:sp>
        <p:nvSpPr>
          <p:cNvPr id="13" name="Text Placeholder 7">
            <a:extLst>
              <a:ext uri="{FF2B5EF4-FFF2-40B4-BE49-F238E27FC236}">
                <a16:creationId xmlns:a16="http://schemas.microsoft.com/office/drawing/2014/main" id="{E27366FC-4115-4122-9CE2-5FA9D424AD51}"/>
              </a:ext>
            </a:extLst>
          </p:cNvPr>
          <p:cNvSpPr>
            <a:spLocks noGrp="1"/>
          </p:cNvSpPr>
          <p:nvPr>
            <p:ph type="body" sz="quarter" idx="17" hasCustomPrompt="1"/>
          </p:nvPr>
        </p:nvSpPr>
        <p:spPr>
          <a:xfrm>
            <a:off x="6062268" y="4540691"/>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en-GB" noProof="0"/>
              <a:t>Email or Social Media Handle</a:t>
            </a:r>
          </a:p>
        </p:txBody>
      </p:sp>
      <p:sp>
        <p:nvSpPr>
          <p:cNvPr id="14" name="Text Placeholder 8">
            <a:extLst>
              <a:ext uri="{FF2B5EF4-FFF2-40B4-BE49-F238E27FC236}">
                <a16:creationId xmlns:a16="http://schemas.microsoft.com/office/drawing/2014/main" id="{DEB36829-2F8B-4E22-AB6D-4111D18AF847}"/>
              </a:ext>
            </a:extLst>
          </p:cNvPr>
          <p:cNvSpPr>
            <a:spLocks noGrp="1"/>
          </p:cNvSpPr>
          <p:nvPr>
            <p:ph type="body" sz="quarter" idx="18" hasCustomPrompt="1"/>
          </p:nvPr>
        </p:nvSpPr>
        <p:spPr>
          <a:xfrm>
            <a:off x="6062268" y="4931263"/>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en-GB" noProof="0"/>
              <a:t>Company Website</a:t>
            </a:r>
          </a:p>
        </p:txBody>
      </p:sp>
    </p:spTree>
    <p:extLst>
      <p:ext uri="{BB962C8B-B14F-4D97-AF65-F5344CB8AC3E}">
        <p14:creationId xmlns:p14="http://schemas.microsoft.com/office/powerpoint/2010/main" val="318901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solidFill>
              </a:defRPr>
            </a:lvl1pPr>
          </a:lstStyle>
          <a:p>
            <a:pPr rtl="0"/>
            <a:r>
              <a:rPr lang="en-GB"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en-GB" noProof="0"/>
              <a:t>Add a footer</a:t>
            </a:r>
          </a:p>
        </p:txBody>
      </p:sp>
      <p:sp>
        <p:nvSpPr>
          <p:cNvPr id="5" name="Slide Number Placeholder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7" name="Rectangle 6">
            <a:extLst>
              <a:ext uri="{FF2B5EF4-FFF2-40B4-BE49-F238E27FC236}">
                <a16:creationId xmlns:a16="http://schemas.microsoft.com/office/drawing/2014/main"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9198116" cy="432000"/>
          </a:xfrm>
          <a:prstGeom prst="rect">
            <a:avLst/>
          </a:prstGeom>
        </p:spPr>
        <p:txBody>
          <a:bodyPr vert="horz" lIns="0" tIns="0" rIns="0" bIns="0" rtlCol="0" anchor="ctr">
            <a:noAutofit/>
          </a:bodyPr>
          <a:lstStyle/>
          <a:p>
            <a:pPr rtl="0"/>
            <a:r>
              <a:rPr lang="en-GB"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9198116" cy="4679250"/>
          </a:xfrm>
          <a:prstGeom prst="rect">
            <a:avLst/>
          </a:prstGeom>
        </p:spPr>
        <p:txBody>
          <a:bodyPr vert="horz" lIns="0" tIns="0" rIns="0" bIns="0" rtlCol="0">
            <a:no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pPr rtl="0"/>
            <a:r>
              <a:rPr lang="en-GB" noProof="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47502" y="6401750"/>
            <a:ext cx="278418" cy="274324"/>
          </a:xfrm>
          <a:prstGeom prst="rect">
            <a:avLst/>
          </a:prstGeom>
        </p:spPr>
        <p:txBody>
          <a:bodyPr vert="horz" lIns="0" tIns="0" rIns="0" bIns="0" rtlCol="0" anchor="ctr"/>
          <a:lstStyle>
            <a:lvl1pPr algn="ctr">
              <a:defRPr sz="1200" i="1">
                <a:solidFill>
                  <a:schemeClr val="bg1"/>
                </a:solidFill>
              </a:defRPr>
            </a:lvl1pPr>
          </a:lstStyle>
          <a:p>
            <a:pPr rtl="0"/>
            <a:fld id="{19B51A1E-902D-48AF-9020-955120F399B6}" type="slidenum">
              <a:rPr lang="en-GB" noProof="0" smtClean="0"/>
              <a:pPr/>
              <a:t>‹#›</a:t>
            </a:fld>
            <a:endParaRPr lang="en-GB" noProof="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9630116" y="6346108"/>
            <a:ext cx="1662546" cy="404658"/>
          </a:xfrm>
          <a:prstGeom prst="rect">
            <a:avLst/>
          </a:prstGeom>
          <a:noFill/>
        </p:spPr>
        <p:txBody>
          <a:bodyPr wrap="square" lIns="0" tIns="36000" rIns="0" bIns="0" rtlCol="0">
            <a:spAutoFit/>
          </a:bodyPr>
          <a:lstStyle/>
          <a:p>
            <a:pPr algn="r" rtl="0">
              <a:lnSpc>
                <a:spcPts val="1400"/>
              </a:lnSpc>
            </a:pPr>
            <a:r>
              <a:rPr lang="en-GB" sz="1600" b="1" spc="-100" noProof="0">
                <a:solidFill>
                  <a:schemeClr val="tx1">
                    <a:lumMod val="50000"/>
                    <a:lumOff val="50000"/>
                  </a:schemeClr>
                </a:solidFill>
                <a:latin typeface="Corbel" panose="020B0503020204020204" pitchFamily="34" charset="0"/>
              </a:rPr>
              <a:t>WOODGROVE</a:t>
            </a:r>
            <a:r>
              <a:rPr lang="en-GB" sz="1600" b="1" spc="-100" noProof="0">
                <a:solidFill>
                  <a:schemeClr val="accent1"/>
                </a:solidFill>
                <a:latin typeface="Corbel" panose="020B0503020204020204" pitchFamily="34" charset="0"/>
              </a:rPr>
              <a:t> </a:t>
            </a:r>
            <a:r>
              <a:rPr lang="en-GB" sz="1600" b="1" spc="-100" noProof="0">
                <a:solidFill>
                  <a:schemeClr val="tx1"/>
                </a:solidFill>
                <a:latin typeface="Corbel" panose="020B0503020204020204" pitchFamily="34" charset="0"/>
              </a:rPr>
              <a:t>BANK</a:t>
            </a:r>
          </a:p>
        </p:txBody>
      </p:sp>
      <p:sp>
        <p:nvSpPr>
          <p:cNvPr id="8" name="Rectangle 7">
            <a:extLst>
              <a:ext uri="{FF2B5EF4-FFF2-40B4-BE49-F238E27FC236}">
                <a16:creationId xmlns:a16="http://schemas.microsoft.com/office/drawing/2014/main"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Rectangle 9">
            <a:extLst>
              <a:ext uri="{FF2B5EF4-FFF2-40B4-BE49-F238E27FC236}">
                <a16:creationId xmlns:a16="http://schemas.microsoft.com/office/drawing/2014/main"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64" r:id="rId8"/>
    <p:sldLayoutId id="2147483650" r:id="rId9"/>
    <p:sldLayoutId id="2147483656" r:id="rId10"/>
    <p:sldLayoutId id="2147483657" r:id="rId11"/>
    <p:sldLayoutId id="2147483654" r:id="rId12"/>
    <p:sldLayoutId id="2147483666" r:id="rId13"/>
    <p:sldLayoutId id="2147483667" r:id="rId14"/>
    <p:sldLayoutId id="2147483668" r:id="rId15"/>
    <p:sldLayoutId id="2147483669" r:id="rId16"/>
    <p:sldLayoutId id="2147483670" r:id="rId17"/>
    <p:sldLayoutId id="2147483671" r:id="rId18"/>
    <p:sldLayoutId id="2147483672" r:id="rId19"/>
    <p:sldLayoutId id="2147483655" r:id="rId20"/>
  </p:sldLayoutIdLst>
  <p:hf hdr="0" ftr="0" dt="0"/>
  <p:txStyles>
    <p:title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Wood piece cut through the middle">
            <a:extLst>
              <a:ext uri="{FF2B5EF4-FFF2-40B4-BE49-F238E27FC236}">
                <a16:creationId xmlns:a16="http://schemas.microsoft.com/office/drawing/2014/main" id="{C0BA96B3-F713-41B0-A2E3-15E9039E474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9980476" y="0"/>
            <a:ext cx="2211524" cy="6858000"/>
          </a:xfrm>
        </p:spPr>
      </p:pic>
      <p:sp>
        <p:nvSpPr>
          <p:cNvPr id="16" name="TextBox 15">
            <a:extLst>
              <a:ext uri="{FF2B5EF4-FFF2-40B4-BE49-F238E27FC236}">
                <a16:creationId xmlns:a16="http://schemas.microsoft.com/office/drawing/2014/main" id="{E2F2BFDF-E9F2-4569-A9F2-E1FFCB7FB82D}"/>
              </a:ext>
            </a:extLst>
          </p:cNvPr>
          <p:cNvSpPr txBox="1"/>
          <p:nvPr/>
        </p:nvSpPr>
        <p:spPr>
          <a:xfrm>
            <a:off x="5205663" y="3941638"/>
            <a:ext cx="1879577" cy="404658"/>
          </a:xfrm>
          <a:prstGeom prst="rect">
            <a:avLst/>
          </a:prstGeom>
          <a:noFill/>
        </p:spPr>
        <p:txBody>
          <a:bodyPr wrap="square" lIns="0" tIns="36000" rIns="0" bIns="0" rtlCol="0">
            <a:spAutoFit/>
          </a:bodyPr>
          <a:lstStyle/>
          <a:p>
            <a:pPr algn="r" rtl="0">
              <a:lnSpc>
                <a:spcPts val="1400"/>
              </a:lnSpc>
            </a:pPr>
            <a:r>
              <a:rPr lang="en-GB" sz="1600" b="1" spc="-100" dirty="0">
                <a:solidFill>
                  <a:schemeClr val="tx1">
                    <a:lumMod val="50000"/>
                    <a:lumOff val="50000"/>
                  </a:schemeClr>
                </a:solidFill>
                <a:latin typeface="Corbel" panose="020B0503020204020204" pitchFamily="34" charset="0"/>
              </a:rPr>
              <a:t>Nana K. A. Prempeh</a:t>
            </a:r>
            <a:br>
              <a:rPr lang="en-GB" sz="1600" b="1" spc="-100" dirty="0">
                <a:solidFill>
                  <a:schemeClr val="accent1"/>
                </a:solidFill>
                <a:latin typeface="Corbel" panose="020B0503020204020204" pitchFamily="34" charset="0"/>
              </a:rPr>
            </a:br>
            <a:r>
              <a:rPr lang="en-GB" sz="1600" b="1" spc="-100" dirty="0">
                <a:solidFill>
                  <a:schemeClr val="tx1"/>
                </a:solidFill>
                <a:latin typeface="Corbel" panose="020B0503020204020204" pitchFamily="34" charset="0"/>
              </a:rPr>
              <a:t>ENG 112 Lesson Notes</a:t>
            </a:r>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rtlCol="0"/>
          <a:lstStyle/>
          <a:p>
            <a:pPr rtl="0"/>
            <a:r>
              <a:rPr lang="en-GB" dirty="0"/>
              <a:t>Rhetorical deconstruction</a:t>
            </a:r>
          </a:p>
        </p:txBody>
      </p:sp>
    </p:spTree>
    <p:extLst>
      <p:ext uri="{BB962C8B-B14F-4D97-AF65-F5344CB8AC3E}">
        <p14:creationId xmlns:p14="http://schemas.microsoft.com/office/powerpoint/2010/main" val="389996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11A6B65-5A20-4F4D-ACBB-ED50132D4571}"/>
              </a:ext>
            </a:extLst>
          </p:cNvPr>
          <p:cNvSpPr>
            <a:spLocks noGrp="1"/>
          </p:cNvSpPr>
          <p:nvPr>
            <p:ph type="ctrTitle"/>
          </p:nvPr>
        </p:nvSpPr>
        <p:spPr/>
        <p:txBody>
          <a:bodyPr rtlCol="0"/>
          <a:lstStyle/>
          <a:p>
            <a:pPr rtl="0"/>
            <a:r>
              <a:rPr lang="en-GB" dirty="0"/>
              <a:t>end</a:t>
            </a:r>
          </a:p>
        </p:txBody>
      </p:sp>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bstract architecture polygon">
            <a:extLst>
              <a:ext uri="{FF2B5EF4-FFF2-40B4-BE49-F238E27FC236}">
                <a16:creationId xmlns:a16="http://schemas.microsoft.com/office/drawing/2014/main" id="{38475F7B-316A-47DC-9CBB-B074A5B5994C}"/>
              </a:ext>
            </a:extLst>
          </p:cNvPr>
          <p:cNvPicPr>
            <a:picLocks noGrp="1" noChangeAspect="1"/>
          </p:cNvPicPr>
          <p:nvPr>
            <p:ph type="pic" sz="quarter" idx="33"/>
          </p:nvPr>
        </p:nvPicPr>
        <p:blipFill>
          <a:blip r:embed="rId3"/>
          <a:stretch>
            <a:fillRect/>
          </a:stretch>
        </p:blipFill>
        <p:spPr>
          <a:xfrm>
            <a:off x="9980476" y="1085"/>
            <a:ext cx="2211524" cy="6189830"/>
          </a:xfrm>
        </p:spPr>
      </p:pic>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445086" y="2044500"/>
            <a:ext cx="5184913" cy="432000"/>
          </a:xfrm>
        </p:spPr>
        <p:txBody>
          <a:bodyPr rtlCol="0"/>
          <a:lstStyle/>
          <a:p>
            <a:pPr rtl="0"/>
            <a:r>
              <a:rPr lang="en-GB" dirty="0"/>
              <a:t>RHETORICAL APPEALS</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2294613" y="3096000"/>
            <a:ext cx="5282979" cy="1686966"/>
          </a:xfrm>
        </p:spPr>
        <p:txBody>
          <a:bodyPr rtlCol="0"/>
          <a:lstStyle/>
          <a:p>
            <a:pPr marL="0" indent="0">
              <a:buNone/>
            </a:pPr>
            <a:r>
              <a:rPr lang="en-US" dirty="0">
                <a:effectLst/>
                <a:latin typeface="Cambria Math" panose="02040503050406030204" pitchFamily="18" charset="0"/>
                <a:ea typeface="Cambria Math" panose="02040503050406030204" pitchFamily="18" charset="0"/>
              </a:rPr>
              <a:t>Effective writing, as with any form of successful communication, typically involves the effort to appeal to the audience for which the writing/communication in question is intended.</a:t>
            </a:r>
          </a:p>
          <a:p>
            <a:pPr marL="0" indent="0" rtl="0">
              <a:buNone/>
            </a:pPr>
            <a:endParaRPr lang="en-GB" dirty="0">
              <a:latin typeface="Cambria Math" panose="02040503050406030204" pitchFamily="18" charset="0"/>
              <a:ea typeface="Cambria Math" panose="02040503050406030204" pitchFamily="18" charset="0"/>
            </a:endParaRP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4"/>
          </p:nvPr>
        </p:nvSpPr>
        <p:spPr/>
        <p:txBody>
          <a:bodyPr rtlCol="0"/>
          <a:lstStyle/>
          <a:p>
            <a:pPr rtl="0"/>
            <a:fld id="{19B51A1E-902D-48AF-9020-955120F399B6}" type="slidenum">
              <a:rPr lang="en-GB" smtClean="0"/>
              <a:pPr rtl="0"/>
              <a:t>2</a:t>
            </a:fld>
            <a:endParaRPr lang="en-GB"/>
          </a:p>
        </p:txBody>
      </p:sp>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bstract architecture polygon">
            <a:extLst>
              <a:ext uri="{FF2B5EF4-FFF2-40B4-BE49-F238E27FC236}">
                <a16:creationId xmlns:a16="http://schemas.microsoft.com/office/drawing/2014/main" id="{38475F7B-316A-47DC-9CBB-B074A5B5994C}"/>
              </a:ext>
            </a:extLst>
          </p:cNvPr>
          <p:cNvPicPr>
            <a:picLocks noGrp="1" noChangeAspect="1"/>
          </p:cNvPicPr>
          <p:nvPr>
            <p:ph type="pic" sz="quarter" idx="33"/>
          </p:nvPr>
        </p:nvPicPr>
        <p:blipFill>
          <a:blip r:embed="rId3"/>
          <a:stretch>
            <a:fillRect/>
          </a:stretch>
        </p:blipFill>
        <p:spPr>
          <a:xfrm>
            <a:off x="9980476" y="1085"/>
            <a:ext cx="2211524" cy="6189830"/>
          </a:xfrm>
        </p:spPr>
      </p:pic>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445086" y="2044500"/>
            <a:ext cx="5184913" cy="432000"/>
          </a:xfrm>
        </p:spPr>
        <p:txBody>
          <a:bodyPr rtlCol="0"/>
          <a:lstStyle/>
          <a:p>
            <a:pPr rtl="0"/>
            <a:r>
              <a:rPr lang="en-GB" dirty="0"/>
              <a:t>pathos | LOGOS | ETHOS</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1270125" y="3147095"/>
            <a:ext cx="6349922" cy="1695250"/>
          </a:xfrm>
        </p:spPr>
        <p:txBody>
          <a:bodyPr rtlCol="0"/>
          <a:lstStyle/>
          <a:p>
            <a:pPr marL="0" indent="0">
              <a:buNone/>
            </a:pPr>
            <a:r>
              <a:rPr lang="en-US" dirty="0">
                <a:effectLst/>
                <a:latin typeface="Cambria Math" panose="02040503050406030204" pitchFamily="18" charset="0"/>
                <a:ea typeface="Cambria Math" panose="02040503050406030204" pitchFamily="18" charset="0"/>
              </a:rPr>
              <a:t>You may appeal to the emotions of your audience (pathos), or their sense of reasoning using logic (logos). You may also appeal to an audience through your character or reputation, that is your creditworthiness (ethos).</a:t>
            </a:r>
          </a:p>
          <a:p>
            <a:pPr marL="0" indent="0" rtl="0">
              <a:buNone/>
            </a:pPr>
            <a:endParaRPr lang="en-GB" dirty="0">
              <a:latin typeface="Cambria Math" panose="02040503050406030204" pitchFamily="18" charset="0"/>
              <a:ea typeface="Cambria Math" panose="02040503050406030204" pitchFamily="18" charset="0"/>
            </a:endParaRP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4"/>
          </p:nvPr>
        </p:nvSpPr>
        <p:spPr/>
        <p:txBody>
          <a:bodyPr rtlCol="0"/>
          <a:lstStyle/>
          <a:p>
            <a:pPr rtl="0"/>
            <a:fld id="{19B51A1E-902D-48AF-9020-955120F399B6}" type="slidenum">
              <a:rPr lang="en-GB" smtClean="0"/>
              <a:pPr rtl="0"/>
              <a:t>3</a:t>
            </a:fld>
            <a:endParaRPr lang="en-GB"/>
          </a:p>
        </p:txBody>
      </p:sp>
    </p:spTree>
    <p:extLst>
      <p:ext uri="{BB962C8B-B14F-4D97-AF65-F5344CB8AC3E}">
        <p14:creationId xmlns:p14="http://schemas.microsoft.com/office/powerpoint/2010/main" val="2166125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bstract architecture polygon">
            <a:extLst>
              <a:ext uri="{FF2B5EF4-FFF2-40B4-BE49-F238E27FC236}">
                <a16:creationId xmlns:a16="http://schemas.microsoft.com/office/drawing/2014/main" id="{38475F7B-316A-47DC-9CBB-B074A5B5994C}"/>
              </a:ext>
            </a:extLst>
          </p:cNvPr>
          <p:cNvPicPr>
            <a:picLocks noGrp="1" noChangeAspect="1"/>
          </p:cNvPicPr>
          <p:nvPr>
            <p:ph type="pic" sz="quarter" idx="33"/>
          </p:nvPr>
        </p:nvPicPr>
        <p:blipFill>
          <a:blip r:embed="rId3"/>
          <a:stretch>
            <a:fillRect/>
          </a:stretch>
        </p:blipFill>
        <p:spPr>
          <a:xfrm>
            <a:off x="9980476" y="1085"/>
            <a:ext cx="2211524" cy="6189830"/>
          </a:xfrm>
        </p:spPr>
      </p:pic>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445086" y="2044500"/>
            <a:ext cx="5184913" cy="432000"/>
          </a:xfrm>
        </p:spPr>
        <p:txBody>
          <a:bodyPr rtlCol="0"/>
          <a:lstStyle/>
          <a:p>
            <a:pPr rtl="0"/>
            <a:r>
              <a:rPr lang="en-GB" dirty="0"/>
              <a:t>FRAMING THE APPEALS</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2001646" y="3289774"/>
            <a:ext cx="5586596" cy="1512371"/>
          </a:xfrm>
        </p:spPr>
        <p:txBody>
          <a:bodyPr rtlCol="0"/>
          <a:lstStyle/>
          <a:p>
            <a:pPr marL="0" indent="0">
              <a:buNone/>
            </a:pPr>
            <a:r>
              <a:rPr lang="en-US" dirty="0">
                <a:effectLst/>
                <a:latin typeface="Helvetica Neue" panose="02000503000000020004" pitchFamily="2" charset="0"/>
              </a:rPr>
              <a:t>The manner in which you use such appeals is often determined by several factors, with perhaps the most important of these categorized under what is termed as the rhetorical situation.</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4"/>
          </p:nvPr>
        </p:nvSpPr>
        <p:spPr/>
        <p:txBody>
          <a:bodyPr rtlCol="0"/>
          <a:lstStyle/>
          <a:p>
            <a:pPr rtl="0"/>
            <a:fld id="{19B51A1E-902D-48AF-9020-955120F399B6}" type="slidenum">
              <a:rPr lang="en-GB" smtClean="0"/>
              <a:pPr rtl="0"/>
              <a:t>4</a:t>
            </a:fld>
            <a:endParaRPr lang="en-GB"/>
          </a:p>
        </p:txBody>
      </p:sp>
    </p:spTree>
    <p:extLst>
      <p:ext uri="{BB962C8B-B14F-4D97-AF65-F5344CB8AC3E}">
        <p14:creationId xmlns:p14="http://schemas.microsoft.com/office/powerpoint/2010/main" val="3049881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bstract architecture polygon">
            <a:extLst>
              <a:ext uri="{FF2B5EF4-FFF2-40B4-BE49-F238E27FC236}">
                <a16:creationId xmlns:a16="http://schemas.microsoft.com/office/drawing/2014/main" id="{38475F7B-316A-47DC-9CBB-B074A5B5994C}"/>
              </a:ext>
            </a:extLst>
          </p:cNvPr>
          <p:cNvPicPr>
            <a:picLocks noGrp="1" noChangeAspect="1"/>
          </p:cNvPicPr>
          <p:nvPr>
            <p:ph type="pic" sz="quarter" idx="33"/>
          </p:nvPr>
        </p:nvPicPr>
        <p:blipFill>
          <a:blip r:embed="rId3"/>
          <a:stretch>
            <a:fillRect/>
          </a:stretch>
        </p:blipFill>
        <p:spPr>
          <a:xfrm>
            <a:off x="9980476" y="1085"/>
            <a:ext cx="2211524" cy="6189830"/>
          </a:xfrm>
        </p:spPr>
      </p:pic>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445086" y="2044500"/>
            <a:ext cx="5184913" cy="432000"/>
          </a:xfrm>
        </p:spPr>
        <p:txBody>
          <a:bodyPr rtlCol="0"/>
          <a:lstStyle/>
          <a:p>
            <a:pPr rtl="0"/>
            <a:r>
              <a:rPr lang="en-GB" dirty="0"/>
              <a:t>RHETORICAL SITUATION</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1899700" y="3306121"/>
            <a:ext cx="6079578" cy="1901984"/>
          </a:xfrm>
        </p:spPr>
        <p:txBody>
          <a:bodyPr rtlCol="0"/>
          <a:lstStyle/>
          <a:p>
            <a:pPr marL="0" indent="0">
              <a:buNone/>
            </a:pPr>
            <a:r>
              <a:rPr lang="en-US" dirty="0">
                <a:effectLst/>
                <a:latin typeface="Cambria Math" panose="02040503050406030204" pitchFamily="18" charset="0"/>
                <a:ea typeface="Cambria Math" panose="02040503050406030204" pitchFamily="18" charset="0"/>
              </a:rPr>
              <a:t>Generally, we do not speak, write, or communicate in a vacuum, without cause, or at random. "Something" or a set of circumstances draw us to speak or write. </a:t>
            </a:r>
          </a:p>
          <a:p>
            <a:pPr marL="0" indent="0">
              <a:buNone/>
            </a:pPr>
            <a:r>
              <a:rPr lang="en-US" dirty="0">
                <a:effectLst/>
                <a:latin typeface="Cambria Math" panose="02040503050406030204" pitchFamily="18" charset="0"/>
                <a:ea typeface="Cambria Math" panose="02040503050406030204" pitchFamily="18" charset="0"/>
              </a:rPr>
              <a:t>These circumstances or contexts from which our writing emerges is what we call THE RHETORICAL SITUATION.</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4"/>
          </p:nvPr>
        </p:nvSpPr>
        <p:spPr/>
        <p:txBody>
          <a:bodyPr rtlCol="0"/>
          <a:lstStyle/>
          <a:p>
            <a:pPr rtl="0"/>
            <a:fld id="{19B51A1E-902D-48AF-9020-955120F399B6}" type="slidenum">
              <a:rPr lang="en-GB" smtClean="0"/>
              <a:pPr rtl="0"/>
              <a:t>5</a:t>
            </a:fld>
            <a:endParaRPr lang="en-GB"/>
          </a:p>
        </p:txBody>
      </p:sp>
    </p:spTree>
    <p:extLst>
      <p:ext uri="{BB962C8B-B14F-4D97-AF65-F5344CB8AC3E}">
        <p14:creationId xmlns:p14="http://schemas.microsoft.com/office/powerpoint/2010/main" val="4182157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bstract architecture polygon">
            <a:extLst>
              <a:ext uri="{FF2B5EF4-FFF2-40B4-BE49-F238E27FC236}">
                <a16:creationId xmlns:a16="http://schemas.microsoft.com/office/drawing/2014/main" id="{38475F7B-316A-47DC-9CBB-B074A5B5994C}"/>
              </a:ext>
            </a:extLst>
          </p:cNvPr>
          <p:cNvPicPr>
            <a:picLocks noGrp="1" noChangeAspect="1"/>
          </p:cNvPicPr>
          <p:nvPr>
            <p:ph type="pic" sz="quarter" idx="33"/>
          </p:nvPr>
        </p:nvPicPr>
        <p:blipFill>
          <a:blip r:embed="rId3"/>
          <a:stretch>
            <a:fillRect/>
          </a:stretch>
        </p:blipFill>
        <p:spPr>
          <a:xfrm>
            <a:off x="9980476" y="1085"/>
            <a:ext cx="2211524" cy="6189830"/>
          </a:xfrm>
        </p:spPr>
      </p:pic>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1318438" y="1573619"/>
            <a:ext cx="8311562" cy="902881"/>
          </a:xfrm>
        </p:spPr>
        <p:txBody>
          <a:bodyPr rtlCol="0"/>
          <a:lstStyle/>
          <a:p>
            <a:pPr rtl="0"/>
            <a:r>
              <a:rPr lang="en-GB" dirty="0"/>
              <a:t>ELEMENTS OF RHETORICAL SITUATION</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1553675" y="2876750"/>
            <a:ext cx="6699779" cy="3245755"/>
          </a:xfrm>
        </p:spPr>
        <p:txBody>
          <a:bodyPr rtlCol="0"/>
          <a:lstStyle/>
          <a:p>
            <a:pPr marL="0" indent="0">
              <a:buNone/>
            </a:pPr>
            <a:r>
              <a:rPr lang="en-US" dirty="0">
                <a:effectLst/>
                <a:latin typeface="Cambria Math" panose="02040503050406030204" pitchFamily="18" charset="0"/>
                <a:ea typeface="Cambria Math" panose="02040503050406030204" pitchFamily="18" charset="0"/>
              </a:rPr>
              <a:t>While there are varying approaches to what constitutes the rhetorical situation, we will focus on five. These five elements of the rhetorical situation are </a:t>
            </a:r>
          </a:p>
          <a:p>
            <a:r>
              <a:rPr lang="en-US" dirty="0">
                <a:effectLst/>
                <a:latin typeface="Cambria Math" panose="02040503050406030204" pitchFamily="18" charset="0"/>
                <a:ea typeface="Cambria Math" panose="02040503050406030204" pitchFamily="18" charset="0"/>
              </a:rPr>
              <a:t>text</a:t>
            </a:r>
          </a:p>
          <a:p>
            <a:r>
              <a:rPr lang="en-US" dirty="0">
                <a:effectLst/>
                <a:latin typeface="Cambria Math" panose="02040503050406030204" pitchFamily="18" charset="0"/>
                <a:ea typeface="Cambria Math" panose="02040503050406030204" pitchFamily="18" charset="0"/>
              </a:rPr>
              <a:t>author</a:t>
            </a:r>
          </a:p>
          <a:p>
            <a:r>
              <a:rPr lang="en-US" dirty="0">
                <a:effectLst/>
                <a:latin typeface="Cambria Math" panose="02040503050406030204" pitchFamily="18" charset="0"/>
                <a:ea typeface="Cambria Math" panose="02040503050406030204" pitchFamily="18" charset="0"/>
              </a:rPr>
              <a:t>audience</a:t>
            </a:r>
          </a:p>
          <a:p>
            <a:r>
              <a:rPr lang="en-US" dirty="0">
                <a:effectLst/>
                <a:latin typeface="Cambria Math" panose="02040503050406030204" pitchFamily="18" charset="0"/>
                <a:ea typeface="Cambria Math" panose="02040503050406030204" pitchFamily="18" charset="0"/>
              </a:rPr>
              <a:t>purpose</a:t>
            </a:r>
          </a:p>
          <a:p>
            <a:r>
              <a:rPr lang="en-US" dirty="0">
                <a:effectLst/>
                <a:latin typeface="Cambria Math" panose="02040503050406030204" pitchFamily="18" charset="0"/>
                <a:ea typeface="Cambria Math" panose="02040503050406030204" pitchFamily="18" charset="0"/>
              </a:rPr>
              <a:t>setting</a:t>
            </a:r>
          </a:p>
          <a:p>
            <a:pPr marL="0" indent="0" rtl="0">
              <a:buNone/>
            </a:pPr>
            <a:endParaRPr lang="en-GB" dirty="0">
              <a:latin typeface="Cambria Math" panose="02040503050406030204" pitchFamily="18" charset="0"/>
              <a:ea typeface="Cambria Math" panose="02040503050406030204" pitchFamily="18" charset="0"/>
            </a:endParaRP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4"/>
          </p:nvPr>
        </p:nvSpPr>
        <p:spPr/>
        <p:txBody>
          <a:bodyPr rtlCol="0"/>
          <a:lstStyle/>
          <a:p>
            <a:pPr rtl="0"/>
            <a:fld id="{19B51A1E-902D-48AF-9020-955120F399B6}" type="slidenum">
              <a:rPr lang="en-GB" smtClean="0"/>
              <a:pPr rtl="0"/>
              <a:t>6</a:t>
            </a:fld>
            <a:endParaRPr lang="en-GB"/>
          </a:p>
        </p:txBody>
      </p:sp>
    </p:spTree>
    <p:extLst>
      <p:ext uri="{BB962C8B-B14F-4D97-AF65-F5344CB8AC3E}">
        <p14:creationId xmlns:p14="http://schemas.microsoft.com/office/powerpoint/2010/main" val="2231017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bstract architecture polygon">
            <a:extLst>
              <a:ext uri="{FF2B5EF4-FFF2-40B4-BE49-F238E27FC236}">
                <a16:creationId xmlns:a16="http://schemas.microsoft.com/office/drawing/2014/main" id="{38475F7B-316A-47DC-9CBB-B074A5B5994C}"/>
              </a:ext>
            </a:extLst>
          </p:cNvPr>
          <p:cNvPicPr>
            <a:picLocks noGrp="1" noChangeAspect="1"/>
          </p:cNvPicPr>
          <p:nvPr>
            <p:ph type="pic" sz="quarter" idx="33"/>
          </p:nvPr>
        </p:nvPicPr>
        <p:blipFill>
          <a:blip r:embed="rId3"/>
          <a:stretch>
            <a:fillRect/>
          </a:stretch>
        </p:blipFill>
        <p:spPr>
          <a:xfrm>
            <a:off x="9980476" y="1085"/>
            <a:ext cx="2211524" cy="6189830"/>
          </a:xfrm>
        </p:spPr>
      </p:pic>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445086" y="2044500"/>
            <a:ext cx="5184913" cy="432000"/>
          </a:xfrm>
        </p:spPr>
        <p:txBody>
          <a:bodyPr rtlCol="0"/>
          <a:lstStyle/>
          <a:p>
            <a:pPr rtl="0"/>
            <a:r>
              <a:rPr lang="en-GB" dirty="0"/>
              <a:t>EXIGENCE</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1346940" y="3051678"/>
            <a:ext cx="7192761" cy="3039021"/>
          </a:xfrm>
        </p:spPr>
        <p:txBody>
          <a:bodyPr rtlCol="0"/>
          <a:lstStyle/>
          <a:p>
            <a:pPr marL="0" indent="0">
              <a:buNone/>
            </a:pPr>
            <a:r>
              <a:rPr lang="en-US" dirty="0">
                <a:effectLst/>
                <a:latin typeface="Cambria Math" panose="02040503050406030204" pitchFamily="18" charset="0"/>
                <a:ea typeface="Cambria Math" panose="02040503050406030204" pitchFamily="18" charset="0"/>
              </a:rPr>
              <a:t>The rhetorical situation is shaped by what we call exigence. Exigence means the urgent trigger or ignition that places a demand on an author to respond.</a:t>
            </a:r>
          </a:p>
          <a:p>
            <a:pPr marL="0" indent="0">
              <a:buNone/>
            </a:pPr>
            <a:endParaRPr lang="en-US" dirty="0">
              <a:effectLst/>
              <a:latin typeface="Cambria Math" panose="02040503050406030204" pitchFamily="18" charset="0"/>
              <a:ea typeface="Cambria Math" panose="02040503050406030204" pitchFamily="18" charset="0"/>
            </a:endParaRPr>
          </a:p>
          <a:p>
            <a:pPr marL="0" indent="0">
              <a:buNone/>
            </a:pPr>
            <a:r>
              <a:rPr lang="en-US" dirty="0">
                <a:effectLst/>
                <a:latin typeface="Cambria Math" panose="02040503050406030204" pitchFamily="18" charset="0"/>
                <a:ea typeface="Cambria Math" panose="02040503050406030204" pitchFamily="18" charset="0"/>
              </a:rPr>
              <a:t>While the rhetorical situation and exigence are closely related, they are not the same. There can be (and often are) many competing or isolated rhetorical situations. But this does not automatically imply that we can respond to them all. Exigence is what makes the difference by signaling the urgency and immediate need to respond to a particular rhetorical situation.</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4"/>
          </p:nvPr>
        </p:nvSpPr>
        <p:spPr/>
        <p:txBody>
          <a:bodyPr rtlCol="0"/>
          <a:lstStyle/>
          <a:p>
            <a:pPr rtl="0"/>
            <a:fld id="{19B51A1E-902D-48AF-9020-955120F399B6}" type="slidenum">
              <a:rPr lang="en-GB" smtClean="0"/>
              <a:pPr rtl="0"/>
              <a:t>7</a:t>
            </a:fld>
            <a:endParaRPr lang="en-GB"/>
          </a:p>
        </p:txBody>
      </p:sp>
    </p:spTree>
    <p:extLst>
      <p:ext uri="{BB962C8B-B14F-4D97-AF65-F5344CB8AC3E}">
        <p14:creationId xmlns:p14="http://schemas.microsoft.com/office/powerpoint/2010/main" val="2013080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p:txBody>
          <a:bodyPr rtlCol="0"/>
          <a:lstStyle/>
          <a:p>
            <a:pPr rtl="0"/>
            <a:r>
              <a:rPr lang="en-GB" dirty="0"/>
              <a:t>individual class exercise</a:t>
            </a:r>
          </a:p>
        </p:txBody>
      </p:sp>
      <p:sp>
        <p:nvSpPr>
          <p:cNvPr id="4" name="Content Placeholder 3">
            <a:extLst>
              <a:ext uri="{FF2B5EF4-FFF2-40B4-BE49-F238E27FC236}">
                <a16:creationId xmlns:a16="http://schemas.microsoft.com/office/drawing/2014/main" id="{125E40B9-054F-4D79-BD17-68E71C740D01}"/>
              </a:ext>
            </a:extLst>
          </p:cNvPr>
          <p:cNvSpPr>
            <a:spLocks noGrp="1"/>
          </p:cNvSpPr>
          <p:nvPr>
            <p:ph sz="half" idx="1"/>
          </p:nvPr>
        </p:nvSpPr>
        <p:spPr>
          <a:xfrm>
            <a:off x="985962" y="2210462"/>
            <a:ext cx="7529885" cy="2592126"/>
          </a:xfrm>
        </p:spPr>
        <p:txBody>
          <a:bodyPr rtlCol="0"/>
          <a:lstStyle/>
          <a:p>
            <a:pPr marL="0" indent="0" rtl="0">
              <a:buNone/>
            </a:pPr>
            <a:r>
              <a:rPr lang="en-GB" dirty="0">
                <a:latin typeface="Cambria Math" panose="02040503050406030204" pitchFamily="18" charset="0"/>
                <a:ea typeface="Cambria Math" panose="02040503050406030204" pitchFamily="18" charset="0"/>
              </a:rPr>
              <a:t>Provide, in everyday or practical terms, two examples each of the following:</a:t>
            </a:r>
          </a:p>
          <a:p>
            <a:pPr marL="0" indent="0" rtl="0">
              <a:buNone/>
            </a:pPr>
            <a:r>
              <a:rPr lang="en-GB" dirty="0">
                <a:latin typeface="Cambria Math" panose="02040503050406030204" pitchFamily="18" charset="0"/>
                <a:ea typeface="Cambria Math" panose="02040503050406030204" pitchFamily="18" charset="0"/>
              </a:rPr>
              <a:t>Pathos</a:t>
            </a:r>
          </a:p>
          <a:p>
            <a:pPr marL="0" indent="0" rtl="0">
              <a:buNone/>
            </a:pPr>
            <a:r>
              <a:rPr lang="en-GB" dirty="0">
                <a:latin typeface="Cambria Math" panose="02040503050406030204" pitchFamily="18" charset="0"/>
                <a:ea typeface="Cambria Math" panose="02040503050406030204" pitchFamily="18" charset="0"/>
              </a:rPr>
              <a:t>Logos</a:t>
            </a:r>
          </a:p>
          <a:p>
            <a:pPr marL="0" indent="0" rtl="0">
              <a:buNone/>
            </a:pPr>
            <a:r>
              <a:rPr lang="en-GB" dirty="0">
                <a:latin typeface="Cambria Math" panose="02040503050406030204" pitchFamily="18" charset="0"/>
                <a:ea typeface="Cambria Math" panose="02040503050406030204" pitchFamily="18" charset="0"/>
              </a:rPr>
              <a:t>Ethos</a:t>
            </a:r>
          </a:p>
          <a:p>
            <a:pPr marL="0" indent="0" rtl="0">
              <a:buNone/>
            </a:pPr>
            <a:r>
              <a:rPr lang="en-GB" dirty="0">
                <a:latin typeface="Cambria Math" panose="02040503050406030204" pitchFamily="18" charset="0"/>
                <a:ea typeface="Cambria Math" panose="02040503050406030204" pitchFamily="18" charset="0"/>
              </a:rPr>
              <a:t>Exigence</a:t>
            </a:r>
          </a:p>
          <a:p>
            <a:pPr marL="0" indent="0" rtl="0">
              <a:buNone/>
            </a:pPr>
            <a:r>
              <a:rPr lang="en-GB" dirty="0">
                <a:latin typeface="Cambria Math" panose="02040503050406030204" pitchFamily="18" charset="0"/>
                <a:ea typeface="Cambria Math" panose="02040503050406030204" pitchFamily="18" charset="0"/>
              </a:rPr>
              <a:t>Rhetorical situation</a:t>
            </a:r>
          </a:p>
          <a:p>
            <a:pPr marL="0" indent="0" rtl="0">
              <a:buNone/>
            </a:pPr>
            <a:endParaRPr lang="en-GB" dirty="0">
              <a:latin typeface="Cambria Math" panose="02040503050406030204" pitchFamily="18" charset="0"/>
              <a:ea typeface="Cambria Math" panose="02040503050406030204" pitchFamily="18" charset="0"/>
            </a:endParaRP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4"/>
          </p:nvPr>
        </p:nvSpPr>
        <p:spPr/>
        <p:txBody>
          <a:bodyPr rtlCol="0"/>
          <a:lstStyle/>
          <a:p>
            <a:pPr rtl="0"/>
            <a:fld id="{19B51A1E-902D-48AF-9020-955120F399B6}" type="slidenum">
              <a:rPr lang="en-GB" smtClean="0"/>
              <a:pPr rtl="0"/>
              <a:t>8</a:t>
            </a:fld>
            <a:endParaRPr lang="en-GB"/>
          </a:p>
        </p:txBody>
      </p:sp>
    </p:spTree>
    <p:extLst>
      <p:ext uri="{BB962C8B-B14F-4D97-AF65-F5344CB8AC3E}">
        <p14:creationId xmlns:p14="http://schemas.microsoft.com/office/powerpoint/2010/main" val="3640701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rtlCol="0"/>
          <a:lstStyle/>
          <a:p>
            <a:pPr rtl="0"/>
            <a:r>
              <a:rPr lang="en-GB" dirty="0"/>
              <a:t>GROUP DISCUSSION QUESTIONS</a:t>
            </a:r>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1373837" y="1678375"/>
            <a:ext cx="7110205" cy="2617959"/>
          </a:xfrm>
        </p:spPr>
        <p:txBody>
          <a:bodyPr rtlCol="0"/>
          <a:lstStyle/>
          <a:p>
            <a:pPr marL="342900" indent="-342900" rtl="0">
              <a:buAutoNum type="arabicPeriod"/>
            </a:pPr>
            <a:r>
              <a:rPr lang="en-GB" dirty="0">
                <a:latin typeface="Cambria Math" panose="02040503050406030204" pitchFamily="18" charset="0"/>
                <a:ea typeface="Cambria Math" panose="02040503050406030204" pitchFamily="18" charset="0"/>
              </a:rPr>
              <a:t>What instances of the use of rhetorical appeals can you identify  in both MLK &amp; Malcolm X’s texts?</a:t>
            </a:r>
          </a:p>
          <a:p>
            <a:pPr marL="342900" indent="-342900" rtl="0">
              <a:buAutoNum type="arabicPeriod" startAt="2"/>
            </a:pPr>
            <a:r>
              <a:rPr lang="en-GB" dirty="0">
                <a:latin typeface="Cambria Math" panose="02040503050406030204" pitchFamily="18" charset="0"/>
                <a:ea typeface="Cambria Math" panose="02040503050406030204" pitchFamily="18" charset="0"/>
              </a:rPr>
              <a:t>Are there similarities or differences in the appeals that each employs? What do you think accounts for this?</a:t>
            </a:r>
          </a:p>
          <a:p>
            <a:pPr marL="342900" indent="-342900" rtl="0">
              <a:buAutoNum type="arabicPeriod" startAt="2"/>
            </a:pPr>
            <a:r>
              <a:rPr lang="en-GB" dirty="0">
                <a:latin typeface="Cambria Math" panose="02040503050406030204" pitchFamily="18" charset="0"/>
                <a:ea typeface="Cambria Math" panose="02040503050406030204" pitchFamily="18" charset="0"/>
              </a:rPr>
              <a:t>What are their respective exigencies?</a:t>
            </a:r>
          </a:p>
          <a:p>
            <a:pPr marL="342900" indent="-342900" rtl="0">
              <a:buAutoNum type="arabicPeriod" startAt="2"/>
            </a:pPr>
            <a:r>
              <a:rPr lang="en-GB" dirty="0">
                <a:latin typeface="Cambria Math" panose="02040503050406030204" pitchFamily="18" charset="0"/>
                <a:ea typeface="Cambria Math" panose="02040503050406030204" pitchFamily="18" charset="0"/>
              </a:rPr>
              <a:t>Do they have the same rhetorical exigencies? Explain.</a:t>
            </a:r>
          </a:p>
          <a:p>
            <a:pPr marL="342900" indent="-342900" rtl="0">
              <a:buAutoNum type="arabicPeriod" startAt="2"/>
            </a:pPr>
            <a:r>
              <a:rPr lang="en-GB" dirty="0">
                <a:latin typeface="Cambria Math" panose="02040503050406030204" pitchFamily="18" charset="0"/>
                <a:ea typeface="Cambria Math" panose="02040503050406030204" pitchFamily="18" charset="0"/>
              </a:rPr>
              <a:t>What do you make of the style and tone of each text?</a:t>
            </a:r>
          </a:p>
          <a:p>
            <a:pPr marL="342900" indent="-342900" rtl="0">
              <a:buAutoNum type="arabicPeriod" startAt="2"/>
            </a:pPr>
            <a:endParaRPr lang="en-GB" dirty="0">
              <a:latin typeface="Cambria Math" panose="02040503050406030204" pitchFamily="18" charset="0"/>
              <a:ea typeface="Cambria Math" panose="02040503050406030204" pitchFamily="18" charset="0"/>
            </a:endParaRP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447502" y="6401750"/>
            <a:ext cx="278418" cy="274324"/>
          </a:xfrm>
        </p:spPr>
        <p:txBody>
          <a:bodyPr rtlCol="0"/>
          <a:lstStyle/>
          <a:p>
            <a:pPr rtl="0"/>
            <a:fld id="{19B51A1E-902D-48AF-9020-955120F399B6}" type="slidenum">
              <a:rPr lang="en-GB" smtClean="0"/>
              <a:pPr rtl="0"/>
              <a:t>9</a:t>
            </a:fld>
            <a:endParaRPr lang="en-GB"/>
          </a:p>
        </p:txBody>
      </p:sp>
    </p:spTree>
    <p:extLst>
      <p:ext uri="{BB962C8B-B14F-4D97-AF65-F5344CB8AC3E}">
        <p14:creationId xmlns:p14="http://schemas.microsoft.com/office/powerpoint/2010/main" val="3188837873"/>
      </p:ext>
    </p:extLst>
  </p:cSld>
  <p:clrMapOvr>
    <a:masterClrMapping/>
  </p:clrMapOvr>
</p:sld>
</file>

<file path=ppt/theme/theme1.xml><?xml version="1.0" encoding="utf-8"?>
<a:theme xmlns:a="http://schemas.openxmlformats.org/drawingml/2006/main" name="Office Theme">
  <a:themeElements>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0677756_TF67328976" id="{8D41288C-A143-4C55-A19F-9A38F7741759}" vid="{98B99BFD-3B7E-4AE0-80A8-38C1178D3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6CB1848-D3E0-4F10-B640-720BE758B85B}">
  <ds:schemaRefs>
    <ds:schemaRef ds:uri="http://schemas.microsoft.com/sharepoint/v3/contenttype/forms"/>
  </ds:schemaRefs>
</ds:datastoreItem>
</file>

<file path=customXml/itemProps2.xml><?xml version="1.0" encoding="utf-8"?>
<ds:datastoreItem xmlns:ds="http://schemas.openxmlformats.org/officeDocument/2006/customXml" ds:itemID="{E4934E25-8442-49E9-ABDF-3146C4145F3B}">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1BBB5711-29E1-4F8E-81A0-7947C57B2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103</TotalTime>
  <Words>428</Words>
  <Application>Microsoft Macintosh PowerPoint</Application>
  <PresentationFormat>Widescreen</PresentationFormat>
  <Paragraphs>54</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Cambria Math</vt:lpstr>
      <vt:lpstr>Corbel</vt:lpstr>
      <vt:lpstr>Helvetica Neue</vt:lpstr>
      <vt:lpstr>Times New Roman</vt:lpstr>
      <vt:lpstr>Office Theme</vt:lpstr>
      <vt:lpstr>Rhetorical deconstruction</vt:lpstr>
      <vt:lpstr>RHETORICAL APPEALS</vt:lpstr>
      <vt:lpstr>pathos | LOGOS | ETHOS</vt:lpstr>
      <vt:lpstr>FRAMING THE APPEALS</vt:lpstr>
      <vt:lpstr>RHETORICAL SITUATION</vt:lpstr>
      <vt:lpstr>ELEMENTS OF RHETORICAL SITUATION</vt:lpstr>
      <vt:lpstr>EXIGENCE</vt:lpstr>
      <vt:lpstr>individual class exercise</vt:lpstr>
      <vt:lpstr>GROUP DISCUSSION QUESTIONS</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Rhetorical deconstruction</dc:title>
  <dc:creator>Nana Prempeh</dc:creator>
  <cp:lastModifiedBy>Nana Prempeh</cp:lastModifiedBy>
  <cp:revision>4</cp:revision>
  <dcterms:created xsi:type="dcterms:W3CDTF">2023-02-14T03:52:04Z</dcterms:created>
  <dcterms:modified xsi:type="dcterms:W3CDTF">2023-02-14T05:35:47Z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