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57" r:id="rId5"/>
    <p:sldId id="260" r:id="rId6"/>
    <p:sldId id="261" r:id="rId7"/>
    <p:sldId id="265" r:id="rId8"/>
    <p:sldId id="262" r:id="rId9"/>
    <p:sldId id="263" r:id="rId10"/>
    <p:sldId id="268" r:id="rId11"/>
    <p:sldId id="267" r:id="rId12"/>
    <p:sldId id="266" r:id="rId13"/>
    <p:sldId id="269" r:id="rId14"/>
    <p:sldId id="264"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3568" autoAdjust="0"/>
  </p:normalViewPr>
  <p:slideViewPr>
    <p:cSldViewPr>
      <p:cViewPr>
        <p:scale>
          <a:sx n="100" d="100"/>
          <a:sy n="100" d="100"/>
        </p:scale>
        <p:origin x="-1224" y="-690"/>
      </p:cViewPr>
      <p:guideLst>
        <p:guide orient="horz" pos="1620"/>
        <p:guide pos="288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F3A0DE-F684-441A-9671-A6CAF768B6B9}" type="datetimeFigureOut">
              <a:rPr lang="zh-CN" altLang="en-US" smtClean="0"/>
              <a:t>2016/11/17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AB6A50-B184-4CDA-B8E9-2B9ADA7ECBC1}" type="slidenum">
              <a:rPr lang="zh-CN" altLang="en-US" smtClean="0"/>
              <a:t>‹#›</a:t>
            </a:fld>
            <a:endParaRPr lang="zh-CN" altLang="en-US"/>
          </a:p>
        </p:txBody>
      </p:sp>
    </p:spTree>
    <p:extLst>
      <p:ext uri="{BB962C8B-B14F-4D97-AF65-F5344CB8AC3E}">
        <p14:creationId xmlns:p14="http://schemas.microsoft.com/office/powerpoint/2010/main" val="1224806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AB6A50-B184-4CDA-B8E9-2B9ADA7ECBC1}" type="slidenum">
              <a:rPr lang="zh-CN" altLang="en-US" smtClean="0"/>
              <a:t>1</a:t>
            </a:fld>
            <a:endParaRPr lang="zh-CN" altLang="en-US"/>
          </a:p>
        </p:txBody>
      </p:sp>
    </p:spTree>
    <p:extLst>
      <p:ext uri="{BB962C8B-B14F-4D97-AF65-F5344CB8AC3E}">
        <p14:creationId xmlns:p14="http://schemas.microsoft.com/office/powerpoint/2010/main" val="45882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597819"/>
            <a:ext cx="9144000" cy="1102519"/>
          </a:xfrm>
        </p:spPr>
        <p:txBody>
          <a:bodyPr>
            <a:noAutofit/>
          </a:bodyPr>
          <a:lstStyle>
            <a:lvl1pP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05979"/>
            <a:ext cx="9144000" cy="857250"/>
          </a:xfrm>
        </p:spPr>
        <p:txBody>
          <a:bodyPr>
            <a:noAutofit/>
          </a:bodyPr>
          <a:lstStyle>
            <a:lvl1pPr>
              <a:defRPr sz="4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23528" y="1059582"/>
            <a:ext cx="8229600" cy="2880320"/>
          </a:xfrm>
        </p:spPr>
        <p:txBody>
          <a:bodyPr>
            <a:normAutofit/>
          </a:bodyPr>
          <a:lstStyle>
            <a:lvl1pPr>
              <a:defRPr sz="3200"/>
            </a:lvl1pPr>
            <a:lvl2pPr>
              <a:defRPr sz="2800"/>
            </a:lvl2pPr>
            <a:lvl3pPr>
              <a:defRPr sz="2400"/>
            </a:lvl3pPr>
            <a:lvl4pPr>
              <a:defRPr sz="2000"/>
            </a:lvl4pPr>
            <a:lvl5pPr>
              <a:defRPr sz="20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2016/11/17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racle.com/technetwork/java/javase/downloads/jdk8-downloads-2133151.html"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6" Type="http://schemas.openxmlformats.org/officeDocument/2006/relationships/hyperlink" Target="http://www.lcode.org/vs-react-native-buquan/" TargetMode="External"/><Relationship Id="rId5" Type="http://schemas.openxmlformats.org/officeDocument/2006/relationships/hyperlink" Target="http://developer.android.com/sdk/index.html" TargetMode="External"/><Relationship Id="rId4" Type="http://schemas.openxmlformats.org/officeDocument/2006/relationships/hyperlink" Target="https://git-for-windows.github.io/"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es6.ruanyifeng.com/" TargetMode="External"/><Relationship Id="rId2" Type="http://schemas.openxmlformats.org/officeDocument/2006/relationships/hyperlink" Target="http://reactnative.cn/" TargetMode="External"/><Relationship Id="rId1" Type="http://schemas.openxmlformats.org/officeDocument/2006/relationships/slideLayout" Target="../slideLayouts/slideLayout2.xml"/><Relationship Id="rId5" Type="http://schemas.openxmlformats.org/officeDocument/2006/relationships/hyperlink" Target="https://js.coach/react-native" TargetMode="External"/><Relationship Id="rId4" Type="http://schemas.openxmlformats.org/officeDocument/2006/relationships/hyperlink" Target="http://reactjs.c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203599"/>
            <a:ext cx="9144000" cy="1496740"/>
          </a:xfrm>
        </p:spPr>
        <p:txBody>
          <a:bodyPr/>
          <a:lstStyle/>
          <a:p>
            <a:r>
              <a:rPr lang="en-US" altLang="zh-CN" dirty="0" smtClean="0"/>
              <a:t>React-native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55338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05978"/>
            <a:ext cx="9144000" cy="1573684"/>
          </a:xfrm>
        </p:spPr>
        <p:txBody>
          <a:bodyPr/>
          <a:lstStyle/>
          <a:p>
            <a:r>
              <a:rPr lang="zh-CN" altLang="en-US" sz="6600" dirty="0" smtClean="0">
                <a:latin typeface="+mj-ea"/>
              </a:rPr>
              <a:t>干货来了</a:t>
            </a:r>
            <a:endParaRPr lang="zh-CN" altLang="en-US" sz="6600" dirty="0">
              <a:latin typeface="+mj-ea"/>
            </a:endParaRPr>
          </a:p>
        </p:txBody>
      </p:sp>
      <p:sp>
        <p:nvSpPr>
          <p:cNvPr id="3" name="内容占位符 2"/>
          <p:cNvSpPr>
            <a:spLocks noGrp="1"/>
          </p:cNvSpPr>
          <p:nvPr>
            <p:ph idx="1"/>
          </p:nvPr>
        </p:nvSpPr>
        <p:spPr>
          <a:xfrm>
            <a:off x="323528" y="2067694"/>
            <a:ext cx="8496944" cy="2376264"/>
          </a:xfrm>
        </p:spPr>
        <p:txBody>
          <a:bodyPr>
            <a:normAutofit/>
          </a:bodyPr>
          <a:lstStyle/>
          <a:p>
            <a:pPr marL="0" indent="0" algn="ctr">
              <a:buNone/>
            </a:pPr>
            <a:r>
              <a:rPr lang="zh-CN" altLang="en-US" sz="4400" dirty="0"/>
              <a:t>前方高能</a:t>
            </a:r>
            <a:r>
              <a:rPr lang="zh-CN" altLang="en-US" sz="4400" dirty="0" smtClean="0"/>
              <a:t>，非战斗人员撤退！</a:t>
            </a:r>
            <a:endParaRPr lang="zh-CN" altLang="en-US" sz="4400" dirty="0"/>
          </a:p>
        </p:txBody>
      </p:sp>
    </p:spTree>
    <p:extLst>
      <p:ext uri="{BB962C8B-B14F-4D97-AF65-F5344CB8AC3E}">
        <p14:creationId xmlns:p14="http://schemas.microsoft.com/office/powerpoint/2010/main" val="3151200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zh-CN" altLang="en-US" dirty="0" smtClean="0">
                <a:solidFill>
                  <a:schemeClr val="accent1">
                    <a:lumMod val="60000"/>
                    <a:lumOff val="40000"/>
                  </a:schemeClr>
                </a:solidFill>
              </a:rPr>
              <a:t>开发环境配置</a:t>
            </a:r>
            <a:r>
              <a:rPr kumimoji="1" lang="en-US" altLang="zh-CN" dirty="0" smtClean="0">
                <a:solidFill>
                  <a:schemeClr val="accent1">
                    <a:lumMod val="60000"/>
                    <a:lumOff val="40000"/>
                  </a:schemeClr>
                </a:solidFill>
              </a:rPr>
              <a:t>(windows)</a:t>
            </a:r>
            <a:endParaRPr lang="zh-CN" altLang="en-US" sz="4800" dirty="0"/>
          </a:p>
        </p:txBody>
      </p:sp>
      <p:sp>
        <p:nvSpPr>
          <p:cNvPr id="3" name="内容占位符 2"/>
          <p:cNvSpPr>
            <a:spLocks noGrp="1"/>
          </p:cNvSpPr>
          <p:nvPr>
            <p:ph idx="1"/>
          </p:nvPr>
        </p:nvSpPr>
        <p:spPr>
          <a:xfrm>
            <a:off x="179512" y="1131590"/>
            <a:ext cx="8712968" cy="3600400"/>
          </a:xfrm>
        </p:spPr>
        <p:txBody>
          <a:bodyPr>
            <a:normAutofit fontScale="70000" lnSpcReduction="20000"/>
          </a:bodyPr>
          <a:lstStyle/>
          <a:p>
            <a:r>
              <a:rPr kumimoji="1" lang="en-US" altLang="zh-CN" sz="2800" b="1" dirty="0" smtClean="0"/>
              <a:t>Node</a:t>
            </a:r>
            <a:r>
              <a:rPr kumimoji="1" lang="en-US" altLang="zh-CN" sz="2800" dirty="0" smtClean="0"/>
              <a:t>4.1</a:t>
            </a:r>
            <a:r>
              <a:rPr kumimoji="1" lang="zh-CN" altLang="en-US" sz="2800" dirty="0" smtClean="0"/>
              <a:t>以上  </a:t>
            </a:r>
            <a:r>
              <a:rPr kumimoji="1" lang="zh-CN" altLang="en-US" sz="1500" dirty="0">
                <a:solidFill>
                  <a:schemeClr val="accent6"/>
                </a:solidFill>
              </a:rPr>
              <a:t>下载</a:t>
            </a:r>
            <a:r>
              <a:rPr lang="en-US" altLang="zh-CN" sz="1500" dirty="0" smtClean="0">
                <a:solidFill>
                  <a:schemeClr val="accent6"/>
                </a:solidFill>
                <a:hlinkClick r:id="rId2"/>
              </a:rPr>
              <a:t>https</a:t>
            </a:r>
            <a:r>
              <a:rPr lang="en-US" altLang="zh-CN" sz="1500" dirty="0">
                <a:solidFill>
                  <a:schemeClr val="accent6"/>
                </a:solidFill>
                <a:hlinkClick r:id="rId2"/>
              </a:rPr>
              <a:t>://nodejs.org/en</a:t>
            </a:r>
            <a:r>
              <a:rPr lang="en-US" altLang="zh-CN" sz="1500" dirty="0" smtClean="0">
                <a:solidFill>
                  <a:schemeClr val="accent6"/>
                </a:solidFill>
                <a:hlinkClick r:id="rId2"/>
              </a:rPr>
              <a:t>/</a:t>
            </a:r>
            <a:endParaRPr lang="en-US" altLang="zh-CN" sz="1500" dirty="0" smtClean="0">
              <a:solidFill>
                <a:schemeClr val="accent6"/>
              </a:solidFill>
            </a:endParaRPr>
          </a:p>
          <a:p>
            <a:pPr marL="0" indent="0">
              <a:buNone/>
            </a:pPr>
            <a:r>
              <a:rPr lang="en-US" altLang="zh-CN" sz="2000" dirty="0" smtClean="0"/>
              <a:t>	</a:t>
            </a:r>
            <a:r>
              <a:rPr lang="zh-CN" altLang="en-US" sz="2000" dirty="0" smtClean="0">
                <a:solidFill>
                  <a:schemeClr val="tx2"/>
                </a:solidFill>
              </a:rPr>
              <a:t>安装</a:t>
            </a:r>
            <a:r>
              <a:rPr lang="zh-CN" altLang="en-US" sz="2000" dirty="0">
                <a:solidFill>
                  <a:schemeClr val="tx2"/>
                </a:solidFill>
              </a:rPr>
              <a:t>完</a:t>
            </a:r>
            <a:r>
              <a:rPr lang="en-US" altLang="zh-CN" sz="2000" dirty="0">
                <a:solidFill>
                  <a:schemeClr val="tx2"/>
                </a:solidFill>
              </a:rPr>
              <a:t>node</a:t>
            </a:r>
            <a:r>
              <a:rPr lang="zh-CN" altLang="en-US" sz="2000" dirty="0">
                <a:solidFill>
                  <a:schemeClr val="tx2"/>
                </a:solidFill>
              </a:rPr>
              <a:t>后建议设置</a:t>
            </a:r>
            <a:r>
              <a:rPr lang="en-US" altLang="zh-CN" sz="2000" dirty="0" err="1">
                <a:solidFill>
                  <a:schemeClr val="tx2"/>
                </a:solidFill>
              </a:rPr>
              <a:t>npm</a:t>
            </a:r>
            <a:r>
              <a:rPr lang="zh-CN" altLang="en-US" sz="2000" dirty="0">
                <a:solidFill>
                  <a:schemeClr val="tx2"/>
                </a:solidFill>
              </a:rPr>
              <a:t>镜像以加速后面的过程（或使用科学上网工具）</a:t>
            </a:r>
            <a:r>
              <a:rPr lang="zh-CN" altLang="en-US" sz="2000" dirty="0" smtClean="0">
                <a:solidFill>
                  <a:schemeClr val="tx2"/>
                </a:solidFill>
              </a:rPr>
              <a:t>。</a:t>
            </a:r>
            <a:r>
              <a:rPr lang="en-US" altLang="zh-CN" sz="2000" dirty="0" smtClean="0">
                <a:solidFill>
                  <a:schemeClr val="tx2"/>
                </a:solidFill>
              </a:rPr>
              <a:t/>
            </a:r>
            <a:br>
              <a:rPr lang="en-US" altLang="zh-CN" sz="2000" dirty="0" smtClean="0">
                <a:solidFill>
                  <a:schemeClr val="tx2"/>
                </a:solidFill>
              </a:rPr>
            </a:br>
            <a:r>
              <a:rPr lang="en-US" altLang="zh-CN" sz="2000" dirty="0" smtClean="0">
                <a:solidFill>
                  <a:schemeClr val="tx2"/>
                </a:solidFill>
              </a:rPr>
              <a:t>	</a:t>
            </a:r>
            <a:r>
              <a:rPr lang="en-US" altLang="zh-CN" sz="2000" dirty="0" err="1" smtClean="0">
                <a:solidFill>
                  <a:schemeClr val="tx2"/>
                </a:solidFill>
              </a:rPr>
              <a:t>npm</a:t>
            </a:r>
            <a:r>
              <a:rPr lang="en-US" altLang="zh-CN" sz="2000" dirty="0" smtClean="0">
                <a:solidFill>
                  <a:schemeClr val="tx2"/>
                </a:solidFill>
              </a:rPr>
              <a:t> </a:t>
            </a:r>
            <a:r>
              <a:rPr lang="en-US" altLang="zh-CN" sz="2000" dirty="0" err="1">
                <a:solidFill>
                  <a:schemeClr val="tx2"/>
                </a:solidFill>
              </a:rPr>
              <a:t>config</a:t>
            </a:r>
            <a:r>
              <a:rPr lang="en-US" altLang="zh-CN" sz="2000" dirty="0">
                <a:solidFill>
                  <a:schemeClr val="tx2"/>
                </a:solidFill>
              </a:rPr>
              <a:t> set registry https://registry.npm.taobao.org --global </a:t>
            </a:r>
            <a:r>
              <a:rPr lang="en-US" altLang="zh-CN" sz="2000" dirty="0" smtClean="0">
                <a:solidFill>
                  <a:schemeClr val="tx2"/>
                </a:solidFill>
              </a:rPr>
              <a:t/>
            </a:r>
            <a:br>
              <a:rPr lang="en-US" altLang="zh-CN" sz="2000" dirty="0" smtClean="0">
                <a:solidFill>
                  <a:schemeClr val="tx2"/>
                </a:solidFill>
              </a:rPr>
            </a:br>
            <a:r>
              <a:rPr lang="en-US" altLang="zh-CN" sz="2000" dirty="0" smtClean="0">
                <a:solidFill>
                  <a:schemeClr val="tx2"/>
                </a:solidFill>
              </a:rPr>
              <a:t>	</a:t>
            </a:r>
            <a:r>
              <a:rPr lang="en-US" altLang="zh-CN" sz="2000" dirty="0" err="1" smtClean="0">
                <a:solidFill>
                  <a:schemeClr val="tx2"/>
                </a:solidFill>
              </a:rPr>
              <a:t>npm</a:t>
            </a:r>
            <a:r>
              <a:rPr lang="en-US" altLang="zh-CN" sz="2000" dirty="0" smtClean="0">
                <a:solidFill>
                  <a:schemeClr val="tx2"/>
                </a:solidFill>
              </a:rPr>
              <a:t> </a:t>
            </a:r>
            <a:r>
              <a:rPr lang="en-US" altLang="zh-CN" sz="2000" dirty="0" err="1">
                <a:solidFill>
                  <a:schemeClr val="tx2"/>
                </a:solidFill>
              </a:rPr>
              <a:t>config</a:t>
            </a:r>
            <a:r>
              <a:rPr lang="en-US" altLang="zh-CN" sz="2000" dirty="0">
                <a:solidFill>
                  <a:schemeClr val="tx2"/>
                </a:solidFill>
              </a:rPr>
              <a:t> set </a:t>
            </a:r>
            <a:r>
              <a:rPr lang="en-US" altLang="zh-CN" sz="2000" dirty="0" err="1">
                <a:solidFill>
                  <a:schemeClr val="tx2"/>
                </a:solidFill>
              </a:rPr>
              <a:t>disturl</a:t>
            </a:r>
            <a:r>
              <a:rPr lang="en-US" altLang="zh-CN" sz="2000" dirty="0">
                <a:solidFill>
                  <a:schemeClr val="tx2"/>
                </a:solidFill>
              </a:rPr>
              <a:t> https://npm.taobao.org/dist --global</a:t>
            </a:r>
            <a:endParaRPr kumimoji="1" lang="en-US" altLang="zh-CN" sz="2800" dirty="0" smtClean="0">
              <a:solidFill>
                <a:schemeClr val="tx2"/>
              </a:solidFill>
            </a:endParaRPr>
          </a:p>
          <a:p>
            <a:r>
              <a:rPr kumimoji="1" lang="zh-CN" altLang="en-US" sz="2800" dirty="0"/>
              <a:t>安装</a:t>
            </a:r>
            <a:r>
              <a:rPr kumimoji="1" lang="en-US" altLang="zh-CN" sz="2800" b="1" dirty="0" smtClean="0"/>
              <a:t>Java</a:t>
            </a:r>
            <a:r>
              <a:rPr kumimoji="1" lang="en-US" altLang="zh-CN" sz="1500" dirty="0">
                <a:solidFill>
                  <a:schemeClr val="accent6"/>
                </a:solidFill>
              </a:rPr>
              <a:t> </a:t>
            </a:r>
            <a:r>
              <a:rPr kumimoji="1" lang="en-US" altLang="zh-CN" sz="1500" dirty="0" err="1" smtClean="0">
                <a:solidFill>
                  <a:schemeClr val="accent6"/>
                </a:solidFill>
              </a:rPr>
              <a:t>jdk</a:t>
            </a:r>
            <a:r>
              <a:rPr kumimoji="1" lang="en-US" altLang="zh-CN" sz="1500" dirty="0" smtClean="0">
                <a:solidFill>
                  <a:schemeClr val="accent6"/>
                </a:solidFill>
              </a:rPr>
              <a:t> </a:t>
            </a:r>
            <a:r>
              <a:rPr kumimoji="1" lang="zh-CN" altLang="en-US" sz="1500" dirty="0" smtClean="0">
                <a:solidFill>
                  <a:schemeClr val="accent6"/>
                </a:solidFill>
              </a:rPr>
              <a:t>下载</a:t>
            </a:r>
            <a:r>
              <a:rPr kumimoji="1" lang="en-US" altLang="zh-CN" sz="1500" dirty="0">
                <a:solidFill>
                  <a:schemeClr val="accent6"/>
                </a:solidFill>
                <a:hlinkClick r:id="rId3"/>
              </a:rPr>
              <a:t>http://www.oracle.com/technetwork/java/javase/downloads/jdk8-downloads-2133151.html</a:t>
            </a:r>
            <a:endParaRPr kumimoji="1" lang="en-US" altLang="zh-CN" sz="1500" dirty="0" smtClean="0">
              <a:solidFill>
                <a:schemeClr val="accent6"/>
              </a:solidFill>
            </a:endParaRPr>
          </a:p>
          <a:p>
            <a:r>
              <a:rPr kumimoji="1" lang="en-US" altLang="zh-CN" sz="2800" b="1" dirty="0" err="1" smtClean="0"/>
              <a:t>Git</a:t>
            </a:r>
            <a:r>
              <a:rPr kumimoji="1" lang="en-US" altLang="zh-CN" sz="2800" b="1" dirty="0" smtClean="0"/>
              <a:t> </a:t>
            </a:r>
            <a:r>
              <a:rPr kumimoji="1" lang="en-US" altLang="zh-CN" sz="2800" dirty="0" smtClean="0"/>
              <a:t> </a:t>
            </a:r>
            <a:r>
              <a:rPr kumimoji="1" lang="zh-CN" altLang="en-US" sz="1800" dirty="0" smtClean="0">
                <a:solidFill>
                  <a:schemeClr val="accent6"/>
                </a:solidFill>
              </a:rPr>
              <a:t>下载</a:t>
            </a:r>
            <a:r>
              <a:rPr lang="en-US" altLang="zh-CN" sz="1500" dirty="0" smtClean="0">
                <a:solidFill>
                  <a:schemeClr val="accent6"/>
                </a:solidFill>
                <a:hlinkClick r:id="rId4"/>
              </a:rPr>
              <a:t>https://git-for-windows.github.io/</a:t>
            </a:r>
            <a:endParaRPr kumimoji="1" lang="en-US" altLang="zh-CN" sz="1800" dirty="0" smtClean="0">
              <a:solidFill>
                <a:schemeClr val="accent6"/>
              </a:solidFill>
            </a:endParaRPr>
          </a:p>
          <a:p>
            <a:r>
              <a:rPr kumimoji="1" lang="en-US" altLang="zh-CN" sz="2800" b="1" dirty="0" smtClean="0"/>
              <a:t>React-native-cli</a:t>
            </a:r>
            <a:r>
              <a:rPr kumimoji="1" lang="en-US" altLang="zh-CN" sz="2800" dirty="0" smtClean="0"/>
              <a:t>  </a:t>
            </a:r>
            <a:r>
              <a:rPr kumimoji="1" lang="en-US" altLang="zh-CN" sz="2800" dirty="0" err="1" smtClean="0"/>
              <a:t>rn</a:t>
            </a:r>
            <a:r>
              <a:rPr kumimoji="1" lang="zh-CN" altLang="en-US" sz="2800" dirty="0" smtClean="0"/>
              <a:t>命令行工具</a:t>
            </a:r>
            <a:r>
              <a:rPr kumimoji="1" lang="en-US" altLang="zh-CN" sz="2800" dirty="0" smtClean="0"/>
              <a:t> </a:t>
            </a:r>
            <a:r>
              <a:rPr lang="en-US" altLang="zh-CN" sz="1500" dirty="0" err="1" smtClean="0">
                <a:solidFill>
                  <a:schemeClr val="accent6"/>
                </a:solidFill>
              </a:rPr>
              <a:t>git</a:t>
            </a:r>
            <a:r>
              <a:rPr lang="en-US" altLang="zh-CN" sz="1500" dirty="0" smtClean="0">
                <a:solidFill>
                  <a:schemeClr val="accent6"/>
                </a:solidFill>
              </a:rPr>
              <a:t> </a:t>
            </a:r>
            <a:r>
              <a:rPr lang="en-US" altLang="zh-CN" sz="1500" dirty="0">
                <a:solidFill>
                  <a:schemeClr val="accent6"/>
                </a:solidFill>
              </a:rPr>
              <a:t>clone https://github.com/facebook/react-native.git</a:t>
            </a:r>
            <a:endParaRPr kumimoji="1" lang="en-US" altLang="zh-CN" sz="1500" dirty="0" smtClean="0">
              <a:solidFill>
                <a:schemeClr val="accent6"/>
              </a:solidFill>
            </a:endParaRPr>
          </a:p>
          <a:p>
            <a:r>
              <a:rPr kumimoji="1" lang="en-US" altLang="zh-CN" sz="2800" b="1" dirty="0" smtClean="0"/>
              <a:t>Android studio</a:t>
            </a:r>
            <a:r>
              <a:rPr kumimoji="1" lang="en-US" altLang="zh-CN" sz="2800" dirty="0" smtClean="0"/>
              <a:t>  </a:t>
            </a:r>
            <a:r>
              <a:rPr lang="en-US" altLang="zh-CN" sz="1700" dirty="0">
                <a:solidFill>
                  <a:schemeClr val="accent6"/>
                </a:solidFill>
                <a:hlinkClick r:id="rId5"/>
              </a:rPr>
              <a:t>Android Studio</a:t>
            </a:r>
            <a:r>
              <a:rPr lang="en-US" altLang="zh-CN" sz="1700" dirty="0">
                <a:solidFill>
                  <a:schemeClr val="accent6"/>
                </a:solidFill>
              </a:rPr>
              <a:t>2.0</a:t>
            </a:r>
            <a:r>
              <a:rPr lang="zh-CN" altLang="en-US" sz="1700" dirty="0">
                <a:solidFill>
                  <a:schemeClr val="accent6"/>
                </a:solidFill>
              </a:rPr>
              <a:t>或更高版本</a:t>
            </a:r>
            <a:endParaRPr kumimoji="1" lang="en-US" altLang="zh-CN" sz="2600" dirty="0" smtClean="0">
              <a:solidFill>
                <a:schemeClr val="accent6"/>
              </a:solidFill>
            </a:endParaRPr>
          </a:p>
          <a:p>
            <a:r>
              <a:rPr kumimoji="1" lang="en-US" altLang="zh-CN" sz="2800" b="1" dirty="0" smtClean="0"/>
              <a:t>Android </a:t>
            </a:r>
            <a:r>
              <a:rPr kumimoji="1" lang="en-US" altLang="zh-CN" sz="2800" b="1" dirty="0" err="1" smtClean="0"/>
              <a:t>sdk</a:t>
            </a:r>
            <a:r>
              <a:rPr kumimoji="1" lang="en-US" altLang="zh-CN" sz="2800" b="1" dirty="0" smtClean="0"/>
              <a:t>   </a:t>
            </a:r>
            <a:r>
              <a:rPr kumimoji="1" lang="en-US" altLang="zh-CN" sz="1700" dirty="0" smtClean="0">
                <a:solidFill>
                  <a:schemeClr val="accent6"/>
                </a:solidFill>
              </a:rPr>
              <a:t>android studio-&gt;</a:t>
            </a:r>
            <a:r>
              <a:rPr lang="en-US" altLang="zh-CN" sz="1700" dirty="0">
                <a:solidFill>
                  <a:schemeClr val="accent6"/>
                </a:solidFill>
              </a:rPr>
              <a:t>SDK Manager</a:t>
            </a:r>
            <a:endParaRPr kumimoji="1" lang="en-US" altLang="zh-CN" sz="1700" dirty="0" smtClean="0">
              <a:solidFill>
                <a:schemeClr val="accent6"/>
              </a:solidFill>
            </a:endParaRPr>
          </a:p>
          <a:p>
            <a:r>
              <a:rPr kumimoji="1" lang="zh-CN" altLang="en-US" sz="2900" dirty="0"/>
              <a:t>配置</a:t>
            </a:r>
            <a:r>
              <a:rPr kumimoji="1" lang="en-US" altLang="zh-CN" sz="2900" b="1" dirty="0"/>
              <a:t>java home  </a:t>
            </a:r>
            <a:r>
              <a:rPr kumimoji="1" lang="en-US" altLang="zh-CN" sz="2900" dirty="0"/>
              <a:t/>
            </a:r>
            <a:br>
              <a:rPr kumimoji="1" lang="en-US" altLang="zh-CN" sz="2900" dirty="0"/>
            </a:br>
            <a:r>
              <a:rPr lang="en-US" altLang="zh-CN" sz="1700" dirty="0">
                <a:solidFill>
                  <a:schemeClr val="accent6"/>
                </a:solidFill>
              </a:rPr>
              <a:t>ANDROID_HOME</a:t>
            </a:r>
            <a:r>
              <a:rPr lang="zh-CN" altLang="en-US" sz="1700" dirty="0">
                <a:solidFill>
                  <a:schemeClr val="accent6"/>
                </a:solidFill>
              </a:rPr>
              <a:t>：</a:t>
            </a:r>
            <a:r>
              <a:rPr lang="en-US" altLang="zh-CN" sz="1700" dirty="0">
                <a:solidFill>
                  <a:schemeClr val="accent6"/>
                </a:solidFill>
              </a:rPr>
              <a:t>Android SDK Manager</a:t>
            </a:r>
            <a:r>
              <a:rPr lang="zh-CN" altLang="en-US" sz="1700" dirty="0">
                <a:solidFill>
                  <a:schemeClr val="accent6"/>
                </a:solidFill>
              </a:rPr>
              <a:t>的位置；例如：（</a:t>
            </a:r>
            <a:r>
              <a:rPr lang="en-US" altLang="zh-CN" sz="1700" dirty="0">
                <a:solidFill>
                  <a:schemeClr val="accent6"/>
                </a:solidFill>
              </a:rPr>
              <a:t>ANDROID_HOME=&gt; E:\Android\sdk</a:t>
            </a:r>
            <a:r>
              <a:rPr lang="zh-CN" altLang="en-US" sz="1700" dirty="0">
                <a:solidFill>
                  <a:schemeClr val="accent6"/>
                </a:solidFill>
              </a:rPr>
              <a:t>）</a:t>
            </a:r>
            <a:r>
              <a:rPr lang="en-US" altLang="zh-CN" sz="1700" dirty="0">
                <a:solidFill>
                  <a:schemeClr val="accent6"/>
                </a:solidFill>
              </a:rPr>
              <a:t/>
            </a:r>
            <a:br>
              <a:rPr lang="en-US" altLang="zh-CN" sz="1700" dirty="0">
                <a:solidFill>
                  <a:schemeClr val="accent6"/>
                </a:solidFill>
              </a:rPr>
            </a:br>
            <a:r>
              <a:rPr lang="zh-CN" altLang="en-US" sz="1700" dirty="0">
                <a:solidFill>
                  <a:schemeClr val="accent6"/>
                </a:solidFill>
              </a:rPr>
              <a:t>设置环境变量</a:t>
            </a:r>
            <a:r>
              <a:rPr lang="en-US" altLang="zh-CN" sz="1700" dirty="0">
                <a:solidFill>
                  <a:schemeClr val="accent6"/>
                </a:solidFill>
              </a:rPr>
              <a:t>PATH</a:t>
            </a:r>
            <a:r>
              <a:rPr lang="zh-CN" altLang="en-US" sz="1700" dirty="0">
                <a:solidFill>
                  <a:schemeClr val="accent6"/>
                </a:solidFill>
              </a:rPr>
              <a:t>：例如：（</a:t>
            </a:r>
            <a:r>
              <a:rPr lang="en-US" altLang="zh-CN" sz="1700" dirty="0">
                <a:solidFill>
                  <a:schemeClr val="accent6"/>
                </a:solidFill>
              </a:rPr>
              <a:t>PATH=&gt; %ANDROID_HOME%\tools;%ANDROID_HOME%\platform-tools</a:t>
            </a:r>
            <a:r>
              <a:rPr lang="zh-CN" altLang="en-US" sz="2800" dirty="0" smtClean="0">
                <a:solidFill>
                  <a:schemeClr val="accent6"/>
                </a:solidFill>
              </a:rPr>
              <a:t>）</a:t>
            </a:r>
            <a:endParaRPr kumimoji="1" lang="en-US" altLang="zh-CN" sz="2800" dirty="0" smtClean="0"/>
          </a:p>
          <a:p>
            <a:r>
              <a:rPr kumimoji="1" lang="en-US" altLang="zh-CN" sz="2800" dirty="0" smtClean="0"/>
              <a:t>Ide(</a:t>
            </a:r>
            <a:r>
              <a:rPr kumimoji="1" lang="zh-CN" altLang="en-US" sz="2800" dirty="0" smtClean="0"/>
              <a:t>推荐</a:t>
            </a:r>
            <a:r>
              <a:rPr kumimoji="1" lang="en-US" altLang="zh-CN" sz="2800" b="1" dirty="0" smtClean="0"/>
              <a:t>visual studio code</a:t>
            </a:r>
            <a:r>
              <a:rPr kumimoji="1" lang="en-US" altLang="zh-CN" sz="2800" dirty="0" smtClean="0"/>
              <a:t>)    </a:t>
            </a:r>
            <a:r>
              <a:rPr kumimoji="1" lang="zh-CN" altLang="en-US" sz="1700" dirty="0" smtClean="0">
                <a:solidFill>
                  <a:schemeClr val="accent6"/>
                </a:solidFill>
              </a:rPr>
              <a:t>代码补全插件使用</a:t>
            </a:r>
            <a:r>
              <a:rPr kumimoji="1" lang="en-US" altLang="zh-CN" sz="1700" dirty="0">
                <a:solidFill>
                  <a:schemeClr val="accent6"/>
                </a:solidFill>
                <a:hlinkClick r:id="rId6"/>
              </a:rPr>
              <a:t>http://www.lcode.org/vs-react-native-buquan/</a:t>
            </a:r>
            <a:endParaRPr kumimoji="1" lang="zh-CN" altLang="en-US" sz="2000" dirty="0">
              <a:solidFill>
                <a:schemeClr val="accent6"/>
              </a:solidFill>
            </a:endParaRPr>
          </a:p>
        </p:txBody>
      </p:sp>
    </p:spTree>
    <p:extLst>
      <p:ext uri="{BB962C8B-B14F-4D97-AF65-F5344CB8AC3E}">
        <p14:creationId xmlns:p14="http://schemas.microsoft.com/office/powerpoint/2010/main" val="3227228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816424"/>
          </a:xfrm>
        </p:spPr>
        <p:txBody>
          <a:bodyPr>
            <a:normAutofit fontScale="55000" lnSpcReduction="20000"/>
          </a:bodyPr>
          <a:lstStyle/>
          <a:p>
            <a:pPr>
              <a:lnSpc>
                <a:spcPct val="170000"/>
              </a:lnSpc>
            </a:pPr>
            <a:r>
              <a:rPr lang="zh-CN" altLang="en-US" sz="2400" dirty="0" smtClean="0"/>
              <a:t>相关资料：</a:t>
            </a:r>
            <a:endParaRPr lang="en-US" altLang="zh-CN" sz="2400" dirty="0" smtClean="0"/>
          </a:p>
          <a:p>
            <a:pPr lvl="1">
              <a:lnSpc>
                <a:spcPct val="170000"/>
              </a:lnSpc>
            </a:pPr>
            <a:r>
              <a:rPr lang="en-US" altLang="zh-CN" sz="2000" dirty="0" smtClean="0"/>
              <a:t>React-native</a:t>
            </a:r>
            <a:r>
              <a:rPr lang="zh-CN" altLang="en-US" sz="2000" dirty="0" smtClean="0"/>
              <a:t>中文网：</a:t>
            </a:r>
            <a:r>
              <a:rPr lang="en-US" altLang="zh-CN" sz="2000" dirty="0">
                <a:hlinkClick r:id="rId2"/>
              </a:rPr>
              <a:t>http://</a:t>
            </a:r>
            <a:r>
              <a:rPr lang="en-US" altLang="zh-CN" sz="2000" dirty="0" smtClean="0">
                <a:hlinkClick r:id="rId2"/>
              </a:rPr>
              <a:t>reactnative.cn/</a:t>
            </a:r>
            <a:endParaRPr lang="en-US" altLang="zh-CN" sz="2000" dirty="0" smtClean="0"/>
          </a:p>
          <a:p>
            <a:pPr lvl="1">
              <a:lnSpc>
                <a:spcPct val="170000"/>
              </a:lnSpc>
            </a:pPr>
            <a:r>
              <a:rPr lang="en-US" altLang="zh-CN" sz="2000" dirty="0" smtClean="0"/>
              <a:t>ES6</a:t>
            </a:r>
            <a:r>
              <a:rPr lang="zh-CN" altLang="en-US" sz="2000" dirty="0" smtClean="0"/>
              <a:t>语法推荐：</a:t>
            </a:r>
            <a:r>
              <a:rPr lang="en-US" altLang="zh-CN" sz="2000" dirty="0" smtClean="0">
                <a:hlinkClick r:id="rId3"/>
              </a:rPr>
              <a:t>http://es6.ruanyifeng.com/</a:t>
            </a:r>
            <a:endParaRPr lang="en-US" altLang="zh-CN" sz="2000" dirty="0" smtClean="0"/>
          </a:p>
          <a:p>
            <a:pPr lvl="1">
              <a:lnSpc>
                <a:spcPct val="170000"/>
              </a:lnSpc>
            </a:pPr>
            <a:r>
              <a:rPr lang="en-US" altLang="zh-CN" sz="2000" dirty="0" err="1" smtClean="0"/>
              <a:t>reactjs</a:t>
            </a:r>
            <a:r>
              <a:rPr lang="zh-CN" altLang="en-US" sz="2000" dirty="0" smtClean="0"/>
              <a:t>：</a:t>
            </a:r>
            <a:r>
              <a:rPr lang="en-US" altLang="zh-CN" sz="2000" dirty="0">
                <a:hlinkClick r:id="rId4"/>
              </a:rPr>
              <a:t>http://reactjs.cn</a:t>
            </a:r>
            <a:r>
              <a:rPr lang="en-US" altLang="zh-CN" sz="2000" dirty="0" smtClean="0">
                <a:hlinkClick r:id="rId4"/>
              </a:rPr>
              <a:t>/</a:t>
            </a:r>
            <a:endParaRPr lang="en-US" altLang="zh-CN" sz="2000" dirty="0" smtClean="0"/>
          </a:p>
          <a:p>
            <a:pPr lvl="1">
              <a:lnSpc>
                <a:spcPct val="170000"/>
              </a:lnSpc>
            </a:pPr>
            <a:r>
              <a:rPr lang="zh-CN" altLang="en-US" sz="2000" dirty="0"/>
              <a:t>第三方组件库：</a:t>
            </a:r>
            <a:r>
              <a:rPr lang="en-US" altLang="zh-CN" sz="2000" dirty="0">
                <a:hlinkClick r:id="rId5"/>
              </a:rPr>
              <a:t>https://</a:t>
            </a:r>
            <a:r>
              <a:rPr lang="en-US" altLang="zh-CN" sz="2000" dirty="0" smtClean="0">
                <a:hlinkClick r:id="rId5"/>
              </a:rPr>
              <a:t>js.coach/react-native</a:t>
            </a:r>
            <a:endParaRPr lang="en-US" altLang="zh-CN" sz="2000" dirty="0"/>
          </a:p>
          <a:p>
            <a:pPr>
              <a:lnSpc>
                <a:spcPct val="170000"/>
              </a:lnSpc>
            </a:pPr>
            <a:r>
              <a:rPr lang="zh-CN" altLang="en-US" sz="2400" dirty="0" smtClean="0"/>
              <a:t>新建</a:t>
            </a:r>
            <a:r>
              <a:rPr lang="zh-CN" altLang="en-US" sz="2400" dirty="0"/>
              <a:t>一个</a:t>
            </a:r>
            <a:r>
              <a:rPr lang="zh-CN" altLang="en-US" sz="2400" dirty="0" smtClean="0"/>
              <a:t>工程：</a:t>
            </a:r>
            <a:r>
              <a:rPr lang="en-US" altLang="zh-CN" sz="2400" dirty="0">
                <a:solidFill>
                  <a:schemeClr val="accent6"/>
                </a:solidFill>
              </a:rPr>
              <a:t>react-native </a:t>
            </a:r>
            <a:r>
              <a:rPr lang="en-US" altLang="zh-CN" sz="2400" dirty="0" err="1">
                <a:solidFill>
                  <a:schemeClr val="accent6"/>
                </a:solidFill>
              </a:rPr>
              <a:t>init</a:t>
            </a:r>
            <a:r>
              <a:rPr lang="en-US" altLang="zh-CN" sz="2400" dirty="0">
                <a:solidFill>
                  <a:schemeClr val="accent6"/>
                </a:solidFill>
              </a:rPr>
              <a:t> </a:t>
            </a:r>
            <a:r>
              <a:rPr lang="en-US" altLang="zh-CN" sz="2400" dirty="0" err="1" smtClean="0">
                <a:solidFill>
                  <a:schemeClr val="accent6"/>
                </a:solidFill>
              </a:rPr>
              <a:t>projectname</a:t>
            </a:r>
            <a:endParaRPr lang="en-US" altLang="zh-CN" sz="2400" dirty="0"/>
          </a:p>
          <a:p>
            <a:pPr>
              <a:lnSpc>
                <a:spcPct val="170000"/>
              </a:lnSpc>
            </a:pPr>
            <a:r>
              <a:rPr lang="zh-CN" altLang="en-US" sz="2400" dirty="0"/>
              <a:t>运行到手机：</a:t>
            </a:r>
            <a:r>
              <a:rPr lang="en-US" altLang="zh-CN" sz="2400" dirty="0">
                <a:solidFill>
                  <a:schemeClr val="accent6"/>
                </a:solidFill>
              </a:rPr>
              <a:t>react-native </a:t>
            </a:r>
            <a:r>
              <a:rPr lang="en-US" altLang="zh-CN" sz="2400" dirty="0" smtClean="0">
                <a:solidFill>
                  <a:schemeClr val="accent6"/>
                </a:solidFill>
              </a:rPr>
              <a:t>run-android</a:t>
            </a:r>
            <a:endParaRPr lang="en-US" altLang="zh-CN" sz="2400" dirty="0" smtClean="0">
              <a:solidFill>
                <a:schemeClr val="accent6"/>
              </a:solidFill>
            </a:endParaRPr>
          </a:p>
          <a:p>
            <a:pPr>
              <a:lnSpc>
                <a:spcPct val="170000"/>
              </a:lnSpc>
            </a:pPr>
            <a:r>
              <a:rPr lang="en-US" altLang="zh-CN" sz="2400" dirty="0" smtClean="0"/>
              <a:t>(</a:t>
            </a:r>
            <a:r>
              <a:rPr lang="zh-CN" altLang="en-US" sz="2400" dirty="0" smtClean="0"/>
              <a:t>启动</a:t>
            </a:r>
            <a:r>
              <a:rPr lang="zh-CN" altLang="en-US" sz="2400" dirty="0" smtClean="0"/>
              <a:t>工程：</a:t>
            </a:r>
            <a:r>
              <a:rPr lang="en-US" altLang="zh-CN" sz="2400" dirty="0" smtClean="0">
                <a:solidFill>
                  <a:schemeClr val="accent6"/>
                </a:solidFill>
              </a:rPr>
              <a:t>react-native </a:t>
            </a:r>
            <a:r>
              <a:rPr lang="en-US" altLang="zh-CN" sz="2400" dirty="0" smtClean="0">
                <a:solidFill>
                  <a:schemeClr val="accent6"/>
                </a:solidFill>
              </a:rPr>
              <a:t>start</a:t>
            </a:r>
            <a:r>
              <a:rPr lang="en-US" altLang="zh-CN" sz="2400" dirty="0" smtClean="0"/>
              <a:t>)</a:t>
            </a:r>
            <a:endParaRPr lang="en-US" altLang="zh-CN" sz="2400" dirty="0" smtClean="0"/>
          </a:p>
          <a:p>
            <a:pPr>
              <a:lnSpc>
                <a:spcPct val="170000"/>
              </a:lnSpc>
            </a:pPr>
            <a:r>
              <a:rPr lang="en-US" altLang="zh-CN" sz="2400" dirty="0" smtClean="0">
                <a:solidFill>
                  <a:schemeClr val="accent3">
                    <a:lumMod val="75000"/>
                  </a:schemeClr>
                </a:solidFill>
              </a:rPr>
              <a:t>//</a:t>
            </a:r>
            <a:r>
              <a:rPr lang="zh-CN" altLang="en-US" sz="2400" dirty="0" smtClean="0">
                <a:solidFill>
                  <a:schemeClr val="accent3">
                    <a:lumMod val="75000"/>
                  </a:schemeClr>
                </a:solidFill>
              </a:rPr>
              <a:t>画</a:t>
            </a:r>
            <a:r>
              <a:rPr lang="zh-CN" altLang="en-US" sz="2400" dirty="0" smtClean="0">
                <a:solidFill>
                  <a:schemeClr val="accent3">
                    <a:lumMod val="75000"/>
                  </a:schemeClr>
                </a:solidFill>
              </a:rPr>
              <a:t>出一个简单</a:t>
            </a:r>
            <a:r>
              <a:rPr lang="en-US" altLang="zh-CN" sz="2400" dirty="0" smtClean="0">
                <a:solidFill>
                  <a:schemeClr val="accent3">
                    <a:lumMod val="75000"/>
                  </a:schemeClr>
                </a:solidFill>
              </a:rPr>
              <a:t>UI</a:t>
            </a:r>
            <a:r>
              <a:rPr lang="zh-CN" altLang="en-US" sz="2400" dirty="0" smtClean="0">
                <a:solidFill>
                  <a:schemeClr val="accent3">
                    <a:lumMod val="75000"/>
                  </a:schemeClr>
                </a:solidFill>
              </a:rPr>
              <a:t>：组件</a:t>
            </a:r>
          </a:p>
          <a:p>
            <a:pPr>
              <a:lnSpc>
                <a:spcPct val="170000"/>
              </a:lnSpc>
            </a:pPr>
            <a:r>
              <a:rPr lang="en-US" altLang="zh-CN" sz="2400" dirty="0" smtClean="0">
                <a:solidFill>
                  <a:schemeClr val="accent3">
                    <a:lumMod val="75000"/>
                  </a:schemeClr>
                </a:solidFill>
              </a:rPr>
              <a:t>//</a:t>
            </a:r>
            <a:r>
              <a:rPr lang="zh-CN" altLang="en-US" sz="2400" dirty="0" smtClean="0">
                <a:solidFill>
                  <a:schemeClr val="accent3">
                    <a:lumMod val="75000"/>
                  </a:schemeClr>
                </a:solidFill>
              </a:rPr>
              <a:t>点击</a:t>
            </a:r>
            <a:r>
              <a:rPr lang="zh-CN" altLang="en-US" sz="2400" dirty="0">
                <a:solidFill>
                  <a:schemeClr val="accent3">
                    <a:lumMod val="75000"/>
                  </a:schemeClr>
                </a:solidFill>
              </a:rPr>
              <a:t>事件</a:t>
            </a:r>
            <a:r>
              <a:rPr lang="zh-CN" altLang="en-US" sz="2400" dirty="0" smtClean="0">
                <a:solidFill>
                  <a:schemeClr val="accent3">
                    <a:lumMod val="75000"/>
                  </a:schemeClr>
                </a:solidFill>
              </a:rPr>
              <a:t>响应：</a:t>
            </a:r>
            <a:r>
              <a:rPr lang="en-US" altLang="zh-CN" sz="2400" dirty="0" err="1" smtClean="0">
                <a:solidFill>
                  <a:schemeClr val="accent3">
                    <a:lumMod val="75000"/>
                  </a:schemeClr>
                </a:solidFill>
              </a:rPr>
              <a:t>onPress</a:t>
            </a:r>
            <a:endParaRPr lang="zh-CN" altLang="en-US" sz="2400" dirty="0">
              <a:solidFill>
                <a:schemeClr val="accent3">
                  <a:lumMod val="75000"/>
                </a:schemeClr>
              </a:solidFill>
            </a:endParaRPr>
          </a:p>
          <a:p>
            <a:pPr>
              <a:lnSpc>
                <a:spcPct val="170000"/>
              </a:lnSpc>
            </a:pPr>
            <a:r>
              <a:rPr lang="en-US" altLang="zh-CN" sz="2400" dirty="0" smtClean="0">
                <a:solidFill>
                  <a:schemeClr val="accent3">
                    <a:lumMod val="75000"/>
                  </a:schemeClr>
                </a:solidFill>
              </a:rPr>
              <a:t>//</a:t>
            </a:r>
            <a:r>
              <a:rPr lang="zh-CN" altLang="en-US" sz="2400" dirty="0" smtClean="0">
                <a:solidFill>
                  <a:schemeClr val="accent3">
                    <a:lumMod val="75000"/>
                  </a:schemeClr>
                </a:solidFill>
              </a:rPr>
              <a:t>访问</a:t>
            </a:r>
            <a:r>
              <a:rPr lang="en-US" altLang="zh-CN" sz="2400" dirty="0">
                <a:solidFill>
                  <a:schemeClr val="accent3">
                    <a:lumMod val="75000"/>
                  </a:schemeClr>
                </a:solidFill>
              </a:rPr>
              <a:t>REST </a:t>
            </a:r>
            <a:r>
              <a:rPr lang="en-US" altLang="zh-CN" sz="2400" dirty="0" smtClean="0">
                <a:solidFill>
                  <a:schemeClr val="accent3">
                    <a:lumMod val="75000"/>
                  </a:schemeClr>
                </a:solidFill>
              </a:rPr>
              <a:t>API</a:t>
            </a:r>
            <a:r>
              <a:rPr lang="zh-CN" altLang="en-US" sz="2400" dirty="0" smtClean="0">
                <a:solidFill>
                  <a:schemeClr val="accent3">
                    <a:lumMod val="75000"/>
                  </a:schemeClr>
                </a:solidFill>
              </a:rPr>
              <a:t>：</a:t>
            </a:r>
            <a:r>
              <a:rPr lang="en-US" altLang="zh-CN" sz="2400" dirty="0" smtClean="0">
                <a:solidFill>
                  <a:schemeClr val="accent3">
                    <a:lumMod val="75000"/>
                  </a:schemeClr>
                </a:solidFill>
              </a:rPr>
              <a:t>fetch</a:t>
            </a:r>
            <a:endParaRPr lang="en-US" altLang="zh-CN" sz="2400" dirty="0" smtClean="0">
              <a:solidFill>
                <a:schemeClr val="accent3">
                  <a:lumMod val="75000"/>
                </a:schemeClr>
              </a:solidFill>
            </a:endParaRPr>
          </a:p>
        </p:txBody>
      </p:sp>
      <p:sp>
        <p:nvSpPr>
          <p:cNvPr id="4" name="标题 1"/>
          <p:cNvSpPr txBox="1">
            <a:spLocks/>
          </p:cNvSpPr>
          <p:nvPr/>
        </p:nvSpPr>
        <p:spPr>
          <a:xfrm>
            <a:off x="-5950" y="202332"/>
            <a:ext cx="9144000" cy="8572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800" kern="1200">
                <a:solidFill>
                  <a:schemeClr val="tx1"/>
                </a:solidFill>
                <a:latin typeface="+mj-lt"/>
                <a:ea typeface="+mj-ea"/>
                <a:cs typeface="+mj-cs"/>
              </a:defRPr>
            </a:lvl1pPr>
          </a:lstStyle>
          <a:p>
            <a:pPr algn="l"/>
            <a:r>
              <a:rPr kumimoji="1" lang="en-US" altLang="zh-CN" dirty="0" smtClean="0">
                <a:solidFill>
                  <a:schemeClr val="accent1">
                    <a:lumMod val="60000"/>
                    <a:lumOff val="40000"/>
                  </a:schemeClr>
                </a:solidFill>
              </a:rPr>
              <a:t>React</a:t>
            </a:r>
            <a:r>
              <a:rPr kumimoji="1" lang="zh-CN" altLang="en-US" dirty="0" smtClean="0">
                <a:solidFill>
                  <a:schemeClr val="accent1">
                    <a:lumMod val="60000"/>
                    <a:lumOff val="40000"/>
                  </a:schemeClr>
                </a:solidFill>
              </a:rPr>
              <a:t> </a:t>
            </a:r>
            <a:r>
              <a:rPr kumimoji="1" lang="en-US" altLang="zh-CN" dirty="0" smtClean="0">
                <a:solidFill>
                  <a:schemeClr val="accent1">
                    <a:lumMod val="60000"/>
                    <a:lumOff val="40000"/>
                  </a:schemeClr>
                </a:solidFill>
              </a:rPr>
              <a:t>Native</a:t>
            </a:r>
            <a:r>
              <a:rPr kumimoji="1" lang="zh-CN" altLang="en-US" dirty="0" smtClean="0">
                <a:solidFill>
                  <a:schemeClr val="accent1">
                    <a:lumMod val="60000"/>
                    <a:lumOff val="40000"/>
                  </a:schemeClr>
                </a:solidFill>
              </a:rPr>
              <a:t>入门实践</a:t>
            </a:r>
            <a:endParaRPr lang="zh-CN" altLang="en-US" dirty="0"/>
          </a:p>
        </p:txBody>
      </p:sp>
      <p:sp>
        <p:nvSpPr>
          <p:cNvPr id="6" name="右箭头 5"/>
          <p:cNvSpPr/>
          <p:nvPr/>
        </p:nvSpPr>
        <p:spPr>
          <a:xfrm>
            <a:off x="3653341" y="281913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4733461" y="281913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119058" y="281913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7181733" y="2819132"/>
            <a:ext cx="432048"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087130" y="2706474"/>
            <a:ext cx="646331" cy="369332"/>
          </a:xfrm>
          <a:prstGeom prst="rect">
            <a:avLst/>
          </a:prstGeom>
          <a:noFill/>
        </p:spPr>
        <p:txBody>
          <a:bodyPr wrap="none" rtlCol="0">
            <a:spAutoFit/>
          </a:bodyPr>
          <a:lstStyle/>
          <a:p>
            <a:r>
              <a:rPr lang="zh-CN" altLang="en-US" dirty="0" smtClean="0"/>
              <a:t>白屏</a:t>
            </a:r>
            <a:endParaRPr lang="zh-CN" altLang="en-US" dirty="0"/>
          </a:p>
        </p:txBody>
      </p:sp>
      <p:sp>
        <p:nvSpPr>
          <p:cNvPr id="12" name="TextBox 11"/>
          <p:cNvSpPr txBox="1"/>
          <p:nvPr/>
        </p:nvSpPr>
        <p:spPr>
          <a:xfrm>
            <a:off x="5224450" y="2706474"/>
            <a:ext cx="877163" cy="369332"/>
          </a:xfrm>
          <a:prstGeom prst="rect">
            <a:avLst/>
          </a:prstGeom>
          <a:noFill/>
        </p:spPr>
        <p:txBody>
          <a:bodyPr wrap="none" rtlCol="0">
            <a:spAutoFit/>
          </a:bodyPr>
          <a:lstStyle/>
          <a:p>
            <a:r>
              <a:rPr lang="zh-CN" altLang="en-US" dirty="0" smtClean="0"/>
              <a:t>悬浮窗</a:t>
            </a:r>
            <a:endParaRPr lang="zh-CN" altLang="en-US" dirty="0"/>
          </a:p>
        </p:txBody>
      </p:sp>
      <p:sp>
        <p:nvSpPr>
          <p:cNvPr id="13" name="TextBox 12"/>
          <p:cNvSpPr txBox="1"/>
          <p:nvPr/>
        </p:nvSpPr>
        <p:spPr>
          <a:xfrm>
            <a:off x="6533661" y="2706474"/>
            <a:ext cx="646331" cy="369332"/>
          </a:xfrm>
          <a:prstGeom prst="rect">
            <a:avLst/>
          </a:prstGeom>
          <a:noFill/>
        </p:spPr>
        <p:txBody>
          <a:bodyPr wrap="none" rtlCol="0">
            <a:spAutoFit/>
          </a:bodyPr>
          <a:lstStyle/>
          <a:p>
            <a:r>
              <a:rPr lang="zh-CN" altLang="en-US" dirty="0" smtClean="0"/>
              <a:t>红屏</a:t>
            </a:r>
            <a:endParaRPr lang="zh-CN" altLang="en-US" dirty="0"/>
          </a:p>
        </p:txBody>
      </p:sp>
      <p:sp>
        <p:nvSpPr>
          <p:cNvPr id="14" name="TextBox 13"/>
          <p:cNvSpPr txBox="1"/>
          <p:nvPr/>
        </p:nvSpPr>
        <p:spPr>
          <a:xfrm>
            <a:off x="7613781" y="2706474"/>
            <a:ext cx="1036438" cy="369332"/>
          </a:xfrm>
          <a:prstGeom prst="rect">
            <a:avLst/>
          </a:prstGeom>
          <a:noFill/>
        </p:spPr>
        <p:txBody>
          <a:bodyPr wrap="none" rtlCol="0">
            <a:spAutoFit/>
          </a:bodyPr>
          <a:lstStyle/>
          <a:p>
            <a:r>
              <a:rPr lang="en-US" altLang="zh-CN" dirty="0" smtClean="0"/>
              <a:t>IP+8081</a:t>
            </a:r>
            <a:endParaRPr lang="zh-CN" altLang="en-US" dirty="0"/>
          </a:p>
        </p:txBody>
      </p:sp>
    </p:spTree>
    <p:extLst>
      <p:ext uri="{BB962C8B-B14F-4D97-AF65-F5344CB8AC3E}">
        <p14:creationId xmlns:p14="http://schemas.microsoft.com/office/powerpoint/2010/main" val="805420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7"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6468"/>
            <a:ext cx="9144000" cy="857250"/>
          </a:xfrm>
        </p:spPr>
        <p:txBody>
          <a:bodyPr/>
          <a:lstStyle/>
          <a:p>
            <a:r>
              <a:rPr lang="zh-CN" altLang="en-US" dirty="0" smtClean="0"/>
              <a:t>项目结构和代码结构</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7" y="-72008"/>
            <a:ext cx="4583459" cy="52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305" y="762000"/>
            <a:ext cx="26955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72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ppt_w</p:attrName>
                                        </p:attrNameLst>
                                      </p:cBhvr>
                                      <p:tavLst>
                                        <p:tav tm="0">
                                          <p:val>
                                            <p:fltVal val="0"/>
                                          </p:val>
                                        </p:tav>
                                        <p:tav tm="100000">
                                          <p:val>
                                            <p:strVal val="#ppt_w"/>
                                          </p:val>
                                        </p:tav>
                                      </p:tavLst>
                                    </p:anim>
                                    <p:anim calcmode="lin" valueType="num">
                                      <p:cBhvr>
                                        <p:cTn id="21" dur="500" fill="hold"/>
                                        <p:tgtEl>
                                          <p:spTgt spid="4"/>
                                        </p:tgtEl>
                                        <p:attrNameLst>
                                          <p:attrName>ppt_h</p:attrName>
                                        </p:attrNameLst>
                                      </p:cBhvr>
                                      <p:tavLst>
                                        <p:tav tm="0">
                                          <p:val>
                                            <p:fltVal val="0"/>
                                          </p:val>
                                        </p:tav>
                                        <p:tav tm="100000">
                                          <p:val>
                                            <p:strVal val="#ppt_h"/>
                                          </p:val>
                                        </p:tav>
                                      </p:tavLst>
                                    </p:anim>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www.qt86.com/cache/1473219206_7781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23939"/>
            <a:ext cx="8038356" cy="1039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92444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App</a:t>
            </a:r>
            <a:r>
              <a:rPr lang="zh-CN" altLang="en-US" dirty="0" smtClean="0"/>
              <a:t>开发</a:t>
            </a:r>
            <a:endParaRPr lang="zh-CN" altLang="en-US" dirty="0"/>
          </a:p>
        </p:txBody>
      </p:sp>
      <p:sp>
        <p:nvSpPr>
          <p:cNvPr id="10" name="内容占位符 9"/>
          <p:cNvSpPr>
            <a:spLocks noGrp="1"/>
          </p:cNvSpPr>
          <p:nvPr>
            <p:ph sz="half" idx="1"/>
          </p:nvPr>
        </p:nvSpPr>
        <p:spPr>
          <a:xfrm>
            <a:off x="899592" y="1167594"/>
            <a:ext cx="2664296" cy="272175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normAutofit fontScale="92500" lnSpcReduction="10000"/>
          </a:bodyPr>
          <a:lstStyle/>
          <a:p>
            <a:r>
              <a:rPr lang="en-US" altLang="zh-CN" b="1" dirty="0" smtClean="0"/>
              <a:t>Android</a:t>
            </a:r>
          </a:p>
          <a:p>
            <a:pPr lvl="1"/>
            <a:r>
              <a:rPr lang="en-US" altLang="zh-CN" dirty="0" smtClean="0"/>
              <a:t>UI</a:t>
            </a:r>
          </a:p>
          <a:p>
            <a:pPr lvl="1"/>
            <a:r>
              <a:rPr lang="zh-CN" altLang="en-US" dirty="0"/>
              <a:t>导航</a:t>
            </a:r>
            <a:endParaRPr lang="en-US" altLang="zh-CN" dirty="0" smtClean="0"/>
          </a:p>
          <a:p>
            <a:pPr lvl="1"/>
            <a:r>
              <a:rPr lang="zh-CN" altLang="en-US" dirty="0" smtClean="0"/>
              <a:t>逻辑</a:t>
            </a:r>
            <a:endParaRPr lang="en-US" altLang="zh-CN" dirty="0" smtClean="0"/>
          </a:p>
          <a:p>
            <a:pPr lvl="1"/>
            <a:r>
              <a:rPr lang="en-US" altLang="zh-CN" dirty="0" err="1" smtClean="0"/>
              <a:t>Api</a:t>
            </a:r>
            <a:endParaRPr lang="en-US" altLang="zh-CN" dirty="0" smtClean="0"/>
          </a:p>
          <a:p>
            <a:pPr lvl="1"/>
            <a:r>
              <a:rPr lang="zh-CN" altLang="en-US" dirty="0"/>
              <a:t>推送</a:t>
            </a:r>
            <a:endParaRPr lang="en-US" altLang="zh-CN" dirty="0" smtClean="0"/>
          </a:p>
          <a:p>
            <a:pPr lvl="1"/>
            <a:r>
              <a:rPr lang="zh-CN" altLang="en-US" dirty="0" smtClean="0"/>
              <a:t>硬件响应</a:t>
            </a:r>
            <a:endParaRPr lang="zh-CN" altLang="en-US" dirty="0"/>
          </a:p>
        </p:txBody>
      </p:sp>
      <p:sp>
        <p:nvSpPr>
          <p:cNvPr id="11" name="内容占位符 10"/>
          <p:cNvSpPr>
            <a:spLocks noGrp="1"/>
          </p:cNvSpPr>
          <p:nvPr>
            <p:ph sz="half" idx="2"/>
          </p:nvPr>
        </p:nvSpPr>
        <p:spPr>
          <a:xfrm>
            <a:off x="5381533" y="1174871"/>
            <a:ext cx="2736304" cy="272174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ormAutofit fontScale="92500" lnSpcReduction="10000"/>
          </a:bodyPr>
          <a:lstStyle/>
          <a:p>
            <a:r>
              <a:rPr lang="en-US" altLang="zh-CN" b="1" dirty="0" err="1" smtClean="0"/>
              <a:t>ios</a:t>
            </a:r>
            <a:endParaRPr lang="en-US" altLang="zh-CN" b="1" dirty="0"/>
          </a:p>
          <a:p>
            <a:pPr lvl="1"/>
            <a:r>
              <a:rPr lang="en-US" altLang="zh-CN" dirty="0"/>
              <a:t>UI</a:t>
            </a:r>
          </a:p>
          <a:p>
            <a:pPr lvl="1"/>
            <a:r>
              <a:rPr lang="zh-CN" altLang="en-US" dirty="0"/>
              <a:t>导航</a:t>
            </a:r>
            <a:endParaRPr lang="en-US" altLang="zh-CN" dirty="0"/>
          </a:p>
          <a:p>
            <a:pPr lvl="1"/>
            <a:r>
              <a:rPr lang="zh-CN" altLang="en-US" dirty="0"/>
              <a:t>逻辑</a:t>
            </a:r>
            <a:endParaRPr lang="en-US" altLang="zh-CN" dirty="0"/>
          </a:p>
          <a:p>
            <a:pPr lvl="1"/>
            <a:r>
              <a:rPr lang="en-US" altLang="zh-CN" dirty="0" err="1"/>
              <a:t>Api</a:t>
            </a:r>
            <a:endParaRPr lang="en-US" altLang="zh-CN" dirty="0"/>
          </a:p>
          <a:p>
            <a:pPr lvl="1"/>
            <a:r>
              <a:rPr lang="zh-CN" altLang="en-US" dirty="0"/>
              <a:t>推送</a:t>
            </a:r>
            <a:endParaRPr lang="en-US" altLang="zh-CN" dirty="0"/>
          </a:p>
          <a:p>
            <a:pPr lvl="1"/>
            <a:r>
              <a:rPr lang="zh-CN" altLang="en-US" dirty="0"/>
              <a:t>硬件</a:t>
            </a:r>
            <a:r>
              <a:rPr lang="zh-CN" altLang="en-US" dirty="0" smtClean="0"/>
              <a:t>响应</a:t>
            </a:r>
            <a:endParaRPr lang="zh-CN" altLang="en-US" dirty="0"/>
          </a:p>
        </p:txBody>
      </p:sp>
      <p:sp>
        <p:nvSpPr>
          <p:cNvPr id="4" name="左右箭头 3"/>
          <p:cNvSpPr/>
          <p:nvPr/>
        </p:nvSpPr>
        <p:spPr>
          <a:xfrm>
            <a:off x="3347864" y="2355726"/>
            <a:ext cx="2160240"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757362" y="2027044"/>
            <a:ext cx="1390702" cy="369332"/>
          </a:xfrm>
          <a:prstGeom prst="rect">
            <a:avLst/>
          </a:prstGeom>
          <a:noFill/>
        </p:spPr>
        <p:txBody>
          <a:bodyPr wrap="none" rtlCol="0">
            <a:spAutoFit/>
          </a:bodyPr>
          <a:lstStyle/>
          <a:p>
            <a:r>
              <a:rPr lang="en-US" altLang="zh-CN" dirty="0" smtClean="0"/>
              <a:t>React-native</a:t>
            </a:r>
          </a:p>
        </p:txBody>
      </p:sp>
    </p:spTree>
    <p:extLst>
      <p:ext uri="{BB962C8B-B14F-4D97-AF65-F5344CB8AC3E}">
        <p14:creationId xmlns:p14="http://schemas.microsoft.com/office/powerpoint/2010/main" val="25855923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750"/>
                                        <p:tgtEl>
                                          <p:spTgt spid="5"/>
                                        </p:tgtEl>
                                      </p:cBhvr>
                                    </p:animEffect>
                                  </p:childTnLst>
                                </p:cTn>
                              </p:par>
                              <p:par>
                                <p:cTn id="8" presetID="16" presetClass="entr" presetSubtype="37"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现状</a:t>
            </a:r>
            <a:endParaRPr lang="zh-CN" altLang="en-US" dirty="0"/>
          </a:p>
        </p:txBody>
      </p:sp>
      <p:sp>
        <p:nvSpPr>
          <p:cNvPr id="6" name="内容占位符 5"/>
          <p:cNvSpPr>
            <a:spLocks noGrp="1"/>
          </p:cNvSpPr>
          <p:nvPr>
            <p:ph idx="1"/>
          </p:nvPr>
        </p:nvSpPr>
        <p:spPr>
          <a:xfrm>
            <a:off x="457200" y="1275606"/>
            <a:ext cx="8229600" cy="3319016"/>
          </a:xfrm>
        </p:spPr>
        <p:txBody>
          <a:bodyPr>
            <a:normAutofit/>
          </a:bodyPr>
          <a:lstStyle/>
          <a:p>
            <a:pPr algn="ctr">
              <a:buFont typeface="Wingdings" pitchFamily="2" charset="2"/>
              <a:buChar char="Ø"/>
            </a:pPr>
            <a:r>
              <a:rPr kumimoji="1" lang="zh-CN" altLang="en-US" sz="2800" dirty="0" smtClean="0"/>
              <a:t>多端</a:t>
            </a:r>
            <a:r>
              <a:rPr kumimoji="1" lang="zh-CN" altLang="en-US" sz="2800" dirty="0"/>
              <a:t>团队人员</a:t>
            </a:r>
            <a:r>
              <a:rPr kumimoji="1" lang="zh-CN" altLang="en-US" sz="2800" dirty="0" smtClean="0"/>
              <a:t>成本</a:t>
            </a:r>
            <a:endParaRPr kumimoji="1" lang="en-US" altLang="zh-CN" sz="2800" dirty="0" smtClean="0"/>
          </a:p>
          <a:p>
            <a:pPr algn="ctr">
              <a:buFont typeface="Wingdings" pitchFamily="2" charset="2"/>
              <a:buChar char="Ø"/>
            </a:pPr>
            <a:r>
              <a:rPr kumimoji="1" lang="zh-CN" altLang="en-US" sz="2800" dirty="0"/>
              <a:t>开发以及测试效率</a:t>
            </a:r>
          </a:p>
          <a:p>
            <a:pPr algn="ctr">
              <a:buFont typeface="Wingdings" pitchFamily="2" charset="2"/>
              <a:buChar char="Ø"/>
            </a:pPr>
            <a:r>
              <a:rPr kumimoji="1" lang="zh-CN" altLang="en-US" sz="2800" dirty="0"/>
              <a:t>多端代码复用极差</a:t>
            </a:r>
          </a:p>
          <a:p>
            <a:pPr algn="ctr">
              <a:buFont typeface="Wingdings" pitchFamily="2" charset="2"/>
              <a:buChar char="Ø"/>
            </a:pPr>
            <a:r>
              <a:rPr kumimoji="1" lang="en-US" altLang="zh-CN" sz="2800" dirty="0"/>
              <a:t>App</a:t>
            </a:r>
            <a:r>
              <a:rPr kumimoji="1" lang="zh-CN" altLang="en-US" sz="2800" dirty="0"/>
              <a:t>版本更新周期</a:t>
            </a:r>
          </a:p>
          <a:p>
            <a:pPr marL="0" indent="0" algn="ctr">
              <a:buNone/>
            </a:pPr>
            <a:r>
              <a:rPr kumimoji="1" lang="en-US" altLang="zh-CN" sz="2800" dirty="0" smtClean="0"/>
              <a:t>……</a:t>
            </a:r>
            <a:endParaRPr kumimoji="1" lang="zh-CN" altLang="en-US" sz="2800" dirty="0"/>
          </a:p>
        </p:txBody>
      </p:sp>
    </p:spTree>
    <p:extLst>
      <p:ext uri="{BB962C8B-B14F-4D97-AF65-F5344CB8AC3E}">
        <p14:creationId xmlns:p14="http://schemas.microsoft.com/office/powerpoint/2010/main" val="742305282"/>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51470"/>
            <a:ext cx="7772400" cy="1102519"/>
          </a:xfrm>
        </p:spPr>
        <p:txBody>
          <a:bodyPr>
            <a:normAutofit/>
          </a:bodyPr>
          <a:lstStyle/>
          <a:p>
            <a:r>
              <a:rPr lang="zh-CN" altLang="en-US" sz="5400" dirty="0" smtClean="0"/>
              <a:t>跨平台框架</a:t>
            </a:r>
            <a:endParaRPr lang="zh-CN" altLang="en-US" sz="5400" dirty="0"/>
          </a:p>
        </p:txBody>
      </p:sp>
      <p:sp>
        <p:nvSpPr>
          <p:cNvPr id="3" name="副标题 2"/>
          <p:cNvSpPr>
            <a:spLocks noGrp="1"/>
          </p:cNvSpPr>
          <p:nvPr>
            <p:ph type="subTitle" idx="1"/>
          </p:nvPr>
        </p:nvSpPr>
        <p:spPr>
          <a:xfrm>
            <a:off x="251520" y="987574"/>
            <a:ext cx="8640960" cy="4014446"/>
          </a:xfrm>
        </p:spPr>
        <p:txBody>
          <a:bodyPr>
            <a:normAutofit/>
          </a:bodyPr>
          <a:lstStyle/>
          <a:p>
            <a:pPr algn="l"/>
            <a:r>
              <a:rPr lang="en-US" altLang="zh-CN" sz="1800" dirty="0">
                <a:solidFill>
                  <a:schemeClr val="tx1"/>
                </a:solidFill>
              </a:rPr>
              <a:t>(</a:t>
            </a:r>
            <a:r>
              <a:rPr lang="zh-CN" altLang="en-US" sz="1800" dirty="0">
                <a:solidFill>
                  <a:schemeClr val="tx1"/>
                </a:solidFill>
              </a:rPr>
              <a:t>一</a:t>
            </a:r>
            <a:r>
              <a:rPr lang="en-US" altLang="zh-CN" sz="1800" dirty="0">
                <a:solidFill>
                  <a:schemeClr val="tx1"/>
                </a:solidFill>
              </a:rPr>
              <a:t>).</a:t>
            </a:r>
            <a:r>
              <a:rPr lang="en-US" altLang="zh-CN" sz="1800" dirty="0" err="1">
                <a:solidFill>
                  <a:schemeClr val="tx1"/>
                </a:solidFill>
              </a:rPr>
              <a:t>cordova</a:t>
            </a:r>
            <a:endParaRPr lang="en-US" altLang="zh-CN" sz="1800" dirty="0">
              <a:solidFill>
                <a:schemeClr val="tx1"/>
              </a:solidFill>
            </a:endParaRPr>
          </a:p>
          <a:p>
            <a:pPr algn="l"/>
            <a:r>
              <a:rPr lang="en-US" altLang="zh-CN" sz="1800" dirty="0" err="1">
                <a:solidFill>
                  <a:schemeClr val="tx1"/>
                </a:solidFill>
              </a:rPr>
              <a:t>cordova</a:t>
            </a:r>
            <a:r>
              <a:rPr lang="zh-CN" altLang="en-US" sz="1800" dirty="0">
                <a:solidFill>
                  <a:schemeClr val="tx1"/>
                </a:solidFill>
              </a:rPr>
              <a:t>为一移动开发框架，他让我们可以仅仅专注前端代码，然后通过一个开发框架编译形成一个可安装的</a:t>
            </a:r>
            <a:r>
              <a:rPr lang="en-US" altLang="zh-CN" sz="1800" dirty="0" smtClean="0">
                <a:solidFill>
                  <a:schemeClr val="tx1"/>
                </a:solidFill>
              </a:rPr>
              <a:t>APP</a:t>
            </a:r>
            <a:r>
              <a:rPr lang="zh-CN" altLang="en-US" sz="1800" dirty="0" smtClean="0">
                <a:solidFill>
                  <a:schemeClr val="tx1"/>
                </a:solidFill>
              </a:rPr>
              <a:t>，其实</a:t>
            </a:r>
            <a:r>
              <a:rPr lang="en-US" altLang="zh-CN" sz="1800" dirty="0" err="1">
                <a:solidFill>
                  <a:schemeClr val="tx1"/>
                </a:solidFill>
              </a:rPr>
              <a:t>phoneGap</a:t>
            </a:r>
            <a:r>
              <a:rPr lang="zh-CN" altLang="en-US" sz="1800" dirty="0">
                <a:solidFill>
                  <a:schemeClr val="tx1"/>
                </a:solidFill>
              </a:rPr>
              <a:t>就是指</a:t>
            </a:r>
            <a:r>
              <a:rPr lang="en-US" altLang="zh-CN" sz="1800" dirty="0" err="1" smtClean="0">
                <a:solidFill>
                  <a:schemeClr val="tx1"/>
                </a:solidFill>
              </a:rPr>
              <a:t>cordova</a:t>
            </a:r>
            <a:r>
              <a:rPr lang="zh-CN" altLang="en-US" sz="1800" dirty="0" smtClean="0">
                <a:solidFill>
                  <a:schemeClr val="tx1"/>
                </a:solidFill>
              </a:rPr>
              <a:t>。</a:t>
            </a:r>
            <a:endParaRPr lang="en-US" altLang="zh-CN" sz="1200" dirty="0" smtClean="0">
              <a:solidFill>
                <a:schemeClr val="tx1"/>
              </a:solidFill>
            </a:endParaRPr>
          </a:p>
          <a:p>
            <a:pPr algn="l"/>
            <a:endParaRPr lang="en-US" altLang="zh-CN" sz="1800" dirty="0" smtClean="0">
              <a:solidFill>
                <a:schemeClr val="tx1"/>
              </a:solidFill>
            </a:endParaRPr>
          </a:p>
          <a:p>
            <a:pPr algn="l"/>
            <a:r>
              <a:rPr lang="en-US" altLang="zh-CN" sz="1800" dirty="0">
                <a:solidFill>
                  <a:schemeClr val="tx1"/>
                </a:solidFill>
              </a:rPr>
              <a:t>(</a:t>
            </a:r>
            <a:r>
              <a:rPr lang="zh-CN" altLang="en-US" sz="1800" dirty="0">
                <a:solidFill>
                  <a:schemeClr val="tx1"/>
                </a:solidFill>
              </a:rPr>
              <a:t>二</a:t>
            </a:r>
            <a:r>
              <a:rPr lang="en-US" altLang="zh-CN" sz="1800" dirty="0">
                <a:solidFill>
                  <a:schemeClr val="tx1"/>
                </a:solidFill>
              </a:rPr>
              <a:t>).</a:t>
            </a:r>
            <a:r>
              <a:rPr lang="en-US" altLang="zh-CN" sz="1800" dirty="0" smtClean="0">
                <a:solidFill>
                  <a:schemeClr val="tx1"/>
                </a:solidFill>
              </a:rPr>
              <a:t>IONIC</a:t>
            </a:r>
            <a:r>
              <a:rPr lang="zh-CN" altLang="en-US" sz="1800" dirty="0">
                <a:solidFill>
                  <a:schemeClr val="tx1"/>
                </a:solidFill>
              </a:rPr>
              <a:t> </a:t>
            </a:r>
            <a:br>
              <a:rPr lang="zh-CN" altLang="en-US" sz="1800" dirty="0">
                <a:solidFill>
                  <a:schemeClr val="tx1"/>
                </a:solidFill>
              </a:rPr>
            </a:br>
            <a:r>
              <a:rPr lang="zh-CN" altLang="en-US" sz="1800" dirty="0" smtClean="0">
                <a:solidFill>
                  <a:schemeClr val="tx1"/>
                </a:solidFill>
              </a:rPr>
              <a:t>有</a:t>
            </a:r>
            <a:r>
              <a:rPr lang="zh-CN" altLang="en-US" sz="1800" dirty="0">
                <a:solidFill>
                  <a:schemeClr val="tx1"/>
                </a:solidFill>
              </a:rPr>
              <a:t>自己一套</a:t>
            </a:r>
            <a:r>
              <a:rPr lang="en-US" altLang="zh-CN" sz="1800" dirty="0">
                <a:solidFill>
                  <a:schemeClr val="tx1"/>
                </a:solidFill>
              </a:rPr>
              <a:t>UI</a:t>
            </a:r>
            <a:r>
              <a:rPr lang="zh-CN" altLang="en-US" sz="1800" dirty="0" smtClean="0">
                <a:solidFill>
                  <a:schemeClr val="tx1"/>
                </a:solidFill>
              </a:rPr>
              <a:t>体系（强依赖</a:t>
            </a:r>
            <a:r>
              <a:rPr lang="en-US" altLang="zh-CN" sz="1800" dirty="0" err="1">
                <a:solidFill>
                  <a:schemeClr val="tx1"/>
                </a:solidFill>
              </a:rPr>
              <a:t>angularJS</a:t>
            </a:r>
            <a:r>
              <a:rPr lang="en-US" altLang="zh-CN" sz="1800" dirty="0">
                <a:solidFill>
                  <a:schemeClr val="tx1"/>
                </a:solidFill>
              </a:rPr>
              <a:t> </a:t>
            </a:r>
            <a:r>
              <a:rPr lang="zh-CN" altLang="en-US" sz="1800" dirty="0" smtClean="0">
                <a:solidFill>
                  <a:schemeClr val="tx1"/>
                </a:solidFill>
              </a:rPr>
              <a:t>和自我体系的</a:t>
            </a:r>
            <a:r>
              <a:rPr lang="en-US" altLang="zh-CN" sz="1800" dirty="0" smtClean="0">
                <a:solidFill>
                  <a:schemeClr val="tx1"/>
                </a:solidFill>
              </a:rPr>
              <a:t>CSS</a:t>
            </a:r>
            <a:r>
              <a:rPr lang="zh-CN" altLang="en-US" sz="1800" dirty="0" smtClean="0">
                <a:solidFill>
                  <a:schemeClr val="tx1"/>
                </a:solidFill>
              </a:rPr>
              <a:t>）</a:t>
            </a:r>
            <a:endParaRPr lang="en-US" altLang="zh-CN" sz="1800" dirty="0" smtClean="0">
              <a:solidFill>
                <a:schemeClr val="tx1"/>
              </a:solidFill>
            </a:endParaRPr>
          </a:p>
          <a:p>
            <a:pPr algn="l"/>
            <a:r>
              <a:rPr lang="zh-CN" altLang="en-US" sz="1800" dirty="0">
                <a:solidFill>
                  <a:schemeClr val="tx1"/>
                </a:solidFill>
              </a:rPr>
              <a:t/>
            </a:r>
            <a:br>
              <a:rPr lang="zh-CN" altLang="en-US" sz="1800" dirty="0">
                <a:solidFill>
                  <a:schemeClr val="tx1"/>
                </a:solidFill>
              </a:rPr>
            </a:br>
            <a:r>
              <a:rPr lang="en-US" altLang="zh-CN" sz="1800" dirty="0">
                <a:solidFill>
                  <a:schemeClr val="tx1"/>
                </a:solidFill>
              </a:rPr>
              <a:t>(</a:t>
            </a:r>
            <a:r>
              <a:rPr lang="zh-CN" altLang="en-US" sz="1800" dirty="0">
                <a:solidFill>
                  <a:schemeClr val="tx1"/>
                </a:solidFill>
              </a:rPr>
              <a:t>三</a:t>
            </a:r>
            <a:r>
              <a:rPr lang="en-US" altLang="zh-CN" sz="1800" dirty="0">
                <a:solidFill>
                  <a:schemeClr val="tx1"/>
                </a:solidFill>
              </a:rPr>
              <a:t>).React Native </a:t>
            </a:r>
            <a:br>
              <a:rPr lang="en-US" altLang="zh-CN" sz="1800" dirty="0">
                <a:solidFill>
                  <a:schemeClr val="tx1"/>
                </a:solidFill>
              </a:rPr>
            </a:br>
            <a:r>
              <a:rPr lang="en-US" altLang="zh-CN" sz="1800" dirty="0">
                <a:solidFill>
                  <a:schemeClr val="tx1"/>
                </a:solidFill>
              </a:rPr>
              <a:t>React Native </a:t>
            </a:r>
            <a:r>
              <a:rPr lang="zh-CN" altLang="en-US" sz="1800" dirty="0">
                <a:solidFill>
                  <a:schemeClr val="tx1"/>
                </a:solidFill>
              </a:rPr>
              <a:t>是伟大的互联网公司</a:t>
            </a:r>
            <a:r>
              <a:rPr lang="en-US" altLang="zh-CN" sz="1800" dirty="0">
                <a:solidFill>
                  <a:schemeClr val="tx1"/>
                </a:solidFill>
              </a:rPr>
              <a:t>Facebook</a:t>
            </a:r>
            <a:r>
              <a:rPr lang="zh-CN" altLang="en-US" sz="1800" dirty="0">
                <a:solidFill>
                  <a:schemeClr val="tx1"/>
                </a:solidFill>
              </a:rPr>
              <a:t>与</a:t>
            </a:r>
            <a:r>
              <a:rPr lang="en-US" altLang="zh-CN" sz="1800" dirty="0">
                <a:solidFill>
                  <a:schemeClr val="tx1"/>
                </a:solidFill>
              </a:rPr>
              <a:t>2015</a:t>
            </a:r>
            <a:r>
              <a:rPr lang="zh-CN" altLang="en-US" sz="1800" dirty="0">
                <a:solidFill>
                  <a:schemeClr val="tx1"/>
                </a:solidFill>
              </a:rPr>
              <a:t>年发布</a:t>
            </a:r>
            <a:r>
              <a:rPr lang="zh-CN" altLang="en-US" sz="1800" dirty="0" smtClean="0">
                <a:solidFill>
                  <a:schemeClr val="tx1"/>
                </a:solidFill>
              </a:rPr>
              <a:t>的，</a:t>
            </a:r>
            <a:r>
              <a:rPr lang="zh-CN" altLang="en-US" sz="1800" dirty="0">
                <a:solidFill>
                  <a:schemeClr val="tx1"/>
                </a:solidFill>
              </a:rPr>
              <a:t>提供一个个封装好的组件让开发者来进行使用，甚至我们可以相关嵌套形成新的组件</a:t>
            </a:r>
            <a:r>
              <a:rPr lang="zh-CN" altLang="en-US" sz="1800" dirty="0" smtClean="0">
                <a:solidFill>
                  <a:schemeClr val="tx1"/>
                </a:solidFill>
              </a:rPr>
              <a:t>。</a:t>
            </a:r>
            <a:endParaRPr lang="en-US" altLang="zh-CN" sz="1800" dirty="0" smtClean="0">
              <a:solidFill>
                <a:schemeClr val="tx1"/>
              </a:solidFill>
            </a:endParaRPr>
          </a:p>
          <a:p>
            <a:pPr algn="l"/>
            <a:r>
              <a:rPr kumimoji="1" lang="zh-CN" altLang="en-US" sz="1800" dirty="0"/>
              <a:t> </a:t>
            </a:r>
            <a:r>
              <a:rPr kumimoji="1" lang="zh-CN" altLang="en-US" sz="1800" dirty="0" smtClean="0"/>
              <a:t>版本支持</a:t>
            </a:r>
            <a:r>
              <a:rPr kumimoji="1" lang="en-US" altLang="zh-CN" sz="1800" dirty="0" smtClean="0"/>
              <a:t> </a:t>
            </a:r>
            <a:r>
              <a:rPr kumimoji="1" lang="zh-CN" altLang="en-US" sz="1800" dirty="0" smtClean="0"/>
              <a:t>：</a:t>
            </a:r>
            <a:r>
              <a:rPr kumimoji="1" lang="en-US" altLang="zh-CN" sz="1800" dirty="0" err="1" smtClean="0"/>
              <a:t>iOS</a:t>
            </a:r>
            <a:r>
              <a:rPr kumimoji="1" lang="zh-CN" altLang="en-US" sz="1800" dirty="0"/>
              <a:t>最低</a:t>
            </a:r>
            <a:r>
              <a:rPr kumimoji="1" lang="en-US" altLang="zh-CN" sz="1800" dirty="0"/>
              <a:t>7.0</a:t>
            </a:r>
            <a:r>
              <a:rPr kumimoji="1" lang="zh-CN" altLang="en-US" sz="1800" dirty="0"/>
              <a:t>,</a:t>
            </a:r>
            <a:r>
              <a:rPr kumimoji="1" lang="en-US" altLang="zh-CN" sz="1800" dirty="0"/>
              <a:t>Android</a:t>
            </a:r>
            <a:r>
              <a:rPr kumimoji="1" lang="zh-CN" altLang="en-US" sz="1800" dirty="0"/>
              <a:t>最低</a:t>
            </a:r>
            <a:r>
              <a:rPr kumimoji="1" lang="en-US" altLang="zh-CN" sz="1800" dirty="0"/>
              <a:t>4.1</a:t>
            </a:r>
            <a:endParaRPr lang="zh-CN" altLang="en-US" sz="1800" dirty="0">
              <a:solidFill>
                <a:schemeClr val="tx1"/>
              </a:solidFill>
            </a:endParaRPr>
          </a:p>
        </p:txBody>
      </p:sp>
    </p:spTree>
    <p:extLst>
      <p:ext uri="{BB962C8B-B14F-4D97-AF65-F5344CB8AC3E}">
        <p14:creationId xmlns:p14="http://schemas.microsoft.com/office/powerpoint/2010/main" val="212508088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4800" dirty="0">
                <a:solidFill>
                  <a:schemeClr val="accent1">
                    <a:lumMod val="60000"/>
                    <a:lumOff val="40000"/>
                  </a:schemeClr>
                </a:solidFill>
              </a:rPr>
              <a:t>React</a:t>
            </a:r>
            <a:r>
              <a:rPr kumimoji="1" lang="zh-CN" altLang="en-US" sz="4800" dirty="0">
                <a:solidFill>
                  <a:schemeClr val="accent1">
                    <a:lumMod val="60000"/>
                    <a:lumOff val="40000"/>
                  </a:schemeClr>
                </a:solidFill>
              </a:rPr>
              <a:t> </a:t>
            </a:r>
            <a:r>
              <a:rPr kumimoji="1" lang="en-US" altLang="zh-CN" sz="4800" dirty="0">
                <a:solidFill>
                  <a:schemeClr val="accent1">
                    <a:lumMod val="60000"/>
                    <a:lumOff val="40000"/>
                  </a:schemeClr>
                </a:solidFill>
              </a:rPr>
              <a:t>Native</a:t>
            </a:r>
            <a:r>
              <a:rPr kumimoji="1" lang="zh-CN" altLang="en-US" sz="4800" dirty="0">
                <a:solidFill>
                  <a:schemeClr val="accent1">
                    <a:lumMod val="60000"/>
                    <a:lumOff val="40000"/>
                  </a:schemeClr>
                </a:solidFill>
              </a:rPr>
              <a:t>是</a:t>
            </a:r>
            <a:r>
              <a:rPr kumimoji="1" lang="zh-CN" altLang="en-US" sz="4800" dirty="0" smtClean="0">
                <a:solidFill>
                  <a:schemeClr val="accent1">
                    <a:lumMod val="60000"/>
                    <a:lumOff val="40000"/>
                  </a:schemeClr>
                </a:solidFill>
              </a:rPr>
              <a:t>什么</a:t>
            </a:r>
            <a:endParaRPr lang="zh-CN" altLang="en-US" sz="4800" dirty="0"/>
          </a:p>
        </p:txBody>
      </p:sp>
      <p:sp>
        <p:nvSpPr>
          <p:cNvPr id="3" name="内容占位符 2"/>
          <p:cNvSpPr>
            <a:spLocks noGrp="1"/>
          </p:cNvSpPr>
          <p:nvPr>
            <p:ph idx="1"/>
          </p:nvPr>
        </p:nvSpPr>
        <p:spPr>
          <a:xfrm>
            <a:off x="179512" y="1200151"/>
            <a:ext cx="8784976" cy="3394472"/>
          </a:xfrm>
        </p:spPr>
        <p:txBody>
          <a:bodyPr>
            <a:normAutofit fontScale="70000" lnSpcReduction="20000"/>
          </a:bodyPr>
          <a:lstStyle/>
          <a:p>
            <a:pPr marL="742950" indent="-742950">
              <a:buFont typeface="+mj-lt"/>
              <a:buAutoNum type="arabicPeriod"/>
            </a:pPr>
            <a:r>
              <a:rPr kumimoji="1" lang="zh-CN" altLang="en-US" sz="3200" dirty="0"/>
              <a:t>可以大部分用</a:t>
            </a:r>
            <a:r>
              <a:rPr kumimoji="1" lang="en-US" altLang="zh-CN" sz="3200" dirty="0"/>
              <a:t>JavaScript</a:t>
            </a:r>
            <a:r>
              <a:rPr kumimoji="1" lang="zh-CN" altLang="en-US" sz="3200" dirty="0"/>
              <a:t>进行构建原生</a:t>
            </a:r>
            <a:r>
              <a:rPr kumimoji="1" lang="en-US" altLang="zh-CN" sz="3200" dirty="0"/>
              <a:t>APP</a:t>
            </a:r>
            <a:endParaRPr kumimoji="1" lang="zh-CN" altLang="en-US" sz="3200" dirty="0"/>
          </a:p>
          <a:p>
            <a:pPr marL="742950" indent="-742950">
              <a:buFont typeface="+mj-lt"/>
              <a:buAutoNum type="arabicPeriod"/>
            </a:pPr>
            <a:r>
              <a:rPr kumimoji="1" lang="zh-CN" altLang="en-US" sz="3200" dirty="0"/>
              <a:t>提高多平台开发效率</a:t>
            </a:r>
            <a:r>
              <a:rPr kumimoji="1" lang="en-US" altLang="zh-CN" sz="3200" dirty="0"/>
              <a:t>(Learn once, write anywhere),JS</a:t>
            </a:r>
            <a:r>
              <a:rPr kumimoji="1" lang="zh-CN" altLang="en-US" sz="3200" dirty="0"/>
              <a:t>动态加载理论上</a:t>
            </a:r>
            <a:r>
              <a:rPr kumimoji="1" lang="zh-CN" altLang="en-US" sz="3200" dirty="0" smtClean="0"/>
              <a:t>实现</a:t>
            </a:r>
            <a:r>
              <a:rPr kumimoji="1" lang="en-US" altLang="zh-CN" sz="3200" dirty="0" smtClean="0"/>
              <a:t> write </a:t>
            </a:r>
            <a:r>
              <a:rPr kumimoji="1" lang="en-US" altLang="zh-CN" sz="3200" dirty="0"/>
              <a:t>once, run everywhere</a:t>
            </a:r>
            <a:endParaRPr kumimoji="1" lang="zh-CN" altLang="en-US" sz="3200" dirty="0"/>
          </a:p>
          <a:p>
            <a:pPr marL="742950" indent="-742950">
              <a:buFont typeface="+mj-lt"/>
              <a:buAutoNum type="arabicPeriod"/>
            </a:pPr>
            <a:r>
              <a:rPr kumimoji="1" lang="zh-CN" altLang="en-US" sz="3200" dirty="0"/>
              <a:t>激动人心的功能</a:t>
            </a:r>
            <a:r>
              <a:rPr kumimoji="1" lang="en-US" altLang="zh-CN" sz="3200" dirty="0"/>
              <a:t>-</a:t>
            </a:r>
            <a:r>
              <a:rPr kumimoji="1" lang="zh-CN" altLang="en-US" sz="3200" dirty="0"/>
              <a:t>热更新</a:t>
            </a:r>
          </a:p>
          <a:p>
            <a:pPr marL="742950" indent="-742950">
              <a:buFont typeface="+mj-lt"/>
              <a:buAutoNum type="arabicPeriod"/>
            </a:pPr>
            <a:r>
              <a:rPr kumimoji="1" lang="zh-CN" altLang="en-US" sz="3200" dirty="0"/>
              <a:t>脚本构建</a:t>
            </a:r>
            <a:r>
              <a:rPr kumimoji="1" lang="en-US" altLang="zh-CN" sz="3200" dirty="0"/>
              <a:t>,</a:t>
            </a:r>
            <a:r>
              <a:rPr kumimoji="1" lang="zh-CN" altLang="en-US" sz="3200" dirty="0"/>
              <a:t>视图控件尽可能复用</a:t>
            </a:r>
          </a:p>
          <a:p>
            <a:pPr marL="742950" indent="-742950">
              <a:buFont typeface="+mj-lt"/>
              <a:buAutoNum type="arabicPeriod"/>
            </a:pPr>
            <a:r>
              <a:rPr kumimoji="1" lang="zh-CN" altLang="en-US" sz="3200" dirty="0"/>
              <a:t>支持脚本与原生模块交互</a:t>
            </a:r>
            <a:r>
              <a:rPr kumimoji="1" lang="en-US" altLang="zh-CN" sz="3200" dirty="0"/>
              <a:t>-</a:t>
            </a:r>
            <a:r>
              <a:rPr kumimoji="1" lang="zh-CN" altLang="en-US" sz="3200" dirty="0" smtClean="0"/>
              <a:t>桥接</a:t>
            </a:r>
            <a:endParaRPr kumimoji="1" lang="en-US" altLang="zh-CN" sz="3200" dirty="0" smtClean="0"/>
          </a:p>
          <a:p>
            <a:pPr marL="742950" indent="-742950">
              <a:buFont typeface="+mj-lt"/>
              <a:buAutoNum type="arabicPeriod"/>
            </a:pPr>
            <a:r>
              <a:rPr lang="en-US" altLang="zh-CN" sz="3200" dirty="0"/>
              <a:t>Virtual DOM</a:t>
            </a:r>
            <a:r>
              <a:rPr lang="zh-CN" altLang="en-US" sz="3200" dirty="0"/>
              <a:t>:相对</a:t>
            </a:r>
            <a:r>
              <a:rPr lang="en-US" altLang="zh-CN" sz="3200" dirty="0"/>
              <a:t>Browser</a:t>
            </a:r>
            <a:r>
              <a:rPr lang="zh-CN" altLang="en-US" sz="3200" dirty="0"/>
              <a:t>环境下的</a:t>
            </a:r>
            <a:r>
              <a:rPr lang="en-US" altLang="zh-CN" sz="3200" dirty="0"/>
              <a:t>DOM</a:t>
            </a:r>
            <a:r>
              <a:rPr lang="zh-CN" altLang="en-US" sz="3200" dirty="0"/>
              <a:t>（文档对象模型）而言，</a:t>
            </a:r>
            <a:r>
              <a:rPr lang="en-US" altLang="zh-CN" sz="3200" dirty="0"/>
              <a:t>Virtual DOM</a:t>
            </a:r>
            <a:r>
              <a:rPr lang="zh-CN" altLang="en-US" sz="3200" dirty="0"/>
              <a:t>是</a:t>
            </a:r>
            <a:r>
              <a:rPr lang="en-US" altLang="zh-CN" sz="3200" dirty="0"/>
              <a:t>DOM</a:t>
            </a:r>
            <a:r>
              <a:rPr lang="zh-CN" altLang="en-US" sz="3200" dirty="0"/>
              <a:t>在内存中的一种轻量级表达方式可以通过不同的渲染引擎生成不同平台下的</a:t>
            </a:r>
            <a:r>
              <a:rPr lang="en-US" altLang="zh-CN" sz="3200" dirty="0"/>
              <a:t>UI</a:t>
            </a:r>
            <a:r>
              <a:rPr lang="zh-CN" altLang="zh-CN" sz="3200" dirty="0"/>
              <a:t>,</a:t>
            </a:r>
            <a:r>
              <a:rPr lang="en-US" altLang="zh-CN" sz="3200" dirty="0"/>
              <a:t>JS</a:t>
            </a:r>
            <a:r>
              <a:rPr lang="zh-CN" altLang="en-US" sz="3200" dirty="0"/>
              <a:t>和</a:t>
            </a:r>
            <a:r>
              <a:rPr lang="en-US" altLang="zh-CN" sz="3200" dirty="0"/>
              <a:t>Native</a:t>
            </a:r>
            <a:r>
              <a:rPr lang="zh-CN" altLang="en-US" sz="3200" dirty="0"/>
              <a:t>之间通过</a:t>
            </a:r>
            <a:r>
              <a:rPr lang="en-US" altLang="zh-CN" sz="3200" dirty="0"/>
              <a:t>Bridge</a:t>
            </a:r>
            <a:r>
              <a:rPr lang="zh-CN" altLang="en-US" sz="3200" dirty="0"/>
              <a:t>通信</a:t>
            </a:r>
            <a:endParaRPr kumimoji="1" lang="zh-CN" altLang="en-US" sz="3200" dirty="0"/>
          </a:p>
        </p:txBody>
      </p:sp>
      <p:pic>
        <p:nvPicPr>
          <p:cNvPr id="4" name="图片 3"/>
          <p:cNvPicPr>
            <a:picLocks noChangeAspect="1"/>
          </p:cNvPicPr>
          <p:nvPr/>
        </p:nvPicPr>
        <p:blipFill>
          <a:blip r:embed="rId2"/>
          <a:stretch>
            <a:fillRect/>
          </a:stretch>
        </p:blipFill>
        <p:spPr>
          <a:xfrm>
            <a:off x="1554914" y="1275606"/>
            <a:ext cx="6034173" cy="2926347"/>
          </a:xfrm>
          <a:prstGeom prst="rect">
            <a:avLst/>
          </a:prstGeom>
        </p:spPr>
      </p:pic>
    </p:spTree>
    <p:extLst>
      <p:ext uri="{BB962C8B-B14F-4D97-AF65-F5344CB8AC3E}">
        <p14:creationId xmlns:p14="http://schemas.microsoft.com/office/powerpoint/2010/main" val="19645178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340"/>
            <a:ext cx="9144000" cy="857250"/>
          </a:xfrm>
        </p:spPr>
        <p:txBody>
          <a:bodyPr/>
          <a:lstStyle/>
          <a:p>
            <a:pPr algn="l"/>
            <a:r>
              <a:rPr kumimoji="1" lang="en-US" altLang="zh-CN" sz="4800" dirty="0">
                <a:solidFill>
                  <a:schemeClr val="accent1">
                    <a:lumMod val="60000"/>
                    <a:lumOff val="40000"/>
                  </a:schemeClr>
                </a:solidFill>
              </a:rPr>
              <a:t>React</a:t>
            </a:r>
            <a:r>
              <a:rPr kumimoji="1" lang="zh-CN" altLang="en-US" sz="4800" dirty="0">
                <a:solidFill>
                  <a:schemeClr val="accent1">
                    <a:lumMod val="60000"/>
                    <a:lumOff val="40000"/>
                  </a:schemeClr>
                </a:solidFill>
              </a:rPr>
              <a:t> </a:t>
            </a:r>
            <a:r>
              <a:rPr kumimoji="1" lang="en-US" altLang="zh-CN" sz="4800" dirty="0">
                <a:solidFill>
                  <a:schemeClr val="accent1">
                    <a:lumMod val="60000"/>
                    <a:lumOff val="40000"/>
                  </a:schemeClr>
                </a:solidFill>
              </a:rPr>
              <a:t>Native</a:t>
            </a:r>
            <a:r>
              <a:rPr kumimoji="1" lang="zh-CN" altLang="en-US" sz="4800" dirty="0">
                <a:solidFill>
                  <a:schemeClr val="accent1">
                    <a:lumMod val="60000"/>
                    <a:lumOff val="40000"/>
                  </a:schemeClr>
                </a:solidFill>
              </a:rPr>
              <a:t>特性</a:t>
            </a:r>
            <a:r>
              <a:rPr kumimoji="1" lang="zh-CN" altLang="en-US" sz="4800" dirty="0" smtClean="0">
                <a:solidFill>
                  <a:schemeClr val="accent1">
                    <a:lumMod val="60000"/>
                    <a:lumOff val="40000"/>
                  </a:schemeClr>
                </a:solidFill>
              </a:rPr>
              <a:t>优点</a:t>
            </a:r>
            <a:endParaRPr lang="zh-CN" altLang="en-US" sz="4800" dirty="0"/>
          </a:p>
        </p:txBody>
      </p:sp>
      <p:sp>
        <p:nvSpPr>
          <p:cNvPr id="3" name="内容占位符 2"/>
          <p:cNvSpPr>
            <a:spLocks noGrp="1"/>
          </p:cNvSpPr>
          <p:nvPr>
            <p:ph idx="1"/>
          </p:nvPr>
        </p:nvSpPr>
        <p:spPr>
          <a:xfrm>
            <a:off x="179512" y="1200151"/>
            <a:ext cx="8712968" cy="3394472"/>
          </a:xfrm>
        </p:spPr>
        <p:txBody>
          <a:bodyPr>
            <a:normAutofit fontScale="70000" lnSpcReduction="20000"/>
          </a:bodyPr>
          <a:lstStyle/>
          <a:p>
            <a:pPr marL="742950" indent="-742950">
              <a:buFont typeface="+mj-lt"/>
              <a:buAutoNum type="arabicPeriod"/>
            </a:pPr>
            <a:r>
              <a:rPr kumimoji="1" lang="zh-CN" altLang="en-US" dirty="0"/>
              <a:t>基于</a:t>
            </a:r>
            <a:r>
              <a:rPr kumimoji="1" lang="en-US" altLang="zh-CN" dirty="0"/>
              <a:t>React</a:t>
            </a:r>
            <a:r>
              <a:rPr kumimoji="1" lang="zh-CN" altLang="en-US" dirty="0"/>
              <a:t>组件化开发</a:t>
            </a:r>
            <a:r>
              <a:rPr kumimoji="1" lang="en-US" altLang="zh-CN" dirty="0"/>
              <a:t>,</a:t>
            </a:r>
            <a:r>
              <a:rPr kumimoji="1" lang="zh-CN" altLang="en-US" dirty="0"/>
              <a:t>可重用组件和工具库</a:t>
            </a:r>
            <a:r>
              <a:rPr kumimoji="1" lang="en-US" altLang="zh-CN" dirty="0"/>
              <a:t>,</a:t>
            </a:r>
            <a:r>
              <a:rPr kumimoji="1" lang="zh-CN" altLang="en-US" dirty="0"/>
              <a:t>提高开发效率</a:t>
            </a:r>
          </a:p>
          <a:p>
            <a:pPr marL="742950" indent="-742950">
              <a:buFont typeface="+mj-lt"/>
              <a:buAutoNum type="arabicPeriod"/>
            </a:pPr>
            <a:r>
              <a:rPr kumimoji="1" lang="zh-CN" altLang="en-US" dirty="0"/>
              <a:t>组件间低耦合</a:t>
            </a:r>
            <a:r>
              <a:rPr kumimoji="1" lang="en-US" altLang="zh-CN" dirty="0"/>
              <a:t>,</a:t>
            </a:r>
            <a:r>
              <a:rPr kumimoji="1" lang="zh-CN" altLang="en-US" dirty="0"/>
              <a:t>便于扩展</a:t>
            </a:r>
          </a:p>
          <a:p>
            <a:pPr marL="742950" indent="-742950">
              <a:buFont typeface="+mj-lt"/>
              <a:buAutoNum type="arabicPeriod"/>
            </a:pPr>
            <a:r>
              <a:rPr kumimoji="1" lang="zh-CN" altLang="en-US" dirty="0"/>
              <a:t>方便与原生项目整合</a:t>
            </a:r>
            <a:r>
              <a:rPr kumimoji="1" lang="zh-CN" altLang="zh-CN" dirty="0"/>
              <a:t>,</a:t>
            </a:r>
            <a:r>
              <a:rPr kumimoji="1" lang="zh-CN" altLang="en-US" dirty="0"/>
              <a:t>原生代码可以实现高级功能</a:t>
            </a:r>
            <a:r>
              <a:rPr kumimoji="1" lang="en-US" altLang="zh-CN" dirty="0"/>
              <a:t>(RN</a:t>
            </a:r>
            <a:r>
              <a:rPr kumimoji="1" lang="zh-CN" altLang="en-US" dirty="0"/>
              <a:t>暂实现不佳功能</a:t>
            </a:r>
            <a:r>
              <a:rPr kumimoji="1" lang="en-US" altLang="zh-CN" dirty="0"/>
              <a:t>)</a:t>
            </a:r>
            <a:endParaRPr kumimoji="1" lang="zh-CN" altLang="en-US" dirty="0"/>
          </a:p>
          <a:p>
            <a:pPr marL="742950" indent="-742950">
              <a:buFont typeface="+mj-lt"/>
              <a:buAutoNum type="arabicPeriod"/>
            </a:pPr>
            <a:r>
              <a:rPr kumimoji="1" lang="zh-CN" altLang="en-US" dirty="0"/>
              <a:t>尽量不改变原生平台用户体验</a:t>
            </a:r>
          </a:p>
          <a:p>
            <a:pPr marL="742950" indent="-742950">
              <a:buFont typeface="+mj-lt"/>
              <a:buAutoNum type="arabicPeriod"/>
            </a:pPr>
            <a:r>
              <a:rPr kumimoji="1" lang="zh-CN" altLang="en-US" dirty="0"/>
              <a:t>采用</a:t>
            </a:r>
            <a:r>
              <a:rPr kumimoji="1" lang="en-US" altLang="zh-CN" dirty="0"/>
              <a:t>ES</a:t>
            </a:r>
            <a:r>
              <a:rPr kumimoji="1" lang="zh-CN" altLang="en-US" dirty="0"/>
              <a:t>标准</a:t>
            </a:r>
            <a:r>
              <a:rPr kumimoji="1" lang="zh-CN" altLang="en-US" dirty="0" smtClean="0"/>
              <a:t>特性</a:t>
            </a:r>
            <a:endParaRPr kumimoji="1" lang="en-US" altLang="zh-CN" dirty="0" smtClean="0"/>
          </a:p>
          <a:p>
            <a:pPr marL="742950" indent="-742950">
              <a:buFont typeface="+mj-lt"/>
              <a:buAutoNum type="arabicPeriod"/>
            </a:pPr>
            <a:r>
              <a:rPr kumimoji="1" lang="en-US" altLang="zh-CN" dirty="0" smtClean="0"/>
              <a:t>Chrome</a:t>
            </a:r>
            <a:r>
              <a:rPr kumimoji="1" lang="zh-CN" altLang="en-US" dirty="0" smtClean="0"/>
              <a:t>调试</a:t>
            </a:r>
            <a:endParaRPr kumimoji="1" lang="en-US" altLang="zh-CN" dirty="0" smtClean="0"/>
          </a:p>
          <a:p>
            <a:pPr marL="742950" indent="-742950">
              <a:buFont typeface="+mj-lt"/>
              <a:buAutoNum type="arabicPeriod"/>
            </a:pPr>
            <a:r>
              <a:rPr kumimoji="1" lang="zh-CN" altLang="en-US" dirty="0"/>
              <a:t>开发者关注度越来越高</a:t>
            </a:r>
            <a:r>
              <a:rPr kumimoji="1" lang="en-US" altLang="zh-CN" dirty="0"/>
              <a:t>,</a:t>
            </a:r>
            <a:r>
              <a:rPr kumimoji="1" lang="zh-CN" altLang="en-US" dirty="0"/>
              <a:t>社区活跃</a:t>
            </a:r>
            <a:r>
              <a:rPr kumimoji="1" lang="en-US" altLang="zh-CN" dirty="0"/>
              <a:t>,</a:t>
            </a:r>
            <a:r>
              <a:rPr kumimoji="1" lang="zh-CN" altLang="en-US" dirty="0"/>
              <a:t>版本高速</a:t>
            </a:r>
            <a:r>
              <a:rPr kumimoji="1" lang="zh-CN" altLang="en-US" dirty="0" smtClean="0"/>
              <a:t>更新</a:t>
            </a:r>
            <a:endParaRPr kumimoji="1" lang="en-US" altLang="zh-CN" dirty="0" smtClean="0"/>
          </a:p>
          <a:p>
            <a:pPr marL="0" indent="0">
              <a:buNone/>
            </a:pPr>
            <a:r>
              <a:rPr lang="en-US" altLang="zh-CN" dirty="0" smtClean="0"/>
              <a:t>	…</a:t>
            </a:r>
            <a:endParaRPr lang="zh-CN" altLang="en-US" dirty="0"/>
          </a:p>
        </p:txBody>
      </p:sp>
    </p:spTree>
    <p:extLst>
      <p:ext uri="{BB962C8B-B14F-4D97-AF65-F5344CB8AC3E}">
        <p14:creationId xmlns:p14="http://schemas.microsoft.com/office/powerpoint/2010/main" val="268478067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4800" dirty="0">
                <a:solidFill>
                  <a:schemeClr val="accent1">
                    <a:lumMod val="60000"/>
                    <a:lumOff val="40000"/>
                  </a:schemeClr>
                </a:solidFill>
              </a:rPr>
              <a:t>React</a:t>
            </a:r>
            <a:r>
              <a:rPr kumimoji="1" lang="zh-CN" altLang="en-US" sz="4800" dirty="0">
                <a:solidFill>
                  <a:schemeClr val="accent1">
                    <a:lumMod val="60000"/>
                    <a:lumOff val="40000"/>
                  </a:schemeClr>
                </a:solidFill>
              </a:rPr>
              <a:t> </a:t>
            </a:r>
            <a:r>
              <a:rPr kumimoji="1" lang="en-US" altLang="zh-CN" sz="4800" dirty="0" smtClean="0">
                <a:solidFill>
                  <a:schemeClr val="accent1">
                    <a:lumMod val="60000"/>
                    <a:lumOff val="40000"/>
                  </a:schemeClr>
                </a:solidFill>
              </a:rPr>
              <a:t>Native</a:t>
            </a:r>
            <a:r>
              <a:rPr kumimoji="1" lang="zh-CN" altLang="en-US" sz="4800" dirty="0" smtClean="0">
                <a:solidFill>
                  <a:schemeClr val="accent1">
                    <a:lumMod val="60000"/>
                    <a:lumOff val="40000"/>
                  </a:schemeClr>
                </a:solidFill>
              </a:rPr>
              <a:t>缺点</a:t>
            </a:r>
            <a:endParaRPr lang="zh-CN" altLang="en-US" sz="4800" dirty="0"/>
          </a:p>
        </p:txBody>
      </p:sp>
      <p:sp>
        <p:nvSpPr>
          <p:cNvPr id="3" name="内容占位符 2"/>
          <p:cNvSpPr>
            <a:spLocks noGrp="1"/>
          </p:cNvSpPr>
          <p:nvPr>
            <p:ph idx="1"/>
          </p:nvPr>
        </p:nvSpPr>
        <p:spPr>
          <a:xfrm>
            <a:off x="179512" y="1419622"/>
            <a:ext cx="8712968" cy="2718302"/>
          </a:xfrm>
        </p:spPr>
        <p:txBody>
          <a:bodyPr>
            <a:noAutofit/>
          </a:bodyPr>
          <a:lstStyle/>
          <a:p>
            <a:pPr marL="742950" indent="-742950">
              <a:buFont typeface="+mj-lt"/>
              <a:buAutoNum type="arabicPeriod"/>
            </a:pPr>
            <a:r>
              <a:rPr kumimoji="1" lang="zh-CN" altLang="en-US" sz="2400" dirty="0"/>
              <a:t>暂未发布正式</a:t>
            </a:r>
            <a:r>
              <a:rPr kumimoji="1" lang="zh-CN" altLang="en-US" sz="2400" dirty="0" smtClean="0"/>
              <a:t>版，还有很多不完善的地方</a:t>
            </a:r>
            <a:endParaRPr kumimoji="1" lang="en-US" altLang="zh-CN" sz="2400" dirty="0" smtClean="0"/>
          </a:p>
          <a:p>
            <a:pPr marL="742950" indent="-742950">
              <a:buFont typeface="+mj-lt"/>
              <a:buAutoNum type="arabicPeriod"/>
            </a:pPr>
            <a:r>
              <a:rPr kumimoji="1" lang="zh-CN" altLang="en-US" sz="2400" dirty="0" smtClean="0"/>
              <a:t>组件库也还</a:t>
            </a:r>
            <a:r>
              <a:rPr kumimoji="1" lang="zh-CN" altLang="en-US" sz="2400" dirty="0"/>
              <a:t>不完善</a:t>
            </a:r>
            <a:r>
              <a:rPr kumimoji="1" lang="en-US" altLang="zh-CN" sz="2400" dirty="0"/>
              <a:t>,</a:t>
            </a:r>
            <a:r>
              <a:rPr kumimoji="1" lang="zh-CN" altLang="en-US" sz="2400" dirty="0"/>
              <a:t>很多组件双平台不能通用</a:t>
            </a:r>
          </a:p>
          <a:p>
            <a:pPr marL="742950" indent="-742950">
              <a:buFont typeface="+mj-lt"/>
              <a:buAutoNum type="arabicPeriod"/>
            </a:pPr>
            <a:r>
              <a:rPr kumimoji="1" lang="en-US" altLang="zh-CN" sz="2400" dirty="0" smtClean="0"/>
              <a:t>Android</a:t>
            </a:r>
            <a:r>
              <a:rPr kumimoji="1" lang="zh-CN" altLang="en-US" sz="2400" dirty="0"/>
              <a:t>发布包过大</a:t>
            </a:r>
            <a:r>
              <a:rPr kumimoji="1" lang="en-US" altLang="zh-CN" sz="2400" dirty="0"/>
              <a:t>,</a:t>
            </a:r>
            <a:r>
              <a:rPr kumimoji="1" lang="zh-CN" altLang="en-US" sz="2400" dirty="0"/>
              <a:t>稍微一下直接奔</a:t>
            </a:r>
            <a:r>
              <a:rPr kumimoji="1" lang="en-US" altLang="zh-CN" sz="2400" dirty="0" smtClean="0"/>
              <a:t>10M</a:t>
            </a:r>
          </a:p>
          <a:p>
            <a:pPr marL="742950" indent="-742950">
              <a:buFont typeface="+mj-lt"/>
              <a:buAutoNum type="arabicPeriod"/>
            </a:pPr>
            <a:r>
              <a:rPr kumimoji="1" lang="zh-CN" altLang="en-US" sz="2400" dirty="0" smtClean="0"/>
              <a:t>应用</a:t>
            </a:r>
            <a:r>
              <a:rPr kumimoji="1" lang="zh-CN" altLang="en-US" sz="2400" dirty="0"/>
              <a:t>开发局限性</a:t>
            </a:r>
            <a:r>
              <a:rPr kumimoji="1" lang="en-US" altLang="zh-CN" sz="2400" dirty="0"/>
              <a:t>,</a:t>
            </a:r>
            <a:r>
              <a:rPr kumimoji="1" lang="zh-CN" altLang="en-US" sz="2400" dirty="0"/>
              <a:t>开发高级</a:t>
            </a:r>
            <a:r>
              <a:rPr kumimoji="1" lang="en-US" altLang="zh-CN" sz="2400" dirty="0"/>
              <a:t>App</a:t>
            </a:r>
            <a:r>
              <a:rPr kumimoji="1" lang="zh-CN" altLang="en-US" sz="2400" dirty="0"/>
              <a:t>应用</a:t>
            </a:r>
            <a:r>
              <a:rPr kumimoji="1" lang="en-US" altLang="zh-CN" sz="2400" dirty="0"/>
              <a:t>,</a:t>
            </a:r>
            <a:r>
              <a:rPr kumimoji="1" lang="zh-CN" altLang="en-US" sz="2400" dirty="0"/>
              <a:t>纯</a:t>
            </a:r>
            <a:r>
              <a:rPr kumimoji="1" lang="en-US" altLang="zh-CN" sz="2400" dirty="0"/>
              <a:t>RN</a:t>
            </a:r>
            <a:r>
              <a:rPr kumimoji="1" lang="zh-CN" altLang="en-US" sz="2400" dirty="0"/>
              <a:t>还是不达</a:t>
            </a:r>
            <a:r>
              <a:rPr kumimoji="1" lang="zh-CN" altLang="en-US" sz="2400" dirty="0" smtClean="0"/>
              <a:t>要求</a:t>
            </a:r>
            <a:endParaRPr kumimoji="1" lang="en-US" altLang="zh-CN" sz="2400" dirty="0" smtClean="0"/>
          </a:p>
          <a:p>
            <a:pPr marL="742950" indent="-742950">
              <a:buFont typeface="+mj-lt"/>
              <a:buAutoNum type="arabicPeriod"/>
            </a:pPr>
            <a:r>
              <a:rPr kumimoji="1" lang="zh-CN" altLang="en-US" sz="2400" dirty="0"/>
              <a:t>暂无强大的开发</a:t>
            </a:r>
            <a:r>
              <a:rPr kumimoji="1" lang="en-US" altLang="zh-CN" sz="2400" dirty="0"/>
              <a:t>IDE</a:t>
            </a:r>
            <a:endParaRPr kumimoji="1" lang="zh-CN" altLang="en-US" sz="2400" dirty="0"/>
          </a:p>
          <a:p>
            <a:pPr marL="457200" lvl="1" indent="0">
              <a:buNone/>
            </a:pPr>
            <a:r>
              <a:rPr lang="en-US" altLang="zh-CN" sz="2000" dirty="0" smtClean="0"/>
              <a:t>	…</a:t>
            </a:r>
            <a:endParaRPr lang="zh-CN" altLang="en-US" sz="2000" dirty="0"/>
          </a:p>
        </p:txBody>
      </p:sp>
    </p:spTree>
    <p:extLst>
      <p:ext uri="{BB962C8B-B14F-4D97-AF65-F5344CB8AC3E}">
        <p14:creationId xmlns:p14="http://schemas.microsoft.com/office/powerpoint/2010/main" val="9657182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4800" dirty="0">
                <a:solidFill>
                  <a:schemeClr val="accent1">
                    <a:lumMod val="60000"/>
                    <a:lumOff val="40000"/>
                  </a:schemeClr>
                </a:solidFill>
              </a:rPr>
              <a:t>React</a:t>
            </a:r>
            <a:r>
              <a:rPr kumimoji="1" lang="zh-CN" altLang="en-US" sz="4800" dirty="0">
                <a:solidFill>
                  <a:schemeClr val="accent1">
                    <a:lumMod val="60000"/>
                    <a:lumOff val="40000"/>
                  </a:schemeClr>
                </a:solidFill>
              </a:rPr>
              <a:t> </a:t>
            </a:r>
            <a:r>
              <a:rPr kumimoji="1" lang="en-US" altLang="zh-CN" sz="4800" dirty="0" smtClean="0">
                <a:solidFill>
                  <a:schemeClr val="accent1">
                    <a:lumMod val="60000"/>
                    <a:lumOff val="40000"/>
                  </a:schemeClr>
                </a:solidFill>
              </a:rPr>
              <a:t>Native</a:t>
            </a:r>
            <a:r>
              <a:rPr kumimoji="1" lang="zh-CN" altLang="en-US" sz="4800" dirty="0" smtClean="0">
                <a:solidFill>
                  <a:schemeClr val="accent1">
                    <a:lumMod val="60000"/>
                    <a:lumOff val="40000"/>
                  </a:schemeClr>
                </a:solidFill>
              </a:rPr>
              <a:t>使用感受</a:t>
            </a:r>
            <a:endParaRPr lang="zh-CN" altLang="en-US" sz="4800" dirty="0"/>
          </a:p>
        </p:txBody>
      </p:sp>
      <p:sp>
        <p:nvSpPr>
          <p:cNvPr id="3" name="内容占位符 2"/>
          <p:cNvSpPr>
            <a:spLocks noGrp="1"/>
          </p:cNvSpPr>
          <p:nvPr>
            <p:ph idx="1"/>
          </p:nvPr>
        </p:nvSpPr>
        <p:spPr>
          <a:xfrm>
            <a:off x="179512" y="1200151"/>
            <a:ext cx="8712968" cy="2883768"/>
          </a:xfrm>
        </p:spPr>
        <p:txBody>
          <a:bodyPr>
            <a:noAutofit/>
          </a:bodyPr>
          <a:lstStyle/>
          <a:p>
            <a:r>
              <a:rPr kumimoji="1" lang="zh-CN" altLang="en-US" sz="2000" dirty="0"/>
              <a:t>版本更新速度</a:t>
            </a:r>
            <a:r>
              <a:rPr kumimoji="1" lang="zh-CN" altLang="en-US" sz="2000" dirty="0" smtClean="0"/>
              <a:t>快，某些版本有坑</a:t>
            </a:r>
            <a:endParaRPr kumimoji="1" lang="en-US" altLang="zh-CN" sz="2000" dirty="0" smtClean="0"/>
          </a:p>
          <a:p>
            <a:r>
              <a:rPr kumimoji="1" lang="en-US" altLang="zh-CN" sz="2000" dirty="0" smtClean="0"/>
              <a:t>Web</a:t>
            </a:r>
            <a:r>
              <a:rPr kumimoji="1" lang="zh-CN" altLang="en-US" sz="2000" dirty="0" smtClean="0"/>
              <a:t>前端开发经验不足</a:t>
            </a:r>
            <a:endParaRPr kumimoji="1" lang="en-US" altLang="zh-CN" sz="2000" dirty="0"/>
          </a:p>
          <a:p>
            <a:r>
              <a:rPr kumimoji="1" lang="zh-CN" altLang="en-US" sz="2000" dirty="0"/>
              <a:t>热更新！热更新</a:t>
            </a:r>
            <a:r>
              <a:rPr kumimoji="1" lang="zh-CN" altLang="en-US" sz="2000" dirty="0" smtClean="0"/>
              <a:t>！</a:t>
            </a:r>
            <a:endParaRPr kumimoji="1" lang="en-US" altLang="zh-CN" sz="2000" dirty="0" smtClean="0"/>
          </a:p>
          <a:p>
            <a:r>
              <a:rPr kumimoji="1" lang="zh-CN" altLang="en-US" sz="2000" dirty="0" smtClean="0"/>
              <a:t>对</a:t>
            </a:r>
            <a:r>
              <a:rPr kumimoji="1" lang="en-US" altLang="zh-CN" sz="2000" dirty="0" smtClean="0"/>
              <a:t>IOS</a:t>
            </a:r>
            <a:r>
              <a:rPr kumimoji="1" lang="zh-CN" altLang="en-US" sz="2000" dirty="0" smtClean="0"/>
              <a:t>的支持要比</a:t>
            </a:r>
            <a:r>
              <a:rPr kumimoji="1" lang="en-US" altLang="zh-CN" sz="2000" dirty="0" smtClean="0"/>
              <a:t>android</a:t>
            </a:r>
            <a:r>
              <a:rPr kumimoji="1" lang="zh-CN" altLang="en-US" sz="2000" dirty="0" smtClean="0"/>
              <a:t>好</a:t>
            </a:r>
            <a:endParaRPr kumimoji="1" lang="en-US" altLang="zh-CN" sz="2000" dirty="0" smtClean="0"/>
          </a:p>
          <a:p>
            <a:r>
              <a:rPr kumimoji="1" lang="zh-CN" altLang="en-US" sz="2000" dirty="0" smtClean="0"/>
              <a:t>特性功能需要写原生代码</a:t>
            </a:r>
            <a:endParaRPr kumimoji="1" lang="en-US" altLang="zh-CN" sz="2000" dirty="0" smtClean="0"/>
          </a:p>
          <a:p>
            <a:r>
              <a:rPr kumimoji="1" lang="zh-CN" altLang="en-US" sz="2000" dirty="0"/>
              <a:t>网络请求</a:t>
            </a:r>
            <a:r>
              <a:rPr kumimoji="1" lang="zh-CN" altLang="zh-CN" sz="2000" dirty="0" smtClean="0"/>
              <a:t>:</a:t>
            </a:r>
            <a:r>
              <a:rPr kumimoji="1" lang="zh-CN" altLang="en-US" sz="2000" dirty="0" smtClean="0"/>
              <a:t>统一</a:t>
            </a:r>
            <a:r>
              <a:rPr kumimoji="1" lang="zh-CN" altLang="en-US" sz="2000" dirty="0"/>
              <a:t>封装</a:t>
            </a:r>
            <a:r>
              <a:rPr kumimoji="1" lang="en-US" altLang="zh-CN" sz="2000" dirty="0"/>
              <a:t>Fetch</a:t>
            </a:r>
            <a:r>
              <a:rPr kumimoji="1" lang="zh-CN" altLang="en-US" sz="2000" dirty="0"/>
              <a:t>接口</a:t>
            </a:r>
            <a:r>
              <a:rPr kumimoji="1" lang="en-US" altLang="zh-CN" sz="2000" dirty="0"/>
              <a:t>,</a:t>
            </a:r>
            <a:r>
              <a:rPr kumimoji="1" lang="zh-CN" altLang="en-US" sz="2000" dirty="0"/>
              <a:t>平台统一</a:t>
            </a:r>
            <a:r>
              <a:rPr kumimoji="1" lang="zh-CN" altLang="en-US" sz="2000" dirty="0" smtClean="0"/>
              <a:t>调用</a:t>
            </a:r>
            <a:r>
              <a:rPr kumimoji="1" lang="en-US" altLang="zh-CN" sz="2000" dirty="0" err="1" smtClean="0"/>
              <a:t>FlexBox</a:t>
            </a:r>
            <a:r>
              <a:rPr kumimoji="1" lang="zh-CN" altLang="en-US" sz="2000" dirty="0"/>
              <a:t>弹性盒子布局</a:t>
            </a:r>
            <a:endParaRPr kumimoji="1" lang="en-US" altLang="zh-CN" sz="2000" dirty="0" smtClean="0"/>
          </a:p>
          <a:p>
            <a:r>
              <a:rPr kumimoji="1" lang="zh-CN" altLang="en-US" sz="2000" dirty="0"/>
              <a:t>第三方封装组件越来越</a:t>
            </a:r>
            <a:r>
              <a:rPr kumimoji="1" lang="zh-CN" altLang="en-US" sz="2000" dirty="0" smtClean="0"/>
              <a:t>丰富</a:t>
            </a:r>
            <a:endParaRPr kumimoji="1" lang="en-US" altLang="zh-CN" sz="2000" dirty="0" smtClean="0"/>
          </a:p>
          <a:p>
            <a:pPr marL="0" indent="0">
              <a:buNone/>
            </a:pPr>
            <a:r>
              <a:rPr kumimoji="1" lang="en-US" altLang="zh-CN" sz="2000" dirty="0"/>
              <a:t> </a:t>
            </a:r>
            <a:r>
              <a:rPr kumimoji="1" lang="en-US" altLang="zh-CN" sz="2000" dirty="0" smtClean="0"/>
              <a:t>       …</a:t>
            </a:r>
            <a:endParaRPr kumimoji="1" lang="zh-CN" altLang="en-US" sz="2000" dirty="0"/>
          </a:p>
        </p:txBody>
      </p:sp>
    </p:spTree>
    <p:extLst>
      <p:ext uri="{BB962C8B-B14F-4D97-AF65-F5344CB8AC3E}">
        <p14:creationId xmlns:p14="http://schemas.microsoft.com/office/powerpoint/2010/main" val="366937323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sz="4800" dirty="0">
                <a:solidFill>
                  <a:schemeClr val="accent1">
                    <a:lumMod val="60000"/>
                    <a:lumOff val="40000"/>
                  </a:schemeClr>
                </a:solidFill>
              </a:rPr>
              <a:t>React</a:t>
            </a:r>
            <a:r>
              <a:rPr kumimoji="1" lang="zh-CN" altLang="en-US" sz="4800" dirty="0">
                <a:solidFill>
                  <a:schemeClr val="accent1">
                    <a:lumMod val="60000"/>
                    <a:lumOff val="40000"/>
                  </a:schemeClr>
                </a:solidFill>
              </a:rPr>
              <a:t> </a:t>
            </a:r>
            <a:r>
              <a:rPr kumimoji="1" lang="en-US" altLang="zh-CN" sz="4800" dirty="0" smtClean="0">
                <a:solidFill>
                  <a:schemeClr val="accent1">
                    <a:lumMod val="60000"/>
                    <a:lumOff val="40000"/>
                  </a:schemeClr>
                </a:solidFill>
              </a:rPr>
              <a:t>Native</a:t>
            </a:r>
            <a:r>
              <a:rPr kumimoji="1" lang="zh-CN" altLang="en-US" sz="4800" dirty="0" smtClean="0">
                <a:solidFill>
                  <a:schemeClr val="accent1">
                    <a:lumMod val="60000"/>
                    <a:lumOff val="40000"/>
                  </a:schemeClr>
                </a:solidFill>
              </a:rPr>
              <a:t>使用场合</a:t>
            </a:r>
            <a:endParaRPr lang="zh-CN" altLang="en-US" sz="4800" dirty="0"/>
          </a:p>
        </p:txBody>
      </p:sp>
      <p:sp>
        <p:nvSpPr>
          <p:cNvPr id="3" name="内容占位符 2"/>
          <p:cNvSpPr>
            <a:spLocks noGrp="1"/>
          </p:cNvSpPr>
          <p:nvPr>
            <p:ph idx="1"/>
          </p:nvPr>
        </p:nvSpPr>
        <p:spPr>
          <a:xfrm>
            <a:off x="179512" y="1437625"/>
            <a:ext cx="8712968" cy="3156998"/>
          </a:xfrm>
        </p:spPr>
        <p:txBody>
          <a:bodyPr>
            <a:normAutofit/>
          </a:bodyPr>
          <a:lstStyle/>
          <a:p>
            <a:r>
              <a:rPr kumimoji="1" lang="zh-CN" altLang="en-US" sz="2800" dirty="0"/>
              <a:t>功能适中</a:t>
            </a:r>
            <a:r>
              <a:rPr kumimoji="1" lang="en-US" altLang="zh-CN" sz="2800" dirty="0"/>
              <a:t>,</a:t>
            </a:r>
            <a:r>
              <a:rPr kumimoji="1" lang="zh-CN" altLang="en-US" sz="2800" dirty="0"/>
              <a:t>交互一般</a:t>
            </a:r>
            <a:r>
              <a:rPr kumimoji="1" lang="en-US" altLang="zh-CN" sz="2800" dirty="0"/>
              <a:t>,</a:t>
            </a:r>
            <a:r>
              <a:rPr kumimoji="1" lang="zh-CN" altLang="en-US" sz="2800" dirty="0"/>
              <a:t>不需要特别多的系统原生</a:t>
            </a:r>
            <a:r>
              <a:rPr kumimoji="1" lang="zh-CN" altLang="en-US" sz="2800" dirty="0" smtClean="0"/>
              <a:t>支持</a:t>
            </a:r>
            <a:endParaRPr kumimoji="1" lang="en-US" altLang="zh-CN" sz="2800" dirty="0" smtClean="0"/>
          </a:p>
          <a:p>
            <a:r>
              <a:rPr kumimoji="1" lang="zh-CN" altLang="en-US" sz="2800" dirty="0"/>
              <a:t>对于部分复杂应用</a:t>
            </a:r>
            <a:r>
              <a:rPr kumimoji="1" lang="en-US" altLang="zh-CN" sz="2800" dirty="0"/>
              <a:t>,</a:t>
            </a:r>
            <a:r>
              <a:rPr kumimoji="1" lang="zh-CN" altLang="en-US" sz="2800" dirty="0"/>
              <a:t>可以考虑</a:t>
            </a:r>
            <a:r>
              <a:rPr kumimoji="1" lang="en-US" altLang="zh-CN" sz="2800" dirty="0"/>
              <a:t>RN+</a:t>
            </a:r>
            <a:r>
              <a:rPr kumimoji="1" lang="zh-CN" altLang="en-US" sz="2800" dirty="0"/>
              <a:t>原生混合</a:t>
            </a:r>
            <a:r>
              <a:rPr kumimoji="1" lang="zh-CN" altLang="en-US" sz="2800" dirty="0" smtClean="0"/>
              <a:t>开发</a:t>
            </a:r>
            <a:endParaRPr kumimoji="1" lang="zh-CN" alt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18241"/>
            <a:ext cx="3148559" cy="1042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718240"/>
            <a:ext cx="3461731" cy="10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757185"/>
            <a:ext cx="162712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3732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1241</TotalTime>
  <Words>530</Words>
  <Application>Microsoft Office PowerPoint</Application>
  <PresentationFormat>全屏显示(16:9)</PresentationFormat>
  <Paragraphs>95</Paragraphs>
  <Slides>14</Slides>
  <Notes>1</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React-native</vt:lpstr>
      <vt:lpstr>App开发</vt:lpstr>
      <vt:lpstr>现状</vt:lpstr>
      <vt:lpstr>跨平台框架</vt:lpstr>
      <vt:lpstr>React Native是什么</vt:lpstr>
      <vt:lpstr>React Native特性优点</vt:lpstr>
      <vt:lpstr>React Native缺点</vt:lpstr>
      <vt:lpstr>React Native使用感受</vt:lpstr>
      <vt:lpstr>React Native使用场合</vt:lpstr>
      <vt:lpstr>干货来了</vt:lpstr>
      <vt:lpstr>开发环境配置(windows)</vt:lpstr>
      <vt:lpstr>PowerPoint 演示文稿</vt:lpstr>
      <vt:lpstr>项目结构和代码结构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React-native</dc:title>
  <dc:creator>shenchengan</dc:creator>
  <cp:lastModifiedBy>shenchengan</cp:lastModifiedBy>
  <cp:revision>55</cp:revision>
  <dcterms:created xsi:type="dcterms:W3CDTF">2016-09-05T06:16:22Z</dcterms:created>
  <dcterms:modified xsi:type="dcterms:W3CDTF">2016-11-17T06:41:53Z</dcterms:modified>
</cp:coreProperties>
</file>