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3"/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1" showMasterSp="0">
  <p:cSld name="Title Slide Option1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">
  <p:cSld name="Numbered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3" showMasterSp="0">
  <p:cSld name="Divider Option 3">
    <p:bg>
      <p:bgPr>
        <a:blipFill rotWithShape="1">
          <a:blip r:embed="rId2">
            <a:alphaModFix/>
          </a:blip>
          <a:stretch>
            <a:fillRect b="0" l="-37999" r="-37988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618550" y="588371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re to Learn" showMasterSp="0">
  <p:cSld name="More to Learn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831012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ctrTitle"/>
          </p:nvPr>
        </p:nvSpPr>
        <p:spPr>
          <a:xfrm>
            <a:off x="2333624" y="2046650"/>
            <a:ext cx="465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343150" y="2871788"/>
            <a:ext cx="4743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/>
            </a:lvl1pPr>
            <a:lvl2pPr lvl="1" rtl="0" algn="r">
              <a:buNone/>
              <a:defRPr sz="1000"/>
            </a:lvl2pPr>
            <a:lvl3pPr lvl="2" rtl="0" algn="r">
              <a:buNone/>
              <a:defRPr sz="1000"/>
            </a:lvl3pPr>
            <a:lvl4pPr lvl="3" rtl="0" algn="r">
              <a:buNone/>
              <a:defRPr sz="1000"/>
            </a:lvl4pPr>
            <a:lvl5pPr lvl="4" rtl="0" algn="r">
              <a:buNone/>
              <a:defRPr sz="1000"/>
            </a:lvl5pPr>
            <a:lvl6pPr lvl="5" rtl="0" algn="r">
              <a:buNone/>
              <a:defRPr sz="1000"/>
            </a:lvl6pPr>
            <a:lvl7pPr lvl="6" rtl="0" algn="r">
              <a:buNone/>
              <a:defRPr sz="1000"/>
            </a:lvl7pPr>
            <a:lvl8pPr lvl="7" rtl="0" algn="r">
              <a:buNone/>
              <a:defRPr sz="1000"/>
            </a:lvl8pPr>
            <a:lvl9pPr lvl="8" rtl="0" algn="r">
              <a:buNone/>
              <a:defRPr sz="10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1" showMasterSp="0" type="blank">
  <p:cSld name="BLANK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4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2" showMasterSp="0">
  <p:cSld name="Title Slide Option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72765" y="1260901"/>
            <a:ext cx="37338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71491" y="3042901"/>
            <a:ext cx="34440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9613" y="4699397"/>
            <a:ext cx="396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375" y="306830"/>
            <a:ext cx="861300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3" showMasterSp="0">
  <p:cSld name="Title Slide Option3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375" y="307469"/>
            <a:ext cx="86040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472765" y="1260900"/>
            <a:ext cx="37338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71491" y="3042901"/>
            <a:ext cx="34440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9613" y="4699397"/>
            <a:ext cx="396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/>
          <p:nvPr>
            <p:ph idx="3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1" showMasterSp="0">
  <p:cSld name="Divider Option 1">
    <p:bg>
      <p:bgPr>
        <a:blipFill rotWithShape="1">
          <a:blip r:embed="rId2">
            <a:alphaModFix/>
          </a:blip>
          <a:stretch>
            <a:fillRect b="0" l="-16998" r="-16998" t="0"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2" showMasterSp="0">
  <p:cSld name="Divider Option 2">
    <p:bg>
      <p:bgPr>
        <a:blipFill rotWithShape="1">
          <a:blip r:embed="rId2">
            <a:alphaModFix/>
          </a:blip>
          <a:stretch>
            <a:fillRect b="0" l="-30997" r="-30997" t="0"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4" showMasterSp="0">
  <p:cSld name="Divider Option 4">
    <p:bg>
      <p:bgPr>
        <a:blipFill rotWithShape="1">
          <a:blip r:embed="rId2">
            <a:alphaModFix/>
          </a:blip>
          <a:stretch>
            <a:fillRect b="0" l="-27998" r="-27998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5" showMasterSp="0">
  <p:cSld name="Divider Option 5">
    <p:bg>
      <p:bgPr>
        <a:blipFill rotWithShape="1">
          <a:blip r:embed="rId2">
            <a:alphaModFix/>
          </a:blip>
          <a:stretch>
            <a:fillRect b="0" l="-11999" r="-11999" t="0"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6" showMasterSp="0">
  <p:cSld name="Divider Option 6">
    <p:bg>
      <p:bgPr>
        <a:blipFill rotWithShape="1">
          <a:blip r:embed="rId2">
            <a:alphaModFix/>
          </a:blip>
          <a:stretch>
            <a:fillRect b="0" l="-10999" r="-10999" t="0"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 Option1" showMasterSp="0">
  <p:cSld name="Statement and Image  Option1">
    <p:bg>
      <p:bgPr>
        <a:solidFill>
          <a:schemeClr val="accent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3095" y="313538"/>
            <a:ext cx="3681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3094" y="1271588"/>
            <a:ext cx="3681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916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Shape 12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2" showMasterSp="0">
  <p:cSld name="Statement and Image Option2"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3094" y="313538"/>
            <a:ext cx="4470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3094" y="1271588"/>
            <a:ext cx="45117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876926" y="0"/>
            <a:ext cx="32670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Shape 13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3" showMasterSp="0">
  <p:cSld name="Statement and Image Option3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3094" y="313538"/>
            <a:ext cx="3681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3094" y="1271588"/>
            <a:ext cx="3681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476019" y="4379119"/>
            <a:ext cx="367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Shape 14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4" showMasterSp="0">
  <p:cSld name="Statement and Image Option4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3093" y="313538"/>
            <a:ext cx="4517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3093" y="1271588"/>
            <a:ext cx="45177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/>
          <p:nvPr>
            <p:ph idx="2" type="pic"/>
          </p:nvPr>
        </p:nvSpPr>
        <p:spPr>
          <a:xfrm>
            <a:off x="5867400" y="0"/>
            <a:ext cx="32766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76019" y="4379119"/>
            <a:ext cx="358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Shape 152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5" showMasterSp="0">
  <p:cSld name="Statement and Image Option5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698874" y="313538"/>
            <a:ext cx="4965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698875" y="1271588"/>
            <a:ext cx="4977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/>
          <p:nvPr>
            <p:ph idx="2" type="pic"/>
          </p:nvPr>
        </p:nvSpPr>
        <p:spPr>
          <a:xfrm>
            <a:off x="0" y="0"/>
            <a:ext cx="32766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Shape 15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6" showMasterSp="0">
  <p:cSld name="Statement and Image Option6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7916" y="313538"/>
            <a:ext cx="8206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67916" y="1075135"/>
            <a:ext cx="51249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/>
          <p:nvPr>
            <p:ph idx="2" type="pic"/>
          </p:nvPr>
        </p:nvSpPr>
        <p:spPr>
          <a:xfrm>
            <a:off x="6102097" y="1075135"/>
            <a:ext cx="2562300" cy="33933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4" name="Shape 164"/>
          <p:cNvCxnSpPr/>
          <p:nvPr/>
        </p:nvCxnSpPr>
        <p:spPr>
          <a:xfrm>
            <a:off x="466495" y="4593431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Shape 165"/>
          <p:cNvSpPr txBox="1"/>
          <p:nvPr>
            <p:ph idx="3" type="body"/>
          </p:nvPr>
        </p:nvSpPr>
        <p:spPr>
          <a:xfrm>
            <a:off x="5267325" y="4629151"/>
            <a:ext cx="33969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" name="Shape 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495" y="4781015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Shape 16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Option 1" showMasterSp="0">
  <p:cSld name="Statement Option 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839825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ctrTitle"/>
          </p:nvPr>
        </p:nvSpPr>
        <p:spPr>
          <a:xfrm>
            <a:off x="2016456" y="2069885"/>
            <a:ext cx="5332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16" y="4781699"/>
            <a:ext cx="696000" cy="2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Shape 17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Option 4" showMasterSp="0">
  <p:cSld name="Statement Option 4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792644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ctrTitle"/>
          </p:nvPr>
        </p:nvSpPr>
        <p:spPr>
          <a:xfrm>
            <a:off x="1934569" y="1791774"/>
            <a:ext cx="5404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1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036928" y="3134329"/>
            <a:ext cx="5199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Shape 18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Page">
  <p:cSld name="Product Pag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67916" y="313201"/>
            <a:ext cx="6028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7" name="Shape 187"/>
          <p:cNvSpPr/>
          <p:nvPr/>
        </p:nvSpPr>
        <p:spPr>
          <a:xfrm>
            <a:off x="467916" y="1314451"/>
            <a:ext cx="4932600" cy="335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61071" y="1457325"/>
            <a:ext cx="42870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/>
          <p:nvPr/>
        </p:nvSpPr>
        <p:spPr>
          <a:xfrm>
            <a:off x="5574680" y="2493169"/>
            <a:ext cx="3096600" cy="217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pic"/>
          </p:nvPr>
        </p:nvSpPr>
        <p:spPr>
          <a:xfrm>
            <a:off x="5574680" y="1314451"/>
            <a:ext cx="3096000" cy="11787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5713969" y="2593181"/>
            <a:ext cx="2756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470876" y="807244"/>
            <a:ext cx="602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/>
          <p:nvPr>
            <p:ph idx="5" type="pic"/>
          </p:nvPr>
        </p:nvSpPr>
        <p:spPr>
          <a:xfrm>
            <a:off x="6810607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Option1">
  <p:cSld name="Case study Option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344668" y="1057275"/>
            <a:ext cx="5324400" cy="3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344668" y="1404472"/>
            <a:ext cx="5324400" cy="307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476279" y="313201"/>
            <a:ext cx="6142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532927" y="1078287"/>
            <a:ext cx="4983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3553656" y="1514475"/>
            <a:ext cx="486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-"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/>
          <p:nvPr>
            <p:ph idx="3" type="pic"/>
          </p:nvPr>
        </p:nvSpPr>
        <p:spPr>
          <a:xfrm>
            <a:off x="476020" y="1057275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/>
          <p:nvPr>
            <p:ph idx="4" type="pic"/>
          </p:nvPr>
        </p:nvSpPr>
        <p:spPr>
          <a:xfrm>
            <a:off x="476020" y="2821781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/>
          <p:nvPr>
            <p:ph idx="5" type="pic"/>
          </p:nvPr>
        </p:nvSpPr>
        <p:spPr>
          <a:xfrm>
            <a:off x="6818970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Option2">
  <p:cSld name="Case study Option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344668" y="1057275"/>
            <a:ext cx="5324400" cy="3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344668" y="1404472"/>
            <a:ext cx="5324400" cy="307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73095" y="313201"/>
            <a:ext cx="6080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532927" y="1085431"/>
            <a:ext cx="4983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3553656" y="1514475"/>
            <a:ext cx="486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-"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476020" y="1057275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476020" y="2821781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810607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ple Boxed Text x3">
  <p:cSld name="Sample Boxed Text x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72203" y="2001867"/>
            <a:ext cx="2602800" cy="3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72203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72204" y="313201"/>
            <a:ext cx="8203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57713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670513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/>
          <p:nvPr/>
        </p:nvSpPr>
        <p:spPr>
          <a:xfrm>
            <a:off x="3290737" y="2001867"/>
            <a:ext cx="2602800" cy="3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290737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3476246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4" type="body"/>
          </p:nvPr>
        </p:nvSpPr>
        <p:spPr>
          <a:xfrm>
            <a:off x="3489047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6073450" y="2001867"/>
            <a:ext cx="2602800" cy="35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073450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6258959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6" type="body"/>
          </p:nvPr>
        </p:nvSpPr>
        <p:spPr>
          <a:xfrm>
            <a:off x="6271760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7" type="body"/>
          </p:nvPr>
        </p:nvSpPr>
        <p:spPr>
          <a:xfrm>
            <a:off x="476279" y="1264444"/>
            <a:ext cx="8199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ple Boxed Text with Image x3">
  <p:cSld name="Sample Boxed Text with Image x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282309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084052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80566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68351" y="313201"/>
            <a:ext cx="8200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17732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76280" y="1264444"/>
            <a:ext cx="8192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480566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268" y="2081478"/>
            <a:ext cx="4146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035" y="2079679"/>
            <a:ext cx="4146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8902" y="2070735"/>
            <a:ext cx="414600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4" type="body"/>
          </p:nvPr>
        </p:nvSpPr>
        <p:spPr>
          <a:xfrm>
            <a:off x="3419475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/>
          <p:nvPr>
            <p:ph idx="5" type="pic"/>
          </p:nvPr>
        </p:nvSpPr>
        <p:spPr>
          <a:xfrm>
            <a:off x="3282309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6" type="body"/>
          </p:nvPr>
        </p:nvSpPr>
        <p:spPr>
          <a:xfrm>
            <a:off x="6221218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/>
          <p:nvPr>
            <p:ph idx="7" type="pic"/>
          </p:nvPr>
        </p:nvSpPr>
        <p:spPr>
          <a:xfrm>
            <a:off x="6084052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67916" y="313200"/>
            <a:ext cx="8208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67917" y="1278732"/>
            <a:ext cx="66660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Shape 25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ographic x3">
  <p:cSld name="Infographic x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67916" y="313200"/>
            <a:ext cx="8208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9" name="Shape 259"/>
          <p:cNvSpPr/>
          <p:nvPr>
            <p:ph idx="2" type="pic"/>
          </p:nvPr>
        </p:nvSpPr>
        <p:spPr>
          <a:xfrm>
            <a:off x="836614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30263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836614" y="2943695"/>
            <a:ext cx="1984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4" type="body"/>
          </p:nvPr>
        </p:nvSpPr>
        <p:spPr>
          <a:xfrm>
            <a:off x="3538799" y="2943695"/>
            <a:ext cx="1984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5" type="body"/>
          </p:nvPr>
        </p:nvSpPr>
        <p:spPr>
          <a:xfrm>
            <a:off x="6275103" y="2943695"/>
            <a:ext cx="1984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6" type="body"/>
          </p:nvPr>
        </p:nvSpPr>
        <p:spPr>
          <a:xfrm>
            <a:off x="3541172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7" type="body"/>
          </p:nvPr>
        </p:nvSpPr>
        <p:spPr>
          <a:xfrm>
            <a:off x="6282049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8" type="body"/>
          </p:nvPr>
        </p:nvSpPr>
        <p:spPr>
          <a:xfrm>
            <a:off x="5267325" y="4629151"/>
            <a:ext cx="3396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Shape 267"/>
          <p:cNvSpPr/>
          <p:nvPr>
            <p:ph idx="9" type="pic"/>
          </p:nvPr>
        </p:nvSpPr>
        <p:spPr>
          <a:xfrm>
            <a:off x="3537611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/>
          <p:nvPr>
            <p:ph idx="13" type="pic"/>
          </p:nvPr>
        </p:nvSpPr>
        <p:spPr>
          <a:xfrm>
            <a:off x="6280811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9" name="Shape 269"/>
          <p:cNvCxnSpPr/>
          <p:nvPr/>
        </p:nvCxnSpPr>
        <p:spPr>
          <a:xfrm>
            <a:off x="466495" y="4593431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Shape 27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67916" y="313200"/>
            <a:ext cx="8208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heading">
  <p:cSld name="Title and Subheading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67916" y="313200"/>
            <a:ext cx="8208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67917" y="1264444"/>
            <a:ext cx="476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2" showMasterSp="0">
  <p:cSld name="Final Slide Option2">
    <p:bg>
      <p:bgPr>
        <a:solidFill>
          <a:schemeClr val="accent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2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3" showMasterSp="0">
  <p:cSld name="Final Slide Option3">
    <p:bg>
      <p:bgPr>
        <a:solidFill>
          <a:srgbClr val="505759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4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67916" y="313200"/>
            <a:ext cx="82083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67916" y="1278731"/>
            <a:ext cx="8208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hyperlink" Target="https://www.overviewdoc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log.caustik.com/2012/08/19/node-js-w1m-concurrent-connec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Shape 29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910050" y="1093375"/>
            <a:ext cx="73239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Application frameworks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055350" y="2929500"/>
            <a:ext cx="73239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NodeJS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package manager… </a:t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To denote the compatible version numbers npm has mechanism for defining them;</a:t>
            </a:r>
            <a:endParaRPr b="0"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Less than or equal ‘&lt;=’, greater than or equal ‘&gt;=’.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Approximately equivalent to ‘~’.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Compatible with ‘^’.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Any ‘*’.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Any ‘1.2.x’.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Latest ‘latest’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" sz="1800"/>
              <a:t>There are two types of dependencies ‘devDependencies’ (development time dependencies) and ‘dependencies’ (application runtime dependencies).</a:t>
            </a:r>
            <a:endParaRPr b="0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require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follows commonJS pattern when loading modules.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Require modules get loaded synchronously and will be cached after the first use.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If the file does not start with ./, ../,  or / module is not a core module NodeJS will look the dependency on the node_modules directory.  </a:t>
            </a:r>
            <a:endParaRPr b="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coding</a:t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Hello world.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Read file.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Write file.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Stream the content of a file.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Create event and subscribe to it.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Create a child process and message passing between two processes.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Create a web server and listen to a port via http protocol.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Add a separate module and use it.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a promise.</a:t>
            </a:r>
            <a:endParaRPr b="0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472775" y="1260050"/>
            <a:ext cx="3683100" cy="54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472775" y="1994479"/>
            <a:ext cx="3962400" cy="241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NodeJS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Event loop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cases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Advantages and disadvantages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Package manager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Let’s do coding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5" name="Shape 305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large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36" y="1882713"/>
            <a:ext cx="4348075" cy="1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5870613" y="3159400"/>
            <a:ext cx="198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 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https://www.overviewdocs.com/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Developed by Ryan Dahl.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Created with the aim of creating real-time websites with push capabilities (websockets).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is an open source, cross platform runtime environment for server-side and networking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Build on V8 engine, Chrome’s JavaScript engine.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Uses event-driven, non-blocking I/O model which makes NodeJS lightweight and efficient.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Ideal for data-intensive real-time applications that run across distributed devices.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comes with several JavaScript libraries that help basic programming.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eco-system ‘npm’ is the largest in the world for open source libraries.</a:t>
            </a:r>
            <a:endParaRPr b="0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</a:t>
            </a:r>
            <a:endParaRPr/>
          </a:p>
        </p:txBody>
      </p:sp>
      <p:pic>
        <p:nvPicPr>
          <p:cNvPr descr="node_way.jp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38" y="732975"/>
            <a:ext cx="7008124" cy="4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Not the best platform for CPU intensive heavy computational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Ideal for building fast and scalable network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is capable of handling a huge number of simultaneous connections with high throughput.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For each connection NodeJS does not spawn new Thread causing max out of memory instead handle all in single thread using non-blocking I/O model.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has achieved over </a:t>
            </a:r>
            <a:r>
              <a:rPr b="0" lang="en" sz="1800" u="sng">
                <a:solidFill>
                  <a:schemeClr val="hlink"/>
                </a:solidFill>
                <a:hlinkClick r:id="rId3"/>
              </a:rPr>
              <a:t>1 Million concurrent connections</a:t>
            </a:r>
            <a:r>
              <a:rPr b="0" lang="en" sz="1800"/>
              <a:t>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Bubbling errors up to NodeJS core event loop will cause crashing the entire program.</a:t>
            </a:r>
            <a:endParaRPr b="0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860225" y="96450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I/O bound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Data streaming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Data intensive real-time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JSON APIs based applications.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Single page applications.</a:t>
            </a:r>
            <a:endParaRPr b="0" sz="1800"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963" y="3131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5" y="329581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188" y="3670013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475" y="246106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Ability to use single programming language from one end of the application to the other end.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NodeJS applications are easy to scale both horizontally and vertically.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Delivers improved performance since V8 engine compile the JS code into machine code directly.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Performance increased via caching modules into memory after the first use.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Easily extensible.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Support for common tools like unit testing.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Well build ‘npm’ package manager and it’s large number of reusable modules.</a:t>
            </a:r>
            <a:endParaRPr b="0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Even though there are number of libraries available, the actual number of robust libraries is comparatively low.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Not suitable for computationally intensive tasks.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Asynchronous programming model is complex than synchronous model.</a:t>
            </a:r>
            <a:endParaRPr b="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package manager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Reusable NodeJS components easily available through online repository.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Build in version and dependency management.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Build in scripting mechanism.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Global installations will be available throughout the system while local installations will only be available for that particular application.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By default all the dependencies will get installed to ‘node_modules’ directory.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‘package.json’ contains all information related to the NodeJS application. The file be placed in the root directory of the application.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‘package.json’ will contain name, version, author, repository, required node version, scripts and dependencies etc.</a:t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arson">
  <a:themeElements>
    <a:clrScheme name="Pearson">
      <a:dk1>
        <a:srgbClr val="007FA3"/>
      </a:dk1>
      <a:lt1>
        <a:srgbClr val="FFFFFF"/>
      </a:lt1>
      <a:dk2>
        <a:srgbClr val="003057"/>
      </a:dk2>
      <a:lt2>
        <a:srgbClr val="000000"/>
      </a:lt2>
      <a:accent1>
        <a:srgbClr val="007FA3"/>
      </a:accent1>
      <a:accent2>
        <a:srgbClr val="008638"/>
      </a:accent2>
      <a:accent3>
        <a:srgbClr val="D2DB0E"/>
      </a:accent3>
      <a:accent4>
        <a:srgbClr val="505759"/>
      </a:accent4>
      <a:accent5>
        <a:srgbClr val="005A70"/>
      </a:accent5>
      <a:accent6>
        <a:srgbClr val="D4EAE4"/>
      </a:accent6>
      <a:hlink>
        <a:srgbClr val="007FA3"/>
      </a:hlink>
      <a:folHlink>
        <a:srgbClr val="007F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