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6AAEBB-8010-4FEE-A481-9995B0A63BFF}">
  <a:tblStyle styleId="{286AAEBB-8010-4FEE-A481-9995B0A63B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124744" y="4343400"/>
            <a:ext cx="460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6022876" y="8686800"/>
            <a:ext cx="83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Option1" showMasterSp="0">
  <p:cSld name="Title Slide Option1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472765" y="1260048"/>
            <a:ext cx="36831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Times New Roman"/>
              <a:buNone/>
              <a:defRPr b="1" i="0" sz="2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472765" y="3043238"/>
            <a:ext cx="33972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spcBef>
                <a:spcPts val="600"/>
              </a:spcBef>
              <a:spcAft>
                <a:spcPts val="0"/>
              </a:spcAft>
              <a:buClr>
                <a:srgbClr val="88AAB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72765" y="4699397"/>
            <a:ext cx="39624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/>
          <p:nvPr>
            <p:ph idx="3" type="pic"/>
          </p:nvPr>
        </p:nvSpPr>
        <p:spPr>
          <a:xfrm>
            <a:off x="4581524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ed">
  <p:cSld name="Numbered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67916" y="313200"/>
            <a:ext cx="82083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67915" y="1357313"/>
            <a:ext cx="66828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17500" lvl="0" marL="457200" marR="0" rtl="0" algn="l">
              <a:lnSpc>
                <a:spcPct val="12222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3" showMasterSp="0">
  <p:cSld name="Divider Option 3">
    <p:bg>
      <p:bgPr>
        <a:blipFill rotWithShape="1">
          <a:blip r:embed="rId2">
            <a:alphaModFix/>
          </a:blip>
          <a:stretch>
            <a:fillRect b="0" l="-37999" r="-37988" t="0"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2618550" y="588371"/>
            <a:ext cx="3906900" cy="4066800"/>
          </a:xfrm>
          <a:custGeom>
            <a:pathLst>
              <a:path extrusionOk="0" h="120000" w="12000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>
            <p:ph type="ctrTitle"/>
          </p:nvPr>
        </p:nvSpPr>
        <p:spPr>
          <a:xfrm>
            <a:off x="2753436" y="2230256"/>
            <a:ext cx="3623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ore to Learn" showMasterSp="0">
  <p:cSld name="More to Learn"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 rotWithShape="1">
          <a:blip r:embed="rId2">
            <a:alphaModFix/>
          </a:blip>
          <a:srcRect b="5308" l="0" r="0" t="5770"/>
          <a:stretch/>
        </p:blipFill>
        <p:spPr>
          <a:xfrm>
            <a:off x="1831012" y="0"/>
            <a:ext cx="5661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ctrTitle"/>
          </p:nvPr>
        </p:nvSpPr>
        <p:spPr>
          <a:xfrm>
            <a:off x="2333624" y="2046650"/>
            <a:ext cx="4656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2343150" y="2871788"/>
            <a:ext cx="4743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/>
            </a:lvl1pPr>
            <a:lvl2pPr lvl="1" rtl="0" algn="r">
              <a:buNone/>
              <a:defRPr sz="1000"/>
            </a:lvl2pPr>
            <a:lvl3pPr lvl="2" rtl="0" algn="r">
              <a:buNone/>
              <a:defRPr sz="1000"/>
            </a:lvl3pPr>
            <a:lvl4pPr lvl="3" rtl="0" algn="r">
              <a:buNone/>
              <a:defRPr sz="1000"/>
            </a:lvl4pPr>
            <a:lvl5pPr lvl="4" rtl="0" algn="r">
              <a:buNone/>
              <a:defRPr sz="1000"/>
            </a:lvl5pPr>
            <a:lvl6pPr lvl="5" rtl="0" algn="r">
              <a:buNone/>
              <a:defRPr sz="1000"/>
            </a:lvl6pPr>
            <a:lvl7pPr lvl="6" rtl="0" algn="r">
              <a:buNone/>
              <a:defRPr sz="1000"/>
            </a:lvl7pPr>
            <a:lvl8pPr lvl="7" rtl="0" algn="r">
              <a:buNone/>
              <a:defRPr sz="1000"/>
            </a:lvl8pPr>
            <a:lvl9pPr lvl="8" rtl="0" algn="r">
              <a:buNone/>
              <a:defRPr sz="1000"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 Slide Option1" showMasterSp="0" type="blank">
  <p:cSld name="BLANK"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4884" y="2669191"/>
            <a:ext cx="2535000" cy="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Option2" showMasterSp="0">
  <p:cSld name="Title Slide Option2">
    <p:bg>
      <p:bgPr>
        <a:solidFill>
          <a:schemeClr val="accent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472765" y="1260901"/>
            <a:ext cx="3733800" cy="15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None/>
              <a:defRPr b="1" i="0" sz="2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471491" y="3042901"/>
            <a:ext cx="34440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spcBef>
                <a:spcPts val="600"/>
              </a:spcBef>
              <a:spcAft>
                <a:spcPts val="0"/>
              </a:spcAft>
              <a:buClr>
                <a:srgbClr val="88AAB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69613" y="4699397"/>
            <a:ext cx="3965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/>
          <p:nvPr>
            <p:ph idx="3" type="pic"/>
          </p:nvPr>
        </p:nvSpPr>
        <p:spPr>
          <a:xfrm>
            <a:off x="4581524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0375" y="306830"/>
            <a:ext cx="861300" cy="6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Shape 89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Option3" showMasterSp="0">
  <p:cSld name="Title Slide Option3">
    <p:bg>
      <p:bgPr>
        <a:solidFill>
          <a:schemeClr val="accent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0375" y="307469"/>
            <a:ext cx="860400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ctrTitle"/>
          </p:nvPr>
        </p:nvSpPr>
        <p:spPr>
          <a:xfrm>
            <a:off x="472765" y="1260900"/>
            <a:ext cx="37338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mes New Roman"/>
              <a:buNone/>
              <a:defRPr b="1" i="0" sz="2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71491" y="3042901"/>
            <a:ext cx="34440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spcBef>
                <a:spcPts val="600"/>
              </a:spcBef>
              <a:spcAft>
                <a:spcPts val="0"/>
              </a:spcAft>
              <a:buClr>
                <a:srgbClr val="88AAB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spcBef>
                <a:spcPts val="300"/>
              </a:spcBef>
              <a:spcAft>
                <a:spcPts val="0"/>
              </a:spcAft>
              <a:buClr>
                <a:srgbClr val="88AAB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AA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9613" y="4699397"/>
            <a:ext cx="3965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/>
          <p:nvPr>
            <p:ph idx="3" type="pic"/>
          </p:nvPr>
        </p:nvSpPr>
        <p:spPr>
          <a:xfrm>
            <a:off x="4581526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Shape 98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1" showMasterSp="0">
  <p:cSld name="Divider Option 1">
    <p:bg>
      <p:bgPr>
        <a:blipFill rotWithShape="1">
          <a:blip r:embed="rId2">
            <a:alphaModFix/>
          </a:blip>
          <a:stretch>
            <a:fillRect b="0" l="-16998" r="-16998" t="0"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2619600" y="588428"/>
            <a:ext cx="3906900" cy="4066800"/>
          </a:xfrm>
          <a:custGeom>
            <a:pathLst>
              <a:path extrusionOk="0" h="120000" w="12000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type="ctrTitle"/>
          </p:nvPr>
        </p:nvSpPr>
        <p:spPr>
          <a:xfrm>
            <a:off x="2753436" y="2230256"/>
            <a:ext cx="3623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2" showMasterSp="0">
  <p:cSld name="Divider Option 2">
    <p:bg>
      <p:bgPr>
        <a:blipFill rotWithShape="1">
          <a:blip r:embed="rId2">
            <a:alphaModFix/>
          </a:blip>
          <a:stretch>
            <a:fillRect b="0" l="-30997" r="-30997" t="0"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619600" y="588428"/>
            <a:ext cx="3906900" cy="4066800"/>
          </a:xfrm>
          <a:custGeom>
            <a:pathLst>
              <a:path extrusionOk="0" h="120000" w="12000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>
            <p:ph type="ctrTitle"/>
          </p:nvPr>
        </p:nvSpPr>
        <p:spPr>
          <a:xfrm>
            <a:off x="2753436" y="2230256"/>
            <a:ext cx="3623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4" showMasterSp="0">
  <p:cSld name="Divider Option 4">
    <p:bg>
      <p:bgPr>
        <a:blipFill rotWithShape="1">
          <a:blip r:embed="rId2">
            <a:alphaModFix/>
          </a:blip>
          <a:stretch>
            <a:fillRect b="0" l="-27998" r="-27998" t="0"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2619600" y="588428"/>
            <a:ext cx="3906900" cy="4066800"/>
          </a:xfrm>
          <a:custGeom>
            <a:pathLst>
              <a:path extrusionOk="0" h="120000" w="12000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type="ctrTitle"/>
          </p:nvPr>
        </p:nvSpPr>
        <p:spPr>
          <a:xfrm>
            <a:off x="2753436" y="2230256"/>
            <a:ext cx="3623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5" showMasterSp="0">
  <p:cSld name="Divider Option 5">
    <p:bg>
      <p:bgPr>
        <a:blipFill rotWithShape="1">
          <a:blip r:embed="rId2">
            <a:alphaModFix/>
          </a:blip>
          <a:stretch>
            <a:fillRect b="0" l="-11999" r="-11999" t="0"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2619600" y="588428"/>
            <a:ext cx="3906900" cy="4066800"/>
          </a:xfrm>
          <a:custGeom>
            <a:pathLst>
              <a:path extrusionOk="0" h="120000" w="12000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2753436" y="2230256"/>
            <a:ext cx="3623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Option 6" showMasterSp="0">
  <p:cSld name="Divider Option 6">
    <p:bg>
      <p:bgPr>
        <a:blipFill rotWithShape="1">
          <a:blip r:embed="rId2">
            <a:alphaModFix/>
          </a:blip>
          <a:stretch>
            <a:fillRect b="0" l="-10999" r="-10999" t="0"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2619600" y="588428"/>
            <a:ext cx="3906900" cy="4066800"/>
          </a:xfrm>
          <a:custGeom>
            <a:pathLst>
              <a:path extrusionOk="0" h="120000" w="120000">
                <a:moveTo>
                  <a:pt x="116779" y="73492"/>
                </a:moveTo>
                <a:cubicBezTo>
                  <a:pt x="119504" y="63571"/>
                  <a:pt x="120000" y="53492"/>
                  <a:pt x="118017" y="44285"/>
                </a:cubicBezTo>
                <a:cubicBezTo>
                  <a:pt x="117357" y="41190"/>
                  <a:pt x="116366" y="38095"/>
                  <a:pt x="115127" y="35238"/>
                </a:cubicBezTo>
                <a:cubicBezTo>
                  <a:pt x="108107" y="19285"/>
                  <a:pt x="92085" y="7380"/>
                  <a:pt x="72181" y="3333"/>
                </a:cubicBezTo>
                <a:cubicBezTo>
                  <a:pt x="55746" y="0"/>
                  <a:pt x="38981" y="2698"/>
                  <a:pt x="25189" y="10952"/>
                </a:cubicBezTo>
                <a:cubicBezTo>
                  <a:pt x="16434" y="16190"/>
                  <a:pt x="9745" y="22936"/>
                  <a:pt x="5863" y="30396"/>
                </a:cubicBezTo>
                <a:cubicBezTo>
                  <a:pt x="1486" y="38809"/>
                  <a:pt x="0" y="49523"/>
                  <a:pt x="1486" y="61507"/>
                </a:cubicBezTo>
                <a:cubicBezTo>
                  <a:pt x="2477" y="68333"/>
                  <a:pt x="4294" y="75079"/>
                  <a:pt x="7102" y="81349"/>
                </a:cubicBezTo>
                <a:cubicBezTo>
                  <a:pt x="7102" y="81428"/>
                  <a:pt x="7102" y="81428"/>
                  <a:pt x="7102" y="81428"/>
                </a:cubicBezTo>
                <a:cubicBezTo>
                  <a:pt x="13131" y="95158"/>
                  <a:pt x="22876" y="105793"/>
                  <a:pt x="35182" y="112063"/>
                </a:cubicBezTo>
                <a:cubicBezTo>
                  <a:pt x="49635" y="119444"/>
                  <a:pt x="65822" y="120000"/>
                  <a:pt x="80770" y="113730"/>
                </a:cubicBezTo>
                <a:cubicBezTo>
                  <a:pt x="98279" y="106507"/>
                  <a:pt x="111741" y="91428"/>
                  <a:pt x="116779" y="7349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>
            <p:ph type="ctrTitle"/>
          </p:nvPr>
        </p:nvSpPr>
        <p:spPr>
          <a:xfrm>
            <a:off x="2753436" y="2230256"/>
            <a:ext cx="36234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and Image  Option1" showMasterSp="0">
  <p:cSld name="Statement and Image  Option1">
    <p:bg>
      <p:bgPr>
        <a:solidFill>
          <a:schemeClr val="accent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3095" y="313538"/>
            <a:ext cx="3681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3094" y="1271588"/>
            <a:ext cx="36813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1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4581526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3" name="Shape 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7916" y="4782592"/>
            <a:ext cx="694800" cy="2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5" name="Shape 125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Shape 126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and Image Option2" showMasterSp="0">
  <p:cSld name="Statement and Image Option2">
    <p:bg>
      <p:bgPr>
        <a:solidFill>
          <a:schemeClr val="accent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3094" y="313538"/>
            <a:ext cx="44700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3094" y="1271588"/>
            <a:ext cx="45117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1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/>
          <p:nvPr>
            <p:ph idx="2" type="pic"/>
          </p:nvPr>
        </p:nvSpPr>
        <p:spPr>
          <a:xfrm>
            <a:off x="5876926" y="0"/>
            <a:ext cx="32670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1" name="Shape 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957" y="4782592"/>
            <a:ext cx="694800" cy="2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Shape 134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and Image Option3" showMasterSp="0">
  <p:cSld name="Statement and Image Option3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3094" y="313538"/>
            <a:ext cx="3681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3094" y="1271588"/>
            <a:ext cx="36813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1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Shape 138"/>
          <p:cNvSpPr/>
          <p:nvPr>
            <p:ph idx="2" type="pic"/>
          </p:nvPr>
        </p:nvSpPr>
        <p:spPr>
          <a:xfrm>
            <a:off x="4581526" y="0"/>
            <a:ext cx="45627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3" type="body"/>
          </p:nvPr>
        </p:nvSpPr>
        <p:spPr>
          <a:xfrm>
            <a:off x="476019" y="4379119"/>
            <a:ext cx="3678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957" y="4782592"/>
            <a:ext cx="694800" cy="2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" name="Shape 142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Shape 143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and Image Option4" showMasterSp="0">
  <p:cSld name="Statement and Image Option4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3093" y="313538"/>
            <a:ext cx="4517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3093" y="1271588"/>
            <a:ext cx="45177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1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/>
          <p:nvPr>
            <p:ph idx="2" type="pic"/>
          </p:nvPr>
        </p:nvSpPr>
        <p:spPr>
          <a:xfrm>
            <a:off x="5867400" y="0"/>
            <a:ext cx="32766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476019" y="4379119"/>
            <a:ext cx="3581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9" name="Shape 1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957" y="4782592"/>
            <a:ext cx="694800" cy="2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1" name="Shape 151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Shape 152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and Image Option5" showMasterSp="0">
  <p:cSld name="Statement and Image Option5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698874" y="313538"/>
            <a:ext cx="4965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698875" y="1271588"/>
            <a:ext cx="49773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1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/>
          <p:nvPr>
            <p:ph idx="2" type="pic"/>
          </p:nvPr>
        </p:nvSpPr>
        <p:spPr>
          <a:xfrm>
            <a:off x="0" y="0"/>
            <a:ext cx="3276600" cy="51435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8" name="Shape 158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Shape 159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and Image Option6" showMasterSp="0">
  <p:cSld name="Statement and Image Option6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67916" y="313538"/>
            <a:ext cx="82065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67916" y="1075135"/>
            <a:ext cx="51249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1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/>
          <p:nvPr>
            <p:ph idx="2" type="pic"/>
          </p:nvPr>
        </p:nvSpPr>
        <p:spPr>
          <a:xfrm>
            <a:off x="6102097" y="1075135"/>
            <a:ext cx="2562300" cy="33933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4" name="Shape 164"/>
          <p:cNvCxnSpPr/>
          <p:nvPr/>
        </p:nvCxnSpPr>
        <p:spPr>
          <a:xfrm>
            <a:off x="466495" y="4593431"/>
            <a:ext cx="82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Shape 165"/>
          <p:cNvSpPr txBox="1"/>
          <p:nvPr>
            <p:ph idx="3" type="body"/>
          </p:nvPr>
        </p:nvSpPr>
        <p:spPr>
          <a:xfrm>
            <a:off x="5267325" y="4629151"/>
            <a:ext cx="3396900" cy="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305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6" name="Shape 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6495" y="4781015"/>
            <a:ext cx="694800" cy="2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8" name="Shape 168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Shape 169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Option 1" showMasterSp="0">
  <p:cSld name="Statement Option 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2">
            <a:alphaModFix/>
          </a:blip>
          <a:srcRect b="5308" l="0" r="0" t="5770"/>
          <a:stretch/>
        </p:blipFill>
        <p:spPr>
          <a:xfrm>
            <a:off x="1839825" y="0"/>
            <a:ext cx="5661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ctrTitle"/>
          </p:nvPr>
        </p:nvSpPr>
        <p:spPr>
          <a:xfrm>
            <a:off x="2016456" y="2069885"/>
            <a:ext cx="53328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16" y="4781699"/>
            <a:ext cx="696000" cy="2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Shape 175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Shape 176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ement Option 4" showMasterSp="0">
  <p:cSld name="Statement Option 4">
    <p:bg>
      <p:bgPr>
        <a:solidFill>
          <a:schemeClr val="accent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2">
            <a:alphaModFix/>
          </a:blip>
          <a:srcRect b="5308" l="0" r="0" t="5770"/>
          <a:stretch/>
        </p:blipFill>
        <p:spPr>
          <a:xfrm>
            <a:off x="1792644" y="0"/>
            <a:ext cx="5661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ctrTitle"/>
          </p:nvPr>
        </p:nvSpPr>
        <p:spPr>
          <a:xfrm>
            <a:off x="1934569" y="1791774"/>
            <a:ext cx="54045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1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2036928" y="3134329"/>
            <a:ext cx="51996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57" y="4782592"/>
            <a:ext cx="694800" cy="2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3" name="Shape 183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Shape 184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duct Page">
  <p:cSld name="Product Pag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67916" y="313201"/>
            <a:ext cx="6028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7" name="Shape 187"/>
          <p:cNvSpPr/>
          <p:nvPr/>
        </p:nvSpPr>
        <p:spPr>
          <a:xfrm>
            <a:off x="467916" y="1314451"/>
            <a:ext cx="4932600" cy="335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761071" y="1457325"/>
            <a:ext cx="42870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Char char="‒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Shape 189"/>
          <p:cNvSpPr/>
          <p:nvPr/>
        </p:nvSpPr>
        <p:spPr>
          <a:xfrm>
            <a:off x="5574680" y="2493169"/>
            <a:ext cx="3096600" cy="217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>
            <p:ph idx="2" type="pic"/>
          </p:nvPr>
        </p:nvSpPr>
        <p:spPr>
          <a:xfrm>
            <a:off x="5574680" y="1314451"/>
            <a:ext cx="3096000" cy="11787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5713969" y="2593181"/>
            <a:ext cx="27564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3050" lvl="1" marL="914400" marR="0" rtl="0" algn="l">
              <a:lnSpc>
                <a:spcPct val="122222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Font typeface="Arial"/>
              <a:buChar char="‒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4" type="body"/>
          </p:nvPr>
        </p:nvSpPr>
        <p:spPr>
          <a:xfrm>
            <a:off x="470876" y="807244"/>
            <a:ext cx="6025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Shape 193"/>
          <p:cNvSpPr/>
          <p:nvPr>
            <p:ph idx="5" type="pic"/>
          </p:nvPr>
        </p:nvSpPr>
        <p:spPr>
          <a:xfrm>
            <a:off x="6810607" y="421482"/>
            <a:ext cx="1857300" cy="350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Shape 195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 Option1">
  <p:cSld name="Case study Option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3344668" y="1057275"/>
            <a:ext cx="5324400" cy="35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344668" y="1404472"/>
            <a:ext cx="5324400" cy="307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x="476279" y="313201"/>
            <a:ext cx="6142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532927" y="1078287"/>
            <a:ext cx="4983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‒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3553656" y="1514475"/>
            <a:ext cx="4867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-"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Shape 202"/>
          <p:cNvSpPr/>
          <p:nvPr>
            <p:ph idx="3" type="pic"/>
          </p:nvPr>
        </p:nvSpPr>
        <p:spPr>
          <a:xfrm>
            <a:off x="476020" y="1057275"/>
            <a:ext cx="2562300" cy="16431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Shape 203"/>
          <p:cNvSpPr/>
          <p:nvPr>
            <p:ph idx="4" type="pic"/>
          </p:nvPr>
        </p:nvSpPr>
        <p:spPr>
          <a:xfrm>
            <a:off x="476020" y="2821781"/>
            <a:ext cx="2562300" cy="16431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Shape 204"/>
          <p:cNvSpPr/>
          <p:nvPr>
            <p:ph idx="5" type="pic"/>
          </p:nvPr>
        </p:nvSpPr>
        <p:spPr>
          <a:xfrm>
            <a:off x="6818970" y="421482"/>
            <a:ext cx="1857300" cy="350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Shape 206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 Option2">
  <p:cSld name="Case study Option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3344668" y="1057275"/>
            <a:ext cx="5324400" cy="3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344668" y="1404472"/>
            <a:ext cx="5324400" cy="307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473095" y="313201"/>
            <a:ext cx="60801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532927" y="1085431"/>
            <a:ext cx="4983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‒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3553656" y="1514475"/>
            <a:ext cx="4867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Char char="-"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Shape 213"/>
          <p:cNvSpPr/>
          <p:nvPr>
            <p:ph idx="3" type="pic"/>
          </p:nvPr>
        </p:nvSpPr>
        <p:spPr>
          <a:xfrm>
            <a:off x="476020" y="1057275"/>
            <a:ext cx="2562300" cy="16431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Shape 214"/>
          <p:cNvSpPr/>
          <p:nvPr>
            <p:ph idx="4" type="pic"/>
          </p:nvPr>
        </p:nvSpPr>
        <p:spPr>
          <a:xfrm>
            <a:off x="476020" y="2821781"/>
            <a:ext cx="2562300" cy="16431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Shape 215"/>
          <p:cNvSpPr/>
          <p:nvPr>
            <p:ph idx="5" type="pic"/>
          </p:nvPr>
        </p:nvSpPr>
        <p:spPr>
          <a:xfrm>
            <a:off x="6810607" y="421482"/>
            <a:ext cx="1857300" cy="350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Shape 217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mple Boxed Text x3">
  <p:cSld name="Sample Boxed Text x3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472203" y="2001867"/>
            <a:ext cx="2602800" cy="35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472203" y="2347331"/>
            <a:ext cx="2602800" cy="160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472204" y="313201"/>
            <a:ext cx="82038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57713" y="2015963"/>
            <a:ext cx="2191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‒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670513" y="2420249"/>
            <a:ext cx="22461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-"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Shape 224"/>
          <p:cNvSpPr/>
          <p:nvPr/>
        </p:nvSpPr>
        <p:spPr>
          <a:xfrm>
            <a:off x="3290737" y="2001867"/>
            <a:ext cx="2602800" cy="35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3290737" y="2347331"/>
            <a:ext cx="2602800" cy="160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>
            <p:ph idx="3" type="body"/>
          </p:nvPr>
        </p:nvSpPr>
        <p:spPr>
          <a:xfrm>
            <a:off x="3476246" y="2015963"/>
            <a:ext cx="2191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‒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4" type="body"/>
          </p:nvPr>
        </p:nvSpPr>
        <p:spPr>
          <a:xfrm>
            <a:off x="3489047" y="2420249"/>
            <a:ext cx="22461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-"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Shape 228"/>
          <p:cNvSpPr/>
          <p:nvPr/>
        </p:nvSpPr>
        <p:spPr>
          <a:xfrm>
            <a:off x="6073450" y="2001867"/>
            <a:ext cx="2602800" cy="35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6073450" y="2347331"/>
            <a:ext cx="2602800" cy="160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/>
          <p:nvPr>
            <p:ph idx="5" type="body"/>
          </p:nvPr>
        </p:nvSpPr>
        <p:spPr>
          <a:xfrm>
            <a:off x="6258959" y="2015963"/>
            <a:ext cx="2191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-228600" lvl="0" marL="4572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Arial"/>
              <a:buChar char="‒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»"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6" type="body"/>
          </p:nvPr>
        </p:nvSpPr>
        <p:spPr>
          <a:xfrm>
            <a:off x="6271760" y="2420249"/>
            <a:ext cx="22461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-"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7" type="body"/>
          </p:nvPr>
        </p:nvSpPr>
        <p:spPr>
          <a:xfrm>
            <a:off x="476279" y="1264444"/>
            <a:ext cx="81999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Shape 234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ample Boxed Text with Image x3">
  <p:cSld name="Sample Boxed Text with Image x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3282309" y="1858244"/>
            <a:ext cx="2584800" cy="128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084052" y="1858244"/>
            <a:ext cx="2584800" cy="128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480566" y="1858244"/>
            <a:ext cx="2584800" cy="128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468351" y="313201"/>
            <a:ext cx="82005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17732" y="2702687"/>
            <a:ext cx="2362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-"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476280" y="1264444"/>
            <a:ext cx="8192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Shape 242"/>
          <p:cNvSpPr/>
          <p:nvPr>
            <p:ph idx="3" type="pic"/>
          </p:nvPr>
        </p:nvSpPr>
        <p:spPr>
          <a:xfrm>
            <a:off x="480566" y="3125650"/>
            <a:ext cx="2584800" cy="1314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43" name="Shape 2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268" y="2081478"/>
            <a:ext cx="4146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0035" y="2079679"/>
            <a:ext cx="4146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8902" y="2070735"/>
            <a:ext cx="414600" cy="8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idx="4" type="body"/>
          </p:nvPr>
        </p:nvSpPr>
        <p:spPr>
          <a:xfrm>
            <a:off x="3419475" y="2702687"/>
            <a:ext cx="2362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-"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Shape 247"/>
          <p:cNvSpPr/>
          <p:nvPr>
            <p:ph idx="5" type="pic"/>
          </p:nvPr>
        </p:nvSpPr>
        <p:spPr>
          <a:xfrm>
            <a:off x="3282309" y="3125650"/>
            <a:ext cx="2584800" cy="1314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6" type="body"/>
          </p:nvPr>
        </p:nvSpPr>
        <p:spPr>
          <a:xfrm>
            <a:off x="6221218" y="2702687"/>
            <a:ext cx="2362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-228600" lvl="0" marL="457200" marR="0" rtl="0" algn="ctr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-"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Shape 249"/>
          <p:cNvSpPr/>
          <p:nvPr>
            <p:ph idx="7" type="pic"/>
          </p:nvPr>
        </p:nvSpPr>
        <p:spPr>
          <a:xfrm>
            <a:off x="6084052" y="3125650"/>
            <a:ext cx="2584800" cy="13146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67916" y="313200"/>
            <a:ext cx="82083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67917" y="1278732"/>
            <a:ext cx="6666000" cy="23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Shape 256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fographic x3">
  <p:cSld name="Infographic x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67916" y="313200"/>
            <a:ext cx="82083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9" name="Shape 259"/>
          <p:cNvSpPr/>
          <p:nvPr>
            <p:ph idx="2" type="pic"/>
          </p:nvPr>
        </p:nvSpPr>
        <p:spPr>
          <a:xfrm>
            <a:off x="836614" y="1885951"/>
            <a:ext cx="1984200" cy="9894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830263" y="3319463"/>
            <a:ext cx="1990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Shape 261"/>
          <p:cNvSpPr txBox="1"/>
          <p:nvPr>
            <p:ph idx="3" type="body"/>
          </p:nvPr>
        </p:nvSpPr>
        <p:spPr>
          <a:xfrm>
            <a:off x="836614" y="2943695"/>
            <a:ext cx="1984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4" type="body"/>
          </p:nvPr>
        </p:nvSpPr>
        <p:spPr>
          <a:xfrm>
            <a:off x="3538799" y="2943695"/>
            <a:ext cx="19842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5" type="body"/>
          </p:nvPr>
        </p:nvSpPr>
        <p:spPr>
          <a:xfrm>
            <a:off x="6275103" y="2943695"/>
            <a:ext cx="19842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1" i="0" sz="2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6" type="body"/>
          </p:nvPr>
        </p:nvSpPr>
        <p:spPr>
          <a:xfrm>
            <a:off x="3541172" y="3319463"/>
            <a:ext cx="1990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7" type="body"/>
          </p:nvPr>
        </p:nvSpPr>
        <p:spPr>
          <a:xfrm>
            <a:off x="6282049" y="3319463"/>
            <a:ext cx="1990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ctr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8" type="body"/>
          </p:nvPr>
        </p:nvSpPr>
        <p:spPr>
          <a:xfrm>
            <a:off x="5267325" y="4629151"/>
            <a:ext cx="3396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057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00305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Shape 267"/>
          <p:cNvSpPr/>
          <p:nvPr>
            <p:ph idx="9" type="pic"/>
          </p:nvPr>
        </p:nvSpPr>
        <p:spPr>
          <a:xfrm>
            <a:off x="3537611" y="1885951"/>
            <a:ext cx="1984200" cy="9894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Shape 268"/>
          <p:cNvSpPr/>
          <p:nvPr>
            <p:ph idx="13" type="pic"/>
          </p:nvPr>
        </p:nvSpPr>
        <p:spPr>
          <a:xfrm>
            <a:off x="6280811" y="1885951"/>
            <a:ext cx="1984200" cy="989400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139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39700" lvl="2" marL="2667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584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1549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18923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235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2578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2921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69" name="Shape 269"/>
          <p:cNvCxnSpPr/>
          <p:nvPr/>
        </p:nvCxnSpPr>
        <p:spPr>
          <a:xfrm>
            <a:off x="466495" y="4593431"/>
            <a:ext cx="82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Shape 270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Shape 271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Shape 274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67916" y="313200"/>
            <a:ext cx="8208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Shape 278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heading">
  <p:cSld name="Title and Subheading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467916" y="313200"/>
            <a:ext cx="8208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467917" y="1264444"/>
            <a:ext cx="4767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Shape 283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sz="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 Slide Option2" showMasterSp="0">
  <p:cSld name="Final Slide Option2">
    <p:bg>
      <p:bgPr>
        <a:solidFill>
          <a:schemeClr val="accent6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4882" y="2669191"/>
            <a:ext cx="2535000" cy="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 Slide Option3" showMasterSp="0">
  <p:cSld name="Final Slide Option3">
    <p:bg>
      <p:bgPr>
        <a:solidFill>
          <a:srgbClr val="505759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4884" y="2669191"/>
            <a:ext cx="2535000" cy="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67916" y="313200"/>
            <a:ext cx="82083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67916" y="1278731"/>
            <a:ext cx="82083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228600" lvl="0" marL="4572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‒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8506859" y="4890015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6686316" y="4886948"/>
            <a:ext cx="1793100" cy="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restapitutorial.com/lessons/whatisrest.html#" TargetMode="External"/><Relationship Id="rId4" Type="http://schemas.openxmlformats.org/officeDocument/2006/relationships/hyperlink" Target="http://www.drdobbs.com/web-development/restful-web-services-a-tutorial/240169069?pgno=1" TargetMode="External"/><Relationship Id="rId5" Type="http://schemas.openxmlformats.org/officeDocument/2006/relationships/hyperlink" Target="http://blog.mwaysolutions.com/2014/06/05/10-best-practices-for-better-restful-api/" TargetMode="External"/><Relationship Id="rId6" Type="http://schemas.openxmlformats.org/officeDocument/2006/relationships/hyperlink" Target="https://developer.paypal.com/docs/ap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hyperlink" Target="https://www.overviewdocs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Shape 295"/>
          <p:cNvCxnSpPr/>
          <p:nvPr/>
        </p:nvCxnSpPr>
        <p:spPr>
          <a:xfrm>
            <a:off x="8504756" y="4896374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Shape 296"/>
          <p:cNvSpPr txBox="1"/>
          <p:nvPr>
            <p:ph idx="12" type="sldNum"/>
          </p:nvPr>
        </p:nvSpPr>
        <p:spPr>
          <a:xfrm>
            <a:off x="8539582" y="4886948"/>
            <a:ext cx="124500" cy="8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1055350" y="1083075"/>
            <a:ext cx="7323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Application frameworks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1055350" y="2939800"/>
            <a:ext cx="7323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REST services &amp; expressJS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Cacheable</a:t>
            </a:r>
            <a:endParaRPr/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REST services should be cashable.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Resources returned from the server should be cashable.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Client can cache resources (implicit caching). 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Server determines what and how should be cached (explicit caching).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Server-Client negotiate the caching scheme.</a:t>
            </a:r>
            <a:endParaRPr b="0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System</a:t>
            </a:r>
            <a:endParaRPr/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Client does not the sees the underlying layers or complexities of the service.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Client only knows the URI.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Server is decoupled enough to have multiple layers and intermediate services sitting in between client and server.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Client only deals with the abstraction of resource URI and verb.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Highly scalable.</a:t>
            </a:r>
            <a:endParaRPr b="0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on demand</a:t>
            </a:r>
            <a:endParaRPr/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Optional constraint.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Server has the luxury to transfer some part of the logic to the client.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JS is being passed to client to execute.</a:t>
            </a:r>
            <a:endParaRPr b="0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Compliance</a:t>
            </a:r>
            <a:r>
              <a:rPr lang="en"/>
              <a:t> with REST constraints</a:t>
            </a:r>
            <a:endParaRPr/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Performance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Scalability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Simplicity - Uniform interface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Modifiability - Change components while running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Visibility - Communication between agents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Portability - Components, by moving program code with data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Reliability</a:t>
            </a:r>
            <a:endParaRPr b="0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Nouns over verbs.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Do not use GET method to alter the state.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Use plural nouns.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Represent subresources.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Use HTTP status codes for errors.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Use links to other related resource where needed.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Provide additional functionalities like filtering, pagination, sorting and field selection via query parameters.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Version the api.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Always expose via HTTPS.</a:t>
            </a:r>
            <a:endParaRPr b="0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codes</a:t>
            </a:r>
            <a:endParaRPr/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200 - OK *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201 - Created *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202 - Accepted 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204 - No content *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301 - Moved permanently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302 - Found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304 - Not modified *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400 - Bad request *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401 - Unauthorized *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403 - Forbidden *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404 - Not found *</a:t>
            </a:r>
            <a:endParaRPr b="0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codes</a:t>
            </a:r>
            <a:endParaRPr/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405 - Method not allowed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409 - Conflict *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412 - Precondition failed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500 - Internal server error *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502 - Bad gateway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503 - Service </a:t>
            </a:r>
            <a:r>
              <a:rPr b="0" lang="en" sz="1800"/>
              <a:t>unavailable</a:t>
            </a:r>
            <a:endParaRPr b="0" sz="18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ExpressJS</a:t>
            </a:r>
            <a:endParaRPr/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Node JS web application framework.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Designed for developing web applications and APIs.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Minimal features but many features available via plugins.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Robust routing.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High performance.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Test coverage.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Extensible.</a:t>
            </a:r>
            <a:endParaRPr b="0"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Reusable.</a:t>
            </a:r>
            <a:endParaRPr b="0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 coding</a:t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Serve html file using expressJS.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Create REST API using expressJS.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Use mongoose to persist resources in Mongodb.</a:t>
            </a:r>
            <a:endParaRPr b="0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 u="sng">
                <a:solidFill>
                  <a:schemeClr val="hlink"/>
                </a:solidFill>
                <a:hlinkClick r:id="rId3"/>
              </a:rPr>
              <a:t>http://www.restapitutorial.com/lessons/whatisrest.html#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 u="sng">
                <a:solidFill>
                  <a:schemeClr val="hlink"/>
                </a:solidFill>
                <a:hlinkClick r:id="rId4"/>
              </a:rPr>
              <a:t>http://www.drdobbs.com/web-development/restful-web-services-a-tutorial/240169069?pgno=1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 u="sng">
                <a:solidFill>
                  <a:schemeClr val="hlink"/>
                </a:solidFill>
                <a:hlinkClick r:id="rId5"/>
              </a:rPr>
              <a:t>http://blog.mwaysolutions.com/2014/06/05/10-best-practices-for-better-restful-api/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 u="sng">
                <a:solidFill>
                  <a:schemeClr val="hlink"/>
                </a:solidFill>
                <a:hlinkClick r:id="rId6"/>
              </a:rPr>
              <a:t>https://developer.paypal.com/docs/api/</a:t>
            </a:r>
            <a:endParaRPr b="0" sz="18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ctrTitle"/>
          </p:nvPr>
        </p:nvSpPr>
        <p:spPr>
          <a:xfrm>
            <a:off x="472775" y="1260050"/>
            <a:ext cx="3683100" cy="546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472775" y="1994479"/>
            <a:ext cx="3962400" cy="241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REST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HTTP messages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HTTP verbs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Six Constraints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Compliance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Best practices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HTTP codes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Express JS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Let’s do coding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05" name="Shape 305"/>
          <p:cNvSpPr/>
          <p:nvPr>
            <p:ph idx="3" type="pic"/>
          </p:nvPr>
        </p:nvSpPr>
        <p:spPr>
          <a:xfrm>
            <a:off x="4581524" y="0"/>
            <a:ext cx="4562700" cy="5143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-large.png"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836" y="1882713"/>
            <a:ext cx="4348075" cy="13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5870613" y="3159400"/>
            <a:ext cx="1984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Source :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https://www.overviewdocs.com/</a:t>
            </a: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  <p:pic>
        <p:nvPicPr>
          <p:cNvPr id="416" name="Shape 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634" y="2"/>
            <a:ext cx="68508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services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</a:t>
            </a:r>
            <a:r>
              <a:rPr b="0" lang="en" sz="1800"/>
              <a:t>presentational </a:t>
            </a:r>
            <a:r>
              <a:rPr lang="en" sz="1800"/>
              <a:t>S</a:t>
            </a:r>
            <a:r>
              <a:rPr b="0" lang="en" sz="1800"/>
              <a:t>tate </a:t>
            </a:r>
            <a:r>
              <a:rPr lang="en" sz="1800"/>
              <a:t>T</a:t>
            </a:r>
            <a:r>
              <a:rPr b="0" lang="en" sz="1800"/>
              <a:t>ransfer protocol.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Built around things or resources - Resource based. </a:t>
            </a:r>
            <a:endParaRPr b="0"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Nouns vs actions. REST services are not action based though HTTP verbs being used to perform different operations on the same resource.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Resource are identified by a URI.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Multiple URIs may refer the same resource.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Client and server communication.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JSON or XML is used to pass data.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Lightweight, scalable and maintainable.</a:t>
            </a:r>
            <a:endParaRPr b="0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67925" y="313200"/>
            <a:ext cx="8208300" cy="527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messages</a:t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088" y="1115125"/>
            <a:ext cx="4215825" cy="146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087" y="3054700"/>
            <a:ext cx="4215825" cy="15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67925" y="313200"/>
            <a:ext cx="8208300" cy="527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Verbs</a:t>
            </a:r>
            <a:endParaRPr/>
          </a:p>
        </p:txBody>
      </p:sp>
      <p:graphicFrame>
        <p:nvGraphicFramePr>
          <p:cNvPr id="326" name="Shape 32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{286AAEBB-8010-4FEE-A481-9995B0A63BFF}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Safe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Fetch a resource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 new resource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Replace </a:t>
                      </a:r>
                      <a:r>
                        <a:rPr lang="en"/>
                        <a:t>existing</a:t>
                      </a:r>
                      <a:r>
                        <a:rPr lang="en"/>
                        <a:t> resource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Idempotent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a resource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all allowed options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only the </a:t>
                      </a:r>
                      <a:r>
                        <a:rPr lang="en"/>
                        <a:t>response</a:t>
                      </a:r>
                      <a:r>
                        <a:rPr lang="en"/>
                        <a:t> header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Constraints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Uniform interface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Stateless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Cacheable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Client-Server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Layered System</a:t>
            </a:r>
            <a:endParaRPr b="0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</a:t>
            </a:r>
            <a:r>
              <a:rPr lang="en"/>
              <a:t> interface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Based on the HTTP specification.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URIs refers to resources and HTTP verbs are actions performed on resources.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HTTP verbs (GET, PUT, POST, DELETE).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URIs (resource).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HTTP request (header, body, query parameters and URI) and response (header/status and body).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Use hypermedia to better navigation through resources (HATEOAS - Hypermedia As The Engine Of Application State). Use links for retrieval of related resources.</a:t>
            </a:r>
            <a:endParaRPr b="0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Stateless</a:t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860225" y="96450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No client state on the server.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Self containing messages. Each message contains sufficient information for that particular operation.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Session state will be kept in client side.</a:t>
            </a:r>
            <a:endParaRPr b="0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467925" y="313200"/>
            <a:ext cx="8208300" cy="65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875600" y="964550"/>
            <a:ext cx="7564200" cy="362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Use URI to make the connection between two.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Clearly separates user interface and services. Client is portable, client does not have any connection to data server. Server stand independent from different user interfaces.</a:t>
            </a:r>
            <a:endParaRPr b="0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HTTP stack is the communication platform.</a:t>
            </a:r>
            <a:endParaRPr b="0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arson">
  <a:themeElements>
    <a:clrScheme name="Pearson">
      <a:dk1>
        <a:srgbClr val="007FA3"/>
      </a:dk1>
      <a:lt1>
        <a:srgbClr val="FFFFFF"/>
      </a:lt1>
      <a:dk2>
        <a:srgbClr val="003057"/>
      </a:dk2>
      <a:lt2>
        <a:srgbClr val="000000"/>
      </a:lt2>
      <a:accent1>
        <a:srgbClr val="007FA3"/>
      </a:accent1>
      <a:accent2>
        <a:srgbClr val="008638"/>
      </a:accent2>
      <a:accent3>
        <a:srgbClr val="D2DB0E"/>
      </a:accent3>
      <a:accent4>
        <a:srgbClr val="505759"/>
      </a:accent4>
      <a:accent5>
        <a:srgbClr val="005A70"/>
      </a:accent5>
      <a:accent6>
        <a:srgbClr val="D4EAE4"/>
      </a:accent6>
      <a:hlink>
        <a:srgbClr val="007FA3"/>
      </a:hlink>
      <a:folHlink>
        <a:srgbClr val="007FA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