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1" r:id="rId1"/>
  </p:sldMasterIdLst>
  <p:notesMasterIdLst>
    <p:notesMasterId r:id="rId38"/>
  </p:notesMasterIdLst>
  <p:handoutMasterIdLst>
    <p:handoutMasterId r:id="rId39"/>
  </p:handoutMasterIdLst>
  <p:sldIdLst>
    <p:sldId id="308" r:id="rId2"/>
    <p:sldId id="318" r:id="rId3"/>
    <p:sldId id="309" r:id="rId4"/>
    <p:sldId id="276" r:id="rId5"/>
    <p:sldId id="275" r:id="rId6"/>
    <p:sldId id="280" r:id="rId7"/>
    <p:sldId id="277" r:id="rId8"/>
    <p:sldId id="278" r:id="rId9"/>
    <p:sldId id="310" r:id="rId10"/>
    <p:sldId id="282" r:id="rId11"/>
    <p:sldId id="311" r:id="rId12"/>
    <p:sldId id="283" r:id="rId13"/>
    <p:sldId id="284" r:id="rId14"/>
    <p:sldId id="286" r:id="rId15"/>
    <p:sldId id="319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17" r:id="rId28"/>
    <p:sldId id="303" r:id="rId29"/>
    <p:sldId id="304" r:id="rId30"/>
    <p:sldId id="305" r:id="rId31"/>
    <p:sldId id="312" r:id="rId32"/>
    <p:sldId id="313" r:id="rId33"/>
    <p:sldId id="314" r:id="rId34"/>
    <p:sldId id="315" r:id="rId35"/>
    <p:sldId id="316" r:id="rId36"/>
    <p:sldId id="306" r:id="rId37"/>
  </p:sldIdLst>
  <p:sldSz cx="9144000" cy="6858000" type="screen4x3"/>
  <p:notesSz cx="6997700" cy="92837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CCFFCC"/>
    <a:srgbClr val="000099"/>
    <a:srgbClr val="763191"/>
    <a:srgbClr val="00FF00"/>
    <a:srgbClr val="00CC00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66" y="-8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fld id="{E508C2BE-C833-44F7-8B90-560E766E7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5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1663"/>
            <a:ext cx="51308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fld id="{7975EB4A-8C4E-4166-BFE6-6A88EE8845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603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F28DD3-F1A2-416A-A14D-D431B2CA2711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4383088"/>
            <a:ext cx="5976937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21D78E-BC81-4A89-841E-FA5401069951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Extending existing clusters mighy force heterogeneity. If you buy more resources 2 years later, unlikely to be able to maintain homogeneity.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“Desktop grids” - explain SETI and Folding.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DS can now include existing parallel systems, desktop grid, etc and make them available over a single interface/framework.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FB0001-12D4-44F7-B6CC-66C67A96CF66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Most of you should have used all of these DS.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0E3826-437A-41B2-92A9-32191B76DEAF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Heterogeneity: Big</a:t>
            </a:r>
            <a:r>
              <a:rPr lang="en-US" altLang="en-US" smtClean="0">
                <a:latin typeface="ヒラギノ明朝 ProN W3" pitchFamily="1" charset="-128"/>
                <a:ea typeface="宋体" pitchFamily="2" charset="-122"/>
              </a:rPr>
              <a:t>/Little Endian, other platform differences have mostly been solved thanks to new DS protocols, TCP/IP, WS, Corba etc</a:t>
            </a:r>
          </a:p>
          <a:p>
            <a:pPr eaLnBrk="1" hangingPunct="1"/>
            <a:r>
              <a:rPr lang="en-US" altLang="en-US" smtClean="0">
                <a:latin typeface="ヒラギノ明朝 ProN W3" pitchFamily="1" charset="-128"/>
                <a:ea typeface="宋体" pitchFamily="2" charset="-122"/>
              </a:rPr>
              <a:t>Dist. Transparancy: We can utilise services like DNS and Hyperlinks to mask the fact that many machines are involved in DS.</a:t>
            </a:r>
          </a:p>
          <a:p>
            <a:pPr eaLnBrk="1" hangingPunct="1"/>
            <a:r>
              <a:rPr lang="en-US" altLang="en-US" smtClean="0">
                <a:latin typeface="ヒラギノ明朝 ProN W3" pitchFamily="1" charset="-128"/>
                <a:ea typeface="宋体" pitchFamily="2" charset="-122"/>
              </a:rPr>
              <a:t>Fault tolerance: Can be achieved via careful programming and assumptions, replicated (eg fall-over) servers for backup.</a:t>
            </a:r>
          </a:p>
          <a:p>
            <a:pPr eaLnBrk="1" hangingPunct="1"/>
            <a:r>
              <a:rPr lang="en-US" altLang="en-US" smtClean="0">
                <a:latin typeface="ヒラギノ明朝 ProN W3" pitchFamily="1" charset="-128"/>
                <a:ea typeface="宋体" pitchFamily="2" charset="-122"/>
              </a:rPr>
              <a:t>Scalability: Smart load distribution / balancing, good scalable design.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3A576B-B0BE-4BD1-B78C-1867C9A12755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Concurrency: Access to a shared resource must be synchronised so that data remains consistent (I.e. via semaphores/locks). Most modern programming languages (like Java) do the hard work for us, so no excuses!!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Openness: Open standards, open API’s, open message protocols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Security: Good secure design, combining encryption, authentication and access control.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052A2CB-9439-47EB-A4D3-9E0B5F8A5BD9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Different OS: Windows, MacOS, Linux, BSD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Hardware: Intel, PowerPC, Sparc, ARM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Comm. Arch’s: 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Programming Languages: C/C++, Java, Perl, Python, Ruby, etc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Software interfaces: Common interfaces are needed (RPC, WS)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Security measures: Need to talk same language (3DES, Blowfish, etc)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29A4A2-CC75-4628-957B-D99D6B26FECB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Access transparency: Most modern OS provide this for us. Once remote FS is mounted, we work with it like a local drive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Location transparency: DNS gives us this. If server moves and changes IP, DNS will always point to current location (with some limits)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Failure transparency: Can be solved by good design - message retransmission, hot spares, self healing architectures.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CDBF58E-5A4B-49AD-A7BE-C58BE73B5989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Replication transparency: DNS can achieve this. Eg: google.com goes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To {host1.google.com, host2.google.com, …hostn.google.com, etc}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User is unaware they have been redirected.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Migration: Server migration is well covered by DNS. DS Services should be created to not be confused when client rapidly changes location (e.g. 3g user, or wifi changing hotspots).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461A44-46B0-49C3-B720-885DE0696AD0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Concurrency transparency: The fact that many users are competing for one resource can be hidden by good scheduling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Performance / Scaling transperency: Inter-related, DS should be agile enough to expand when load increases and contract during quiet times.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This requires careful initial design.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Application level: Persistance for end users, they should not need to login constantly. Transactions should happen without undue delay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BC009B3-22C8-4989-8813-5E77DB837EE7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Failure: service can be no longer available, or be so slow as to be unusable.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Fault: the component that is not functioning correctly.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Fault tolerence: programmed to handle failures if and when they happen, in a graceful way that hides them from users.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5CBD8D-7103-4DA1-B652-F6FCE309367A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Detection: Checksum, check integrity of messages (Hash, md5).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Masking: TCP handles retransmission, we can add our own application level fault masking for better reliability.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Toleration: Handle faults, delays gracefully.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Recovery: If something bad DOES happen, hopefully we know about it (!!) and we can roll back to a known good state.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6B0E12-ED99-41EE-A51B-F6CC16687A53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C47821-4549-4F5E-BA60-A798A2A770F0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Scalability can be difficult to achieve depending on application domain.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Services can receive huge increases in traffic (e.g. when featured on slashdot/digg, etc).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We want to be able to add commodity (cheap) servers to increase cap.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Static file serving: Add more servers, adjust DNS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Dynamic web page serving: Add more servers, replicate and synchronise (cluster) back-end DB, adjust DNS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848290-3130-4953-A0CD-0EFC887519A1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Fair scheduling ensures everyone gets a turn on a popular resource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Dependencies occur for transactions. Eg. Buy a book with Credit Card, check that user has sufficient funds before finalising the transaction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Deadlocks can occur when two users hold a resource, and they are waiting for each other to release their respective resource.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5198CC-25D9-427C-9008-9BEEB4D32B46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ANSI C - standard, portable way of programming C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W3C - defines key protocols like HTML, Web Services, SOAP, CSS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IEEE - defines standards like 802.1a/b/g/n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Standards are important or we’d never get anything done.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CE4D8E-014C-4CC6-B6E1-33D520E873CE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Confidentiality: Ensure that user’s information is not comprised or exposed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ACL ensures that only certain people can access service, and can be restricted to certain locations (e.g. IP’s, subnets)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Integrity: We can encrypt data transferred, and/or perform checksums/hash to verify integrity of message.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DE4831-F2C5-433E-97F7-123DD6C2E245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Availability: Maintaining uptime is crucial to given end-users confidence in your service. Study has shown uses wait only a few seconds before giving up on a loading webpage. That can cost $$$$$$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Need to protect against DoS/DDoS… attack that imitates normal access of the service/.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Non-repudiation: Proof that a user sent a particular message or made transaction - they cannot deny doing so after the fact.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C6EB3C-34BC-4735-9B7A-2509C540C5E8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Blowfish is a general-purpose encryption algorithm, intended as a replacement for the aging DES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RSA is a public key encryption algorithm that is suitable for signing as well as encryption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Authentication can be via standard user/pass or public key auth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Access Control Lists can control who can access a service, which parts of the service they can use and where they access it from.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686C18-7E95-4116-B9FD-B48676FD4DB2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Amazon.com is the biggest example of this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They would typically service tens of thousands of customers at a time.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Would one server be enough to handle this example? No!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Amazon.com is inherently distributed - Warehouses locateed across the country and globe, many international stores (US, UK, Germany, Japan). Well suited to a distributed approach, both physically and logically.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826ECC-4AF3-490A-A13D-8973B15AB80C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As a business that uses a DS approach, they face many challenges: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Hardware: PC, Mac, Sun, 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OS: Windows, Linux, MacOS, FreeBSD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Data: Different formats and ways of representing the same info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Move the business: Complex when infrastructure is distributed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Clients move: You need to make sure they are still well services, have the same experience no matter where they are (ie. Caching, Load Bal.)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ECF0A6-2C65-41E8-BA39-87A9363D7626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As DS designers you need to handle these common events - you cannot assume that they won’t happen!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Concurrency: Access to a shared resource must be synchronised so that data remains consistent (I.e. via semaphores/locks)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Faults/Failures: Independent failures shouldn’t cripple the whole system. Design to deal with failures as gracefully as you can.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1257FEB-CF0F-4324-87F5-D5BC72D8E353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Security: Firewalls and other filtering methods can limit attackers ability to braek in.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Encryption can protect the integrity of data sent between clients and servers.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Non-repudiation techniques such as digital signitures can ensure customer cannot lie about their activities.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Scalability: How can we scale out. Does our DS design allow this?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86CBF3-D39F-4023-B0A8-D8FB6E15BF6E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Mobile - GSM/3G networks, cell towers connect to backbones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Corporate - LAN, consisting of PC’s, laptops, servers, storage, printing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Factory - Machines (drills, stamps, robots) communicate over network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Campus - Like CSSE Dept / Unimelb. Wired/wireless, clients, servers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Home - Laptops, PC’s, Xbox/Playstation, Set top boxes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In-car - Network of sensors (monitoring engine, breaks, tires etc)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003B79-DC4D-49B2-8137-EFAA5B0A74F0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We don’t have to reinvent the wheel, there are many tools that can help: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E.g. Can implement online book store via LAMP stack or off the shelf system.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Can use J2EE to handle many key aspects of DS design (encryption, scalability, message passing, etc).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Reuse and open standards help us out a lot. E.g. Corba via C or Java.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E73C73-477E-4EC9-ADC2-DC85CE9A11F7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8B59D6-27F3-41A7-A1D8-ACE48E81A6C4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Top definition is from CDK book - I would expand the definition to include sensors as well, although sensors could be considered computers.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Second definition encapsulates a key aspect of DS, transparency!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Cluster is typically many machines located in the one place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Grid can consist of many clusters interconnected and shared.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00130D-1792-4C1F-AEE5-151490ABEB8D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This is very true….. We depend on networked computers every day, for email, messaging, file storage, websites, etc etc.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E.g. Example of DHCP failure.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Come into the office and the DHCP server is down. As a result, I do not have a correct IP address, I don’t know DNS servers, can’t do any work! Thankfully this doesn’t happen to often.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B5D0BD-FE62-4E72-AFDA-ED7F60BFF68E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These protocols are generally ‘well defined’, such as TCP/UDP over IP, IPX, NETBIOS.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In DS, much of the complexity is handled by the network layer, however we cannot assume everything is 100% reliable.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In DS, we operate at a higher level, but we must be mindful of the failures that can and will occur on Computer Networks.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258400-7AAD-48C3-B159-0529EB066983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There are many practical reasons to utilise DS: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Functional Separation: Beneficial to separate collection from processing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Inherent dist: The process/activity is naturally distributed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Power/ load: We are forced to use DS as one system cannot handle!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Reliability: Government reg. may force us to retain data for 10 years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Economies: Share resources, statistical multiplexing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AA928B-0353-41A3-B99E-8FE4CDF43B84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Parallel: Participants can execute their own tasks in parallel, with little or no synchronisation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Comms: With wide scale DS, there is no shared memory space to use as a ‘blackboard’. Instead, messages must be passed 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Resource sharing: We need to give ‘fair’ access to many users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No global state: See message passing, can’t know all like on single PC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No global clock: Can assume millesecond accuracy at best</a:t>
            </a:r>
          </a:p>
          <a:p>
            <a:pPr eaLnBrk="1" hangingPunct="1"/>
            <a:endParaRPr lang="en-US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CC32EA-EEFD-4042-81F0-29A99F50C55C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Most of today’s supercomputers are MPPs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Densely packed, very expensive systems with thousands of CPUs and high speed interconnects.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What happens when the system runs out of capacity? Buy new, expensive replacement (not cost effective).</a:t>
            </a:r>
          </a:p>
          <a:p>
            <a:pPr eaLnBrk="1" hangingPunct="1"/>
            <a:r>
              <a:rPr lang="en-US" altLang="en-US" smtClean="0">
                <a:latin typeface="Times New Roman" pitchFamily="18" charset="0"/>
                <a:ea typeface="宋体" pitchFamily="2" charset="-122"/>
              </a:rPr>
              <a:t>Multicomputer: Cluster of identical machines, tightly coupled, typically used for single purpose.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 userDrawn="1"/>
        </p:nvSpPr>
        <p:spPr bwMode="gray">
          <a:xfrm>
            <a:off x="612775" y="2224088"/>
            <a:ext cx="31750" cy="1052512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00CC00"/>
              </a:solidFill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gray">
          <a:xfrm>
            <a:off x="536575" y="2681288"/>
            <a:ext cx="8226425" cy="317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00CC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BE51D-D5C5-49A9-9774-E6EB221514B9}" type="datetime1">
              <a:rPr lang="en-US"/>
              <a:pPr>
                <a:defRPr/>
              </a:pPr>
              <a:t>2/18/2018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1C64C-4208-4A75-81F7-DF7E4D92C88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277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DA45A-A7C6-4914-B439-AEF9DED5272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C64BD-D526-48BC-A6D8-EC02F77E2DD1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E8831-3EDC-456C-B4AA-05C994D5755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2D35B-CEA8-477A-9DD3-83A272BB3E6A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0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66E4C-765D-4F61-86E3-7B48CDFF3D8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D62EA-D176-4DE5-A1EC-8A603C77E4DB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2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D1A76-338B-454B-8B78-4C351E4A807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A5D7C-1568-4903-A01D-30E2F6516C16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6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852A2-5BEE-41A8-BBB0-0BD78899891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7C660-EF83-461C-9BAC-EBA8A3E5E3C6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1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81EC-33BF-4E71-A31D-F9327D3E157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39FAF-6B4C-43DA-8892-72FE5DB0449E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EA9A-3903-40C5-ACD9-43C55BBFB6C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25F6-D2AF-409E-AF6A-5BE60E66E334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0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1FCA4-EC02-4655-9446-10728D144C6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F8C8F-D67F-4A74-8063-2EF6749305BF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EB122-7A50-457C-9A30-522A57B2819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F1026-A7BA-427A-A060-80AB1D84C79D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939E-1906-42A5-AA4C-36960036687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7201-ED94-40B2-A115-2CE1A3765127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4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A94B90-B2CF-42D5-926E-A3EBEA4E6B6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2C5105-A22A-45BF-A2A9-30CBB093311F}" type="datetime1">
              <a:rPr lang="en-US"/>
              <a:pPr>
                <a:defRPr/>
              </a:pPr>
              <a:t>2/18/2018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600200"/>
            <a:ext cx="92202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sz="4400" dirty="0" smtClean="0"/>
              <a:t/>
            </a:r>
            <a:br>
              <a:rPr lang="en-GB" altLang="en-US" sz="4400" dirty="0" smtClean="0"/>
            </a:br>
            <a:r>
              <a:rPr lang="en-GB" altLang="en-US" sz="4400" dirty="0" smtClean="0"/>
              <a:t/>
            </a:r>
            <a:br>
              <a:rPr lang="en-GB" altLang="en-US" sz="4400" dirty="0" smtClean="0"/>
            </a:br>
            <a:r>
              <a:rPr lang="en-GB" altLang="en-US" sz="4400" dirty="0"/>
              <a:t/>
            </a:r>
            <a:br>
              <a:rPr lang="en-GB" altLang="en-US" sz="4400" dirty="0"/>
            </a:br>
            <a:r>
              <a:rPr lang="en-GB" altLang="en-US" sz="4400" dirty="0" smtClean="0"/>
              <a:t>Lecture 1</a:t>
            </a:r>
            <a:br>
              <a:rPr lang="en-GB" altLang="en-US" sz="4400" dirty="0" smtClean="0"/>
            </a:br>
            <a:r>
              <a:rPr lang="en-GB" altLang="en-US" sz="3600" dirty="0" smtClean="0"/>
              <a:t>Introduction </a:t>
            </a:r>
            <a:r>
              <a:rPr lang="en-GB" altLang="en-US" sz="3600" dirty="0"/>
              <a:t>to Distributed Systems</a:t>
            </a:r>
            <a:r>
              <a:rPr lang="en-GB" altLang="zh-CN" sz="3600" b="1" dirty="0"/>
              <a:t/>
            </a:r>
            <a:br>
              <a:rPr lang="en-GB" altLang="zh-CN" sz="3600" b="1" dirty="0"/>
            </a:br>
            <a:endParaRPr lang="en-US" altLang="zh-CN" sz="3600" b="1" dirty="0" smtClean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676400" y="3505200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kumimoji="1" lang="en-US" altLang="en-US" sz="2000" b="1">
                <a:solidFill>
                  <a:srgbClr val="0000FF"/>
                </a:solidFill>
                <a:latin typeface="Tahoma" pitchFamily="34" charset="0"/>
              </a:rPr>
              <a:t/>
            </a:r>
            <a:br>
              <a:rPr kumimoji="1" lang="en-US" altLang="en-US" sz="2000" b="1">
                <a:solidFill>
                  <a:srgbClr val="0000FF"/>
                </a:solidFill>
                <a:latin typeface="Tahoma" pitchFamily="34" charset="0"/>
              </a:rPr>
            </a:br>
            <a:endParaRPr kumimoji="1"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125" cy="1066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Characteristics of Distributed Systems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6781800" cy="445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smtClean="0"/>
              <a:t>Concurrency</a:t>
            </a:r>
          </a:p>
          <a:p>
            <a:pPr lvl="1"/>
            <a:r>
              <a:rPr lang="en-US" altLang="en-US" sz="2200" smtClean="0"/>
              <a:t>Carry out tasks independently and parallely </a:t>
            </a:r>
          </a:p>
          <a:p>
            <a:pPr lvl="1"/>
            <a:r>
              <a:rPr lang="en-US" altLang="en-US" sz="2200" smtClean="0"/>
              <a:t>Tasks coordinate their actions by exchanging messages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Communication via message passing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/>
              <a:t>No shared memory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Resource sharing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/>
              <a:t>Printer, database, other services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No global state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/>
              <a:t>No single process can have knowledge of the current global state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Characteristics of Distributed Systems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smtClean="0"/>
              <a:t>Heterogeneity – Different devices operating together</a:t>
            </a:r>
          </a:p>
          <a:p>
            <a:pPr>
              <a:lnSpc>
                <a:spcPct val="90000"/>
              </a:lnSpc>
            </a:pPr>
            <a:endParaRPr lang="en-US" altLang="en-US" sz="2600" smtClean="0"/>
          </a:p>
          <a:p>
            <a:pPr>
              <a:lnSpc>
                <a:spcPct val="90000"/>
              </a:lnSpc>
            </a:pPr>
            <a:r>
              <a:rPr lang="en-US" altLang="en-US" sz="2600" smtClean="0"/>
              <a:t>Independent and distributed failures</a:t>
            </a:r>
          </a:p>
          <a:p>
            <a:pPr>
              <a:lnSpc>
                <a:spcPct val="90000"/>
              </a:lnSpc>
            </a:pPr>
            <a:endParaRPr lang="en-US" altLang="en-US" sz="2600" smtClean="0"/>
          </a:p>
          <a:p>
            <a:pPr>
              <a:lnSpc>
                <a:spcPct val="90000"/>
              </a:lnSpc>
            </a:pPr>
            <a:r>
              <a:rPr lang="en-US" altLang="en-US" sz="2600" smtClean="0"/>
              <a:t>No global clock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/>
              <a:t>Only limited precision for processes to synchronize their clocks</a:t>
            </a:r>
          </a:p>
          <a:p>
            <a:pPr lvl="1">
              <a:lnSpc>
                <a:spcPct val="90000"/>
              </a:lnSpc>
            </a:pPr>
            <a:endParaRPr lang="en-US" altLang="en-US" sz="2200" smtClean="0"/>
          </a:p>
          <a:p>
            <a:pPr lvl="1">
              <a:lnSpc>
                <a:spcPct val="90000"/>
              </a:lnSpc>
            </a:pPr>
            <a:endParaRPr lang="en-US" altLang="en-US" sz="2200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Differentiation with parallel systems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/>
              <a:t>Multiprocessor/Multicore systems</a:t>
            </a:r>
          </a:p>
          <a:p>
            <a:pPr lvl="1"/>
            <a:r>
              <a:rPr lang="en-US" altLang="en-US" sz="2200" smtClean="0"/>
              <a:t>Shared memory</a:t>
            </a:r>
          </a:p>
          <a:p>
            <a:pPr lvl="1"/>
            <a:r>
              <a:rPr lang="en-US" altLang="en-US" sz="2200" smtClean="0"/>
              <a:t>Bus-based interconnection network</a:t>
            </a:r>
          </a:p>
          <a:p>
            <a:pPr lvl="1"/>
            <a:r>
              <a:rPr lang="en-US" altLang="en-US" sz="2200" smtClean="0"/>
              <a:t>E.g. SMPs (symmetric multiprocessors) with two or more CPUs, GPUs</a:t>
            </a:r>
          </a:p>
          <a:p>
            <a:r>
              <a:rPr lang="en-US" altLang="en-US" sz="2600" smtClean="0"/>
              <a:t>Multicomputer systems / Clusters</a:t>
            </a:r>
          </a:p>
          <a:p>
            <a:pPr lvl="1"/>
            <a:r>
              <a:rPr lang="en-US" altLang="en-US" sz="2200" smtClean="0"/>
              <a:t>No shared memory</a:t>
            </a:r>
          </a:p>
          <a:p>
            <a:pPr lvl="1"/>
            <a:r>
              <a:rPr lang="en-US" altLang="en-US" sz="2200" smtClean="0"/>
              <a:t>Homogeneous in hard- and software</a:t>
            </a:r>
          </a:p>
          <a:p>
            <a:pPr lvl="2"/>
            <a:r>
              <a:rPr lang="en-US" altLang="en-US" sz="2000" smtClean="0"/>
              <a:t>Massively Parallel Processors (MPP)</a:t>
            </a:r>
          </a:p>
          <a:p>
            <a:pPr lvl="3"/>
            <a:r>
              <a:rPr lang="en-US" altLang="en-US" sz="1800" smtClean="0"/>
              <a:t>Tightly coupled high-speed network</a:t>
            </a:r>
          </a:p>
          <a:p>
            <a:pPr lvl="2"/>
            <a:r>
              <a:rPr lang="en-US" altLang="en-US" sz="2000" smtClean="0"/>
              <a:t>PC/Workstation clusters</a:t>
            </a:r>
          </a:p>
          <a:p>
            <a:pPr lvl="3"/>
            <a:r>
              <a:rPr lang="en-US" altLang="en-US" sz="1800" smtClean="0"/>
              <a:t>High-speed networks/switches-based connection.</a:t>
            </a:r>
          </a:p>
        </p:txBody>
      </p:sp>
      <p:pic>
        <p:nvPicPr>
          <p:cNvPr id="14340" name="Picture 7" descr="http://www.ni.com/cms/images/devzone/tut/figure1-multiprocessor%20system%20divided%20cache%20and%20mmu_300x2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43000"/>
            <a:ext cx="23606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9" descr="https://encrypted-tbn0.gstatic.com/images?q=tbn:ANd9GcQ1ch7JtKTLSTq2eh-3JAXQvTmmWawXkjYGFRSiV9DGJpYxivi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05200"/>
            <a:ext cx="17700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Differentiation with parallel systems is blurring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924800" cy="4456113"/>
          </a:xfrm>
        </p:spPr>
        <p:txBody>
          <a:bodyPr/>
          <a:lstStyle/>
          <a:p>
            <a:r>
              <a:rPr lang="en-US" altLang="en-US" sz="2800" smtClean="0"/>
              <a:t>Extensibility of clusters leads to heterogeneity</a:t>
            </a:r>
          </a:p>
          <a:p>
            <a:pPr lvl="1"/>
            <a:r>
              <a:rPr lang="en-US" altLang="en-US" sz="2800" smtClean="0"/>
              <a:t>Adding additional nodes as requirements grow</a:t>
            </a:r>
          </a:p>
          <a:p>
            <a:r>
              <a:rPr lang="en-US" altLang="en-US" sz="2800" smtClean="0"/>
              <a:t>Extending clusters to include user desktops by harnessing their idle resources</a:t>
            </a:r>
          </a:p>
          <a:p>
            <a:pPr lvl="1"/>
            <a:r>
              <a:rPr lang="en-US" altLang="en-US" sz="2800" smtClean="0"/>
              <a:t>E.g., SETI@Home, Folding@Home</a:t>
            </a:r>
          </a:p>
          <a:p>
            <a:r>
              <a:rPr lang="en-US" altLang="en-US" sz="2800" smtClean="0"/>
              <a:t>Leading to the rapid convergence of various concepts of parallel and distributed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Examples of Distributed Systems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They (DS) are based on familiar and widely used computer networks:</a:t>
            </a:r>
          </a:p>
          <a:p>
            <a:pPr lvl="1"/>
            <a:r>
              <a:rPr lang="en-US" altLang="en-US" smtClean="0"/>
              <a:t>Internet</a:t>
            </a:r>
          </a:p>
          <a:p>
            <a:pPr lvl="1"/>
            <a:r>
              <a:rPr lang="en-US" altLang="en-US" smtClean="0"/>
              <a:t>Intranets, and</a:t>
            </a:r>
          </a:p>
          <a:p>
            <a:pPr lvl="1"/>
            <a:r>
              <a:rPr lang="en-US" altLang="en-US" smtClean="0"/>
              <a:t>Wireless networks</a:t>
            </a:r>
          </a:p>
          <a:p>
            <a:r>
              <a:rPr lang="en-US" altLang="en-US" smtClean="0"/>
              <a:t>Example DS:</a:t>
            </a:r>
          </a:p>
          <a:p>
            <a:pPr lvl="1"/>
            <a:r>
              <a:rPr lang="en-US" altLang="en-US" smtClean="0"/>
              <a:t>Web (and many of its applications like Facebook) </a:t>
            </a:r>
          </a:p>
          <a:p>
            <a:pPr lvl="1"/>
            <a:r>
              <a:rPr lang="en-US" altLang="en-US" smtClean="0"/>
              <a:t>Data Centers and Clouds</a:t>
            </a:r>
          </a:p>
          <a:p>
            <a:pPr lvl="1"/>
            <a:r>
              <a:rPr lang="en-US" altLang="en-US" smtClean="0"/>
              <a:t>Wide area storage systems</a:t>
            </a:r>
          </a:p>
          <a:p>
            <a:pPr lvl="1"/>
            <a:r>
              <a:rPr lang="en-US" altLang="en-US" smtClean="0"/>
              <a:t>Banking Systems</a:t>
            </a:r>
          </a:p>
          <a:p>
            <a:pPr lvl="1"/>
            <a:endParaRPr lang="en-US" altLang="en-US" smtClean="0"/>
          </a:p>
        </p:txBody>
      </p:sp>
      <p:pic>
        <p:nvPicPr>
          <p:cNvPr id="16388" name="Picture 5" descr="https://encrypted-tbn1.gstatic.com/images?q=tbn:ANd9GcT1AFQNh-j1oUtThtIwFj2UqFQyyAMEdiYoS1dxFzggZinCqzv3U3pGh-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0574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https://encrypted-tbn1.gstatic.com/images?q=tbn:ANd9GcTeFGDMLxdVjQd7Ovu0mTYyZ-s88sDAUAb49kITJct8rsj7guc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81600"/>
            <a:ext cx="996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http://www.bitcurrent.com/wp-content/uploads/2008/06/cloud3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5167313"/>
            <a:ext cx="21336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New business models (e.g. Uber, Airbnb)</a:t>
            </a:r>
          </a:p>
          <a:p>
            <a:r>
              <a:rPr lang="en-US" sz="2800" dirty="0" smtClean="0"/>
              <a:t>Global financial markets</a:t>
            </a:r>
          </a:p>
          <a:p>
            <a:r>
              <a:rPr lang="en-US" sz="2800" dirty="0" smtClean="0"/>
              <a:t>Global labor markets</a:t>
            </a:r>
          </a:p>
          <a:p>
            <a:r>
              <a:rPr lang="en-US" sz="2800" dirty="0" smtClean="0"/>
              <a:t>E-government (decentralized administration)</a:t>
            </a:r>
          </a:p>
          <a:p>
            <a:r>
              <a:rPr lang="en-US" sz="2800" dirty="0" smtClean="0"/>
              <a:t>Ecommerce</a:t>
            </a:r>
          </a:p>
          <a:p>
            <a:r>
              <a:rPr lang="en-US" sz="2800" dirty="0"/>
              <a:t>Driving force behind globalization</a:t>
            </a:r>
          </a:p>
          <a:p>
            <a:r>
              <a:rPr lang="en-US" sz="2800" smtClean="0"/>
              <a:t>Social/Cultural </a:t>
            </a:r>
            <a:r>
              <a:rPr lang="en-US" sz="2800" dirty="0" smtClean="0"/>
              <a:t>impact</a:t>
            </a:r>
          </a:p>
          <a:p>
            <a:r>
              <a:rPr lang="en-US" sz="2800" dirty="0" smtClean="0"/>
              <a:t>Media getting decentralized</a:t>
            </a:r>
          </a:p>
          <a:p>
            <a:pPr marL="11430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533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Challenges with Distributed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63687"/>
            <a:ext cx="8305800" cy="445611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Heterogeneity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Heterogeneous components must be able to interoperate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Distribution transparency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Distribution should be hidden from the user as much as possible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Fault tolerance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Failure of a component (partial failure) should not result in failure of the whole system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Scalability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System should work efficiently with an increasing number of users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System performance should increase with inclusion of additional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Challenges with Distributed Systems</a:t>
            </a:r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Concurrency</a:t>
            </a:r>
          </a:p>
          <a:p>
            <a:pPr lvl="1"/>
            <a:r>
              <a:rPr lang="en-US" altLang="en-US" smtClean="0"/>
              <a:t>Shared access to resources must be possible</a:t>
            </a:r>
          </a:p>
          <a:p>
            <a:r>
              <a:rPr lang="en-US" altLang="en-US" smtClean="0"/>
              <a:t>Openness</a:t>
            </a:r>
          </a:p>
          <a:p>
            <a:pPr lvl="1"/>
            <a:r>
              <a:rPr lang="en-US" altLang="en-US" smtClean="0"/>
              <a:t>Interfaces should be publicly available to ease inclusion of new components</a:t>
            </a:r>
          </a:p>
          <a:p>
            <a:r>
              <a:rPr lang="en-US" altLang="en-US" smtClean="0"/>
              <a:t>Security</a:t>
            </a:r>
          </a:p>
          <a:p>
            <a:pPr lvl="1"/>
            <a:r>
              <a:rPr lang="en-US" altLang="en-US" smtClean="0"/>
              <a:t>The system should only be used in the way intended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Heterogeneity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Heterogeneous components must be able to interoperate across different:</a:t>
            </a:r>
          </a:p>
          <a:p>
            <a:pPr lvl="1"/>
            <a:r>
              <a:rPr lang="en-US" altLang="en-US" smtClean="0"/>
              <a:t>Operating systems</a:t>
            </a:r>
          </a:p>
          <a:p>
            <a:pPr lvl="1"/>
            <a:r>
              <a:rPr lang="en-US" altLang="en-US" smtClean="0"/>
              <a:t>Hardware architectures</a:t>
            </a:r>
          </a:p>
          <a:p>
            <a:pPr lvl="1"/>
            <a:r>
              <a:rPr lang="en-US" altLang="en-US" smtClean="0"/>
              <a:t>Communication architectures</a:t>
            </a:r>
          </a:p>
          <a:p>
            <a:pPr lvl="1"/>
            <a:r>
              <a:rPr lang="en-US" altLang="en-US" smtClean="0"/>
              <a:t>Programming languages</a:t>
            </a:r>
          </a:p>
          <a:p>
            <a:pPr lvl="1"/>
            <a:r>
              <a:rPr lang="en-US" altLang="en-US" smtClean="0"/>
              <a:t>Software interfaces</a:t>
            </a:r>
          </a:p>
          <a:p>
            <a:pPr lvl="1"/>
            <a:r>
              <a:rPr lang="en-US" altLang="en-US" smtClean="0"/>
              <a:t>Security measures</a:t>
            </a:r>
          </a:p>
          <a:p>
            <a:pPr lvl="1"/>
            <a:r>
              <a:rPr lang="en-US" altLang="en-US" smtClean="0"/>
              <a:t>Information representation</a:t>
            </a:r>
          </a:p>
        </p:txBody>
      </p:sp>
      <p:sp>
        <p:nvSpPr>
          <p:cNvPr id="23556" name="AutoShape 5" descr="data:image/jpeg;base64,/9j/4AAQSkZJRgABAQAAAQABAAD/2wCEAAkGBxIQEhIUEhQWFRQWFxoZGRcWGBYYFxYfGhcXHB4dHBgZHiggGBwmHRQXITEhJSktLi4uGB8zODMsOSgtLisBCgoKDg0OGhAQGywmICYyLS84LzI3NzcwLSwvMC0sLywuLzQsMDQsLCwvLzQsMCwsOCwsLCwsLCwsLDQsLCw0LP/AABEIAOMA3gMBIgACEQEDEQH/xAAcAAEAAgIDAQAAAAAAAAAAAAAABgcEBQECAwj/xABKEAACAQMCAgYFBwcJCAMAAAABAgMABBEFEiExBgcTQVFhFCIycYEzQlJykaGyCCNTkqKx0hUWFzRic4KDkyRUY8HD0eHiQ0Tx/8QAGgEBAAMBAQEAAAAAAAAAAAAAAAIDBAUBBv/EADARAAICAQIEAwYGAwAAAAAAAAABAhEDBCESMUFRBRNxMoGRscHwFCIzYaHRBiNS/9oADAMBAAIRAxEAPwC8aVpZ9BL30d2Z5dscWxYAfzW478uw72w4Hd7PM1iWo1JtSmMnZrpyJtjA275HKxnceZwD2i/N9x50BJaVXvRvrFluxqUzWpjt7RGZCCSZSnabhvIC5wg4DlnmaxuhfWbJfW2pXUkCpHaoHWNCSzAI7MC5wCfVHJRjNAWXXheXccKNJK6oigszMQAAO8k1TFt1rXl9Z6rNGqW5t44jFtG9l3y7WLM4wxxy9UVFeiMeoXcGq3E63EwksnRJXDsGYyxnahPPkeC8sUBZut9dmmQEiLtbhv8AhrtT9Z8faAaiN3+UDKc9lZIv15Wb9yrUG03q5vJcGTZCP7R3N+qufvIqManadhNLFnd2bsmcYztJGcd3Kq4ZYTdRdlk8M4K5Ki14ev67B9e1gI/stIp+0k1JNE6+rSQgXNvJBn5yESoPM8Fb7AahKdWluVB7aXJAPJMcvDFRLpf0Y/k8x/nO0Em7Hq7SNu3nxP0hSOWMnSM8csZOkfWWi61b3sYltpUlTxQ5wfBhzU+Rwaz6pX8mj5K/+vF+GSrqqwsFKUoBSlKAUpSgFKUoBSlKAUpSgFKUoBSlKA8HgJkV97AKCNg5EnvPjXQXZM3Z7GwFyX+bnuHvru8bmRSGwgByuOLHu492K6emgzdkFbIXcWx6o8Bnxqt7ftv8Sxb/AL7fA6M0EwkgO112lZExlcNkFSORzxBFYEBtbqCeBY/9n2FGRR2alWUghQuCvDPhWZZdgJJRHjfnMhGeZJ5k+eeA5V5aZNblZFgA2qPWwCM8D3nieXOoKcrW66/a9OpZwRp7Pp9v16EI6RanFbaXe+hW8MKxJGygxowJMqjLIRtJHMZzx41COqzUb68lvZ7lppU9GKrI+7swe1i9VfmKcA+qPCp30q1wLpt80VvCFjSMhJEEitmVR66nAbHMZ7x31AurHpDd3cl9Ldyu0SWpAZvVgjIliOAFAjQ444AHAVCEnPA23ezJzioahJKt0TKqD6Uf1y6/vpPxmrU1Hp9Yw5AdpSO6Ncj9Y4U/Amqj1i7E080oBAkkZgDzAZieP21l0GKcW3JUavEcsJRSi7L7g9lfcP3VXvW7/wDU/wA3/p15x9ZzAAejDgAPlD/DWj6Y9J11AQYjMZj359YMDu2cjgfRNaMWKcZptHz2LFKM02i1fyaPkr/68X4ZKumqW/Jo+Sv/AK8X4ZKumthsFKUoBSlKAUpSgFKUoBSlKAUpSgFKUoBSlKA0s+jzPfR3PpLiCOIr6MPYZzuy7HPHgVAGOGPOsS11DUH1KWJrdUsI09Wb50jlYzwyc4G5xwHzefdW9ktiZFfewCgjYPZJPefGvMXjGYx9m20LuMnzc9wHia9rseWRPo506sLh9QMSOiWqmSaVl4t7ZYhRliBsJ+PKvDop05sJre/mt4ZRDaLucsF3yja5O1S3ghxkjnyFSGDSLExXNrCiIsisswiAVjvBUlmxxbnxOTWu0To7pi2t1bWsYWJ0KTMu7c4ZWHttksQC2O4Z4VHylzrl9f7JeY+V8/oQZ+spL+x1TsrOJYbeOJljl9dZN0oHrouBgYB25PmTUT6J67e6lFqkbsXUWTLHEirHChMseAqKAinGRnngHjU/1YadZaZfeh2UZREjLCTd+e/OqBvYHeyg8cFvLhmol1Z9KLi8kvI5CqQpakpBCixQoe2iGQiAAnjzOTxPGpqFSUXsRc7XERPT+ri4fjLIkXkMu32DA++opqlr2M0sec7HZc8s7SRnHwq/aorpL/W7n++k/Ga0Z8UYJUU4sjk3ZbydVFgyD1pwSBxDr3jzSoB1i9Dk0xoezkZ1l38GABXZs7xwOd/gOVX1bewn1R+4VVfXv/8AR/zv+jXxnhutzz1MYSk2nfyZ2M+KCxtpEj/Jo+Sv/rxfhkq6apb8mj5K/wDrxfhkq6a+pOcKUpQClKUApWPqFz2UUkmM7EZ8cs7VJxnu5VBv6TR/ux/1B/BV2LT5MquCsjKajzLBpVff0mj/AHY/6g/gp/SaP92P+oP4Kt/A5/8An5f2R82HcsGo1rnTOC1vLWz2vLPcNjbGATGuDh2HhkH3AMe7jGdU62kgieQ2x4DgO05nuHseNafq4maEzX93H2t5dHcWJx2aHGEUEHHIfAKO7jXLT5Ivha3PfMjVlx0qLfzxH6E/r/8ArT+eI/Qn9f8A9a88jJ2HmR7kppWt0TVfSVZtu3acc854Z8BWyqqUXF0ySdilKV4emPJFIZFYPiMA5THFieXHuArzF+DN2IVshdxbHqjwGfGsGfT7pr6OYXG20SLBtwvGSQ78sW7gAUwOPEchzrEtdavJNSmtvRStpEmfSDu/OOyxsAucDA3MDjdxXmOVe33PKNnY+j9pMsWN+cyEZzkk8yfPPDury0qO1RJVgIIA9cglieB7+R7+VaDQOm+nzvqBhVlW2UyTylCN3tlsDixxsbuHkKwuhPTCwlgv5IFlEFsoaSST2pBtckhF5ABT4E5qfEqe76Eae3Ix+k2p2q6bfFbUPGiRlld2Uy5lUDcy+sADxwDx5cKgvV10vknN8kghgt47UuIoY1jjUiWIFjjLMcHmxJ41v5unljfWGprHZN6PBHESrSdm826UDBKglQMA8yT5VEuiuvS30GqW8VvFFH6ExSC2i4s3axKCW4ySNhscSefKkprj4kIx/LTPe/6w7WPhGHlPiBtX7W4/dVY6nd9tNLJjbvdmxnONxJxnv51OtE6m9VuQGeNLdT+mbDfqIGI9xxUstfyfW4dpfAeISEn9oyD91MmWU+YhjUeREbfrbvVwDFbkAAezIOX+OtN026ZNqgg3xCMxb+KsSG37O4jhjZ4nnVnzfk+x49S+YH+1CCPucVHta6ir+IE28sVwB83Jjc+4N6v2tWGGiwY5qcYpNF7yzapskn5NHyV/9eL8MlXTVR/k/wCkz2g1CK4ieJw8XqupGRiTiO5hw5jhVuVqKxSlKAUpSgNf0h/qtz/cyfgaqKq9ekP9Vuf7mT8DVRVdnwz2Zepmz80Y+oXXZRs+M7RyzjPEDn8a9LWbeiPjG5Q2OeMgHGfjXW8thKjI2QG545889/urmNREgHzUUDJ54Uf9hXU2oo6GuS19Ovo4DxhgHaSDuY8MKftA+LVYxNQ/q0tswS3De1PIT8FJAH2lvuqYEVyFLjbn3+XQtltsanovrXp0Am2dn6xXbu3cscc4Hj4Vtq12g6PHZRdlGWK7i2XIJ448APCtjSN0r5njq9iY9CPk5frj8IqSVG+hHycv1x+EVJK52f8AUZph7KFKUqomKVXnWLI9rdWt7EWAt1LzoucSxF4o3yB7RVZCwzyx5V16271ntgsMhVUMErlGI3CWdI41yPmsDK3D9GPGgJZH0XtEgngjhWJJ1ZZDGAHfeCCS3Mn1jxOaxbXoRZQWk9pBF2Mc8ZjkZDmRgylcl2ySQGOM5AzyrT9KekcmnXDhSTClp2iQBYwGkM8cMabtuQhMgz39+cDFbx7C+VY2F0WcvH2i9nCIwpYdp2Xq7lIGSN7PyxzOQBr7Tq206G1mtY4mVJgolcMTI4VgwBY5wMjkAOZxitx0f6M2dgu21gSLhgkDLt9Zzlm+JqH6Z0ruBb2kzzrLJLctE8GxM9ms0iM6BAGUoiByTkcDyyMbnTLu8u7MXscvZvIjSQwFYzFt4mNZDt7QllxuKsME8Bw4gS6lV9bdLmvJY1Sc2hntY5bQMiMkzsH3qzMPWKNsGxSp5njnht9Hv5797nbM0EdvL2AEaxMzyIimRmMisNoZ9oCgewTk5AAEqrgjNV1ZdLJpbqKCW4WDb6VFMQIgpkt3iCshkB2q6yhtpJxyzwydhqt9dJZ3d3DeCSKKGR4WCRHtCm/O87MMuVABXGRxzQEp03TVtwwVpGBx7bs+MeG7l8Kza1eixTjLSzdqjxxlQVRWVvXL8UABUgpjvGD41tKAUpSgFKUoDX9If6rc/wBzJ+Bqoqr16Q/1W5/uZPwNVFV2fDPZl6mbPzQrA16TbbTH+wR9vD/nXi+uojlZUePjgMQSGHjw/wDNZsV7FIPVdG8sj91dKcG4tFKVOzr0b6ZWNvawRM7BlQBhsY8TxPEDjxJqS6J0hgvN/YMzbMbsqVxnOOfuNaHYvgv2CvPq1njW3nldkQyTsfWZRwCrjn5s1cueOWJxTd+7t7yy1JNk3pUd1LprZw8Fk7Z+5IvXz/i9n763Gl3bTRRyNG0bMMlG5qfCvFNN0meU0TvoR8nL9cfhFSSo30I+Tl+uPwipJXOz/qM0w9lClKVUTNBqVv21yUkj3QNBJC5LR8e0KHG3duxhSOWckcO+onc9E7hdK9DRxcXDSRneXQAJBKmwceQEUSjAB9YknmTWb09tktb3TdR2rhZvR5mwvsTAqrkn6Dd/P1qxNOlitekM6pGFju4wm7AA9IhRZGVfDMUqk+LE8yDQGX0o6PS6jcvhTGjWnZB90ZaOVZ45kYoGOVDRgHz4YxxqT2d7dsFEltscAb2EkbRtjn2WDvJPdvVOfE1DNVLwwy3ts5gku7+JSyLES0XaR249tG4MsZlHnJ8Kz+kmu3On3qyF2lsFjjFwpCboe1eRVmBVQxUGLDDJ4PkDwAw9J6JXNvDBLHGi3UbyrKhZdl1BNM7lC68mUOGVjyZSORzW40qzvLSyFnHFvdEMcM7NGI1XiEMqht+9QQCEDAleBGeGzhZ5LuZRO/ZejxOgXsioMjzgsp2EnhGuMkjyqO9DZdQvNMgulvGNy6M22WOAwMQ7AKwRFdQdoGQ2Rz48qA5vOjUgsJNO9HE8axrHbS7o1KMIVHaPk7kIl3NlAxxwx47HQdLuNNM6qhuUmcShlZFdZGRVk3iRlG0sm8EEn1yMcATr9P6YPqJsIrfMDXEUk05wGeFYX7NkTcCNxlyu4jgoJxkjHHTG5vLRo4re4f8A2pZEiZxGzxToheMZZCGjk2spBBIJBBHKgGidF54LyGeRA5b0p52Vl2h7l4iFQMQzIiwhckAnnjjgSDpVpbSWF1b26DdLFIiqCFAaQNkkk8BliT+6otP0pfZotytw4guWVJ49sZyWXbuLbMoFmKq2MD1gOFZPTDWpreVpO3kjtFmggmKJG3Y7kd3cEoWAO62TPHG98DOCAJRpouA0YdVWIRKCDguHGBzBIx/4ra1p9BEmZG7f0i3cI0L/AJs8CG3LujADjgpDHnuxxxW4oBSlKAUpSgNf0h/qtz/cyfgaqKq/722EsckZJAdWUkcwGBHDz41D/wCja2/SzfbH/BXR0Wpx4otSKMsHJ7FXSIGGGAI8CMitfNoNu3/xgfVJH3A4q4f6Nrb9LN9sf8FP6Nrb9LN9sf8ABW9eI4V1ZX5UymP5s2/g361degXRe1uYHaeMtIkrIfXcDAVSOCkeJq6v6Nrb9LN9sf8ABUO6I9H47XWL/T3dwrqs8J9XLA+13YJ9bHD6BrJqtViyuL51ZOMJpM7adotvb/Iwoh8QPW/WPH76z6mf80Ifpyfs/wANP5oQ/Tk/Z/hqpajGuR55cjr0I+Tl+uPwipJWBpOlrbKyqWO459bHhjuFZ9Y8slKTaL4qlQpSlVkjR9ONG9OsLq3wCzxnZn6a+sn7SrUS1vordyaVZ9mzDUIpYp+0+cJJG/Ok+IAlY45YjAqyaUBDOm+n7LK1t4IpHEU1thY0Z9qQyISTtBxhV+PdW1TbNdzq8bmOS2iQ74pBG2GuCyksuPZkXIPjjxrfUoCE9DNFm06e8jkLPapHCLZsM7iPfcMYzjJYoXwMfNK+4YnQS7uLPSreAWlw10iMOyaNo13F3I3SvhAvEEkEnHIE8KsGlAV3o3RKXTG0+cZnMUUsN1sGW/PSGbei4y4WQkYA3bTkA4xW21CB9QvbJlR1t7R2mZ5EaPtJNhVERXAY43Fi2McgCTnEupQFcQdCJGh1a3f5NmkFnwx2YkK3GVx3CYoPfDW60qSa3trQXMLym4DtdbYy5jeQbzuQZygyY8AE+z4GpbXBOOdAQTojZNYyag9vBN6E7oYIMFWDbGMzRxyYKIW2gA4yRwwMEze1mLorFWQsAdrY3LnuOCRmsN9etA203MAbwMsYP2ZrPjcMAVIIPIg5B+NAdqUrpNu2tsxuwdu7OM44ZxxxmgO9KrjSOsOf+Vjpt3DFG3FRJE7srN2YkA9YDmp+0irHoBSq76U9Yc0GpxadaQRzSOq5aSQoFZtzYOAeAQK3j63Kp7ZGTs07YIJNo3hCSgbv2lgCRnxAoD3pSlAK0OqdFILi9tb1i6zW4YKUIAcN3PwyQNz8Mj22rfUoBSsHV9UjtU3yZOSAqrxZ2PJVHea8IvTJAGJhhz8wo0pHvYOgz7h8TU1B1b2R5ZtaVpodYaOZYLlVRn+TkUns5Mcxx4o3H2Tn31lazqYtkDY3O7BI0BwXdjgDPcPE08uVpdxxIz6VprgXyqXVoGYDPZdm4B8hJv5+ZUfCs3SL30iGOXbt3qDt548s0cKV2LMylKVA9FKUoBSlKAUpSgMLWtTS1hkmfkg5DGWJICqM8MliAPfVW3upC6YvdkTZ5RHjBHy4LGeDkYHruC2c8hwGw6+NXNvb2ig4Dz5bzCxtz8tzqf8ACKqi51aSLb2iOm4ZXerLuHiMgZHEcqAsiW7t3Xa0MJX6JjQj7MVEtRvZNHkW705zHHuHa2xJML579pPDljhxHDGK1ukTXF2WFvG0m32iCAFzyyzEAHyzmtJ0svZU3W8qMj5BYMO7mMHkQfEcOFAfUfRfXY9QtYbmL2ZFzg81IOGU+YYEefOtrVM/k26iWgvLc5xHIkg/zFIOP9IfbVzUBR3WLZuq3moQj87ZaorA8fZNtaA8uY3rH8M1clpqsUlulyGAiaIS7jyCld2T7hUds9JW7g1aBuU9xMmfAmKNQfgQD8KgHQTV3uNLGlPwn9K9Edc+sISWklJ8MRxzoPcKA4eNv5U0KdwRJdPPcOCMEdrjYp81iESf4atPpN0kSz7GML2lxO+yGEHBc8Mktg7EXOWbBwO48qhHWHhdb0HHAbmGPioqfanY2iyJezhFe3RgsznAjVva5nA8M8+JHecgRzX+k95pstoboW8lvcTCE9ksiSQs3I7mdhKvA54KeHKpD0n6QRafD2sgLFmCRxpxeV24KijxP7garjrjv3nj01hEyQm8jKvJlJHODjERGVXBPt7WyPZ762vTJu11/RYX+TVZZQO4uFbHxHZqaA3Otahq9vA1yI7WQIu97VRL2gUDLBZ9212A/wCGM44d2ZFoeprd28FwgIWaNXAPMbgDg47xms6ukMKoqqihVUABVAAUDkABwA8qAh8svpOrqh4pbIWA7t21ePvy6/qCpnUI05ey1mcN/wDJGSvnkRtw/Ub7Km9adTtwpdkQh19SOdP7bfZu3zo2V1I5ghgDj4Ma03SK6lmtLG8UZMTK7juyMAk+W5Mf4q3/AE4lC2U+e8BftZRXPQ+DZZQI2MshbB7wxJ5eGGFTxz4MSl2l/FbkWrk1+x7aJ0hguwOzcB8cY24OPHh84eYraRxhRhQAPAcuPGob0k6FRlWltcxyL6wRfZbHH1foN4Y4fvradB9Ve6tQ0hy6MULfSwAQffhh8ahkxw4OPG9u3YlGTumSClKVmJilKUApSlAKUpQFcdbFoktzoqyY2G6IOeRJVSo+JUVDtdmOtWl5CkX5+3nURjG053lXGScZVQ2T5jhnFTPrbso7mTTIHcpundwVO1vzcZOFPccleNbKzwm4gcWJLHvJPE5865ut8Qhp5KL5vc1YNP5i4nyK0S5fRdLgXaUmZ5DKVVW2tk7c5BUgjYM+AxwNYPXEqyWumXDKEmlQkr34KI5HjhWb9qrYvlWQYZQc+Iznyx31V/XZYL2VvMzv2ins1QsSNpDNwHIHI5/DuGKdL4rDNkWN831RZl0qjHiiz2/Jsb/ab0eMSH7HP/erz1W/W3iaVlkYLj1YkaRzkgcEUEnif+dUJ+Tjchb65Q83gyPPbIufxV9DV2DCQLq76SmVp4pbW6geS4mkQywSqjKxLLl8FUYKMEE4zyJziuOjvQn0fWr+924jkRTEe7dKSZfiDHn/ADan1KApjrG1KSTVtOmhtLyRLOQ9qy28uD+cGdhx6/BSc8jkca2HWHr2LrSLiVZv5NV2eTdFKu2RSQpkjZQw2nDAEceJGateuCKApnrU1mTUILae1tppLW3uUkaYoyGTgfk42AYoORcgDJAGeOJB07spr2Gy1Owjk9ItHMiRSIUeWMkb12Nx4hQQOZBOOJFWPSgIXp3Wfp0yj15Fm5G3MMzTq30diISx8xkVLLCdpI0d42iZhnY5Usvk20kZxzAJr32jOcca5oDQdJdHeRori3x6RCcgHgJF70J7uZx7z45HvD0kgx+dLQv3pIrKwPlwww8xmtxSrPMuKjJciNb2iKajA+pvGgVktEbczMChmI5KqnDbeJ4kd/lWVrjyW89vOsZaFUeOTYMsgYoQQo4kAp3VIaVLzt0q2V7ev1HCaS66SQ7fzB7eQj1Y48kk/wBr6A8S2K7dE9INpbqjYLkl3xyyccB7gAPhW4xXNRc1w8MUK3tilKVWSFKUoBSlKAUpUK6y+losYWRG2yFdzsD60aHIG3/iORtXw9Zvm4IFXdZ+t/yjrdrbQnKW8iRZX6bOpkII8MBfehq45tPwcr6w8M4Ye5u8eRNUP1N6V299JclcJCCRxON8mQBx54UueJ8KvZbonxPurJq9Hi1MeHIvf1XvLMeSUOR2hsSeeEHvDOfjxA++oj1v6Esumy9mPWiImGeJ9TIfj9RmPwqWtcEcwR7wa8J5A4IbiCCCD3g86hpdBg0y/wBa37vd/ElPLKfNnzD0S159Ou4LmPiY24r9NTwZfipPxwa+vdJ1KO6hSaI5RxkdxHcQR81gQQQeRBFfInSHQHtrye2UFijEr4smNykeJ244DzqyeqPpz6OAszfmgQs2fmcMJN7gAEfyVW+ac7ikv6lAaUApSlAKUpQClKUApSlAKUpQClKUApSlAKUpQClKUBha1qaWkEs8nsxrnA5seQUebEgDzIr5n6a668xlkkILM5XhyMjKN5H9mKMrGv1weYq0Ou3XNhtbUHnmeQeSnbGCPAsWb3xiq00jSPSL/S4WyUEC3L+BLl5jn35RPcBQFq9VvRgWllEJBh3/ADjjkSzdx+qAF94NTtGCjAAA8q19u/qr7q9O0oDO7WsK8tFcZUYby5H3/wDeuO0p2lD0p3rk0UtHHeR5EkJCuRwO0t6pz3FXP7XlVfxXPZvDdqAEm3RzKPZDjG8cuAYMkgHiWHIV9DaxYLcpNE3syqyn/ECM/fmvny2sWFhqKSA5gngI8nzLG33H7hQ8L86o+kHbwPau2Xttuwk5LRNnZ7yu0p7lUnnU/r5o6qtbMOp2RJ4SgwN5iRQR+2iV9L0ApSlAKUpQClKUApSlAKUpQClKUApSlAKUpQClK1V/rkUZKrl3HDavj4FuQ/fUJ5IwVydEoQlN1FWUl1xW9xNq0nZxSOqQRLlVJAHrNz97Gtz1cWqTtBcg7ZYLU2c0bAhlZHQo2DxGUB/d3Gp9b2+7c82Gdjk57vIeFQfp9ps1qfTbFik0YyccRKg9pHXk+OYz8ONY46xuStUn97mt6VJbO2vvYn6cK7ZqIdXvTyHVF2MBHcqMtHng4HzkJ5jxHMefOpp2dam6MtHlmuGavbs6dnTiPaNF0j1IWlvJLwLAAKDnBZmVRnHHGWGcd2arXWbsSRSpIsE0ch3yrChtpiw+erhmV2Hg4OfGrD1zTVvFuYnOAymMH6JxkMPc3H4VUkHV1qzymNyiR5wZe0UqR4qo9fPkQPhVOLVQk5W6pluTTyjVb2YHRrSQNS0treQyQy3CMjEbZF7N1Lo6g4DKCMkHBDAjwr6rqp+j/RWLTxCI8NJCWdZWAJ3OAGIHzQQAMDuA99Wfp1z2saPjG4cR4HvH25r3T6vHmlKMeaPM2nljipPqZNKUrUZxSlKAUpSgFKUoBSlKAUpSgFKUoBSlKA8ronY+3ntOPfg4qDWB27D3Y/eOdTXUZ+zikf6KMfsBqLJa7VUeAA+6vnvHNQsUsfv+h0tC6jK+pkGWse7USKVNchSK6tXPjroTW5rjFJ2iidW6MXlhqEbWUbse0DwlFJwc+w2OQGcceBU++vpYJ41GC7RsHT2h9h8j5ViaZ1n6fIzRzSejTISrpLkKCpwcSAbSM8icE+Fd3Sar8RCuqMGowrHK1yZMuzp2dR646e6ZGCxvYCP7Lhz+qmTUQvetxLieK209CxkcKZpBtAHNiicyducFscRyNanaTbKFu6JTG+WkI73Y/tGshGrwhgwAPCslI6+Oya2m6OxKkeZXJzW00C62N2LcmJZD582X95HxrCcqmNxx4eJ9wHE1nabZO7o7DYqHIB9pjgjiPmjj7/dVvhOTUT1KljVrq+lGbUSi4NSN/SlK+2OSKUpQClKUApSlAKUpQClKUApSlAKUpQHSaMMCCMgjBB781opdJZeCSHHcGUNj48D99SCuCKz6jS4dQqyxTJwyShyIrJFKvMK48sqfsOR99eXbx8mOw+D+r+/gfhUreBTXhJp6muTn/wAfwT3xtxfxX8miOra5oitxOgB2kM3cF4/bjlVY3vVos00ssszkyOzYRVXGSTjJznHLNXidJXuxXQ6QK1aDw5aROpW2RzajzKRSX9F9tjGZR57hn8OKy9C6u47SeOdJJGMZJCttwcqRzAHjVw/yOPKuy6SK3yg5RcX1Koy4WmjT22HGV/8AzyPga7SShTtUbn7lHd5n6IrbNocTHLKM+PI/dWTb6dHGMKoA8hivmo/43eS5z/L26mqWrVbI1VhY7TuPrOebf8h4CtzbxkV6rGB3V3r6bHijjiowVJGOU3J2xSlKsIilKUApSlAKUpQClKUApSlAKUpQClKUApSlAKUpQClKUApSlAKUpQClKUApSlAKUpQClKUApSlAKUpQClKU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pic>
        <p:nvPicPr>
          <p:cNvPr id="23557" name="Picture 7" descr="http://www.blogcdn.com/www.engadget.com/media/2008/11/os_po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1676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9" descr="http://www.opendocs.org/images/progLangu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38179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Distribution Transparency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dirty="0" smtClean="0"/>
              <a:t>To hide from the user and the application programmer the separation/distribution of components, so that the system is perceived as a whole rather than a collection of independent components.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1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dirty="0" smtClean="0"/>
              <a:t>ISO Reference Model for Open Distributed Processing (ODP) identifies the following forms of transparencies: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100" b="1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 smtClean="0"/>
              <a:t>Access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Access to local or remote resources is identical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E.g. Network File System / </a:t>
            </a:r>
            <a:r>
              <a:rPr lang="en-US" altLang="en-US" sz="1900" b="1" dirty="0" smtClean="0"/>
              <a:t>Dropbox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 smtClean="0"/>
              <a:t>Location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Access without knowledge of location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E.g. separation of domain name from </a:t>
            </a:r>
            <a:br>
              <a:rPr lang="en-US" altLang="en-US" sz="1900" dirty="0" smtClean="0"/>
            </a:br>
            <a:r>
              <a:rPr lang="en-US" altLang="en-US" sz="1900" dirty="0" smtClean="0"/>
              <a:t>machine address.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sz="1900" dirty="0" smtClean="0"/>
              <a:t>.</a:t>
            </a:r>
          </a:p>
        </p:txBody>
      </p:sp>
      <p:pic>
        <p:nvPicPr>
          <p:cNvPr id="24580" name="Picture 5" descr="https://dt8kf6553cww8.cloudfront.net/static/images/install_graphic-vflx6Z89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35575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/>
              <a:t>Introduction</a:t>
            </a:r>
          </a:p>
          <a:p>
            <a:r>
              <a:rPr lang="en-US" altLang="en-US" sz="3200" smtClean="0"/>
              <a:t>Defining Distributed Systems</a:t>
            </a:r>
          </a:p>
          <a:p>
            <a:r>
              <a:rPr lang="en-US" altLang="en-US" sz="3200" smtClean="0"/>
              <a:t>Characteristics of Distributed Systems</a:t>
            </a:r>
          </a:p>
          <a:p>
            <a:r>
              <a:rPr lang="en-US" altLang="en-US" sz="3200" smtClean="0"/>
              <a:t>Example Distributed Systems</a:t>
            </a:r>
          </a:p>
          <a:p>
            <a:r>
              <a:rPr lang="en-US" altLang="en-US" sz="3200" smtClean="0"/>
              <a:t>Challenges of Distributed Systems</a:t>
            </a:r>
          </a:p>
          <a:p>
            <a:r>
              <a:rPr lang="en-US" altLang="en-US" sz="320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1252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Distribution Transparency II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600" dirty="0"/>
              <a:t>Failure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200" dirty="0"/>
              <a:t>Tasks can be completed despite failures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200" dirty="0"/>
              <a:t>E.g. message retransmission, failure of a </a:t>
            </a:r>
            <a:br>
              <a:rPr lang="en-US" altLang="en-US" sz="2200" dirty="0"/>
            </a:br>
            <a:r>
              <a:rPr lang="en-US" altLang="en-US" sz="2200" dirty="0"/>
              <a:t>Web server node should not bring down the website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Replication transparency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Access to replicated resources as if there was just one. And provide enhanced reliability and performance without knowledge of the replicas by users or application programmers.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 smtClean="0"/>
              <a:t>Migration (mobility/relocation) transparency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Allow the movement of resources and clients within a system without affecting the operation of users or applications. 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 smtClean="0"/>
              <a:t>E.g. switching from one name server to another at runtime; migration of an agent/process from one node to 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Distribution Transparency III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 smtClean="0"/>
              <a:t>Concurrency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A process should not notice that there are other sharing the same resources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 smtClean="0"/>
              <a:t>Performance transparency: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Allows the system to be reconfigured to improve performance as loads vary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E.g., dynamic addition/deletion of components, switching from linear structures to hierarchical structures when the number of users increases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100" b="1" dirty="0" smtClean="0"/>
              <a:t>Scaling transparency: 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1900" dirty="0" smtClean="0"/>
              <a:t>Allows the system and applications to expand in scale without changes in the system structure or the application algorithms.</a:t>
            </a:r>
            <a:endParaRPr lang="en-US" altLang="en-US" sz="19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 smtClean="0"/>
              <a:t>Application level transparencies: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Persistence transparency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dirty="0" smtClean="0"/>
              <a:t>Masks the deactivation and reactivation of an object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 smtClean="0"/>
              <a:t>Transaction transparency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dirty="0" smtClean="0"/>
              <a:t>Hides the coordination required to satisfy the transactional properties of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Fault Tolerance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/>
          <a:lstStyle/>
          <a:p>
            <a:r>
              <a:rPr lang="en-US" altLang="en-US" sz="2800" smtClean="0"/>
              <a:t>Failure: an offered service no longer complies with its specification</a:t>
            </a:r>
          </a:p>
          <a:p>
            <a:r>
              <a:rPr lang="en-US" altLang="en-US" sz="2800" smtClean="0"/>
              <a:t>Fault: cause of a failure (e.g. crash of a component)</a:t>
            </a:r>
          </a:p>
          <a:p>
            <a:r>
              <a:rPr lang="en-US" altLang="en-US" sz="2800" smtClean="0"/>
              <a:t>Fault tolerance: no failure despite faults</a:t>
            </a:r>
          </a:p>
        </p:txBody>
      </p:sp>
      <p:pic>
        <p:nvPicPr>
          <p:cNvPr id="27652" name="Picture 5" descr="http://images.progent.com/fault-tolerance-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9600"/>
            <a:ext cx="28194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Fault Tolerance Mechanisms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Fault detection</a:t>
            </a:r>
          </a:p>
          <a:p>
            <a:pPr lvl="1"/>
            <a:r>
              <a:rPr lang="en-US" altLang="en-US" sz="2400" smtClean="0"/>
              <a:t>Checksums, heartbeat, …</a:t>
            </a:r>
          </a:p>
          <a:p>
            <a:r>
              <a:rPr lang="en-US" altLang="en-US" sz="2800" smtClean="0"/>
              <a:t>Fault masking</a:t>
            </a:r>
          </a:p>
          <a:p>
            <a:pPr lvl="1"/>
            <a:r>
              <a:rPr lang="en-US" altLang="en-US" sz="2400" smtClean="0"/>
              <a:t>Retransmission of corrupted messages, redundancy, …</a:t>
            </a:r>
          </a:p>
          <a:p>
            <a:r>
              <a:rPr lang="en-US" altLang="en-US" sz="2800" smtClean="0"/>
              <a:t>Fault toleration</a:t>
            </a:r>
          </a:p>
          <a:p>
            <a:pPr lvl="1"/>
            <a:r>
              <a:rPr lang="en-US" altLang="en-US" sz="2400" smtClean="0"/>
              <a:t>Exception handling, timeouts,…</a:t>
            </a:r>
          </a:p>
          <a:p>
            <a:r>
              <a:rPr lang="en-US" altLang="en-US" sz="2800" smtClean="0"/>
              <a:t>Fault recovery</a:t>
            </a:r>
          </a:p>
          <a:p>
            <a:pPr lvl="1"/>
            <a:r>
              <a:rPr lang="en-US" altLang="en-US" sz="2400" smtClean="0"/>
              <a:t>Rollback mechanisms,…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Scalability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 smtClean="0"/>
              <a:t>System should work efficiently at many different scales, ranging from a small Intranet to the Internet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4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 smtClean="0"/>
              <a:t>Remains effective when there is a significant increase in the number of resources and the number of users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4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 smtClean="0"/>
              <a:t>Challenges of designing scalable distributed systems: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400" dirty="0" smtClean="0"/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Cost of physical resources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Performance Loss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Preventing software resources running out: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 smtClean="0"/>
              <a:t>Numbers used to represent Internet addresses (32 bit-&gt;64bit)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 smtClean="0"/>
              <a:t>Y2K-like problems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Avoiding performance bottlenecks: 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 smtClean="0"/>
              <a:t>Use of decentralized algorithms (centralized DNS to decentralized)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Concurrency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Provide and manage concurrent access to shared resources:</a:t>
            </a:r>
          </a:p>
          <a:p>
            <a:pPr lvl="1"/>
            <a:r>
              <a:rPr lang="en-US" altLang="en-US" sz="2400" smtClean="0"/>
              <a:t>Fair scheduling</a:t>
            </a:r>
          </a:p>
          <a:p>
            <a:pPr lvl="1"/>
            <a:r>
              <a:rPr lang="en-US" altLang="en-US" sz="2400" smtClean="0"/>
              <a:t>Preserve dependencies (e.g. distributed transactions)</a:t>
            </a:r>
          </a:p>
          <a:p>
            <a:pPr lvl="1"/>
            <a:r>
              <a:rPr lang="en-US" altLang="en-US" sz="2400" smtClean="0"/>
              <a:t>Avoid deadlocks</a:t>
            </a:r>
          </a:p>
          <a:p>
            <a:pPr lvl="1"/>
            <a:r>
              <a:rPr lang="en-US" altLang="en-US" sz="2400" smtClean="0"/>
              <a:t>Preserve integrity of the system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86200"/>
            <a:ext cx="3495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Openness and Interoperability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/>
              <a:t>Open system:</a:t>
            </a:r>
            <a:br>
              <a:rPr lang="en-US" altLang="en-US" sz="2600" smtClean="0"/>
            </a:br>
            <a:r>
              <a:rPr lang="en-US" altLang="en-US" sz="2600" smtClean="0"/>
              <a:t>"... a system that implements sufficient </a:t>
            </a:r>
            <a:r>
              <a:rPr lang="en-US" altLang="en-US" sz="2600" smtClean="0">
                <a:solidFill>
                  <a:schemeClr val="hlink"/>
                </a:solidFill>
              </a:rPr>
              <a:t>open specifications</a:t>
            </a:r>
            <a:r>
              <a:rPr lang="en-US" altLang="en-US" sz="2600" smtClean="0"/>
              <a:t> for interfaces, services, and supporting formats to enable properly engineered applications software to be ported across a wide range of systems with minimal changes, to interoperate with other applications on local and remote systems, and to interact with users in a style which facilitates user portability" (Guide to the POSIX Open Systems Environment, IEEE POSIX 1003.0)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Openness and Interoperability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Open message formats:  e.g.  XML</a:t>
            </a:r>
          </a:p>
          <a:p>
            <a:r>
              <a:rPr lang="en-US" altLang="en-US" sz="2800" smtClean="0"/>
              <a:t>Open communication protocols: e.g. HTTP, HTTPS</a:t>
            </a:r>
          </a:p>
          <a:p>
            <a:r>
              <a:rPr lang="en-US" altLang="en-US" sz="2800" smtClean="0"/>
              <a:t>Open spec/standard developers - communities:</a:t>
            </a:r>
          </a:p>
          <a:p>
            <a:pPr lvl="1"/>
            <a:r>
              <a:rPr lang="en-US" altLang="en-US" sz="2800" smtClean="0"/>
              <a:t>ANSI, IETF, W3C, ISO, IEEE, OMG, Trade associations,... </a:t>
            </a:r>
          </a:p>
          <a:p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Security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/>
              <a:t>Resources are accessible to authorized users and used in the way they are intended</a:t>
            </a:r>
          </a:p>
          <a:p>
            <a:r>
              <a:rPr lang="en-US" altLang="en-US" sz="2600" smtClean="0"/>
              <a:t>Confidentiality</a:t>
            </a:r>
          </a:p>
          <a:p>
            <a:pPr lvl="1"/>
            <a:r>
              <a:rPr lang="en-US" altLang="en-US" sz="2200" smtClean="0"/>
              <a:t>Protection against disclosure to unauthorized individual information</a:t>
            </a:r>
          </a:p>
          <a:p>
            <a:pPr lvl="1"/>
            <a:r>
              <a:rPr lang="en-US" altLang="en-US" sz="2200" smtClean="0"/>
              <a:t>E.g. ACLs (access control lists) to provide authorized access to information</a:t>
            </a:r>
          </a:p>
          <a:p>
            <a:r>
              <a:rPr lang="en-US" altLang="en-US" sz="2600" smtClean="0"/>
              <a:t>Integrity</a:t>
            </a:r>
          </a:p>
          <a:p>
            <a:pPr lvl="1"/>
            <a:r>
              <a:rPr lang="en-US" altLang="en-US" sz="2200" smtClean="0"/>
              <a:t>Protection against alteration or corruption</a:t>
            </a:r>
          </a:p>
          <a:p>
            <a:pPr lvl="1"/>
            <a:r>
              <a:rPr lang="en-US" altLang="en-US" sz="2200" smtClean="0"/>
              <a:t>E.g. changing the account number or amount value in a money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Security II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/>
              <a:t>Availability</a:t>
            </a:r>
          </a:p>
          <a:p>
            <a:pPr lvl="1"/>
            <a:r>
              <a:rPr lang="en-US" altLang="en-US" sz="2200" smtClean="0"/>
              <a:t>Protection against interference targeting access to the resources.</a:t>
            </a:r>
          </a:p>
          <a:p>
            <a:pPr lvl="1"/>
            <a:r>
              <a:rPr lang="en-US" altLang="en-US" sz="2200" smtClean="0"/>
              <a:t>E.g. denial of service (DoS, DDoS) attacks</a:t>
            </a:r>
          </a:p>
          <a:p>
            <a:r>
              <a:rPr lang="en-US" altLang="en-US" sz="2600" smtClean="0"/>
              <a:t>Non-repudiation</a:t>
            </a:r>
          </a:p>
          <a:p>
            <a:pPr lvl="1"/>
            <a:r>
              <a:rPr lang="en-US" altLang="en-US" sz="2200" smtClean="0"/>
              <a:t>Proof of sending / receiving</a:t>
            </a:r>
            <a:br>
              <a:rPr lang="en-US" altLang="en-US" sz="2200" smtClean="0"/>
            </a:br>
            <a:r>
              <a:rPr lang="en-US" altLang="en-US" sz="2200" smtClean="0"/>
              <a:t> an information</a:t>
            </a:r>
          </a:p>
          <a:p>
            <a:pPr lvl="1"/>
            <a:r>
              <a:rPr lang="en-US" altLang="en-US" sz="2200" smtClean="0"/>
              <a:t>E.g. digital signature</a:t>
            </a:r>
          </a:p>
        </p:txBody>
      </p:sp>
      <p:pic>
        <p:nvPicPr>
          <p:cNvPr id="34820" name="Picture 5" descr="http://www.kbradyservice.com/DDOS-Att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31861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Aims of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200" dirty="0" smtClean="0"/>
              <a:t>Introduce the features of Distributed Systems that impact </a:t>
            </a:r>
            <a:r>
              <a:rPr lang="en-US" altLang="en-US" sz="3200" dirty="0"/>
              <a:t>system designers and </a:t>
            </a:r>
            <a:r>
              <a:rPr lang="en-US" altLang="en-US" sz="3200" dirty="0" smtClean="0"/>
              <a:t>implementers</a:t>
            </a:r>
          </a:p>
          <a:p>
            <a:pPr marL="411480" lvl="1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3200" dirty="0" smtClean="0"/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200" dirty="0" smtClean="0"/>
              <a:t>Introduce  </a:t>
            </a:r>
            <a:r>
              <a:rPr lang="en-US" altLang="en-US" sz="3200" dirty="0"/>
              <a:t>the main concepts and techniques that have been developed to help in the tasks of designing and implementing </a:t>
            </a:r>
            <a:r>
              <a:rPr lang="en-US" altLang="en-US" sz="3200" dirty="0" smtClean="0"/>
              <a:t>Distributed Systems</a:t>
            </a:r>
            <a:endParaRPr lang="en-US" altLang="en-US" sz="3200" dirty="0"/>
          </a:p>
          <a:p>
            <a:pPr fontAlgn="auto">
              <a:spcAft>
                <a:spcPts val="0"/>
              </a:spcAft>
              <a:defRPr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Security Mechanisms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Encryption</a:t>
            </a:r>
          </a:p>
          <a:p>
            <a:pPr lvl="1"/>
            <a:r>
              <a:rPr lang="en-US" altLang="en-US" smtClean="0"/>
              <a:t>E.g. Blowfish, RSA</a:t>
            </a:r>
          </a:p>
          <a:p>
            <a:r>
              <a:rPr lang="en-US" altLang="en-US" smtClean="0"/>
              <a:t>Authentication</a:t>
            </a:r>
          </a:p>
          <a:p>
            <a:pPr lvl="1"/>
            <a:r>
              <a:rPr lang="en-US" altLang="en-US" smtClean="0"/>
              <a:t>E.g. password, public key authentication</a:t>
            </a:r>
          </a:p>
          <a:p>
            <a:r>
              <a:rPr lang="en-US" altLang="en-US" smtClean="0"/>
              <a:t>Authorization</a:t>
            </a:r>
          </a:p>
          <a:p>
            <a:pPr lvl="1"/>
            <a:r>
              <a:rPr lang="en-US" altLang="en-US" smtClean="0"/>
              <a:t>E.g. access control lists</a:t>
            </a:r>
          </a:p>
        </p:txBody>
      </p:sp>
      <p:pic>
        <p:nvPicPr>
          <p:cNvPr id="35844" name="Picture 5" descr="http://www.windowsecurity.com/img/upl/encryp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43434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Business Example and Challenges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Online bookstore (e.g. in the World Wide Web)</a:t>
            </a:r>
          </a:p>
          <a:p>
            <a:pPr lvl="1"/>
            <a:r>
              <a:rPr lang="en-US" altLang="en-US" smtClean="0"/>
              <a:t>Customers can connect their computer to your computer (web server):</a:t>
            </a:r>
          </a:p>
          <a:p>
            <a:pPr lvl="2"/>
            <a:r>
              <a:rPr lang="en-US" altLang="en-US" smtClean="0"/>
              <a:t>Browse your inventory</a:t>
            </a:r>
          </a:p>
          <a:p>
            <a:pPr lvl="2"/>
            <a:r>
              <a:rPr lang="en-US" altLang="en-US" smtClean="0"/>
              <a:t>Place orders</a:t>
            </a:r>
          </a:p>
          <a:p>
            <a:pPr lvl="2"/>
            <a:r>
              <a:rPr lang="en-US" altLang="en-US" smtClean="0"/>
              <a:t>…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38200" y="60198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Tahoma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230563" y="6324600"/>
            <a:ext cx="574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Tahoma" pitchFamily="34" charset="0"/>
              </a:rPr>
              <a:t>This example has been adapted from Torbin Weis, Berlin University of Technology</a:t>
            </a:r>
          </a:p>
        </p:txBody>
      </p:sp>
      <p:pic>
        <p:nvPicPr>
          <p:cNvPr id="36870" name="Picture 7" descr="http://www.toptenreviews.com/i/rev/site/cms/category_headers/443-h_main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5905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Business Example – Challenges I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/>
              <a:t>What if</a:t>
            </a:r>
          </a:p>
          <a:p>
            <a:pPr lvl="1"/>
            <a:r>
              <a:rPr lang="en-US" altLang="en-US" sz="2200" smtClean="0"/>
              <a:t>Your customer uses a completely different hardware? (PC, MAC,…)</a:t>
            </a:r>
          </a:p>
          <a:p>
            <a:pPr lvl="1"/>
            <a:r>
              <a:rPr lang="en-US" altLang="en-US" sz="2200" smtClean="0"/>
              <a:t>… a different operating system? (Windows, Unix,…)</a:t>
            </a:r>
          </a:p>
          <a:p>
            <a:pPr lvl="1"/>
            <a:r>
              <a:rPr lang="en-US" altLang="en-US" sz="2200" smtClean="0"/>
              <a:t>… a different way of representing data? (ASCII, EBCDIC,…)</a:t>
            </a:r>
          </a:p>
          <a:p>
            <a:pPr lvl="1"/>
            <a:r>
              <a:rPr lang="en-US" altLang="en-US" sz="2200" b="1" smtClean="0"/>
              <a:t>Heterogeneity</a:t>
            </a:r>
          </a:p>
          <a:p>
            <a:r>
              <a:rPr lang="en-US" altLang="en-US" sz="2600" smtClean="0"/>
              <a:t>Or</a:t>
            </a:r>
          </a:p>
          <a:p>
            <a:pPr lvl="1"/>
            <a:r>
              <a:rPr lang="en-US" altLang="en-US" sz="2200" smtClean="0"/>
              <a:t>You want to move your business and computers to China (because of the lower costs)?</a:t>
            </a:r>
          </a:p>
          <a:p>
            <a:pPr lvl="1"/>
            <a:r>
              <a:rPr lang="en-US" altLang="en-US" sz="2200" smtClean="0"/>
              <a:t>Your client moves to a different country(more likely)?</a:t>
            </a:r>
          </a:p>
          <a:p>
            <a:pPr lvl="1"/>
            <a:r>
              <a:rPr lang="en-US" altLang="en-US" sz="2200" b="1" smtClean="0"/>
              <a:t>Distribution transparency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Business Example – Challenges II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if</a:t>
            </a:r>
          </a:p>
          <a:p>
            <a:pPr lvl="1"/>
            <a:r>
              <a:rPr lang="en-US" altLang="en-US" smtClean="0"/>
              <a:t>Two customers want to order the same item at the same time?</a:t>
            </a:r>
          </a:p>
          <a:p>
            <a:pPr lvl="1"/>
            <a:r>
              <a:rPr lang="en-US" altLang="en-US" b="1" smtClean="0"/>
              <a:t>Concurrency</a:t>
            </a:r>
          </a:p>
          <a:p>
            <a:r>
              <a:rPr lang="en-US" altLang="en-US" smtClean="0"/>
              <a:t>Or</a:t>
            </a:r>
          </a:p>
          <a:p>
            <a:pPr lvl="1"/>
            <a:r>
              <a:rPr lang="en-US" altLang="en-US" smtClean="0"/>
              <a:t>The database with your inventory information crashes?</a:t>
            </a:r>
          </a:p>
          <a:p>
            <a:pPr lvl="1"/>
            <a:r>
              <a:rPr lang="en-US" altLang="en-US" smtClean="0"/>
              <a:t>Your customer’s computer crashes in the middle of an order?</a:t>
            </a:r>
          </a:p>
          <a:p>
            <a:pPr lvl="1"/>
            <a:r>
              <a:rPr lang="en-US" altLang="en-US" b="1" smtClean="0"/>
              <a:t>Fault tolerance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Business Example – Challenges III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if</a:t>
            </a:r>
          </a:p>
          <a:p>
            <a:pPr lvl="1"/>
            <a:r>
              <a:rPr lang="en-US" altLang="en-US" smtClean="0"/>
              <a:t>Someone tries to break into your </a:t>
            </a:r>
            <a:br>
              <a:rPr lang="en-US" altLang="en-US" smtClean="0"/>
            </a:br>
            <a:r>
              <a:rPr lang="en-US" altLang="en-US" smtClean="0"/>
              <a:t>system to steal data?</a:t>
            </a:r>
          </a:p>
          <a:p>
            <a:pPr lvl="1"/>
            <a:r>
              <a:rPr lang="en-US" altLang="en-US" smtClean="0"/>
              <a:t>… sniffs for information?</a:t>
            </a:r>
          </a:p>
          <a:p>
            <a:pPr lvl="1"/>
            <a:r>
              <a:rPr lang="en-US" altLang="en-US" smtClean="0"/>
              <a:t>… your customer orders something and doesn’t accept the delivery saying he didn’t?</a:t>
            </a:r>
          </a:p>
          <a:p>
            <a:pPr lvl="1"/>
            <a:r>
              <a:rPr lang="en-US" altLang="en-US" b="1" smtClean="0"/>
              <a:t>Security</a:t>
            </a:r>
          </a:p>
          <a:p>
            <a:r>
              <a:rPr lang="en-US" altLang="en-US" smtClean="0"/>
              <a:t>Or</a:t>
            </a:r>
          </a:p>
          <a:p>
            <a:pPr lvl="1"/>
            <a:r>
              <a:rPr lang="en-US" altLang="en-US" smtClean="0"/>
              <a:t>You are so successful that millions of people are visiting your online store at the same time?</a:t>
            </a:r>
          </a:p>
          <a:p>
            <a:pPr lvl="1"/>
            <a:r>
              <a:rPr lang="en-US" altLang="en-US" b="1" smtClean="0"/>
              <a:t>Scalability</a:t>
            </a:r>
          </a:p>
          <a:p>
            <a:pPr lvl="1"/>
            <a:endParaRPr lang="en-US" altLang="en-US" smtClean="0"/>
          </a:p>
        </p:txBody>
      </p:sp>
      <p:pic>
        <p:nvPicPr>
          <p:cNvPr id="39940" name="Picture 5" descr="https://encrypted-tbn3.gstatic.com/images?q=tbn:ANd9GcTVMgcBMI0e68DoLwlNIeGYxuYz2px7ynchKfQhnotzfTQFwwAt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19200"/>
            <a:ext cx="28956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Business Example – Challenges IV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mtClean="0"/>
              <a:t>When building the system…</a:t>
            </a:r>
          </a:p>
          <a:p>
            <a:pPr lvl="1"/>
            <a:r>
              <a:rPr lang="en-US" altLang="en-US" smtClean="0"/>
              <a:t>Do you want to write the whole software on your own (network, database,…)?</a:t>
            </a:r>
          </a:p>
          <a:p>
            <a:pPr lvl="1"/>
            <a:r>
              <a:rPr lang="en-US" altLang="en-US" smtClean="0"/>
              <a:t>What about updates, new technologies?</a:t>
            </a:r>
          </a:p>
          <a:p>
            <a:pPr lvl="1"/>
            <a:r>
              <a:rPr lang="en-US" altLang="en-US" smtClean="0"/>
              <a:t>Will your system need to communicate with existing systems (e.g. payment gateways, SMS servers)</a:t>
            </a:r>
          </a:p>
          <a:p>
            <a:pPr lvl="1"/>
            <a:r>
              <a:rPr lang="en-US" altLang="en-US" b="1" smtClean="0"/>
              <a:t>Reuse</a:t>
            </a:r>
            <a:r>
              <a:rPr lang="en-US" altLang="en-US" smtClean="0"/>
              <a:t> and </a:t>
            </a:r>
            <a:r>
              <a:rPr lang="en-US" altLang="en-US" b="1" smtClean="0"/>
              <a:t>Openness </a:t>
            </a:r>
            <a:r>
              <a:rPr lang="en-US" altLang="en-US" smtClean="0"/>
              <a:t>(Standards)</a:t>
            </a:r>
          </a:p>
        </p:txBody>
      </p:sp>
      <p:pic>
        <p:nvPicPr>
          <p:cNvPr id="40964" name="Picture 7" descr="http://www.getcloudservices.com/blog/wp-content/uploads/2011/12/open-source-cloud-compu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29067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smtClean="0"/>
              <a:t>Distributed Systems are everywhere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The Internet enables users throughout the world to access its services wherever they are located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Resource sharing is the main motivating factor for constructing distributed systems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Construction of DS produces many challenges:</a:t>
            </a:r>
          </a:p>
          <a:p>
            <a:pPr lvl="1">
              <a:lnSpc>
                <a:spcPct val="80000"/>
              </a:lnSpc>
            </a:pPr>
            <a:r>
              <a:rPr lang="en-US" altLang="en-US" sz="2200" smtClean="0"/>
              <a:t>Heterogeneity, Openness, Security, Scalability, Failure handling, Concurrency, and Transparency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Distributed systems enable globalization:</a:t>
            </a:r>
          </a:p>
          <a:p>
            <a:pPr lvl="1">
              <a:lnSpc>
                <a:spcPct val="80000"/>
              </a:lnSpc>
            </a:pPr>
            <a:r>
              <a:rPr lang="en-US" altLang="en-US" sz="2200" smtClean="0"/>
              <a:t>Community (Virtual teams, organizations, social networks)</a:t>
            </a:r>
          </a:p>
          <a:p>
            <a:pPr lvl="1">
              <a:lnSpc>
                <a:spcPct val="80000"/>
              </a:lnSpc>
            </a:pPr>
            <a:r>
              <a:rPr lang="en-US" altLang="en-US" sz="2200" smtClean="0"/>
              <a:t>Science (e-Science)</a:t>
            </a:r>
          </a:p>
          <a:p>
            <a:pPr lvl="1">
              <a:lnSpc>
                <a:spcPct val="80000"/>
              </a:lnSpc>
            </a:pPr>
            <a:r>
              <a:rPr lang="en-US" altLang="en-US" sz="2200" smtClean="0"/>
              <a:t>Business (e-Bussiness)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 descr="https://encrypted-tbn0.gstatic.com/images?q=tbn:ANd9GcT5Tt__x5KGkHHAtRL7lKWPIoYLQGMgAknFOU_5Rvin_iqjFsvZ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2400"/>
            <a:ext cx="2514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1288"/>
            <a:ext cx="5486400" cy="4456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 dirty="0" smtClean="0"/>
              <a:t>Networks of computers are everywhere!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Mobile phone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Corporate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Factory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Campus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Home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In-car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On board networks in planes and trains</a:t>
            </a:r>
          </a:p>
        </p:txBody>
      </p:sp>
      <p:pic>
        <p:nvPicPr>
          <p:cNvPr id="6149" name="Picture 5" descr="http://www.aa1car.com/library/auto_network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315913"/>
            <a:ext cx="27432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AutoShape 7" descr="data:image/jpeg;base64,/9j/4AAQSkZJRgABAQAAAQABAAD/2wCEAAkGBhAQEBUTExAWEhUWFRcSFRAXERgTGBcQHxIVFBQXFxYXHCYgGBkjGhUSHy8gJCcpLCwsFh4xNTAqNSYrLCkBCQoKDgwOGg8PGiolHBwpNSosLCwpKSwsKSkpKikqNS0sLCwpLCksKjUsKSwpKTUsLCosKSwpLS0pMCkpKSwqKf/AABEIAMUA/wMBIgACEQEDEQH/xAAcAAEAAgMBAQEAAAAAAAAAAAAAAwQCBQYBBwj/xAA+EAACAQIEBAQEAgcHBQEAAAAAAQIDEQQSITEFQVFhBiJxgRMykbFCUgcUI2KhweEVM3KCkrLwQ1Nz0vEW/8QAGgEBAQEBAQEBAAAAAAAAAAAAAAECAwQGBf/EACYRAQEAAgEDAwQDAQAAAAAAAAABAhEDEiExBAVBE1FxgWGx8CL/2gAMAwEAAhEDEQA/APuIAAAAAAAAAAAAAAAAAAAAAAAAAAAAAAAAAAAAAAAAAAAAAAAAAAAAAAAAAAAAAAAAPmXEv0m1MJXqRqVo1YxqypXXDa9OGeLipQVeNao20501dU5fMup3/BeKRxNCFaOW0r/LJyWjaau4xd00000mmmmtALwOY8aeNI8Pir5W5RlLVVJyUVZOfw6UG3FXWrlBXaVyl4G8W1cfUm3WUoqnCqqT4fUwsnTm5KFSE5V5qcG4yW3LkB2gAAAAAAAAAAAAAAAAAAAAAAAAAAAAAAAAAAAHNePfEf6nhrQf7WrenT6r80/ZP6tFk32S3U20HjPiOA+LUvhpVZwcZVKlKrUpSdVaRSdLWU4qyzbxvZczYeGfF/DoQpUaNGeGjNXyuk4xjUb8ynPXzN7ye7erPl9LG04xu5L1ckru+ib7yd32Rs6/FKbyqMs0YrypO+dq9rd5Scps7fTjh9Wun/SD4qwCWarh3XySdJThXlRk4uznFOGrpvKtH5XlvbZnYeE/1SeGhWwsMsK0VO7vnbtltOTbbcbZd3bLZaH538SYrNVUL3yK8n1qyu39E2/c/Q3gfCfC4bhYZcrVCm2v3nFSl/FsxnjI3hlcq3gAObqAAAAAAAAAAAAAAAAAAAAAAAAAAAAAAAA8bPifirxNHFYqpWdnTpJ0qSfNJu8td23d+luh9b8SYarVwdeFF2qSpyjD/Fbb329z4xgMVTlSlTxFNRyeWUZrLJS2cWmt+63N43pm9bZuHXenevz8uU8L8Bq8U4j8GlP4almqznZyUYpfNa6u7yjHf8RvMPw6hgvjtTVWNOUoQqfKs203BJuycr212sdv+jHwZ+rYXF4mmn8Supww7ejVJReWzfWf+yJx/AsdTqRlQr0oxlC8akZJRaa3TT5dGjdyuO7rbnjxdepuT8uf8LcFljsZSpatVaqc+1JPNUd/8Kf8D9QRikrJWS0S7Hy79E3hymsRXxUNacUqNJ25vzVLPslBX6SZ9SM8l3V4semdwAHN1AAAAAAAAAAAAAAAAAAAAAAAAAAAAAAAhxeMhSjmnJRXV9eiXNkyymM3bqQTGv4hw7CyanVo05y2TlSjOTfJLS79ChX8YUNo5nyzOOiXW17v009ipPxZThK8acqr2dSUst10Ss7LtoeHL3L0uE39Sfrv/TneTD7tvPF1YzSUIqCSTp/iV21DzJ5V8rVrW1WtrkOK8PYHFTc6mHi6i0k2nCfpLK03/FdDU1fFyal+xu5Wi05aZLbaK71cum5Vq+KaslHyxUoqyqa5vv8AVap9Dhl7z6XHxlv8Ss3lwdnhMHTowUKcFCK2jFWSJjkcN41mmviU01zcW0/WzujpMDxOlWV4TT6rZr1R6fT+v4PU9uPLv9vFbxzxy8LQAPa2AAAAAAAAAAAAAAAAAAAAAAAAAAAAAIsTVcISko5motqPVpXsfP8AinF6mIac7eW9klZK9r/ZH0CtiIxtfVvaK1b9F/xI4jHeG8TGTap54tt3U02l+9e2vW1z8L3ng9Ry4ScW7PmT/d3Dmxys7NQa7+13b+7fzZd1qlKClZb3tONurv77CU0t3l9fL9zGGIhJ2Uk2t0pJ/Y+RnHljvqxvb8x5Na8xQp8aUldU5bX+aP5akt766U5e9l3JMLxT4kkowaV2m20tk2tOumz20L1jClVzycYqU2ld5YSkl1V0t9tO6NYYfVtnHhbf43STfiMy1wzG/BrU5ttJSSaXNPy2+rT9itDCV6jywpzjspVZQyxpp6Kbzb7Pla610udVw3wrSw81OrmrSjrGq9YxfX4a+V99V3R+x7d7Xz3kx5cv+Zjfnzf07cfFlvbqAeRkmrp3T1TWuh6fYvYAAAAAAAAAAAAAAAAAAAAAAFzGc7JvtfewGQNRX4zOP/TS9Xf7EH9s1nsl/pe17X30Xd6E2m29bK36xKf93t/3Xt/lX4vXb12NO+KSk/2ijPpBXUPe+s362XYllxuo9opezY2dUbijhoxu9295PVv1fTstERT/AGssv4E7S/el+X0XP6dUaKtxus3kUkn+KWVeWP8A7PW3u+Wt/hvEJy8ijHRaa5bL+Nxs6mxxVKnlbnFSSTbvFPQgocKpfDyypQ83mlHKrXfL20XsiSreUowfLzyt2fkXvJX/AMjLRVc/ivCODzQfwVbNZrNK1nGSWl7fNlNouGwhBRpQjDK80UlZZu9uTTafZkmO/u2/y2n7RkpP7E5JjJ4gqVZpxVVLZNSjbXJtNNdYtXt2a5ntOXw2le8HpGX5Xyi306P26X4Dw74+rVsdGk3Ty1Ks4Omk82kfmWisrpLd7P1PoFGKTdJq8bXins6ezj7Xt6OJRlLCWd4PI3q1a8W+8evdWfc8ji7O01keyd7xb7S69nZ+p5Tm6bUJO6ekJv8A2yfXo+frvZlFNWaunpbsB6CpOm6esZJL8kn5f8st4+mq7GdDGxk7bS3yu12uqa0ku6uBYAAAAAAAAAAAAAQ4rEqnG9r9F1Zq/wC33+Rf6v6G1xNBTjlf3a+xSpcDgm8zb6La3vzIzd/CNcfXOD+pHX43mVknH95NX+xclwak1s13zP8AmafFYCdPdO1/m7cn2HdLt5Uxbbv83+NKT+p7+vpQ1eVx1Ukope91okcR/wDqqv698LMrfHVJUnC2aF7N5smiWive+vOzOojRvZyeZ7pfhT7Lm+716WIl7Jp1nUXlvHrNpNyfWN/l05tez3NhSqzwyy+WSdm3zd1ze79XcYTi7grOCa7eV+/UixuNzVHKLaWml+3QDcUKsK8X5ezuufZny79IeNnQqUo2m45Ztxjo73srZoSS3XLVL6fQsFxKcbtw8l90lFJ/zMuLeHKOLkpupUg8kqd6dXKpQd7XVmrq7s91crU7tH4ZwVWrhqUrO8oRbm3u7Zd3q3ZJexvsLSp0G3UnFStfnoufqX+H4GFClClBNRhFQjd3dkrat7vueYtZnGHXV/4FbN9bqPpJjS6e4LWOfnPzekbeVfS3u2Tyklq3buVMdiZwXljtZuTtZq+y1NfxLHU6kV82ZcuXe/8AQFqXF8YjJOMYOV043bsrbcjDAcfzxjmhq4p3T7Xe5RjWioOKTbdtXsrdLalPDbNdJSXtmbX8GibZ3Wm4T4SWHxlKu/hLJKpOcoOq5TvdQSjJuMXd3ly6HZ4rjMWk4wlmi7q7S9V7q6978jVAbTqq7U4zKona2SVrRa5fe/2aKkuJVW8s5v8Adeykujt+Jfx36pUsRiYUE5Tkowbvzfnd7pJLZ7+t+qM8PiKdenmhLNFu11dNSVnzSaa0d/QHdYMoza6fRP6dH3RBSqO+WW/J7Zl19eq/kyUiPMX4jq4am6k5ucIpeVrXe2skm7b8m/XllwzxjUxCl+z+FKDScWnqnHNF+ZJ7duhqvEuBdfCzgoylfK3GKi5ZVJXyqbs3tp0uReA+BLDKtGoqmV1bQk1FOaV052TuotyVr6vU18NfDq4cdqLeMX9UTR4+ucH/AKv6ElXhEIpyjFya2i3dP1PcLweNr1Em272TaSXTQd17lHjSk/7uXXTzF6jWU1dXt6NfcUsPCPyxS9ESFWAACgAAAAARYmjng47XVrkoA+c4nwV8PFKrLIrVpVs6oJTlC6cYuSe+beW7T2Rt0jrKtGMlaSTRQqcFWbNCWXW9mrolZsaX9Xnvllpv5WbHh/CM3mnto0k1r6lyq66d2lKO1ou3PfZv6GNTGQp6KbXSOS9v4IJqLlLCwj8sUvYkSsVqXEqUnbOr+jX3LKkupW3pXwnmvU/NpH/xq+X63lL/ADIYx3Sgt5vL6R/E/pfXq0Z4im/htR0eWytpy0A1vGMU1JKNS2lnFfzf8ilSr0UrOk5dZOVvokVZxadmrPozwy57Xp0aLV/iJa7ZX8vfTfvYrxywc0pwkrxmlku3dKOt1p8jIUc7gvFini8ihGzqOh88b3WZrTM21rr5UteTBO7omCenSjOWkst7WTu3ftZam6wnC1G7k87fWKsvqNEm3z7xrhpVKFOEZRjJ1oKLk2k5WlljdRlq3sueo8EZnhW5SU26tRuaWkn5VJrRaXutuTO64lwpZW4Lu4LZrsjzB8FWVOd3ppDZJdCrq+Gjq01JW901unya7mNKo75ZfMvo1+Zdu3L6N7PF8KlGVou97tcn6d3qT0ODwlDNOLhJaxbeztvbo+aZNJpFQ4YpRjNNtfiit7dFpuX6WC1SUMkb3fn80nbTbv3OX4h+kB4WvKh+rZvhtZ5KrZJNpXScdrvRfbl3BdNyPEj0AqgAAAAAAAAAAAAAAABznE8POM25ap7S5W6dvQ6Mq8TqqNKXdWXqyVLHNHL+M/ElTCypRjWnThKM5PJJp3Wi0U431yrV/wBepiruy3fI9xfg14lKUqjpPLKGXJGpv8srS+WSbb310utCRjHyueDMTWr4enVq63pxjGTd2/zSfq7K/PKjoSpwrh0cPQp0YtyVOKhme7stW7c27v3LZp0eOK6EeIw8ZxcX9enoSgDkmrPe9nv1VzkcL4RlDGQrZLWq1Jzm66lHJ80XGGVO8m7Wfy21bO+4hwuWe8I3T1suTJ+GcKcXmnpbaOj92SMTabBU6VOMXopSS1e939jYEE8HGU1N3ulZLkTlagAAqvisFGeu0lqpLryv1IMTgHUactuinp9GtPqXypxKM3T8jaaey3a6f86BK+XeLPBlapjZ1fhybdSnllnpKMo5bObvqlHmnrrpc+kyxsrZoVYuN7PNG2rem33KC4VWk7te7kV6+EnB+aNu/L6k2zuunpSbWqs+zun3RmanglWo7p6wXN8n0RtitQBjGaezMgoAAAAAAAAAAAAAGs45GTjG0bq93ZXs+X3ZswEqlwvCxhBPm9W//pdACgAAAAAAAAAAAAAAAAaAAxp01FWV/dt/xZjWpuSspOPdWvb32JABhSoxitF6vm/V8zMAAAAAAAAAAAAAAAAAAAAAAAAAAAAAAAAAAAAAAAAAAQVZzU4KKTi82d63Sy+W3LexOAAAAAAAAAAAAAAAAAAAAAAAAAAAAAAAAAAAAAAAAAAAAAAD/9k=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1" name="AutoShape 9" descr="data:image/jpeg;base64,/9j/4AAQSkZJRgABAQAAAQABAAD/2wCEAAkGBhAQEBUTExAWEhUWFRcSFRAXERgTGBcQHxIVFBQXFxYXHCYgGBkjGhUSHy8gJCcpLCwsFh4xNTAqNSYrLCkBCQoKDgwOGg8PGiolHBwpNSosLCwpKSwsKSkpKikqNS0sLCwpLCksKjUsKSwpKTUsLCosKSwpLS0pMCkpKSwqKf/AABEIAMUA/wMBIgACEQEDEQH/xAAcAAEAAgMBAQEAAAAAAAAAAAAAAwQCBQYBBwj/xAA+EAACAQIEBAQEAgcHBQEAAAAAAQIDEQQSITEFQVFhBiJxgRMykbFCUgcUI2KhweEVM3KCkrLwQ1Nz0vEW/8QAGgEBAQEBAQEBAAAAAAAAAAAAAAECAwQGBf/EACYRAQEAAgEDAwQDAQAAAAAAAAABAhEDEiExBAVBE1FxgWGx8CL/2gAMAwEAAhEDEQA/APuIAAAAAAAAAAAAAAAAAAAAAAAAAAAAAAAAAAAAAAAAAAAAAAAAAAAAAAAAAAAAAAAAPmXEv0m1MJXqRqVo1YxqypXXDa9OGeLipQVeNao20501dU5fMup3/BeKRxNCFaOW0r/LJyWjaau4xd00000mmmmtALwOY8aeNI8Pir5W5RlLVVJyUVZOfw6UG3FXWrlBXaVyl4G8W1cfUm3WUoqnCqqT4fUwsnTm5KFSE5V5qcG4yW3LkB2gAAAAAAAAAAAAAAAAAAAAAAAAAAAAAAAAAAAHNePfEf6nhrQf7WrenT6r80/ZP6tFk32S3U20HjPiOA+LUvhpVZwcZVKlKrUpSdVaRSdLWU4qyzbxvZczYeGfF/DoQpUaNGeGjNXyuk4xjUb8ynPXzN7ye7erPl9LG04xu5L1ckru+ib7yd32Rs6/FKbyqMs0YrypO+dq9rd5Scps7fTjh9Wun/SD4qwCWarh3XySdJThXlRk4uznFOGrpvKtH5XlvbZnYeE/1SeGhWwsMsK0VO7vnbtltOTbbcbZd3bLZaH538SYrNVUL3yK8n1qyu39E2/c/Q3gfCfC4bhYZcrVCm2v3nFSl/FsxnjI3hlcq3gAObqAAAAAAAAAAAAAAAAAAAAAAAAAAAAAAAA8bPifirxNHFYqpWdnTpJ0qSfNJu8td23d+luh9b8SYarVwdeFF2qSpyjD/Fbb329z4xgMVTlSlTxFNRyeWUZrLJS2cWmt+63N43pm9bZuHXenevz8uU8L8Bq8U4j8GlP4almqznZyUYpfNa6u7yjHf8RvMPw6hgvjtTVWNOUoQqfKs203BJuycr212sdv+jHwZ+rYXF4mmn8Supww7ejVJReWzfWf+yJx/AsdTqRlQr0oxlC8akZJRaa3TT5dGjdyuO7rbnjxdepuT8uf8LcFljsZSpatVaqc+1JPNUd/8Kf8D9QRikrJWS0S7Hy79E3hymsRXxUNacUqNJ25vzVLPslBX6SZ9SM8l3V4semdwAHN1AAAAAAAAAAAAAAAAAAAAAAAAAAAAAAAhxeMhSjmnJRXV9eiXNkyymM3bqQTGv4hw7CyanVo05y2TlSjOTfJLS79ChX8YUNo5nyzOOiXW17v009ipPxZThK8acqr2dSUst10Ss7LtoeHL3L0uE39Sfrv/TneTD7tvPF1YzSUIqCSTp/iV21DzJ5V8rVrW1WtrkOK8PYHFTc6mHi6i0k2nCfpLK03/FdDU1fFyal+xu5Wi05aZLbaK71cum5Vq+KaslHyxUoqyqa5vv8AVap9Dhl7z6XHxlv8Ss3lwdnhMHTowUKcFCK2jFWSJjkcN41mmviU01zcW0/WzujpMDxOlWV4TT6rZr1R6fT+v4PU9uPLv9vFbxzxy8LQAPa2AAAAAAAAAAAAAAAAAAAAAAAAAAAAAIsTVcISko5motqPVpXsfP8AinF6mIac7eW9klZK9r/ZH0CtiIxtfVvaK1b9F/xI4jHeG8TGTap54tt3U02l+9e2vW1z8L3ng9Ry4ScW7PmT/d3Dmxys7NQa7+13b+7fzZd1qlKClZb3tONurv77CU0t3l9fL9zGGIhJ2Uk2t0pJ/Y+RnHljvqxvb8x5Na8xQp8aUldU5bX+aP5akt766U5e9l3JMLxT4kkowaV2m20tk2tOumz20L1jClVzycYqU2ld5YSkl1V0t9tO6NYYfVtnHhbf43STfiMy1wzG/BrU5ttJSSaXNPy2+rT9itDCV6jywpzjspVZQyxpp6Kbzb7Pla610udVw3wrSw81OrmrSjrGq9YxfX4a+V99V3R+x7d7Xz3kx5cv+Zjfnzf07cfFlvbqAeRkmrp3T1TWuh6fYvYAAAAAAAAAAAAAAAAAAAAAAFzGc7JvtfewGQNRX4zOP/TS9Xf7EH9s1nsl/pe17X30Xd6E2m29bK36xKf93t/3Xt/lX4vXb12NO+KSk/2ijPpBXUPe+s362XYllxuo9opezY2dUbijhoxu9295PVv1fTstERT/AGssv4E7S/el+X0XP6dUaKtxus3kUkn+KWVeWP8A7PW3u+Wt/hvEJy8ijHRaa5bL+Nxs6mxxVKnlbnFSSTbvFPQgocKpfDyypQ83mlHKrXfL20XsiSreUowfLzyt2fkXvJX/AMjLRVc/ivCODzQfwVbNZrNK1nGSWl7fNlNouGwhBRpQjDK80UlZZu9uTTafZkmO/u2/y2n7RkpP7E5JjJ4gqVZpxVVLZNSjbXJtNNdYtXt2a5ntOXw2le8HpGX5Xyi306P26X4Dw74+rVsdGk3Ty1Ks4Omk82kfmWisrpLd7P1PoFGKTdJq8bXins6ezj7Xt6OJRlLCWd4PI3q1a8W+8evdWfc8ji7O01keyd7xb7S69nZ+p5Tm6bUJO6ekJv8A2yfXo+frvZlFNWaunpbsB6CpOm6esZJL8kn5f8st4+mq7GdDGxk7bS3yu12uqa0ku6uBYAAAAAAAAAAAAAQ4rEqnG9r9F1Zq/wC33+Rf6v6G1xNBTjlf3a+xSpcDgm8zb6La3vzIzd/CNcfXOD+pHX43mVknH95NX+xclwak1s13zP8AmafFYCdPdO1/m7cn2HdLt5Uxbbv83+NKT+p7+vpQ1eVx1Ukope91okcR/wDqqv698LMrfHVJUnC2aF7N5smiWive+vOzOojRvZyeZ7pfhT7Lm+716WIl7Jp1nUXlvHrNpNyfWN/l05tez3NhSqzwyy+WSdm3zd1ze79XcYTi7grOCa7eV+/UixuNzVHKLaWml+3QDcUKsK8X5ezuufZny79IeNnQqUo2m45Ztxjo73srZoSS3XLVL6fQsFxKcbtw8l90lFJ/zMuLeHKOLkpupUg8kqd6dXKpQd7XVmrq7s91crU7tH4ZwVWrhqUrO8oRbm3u7Zd3q3ZJexvsLSp0G3UnFStfnoufqX+H4GFClClBNRhFQjd3dkrat7vueYtZnGHXV/4FbN9bqPpJjS6e4LWOfnPzekbeVfS3u2Tyklq3buVMdiZwXljtZuTtZq+y1NfxLHU6kV82ZcuXe/8AQFqXF8YjJOMYOV043bsrbcjDAcfzxjmhq4p3T7Xe5RjWioOKTbdtXsrdLalPDbNdJSXtmbX8GibZ3Wm4T4SWHxlKu/hLJKpOcoOq5TvdQSjJuMXd3ly6HZ4rjMWk4wlmi7q7S9V7q6978jVAbTqq7U4zKona2SVrRa5fe/2aKkuJVW8s5v8Adeykujt+Jfx36pUsRiYUE5Tkowbvzfnd7pJLZ7+t+qM8PiKdenmhLNFu11dNSVnzSaa0d/QHdYMoza6fRP6dH3RBSqO+WW/J7Zl19eq/kyUiPMX4jq4am6k5ucIpeVrXe2skm7b8m/XllwzxjUxCl+z+FKDScWnqnHNF+ZJ7duhqvEuBdfCzgoylfK3GKi5ZVJXyqbs3tp0uReA+BLDKtGoqmV1bQk1FOaV052TuotyVr6vU18NfDq4cdqLeMX9UTR4+ucH/AKv6ElXhEIpyjFya2i3dP1PcLweNr1Em272TaSXTQd17lHjSk/7uXXTzF6jWU1dXt6NfcUsPCPyxS9ESFWAACgAAAAARYmjng47XVrkoA+c4nwV8PFKrLIrVpVs6oJTlC6cYuSe+beW7T2Rt0jrKtGMlaSTRQqcFWbNCWXW9mrolZsaX9Xnvllpv5WbHh/CM3mnto0k1r6lyq66d2lKO1ou3PfZv6GNTGQp6KbXSOS9v4IJqLlLCwj8sUvYkSsVqXEqUnbOr+jX3LKkupW3pXwnmvU/NpH/xq+X63lL/ADIYx3Sgt5vL6R/E/pfXq0Z4im/htR0eWytpy0A1vGMU1JKNS2lnFfzf8ilSr0UrOk5dZOVvokVZxadmrPozwy57Xp0aLV/iJa7ZX8vfTfvYrxywc0pwkrxmlku3dKOt1p8jIUc7gvFini8ihGzqOh88b3WZrTM21rr5UteTBO7omCenSjOWkst7WTu3ftZam6wnC1G7k87fWKsvqNEm3z7xrhpVKFOEZRjJ1oKLk2k5WlljdRlq3sueo8EZnhW5SU26tRuaWkn5VJrRaXutuTO64lwpZW4Lu4LZrsjzB8FWVOd3ppDZJdCrq+Gjq01JW901unya7mNKo75ZfMvo1+Zdu3L6N7PF8KlGVou97tcn6d3qT0ODwlDNOLhJaxbeztvbo+aZNJpFQ4YpRjNNtfiit7dFpuX6WC1SUMkb3fn80nbTbv3OX4h+kB4WvKh+rZvhtZ5KrZJNpXScdrvRfbl3BdNyPEj0AqgAAAAAAAAAAAAAAABznE8POM25ap7S5W6dvQ6Mq8TqqNKXdWXqyVLHNHL+M/ElTCypRjWnThKM5PJJp3Wi0U431yrV/wBepiruy3fI9xfg14lKUqjpPLKGXJGpv8srS+WSbb310utCRjHyueDMTWr4enVq63pxjGTd2/zSfq7K/PKjoSpwrh0cPQp0YtyVOKhme7stW7c27v3LZp0eOK6EeIw8ZxcX9enoSgDkmrPe9nv1VzkcL4RlDGQrZLWq1Jzm66lHJ80XGGVO8m7Wfy21bO+4hwuWe8I3T1suTJ+GcKcXmnpbaOj92SMTabBU6VOMXopSS1e939jYEE8HGU1N3ulZLkTlagAAqvisFGeu0lqpLryv1IMTgHUactuinp9GtPqXypxKM3T8jaaey3a6f86BK+XeLPBlapjZ1fhybdSnllnpKMo5bObvqlHmnrrpc+kyxsrZoVYuN7PNG2rem33KC4VWk7te7kV6+EnB+aNu/L6k2zuunpSbWqs+zun3RmanglWo7p6wXN8n0RtitQBjGaezMgoAAAAAAAAAAAAAGs45GTjG0bq93ZXs+X3ZswEqlwvCxhBPm9W//pdACgAAAAAAAAAAAAAAAAaAAxp01FWV/dt/xZjWpuSspOPdWvb32JABhSoxitF6vm/V8zMAAAAAAAAAAAAAAAAAAAAAAAAAAAAAAAAAAAAAAAAAAQVZzU4KKTi82d63Sy+W3LexOAAAAAAAAAAAAAAAAAAAAAAAAAAAAAAAAAAAAAAAAAAAAAAD/9k=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2" name="AutoShape 11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3" name="AutoShape 13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4" name="AutoShape 15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5" name="AutoShape 17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pic>
        <p:nvPicPr>
          <p:cNvPr id="6156" name="Picture 19" descr="https://encrypted-tbn3.gstatic.com/images?q=tbn:ANd9GcTMlGtHxTjMaJz7SHNZwwVUhGY8rO_KOG-8hizWxOzJMaPNrCT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2057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21" descr="http://www.att.com/Common/DSL/center/images/connected_hous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2316163"/>
            <a:ext cx="20050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3" descr="http://www.mcmaster.ca/uts/images/network/networken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03688"/>
            <a:ext cx="27225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5" descr="https://encrypted-tbn0.gstatic.com/images?q=tbn:ANd9GcRrJFaM8b5NXUjyL__9TWDYtcQ3Itj0vjdNDamUm_5N3pdEXfcmJ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867400"/>
            <a:ext cx="10668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Defining Distributed Systems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8305800" cy="3810000"/>
          </a:xfrm>
        </p:spPr>
        <p:txBody>
          <a:bodyPr rtlCol="0">
            <a:no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i="1" dirty="0" smtClean="0"/>
              <a:t>“A system in which hardware or software components located at </a:t>
            </a:r>
            <a:r>
              <a:rPr lang="en-US" altLang="en-US" sz="2800" i="1" dirty="0" smtClean="0">
                <a:solidFill>
                  <a:schemeClr val="hlink"/>
                </a:solidFill>
              </a:rPr>
              <a:t>networked </a:t>
            </a:r>
            <a:r>
              <a:rPr lang="en-US" altLang="en-US" sz="2800" i="1" dirty="0" smtClean="0"/>
              <a:t>computers communicate and coordinate their actions only by </a:t>
            </a:r>
            <a:r>
              <a:rPr lang="en-US" altLang="en-US" sz="2800" i="1" dirty="0" smtClean="0">
                <a:solidFill>
                  <a:schemeClr val="hlink"/>
                </a:solidFill>
              </a:rPr>
              <a:t>message passing</a:t>
            </a:r>
            <a:r>
              <a:rPr lang="en-US" altLang="en-US" sz="2800" i="1" dirty="0" smtClean="0"/>
              <a:t>.”</a:t>
            </a:r>
            <a:r>
              <a:rPr lang="en-US" altLang="en-US" sz="2800" dirty="0" smtClean="0"/>
              <a:t> [</a:t>
            </a:r>
            <a:r>
              <a:rPr lang="en-US" altLang="en-US" sz="2800" dirty="0" err="1" smtClean="0"/>
              <a:t>Coulouris</a:t>
            </a:r>
            <a:r>
              <a:rPr lang="en-US" altLang="en-US" sz="2800" dirty="0" smtClean="0"/>
              <a:t>]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8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i="1" dirty="0" smtClean="0"/>
              <a:t>“A distributed system is a collection of </a:t>
            </a:r>
            <a:r>
              <a:rPr lang="en-US" altLang="en-US" sz="2800" i="1" dirty="0" smtClean="0">
                <a:solidFill>
                  <a:schemeClr val="hlink"/>
                </a:solidFill>
              </a:rPr>
              <a:t>independent </a:t>
            </a:r>
            <a:r>
              <a:rPr lang="en-US" altLang="en-US" sz="2800" i="1" dirty="0" smtClean="0"/>
              <a:t>computers </a:t>
            </a:r>
            <a:r>
              <a:rPr lang="en-US" altLang="en-US" sz="2800" i="1" dirty="0" smtClean="0">
                <a:solidFill>
                  <a:schemeClr val="hlink"/>
                </a:solidFill>
              </a:rPr>
              <a:t>that appear</a:t>
            </a:r>
            <a:r>
              <a:rPr lang="en-US" altLang="en-US" sz="2800" i="1" dirty="0" smtClean="0"/>
              <a:t> to the users of the system as a single computer.”</a:t>
            </a:r>
            <a:r>
              <a:rPr lang="en-US" altLang="en-US" sz="2800" dirty="0" smtClean="0"/>
              <a:t> [Tanenbaum]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Leslie Lamport’s 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 smtClean="0"/>
              <a:t>"A distributed system is one on which I </a:t>
            </a:r>
            <a:r>
              <a:rPr lang="en-US" altLang="en-US" sz="2800" i="1" smtClean="0">
                <a:solidFill>
                  <a:schemeClr val="hlink"/>
                </a:solidFill>
              </a:rPr>
              <a:t>cannot</a:t>
            </a:r>
            <a:r>
              <a:rPr lang="en-US" altLang="en-US" sz="2800" i="1" smtClean="0"/>
              <a:t> get any work done because some machine I have never heard of has crashed.“</a:t>
            </a:r>
          </a:p>
          <a:p>
            <a:pPr lvl="1"/>
            <a:r>
              <a:rPr lang="en-US" altLang="en-US" sz="2800" smtClean="0"/>
              <a:t>Leslie Lamport – a famous researcher on timing, message ordering, and clock synchronization in distributed systems.</a:t>
            </a:r>
          </a:p>
        </p:txBody>
      </p:sp>
      <p:pic>
        <p:nvPicPr>
          <p:cNvPr id="8196" name="Picture 5" descr="Leslie Lamp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95800"/>
            <a:ext cx="1428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Networks vs. Distributed Systems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5638800" cy="4456113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dirty="0" smtClean="0"/>
              <a:t>Networks: A media for interconnecting local and wide area computers and exchange messages based on protocols. Network entities are visible and they are explicitly addressed (IP address).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0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dirty="0" smtClean="0"/>
              <a:t>Distributed System: existence of multiple autonomous computers is transparent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0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dirty="0" smtClean="0"/>
              <a:t>However,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many problems (e.g., openness, reliability) in common, but at different levels.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 smtClean="0"/>
              <a:t>Networks focuses on packets, routing, etc., whereas distributed systems focus on applications.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 smtClean="0"/>
              <a:t>Every distributed system relies on services provided by a computer network.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553200" y="5105400"/>
            <a:ext cx="2133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itchFamily="34" charset="0"/>
              </a:rPr>
              <a:t>Computer Networks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553200" y="4267200"/>
            <a:ext cx="21336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itchFamily="34" charset="0"/>
              </a:rPr>
              <a:t>Distributed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Reasons for having Distributed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Functional Separation: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Existence of computers with different capabilities and purposes:</a:t>
            </a:r>
          </a:p>
          <a:p>
            <a:pPr lvl="2">
              <a:lnSpc>
                <a:spcPct val="80000"/>
              </a:lnSpc>
            </a:pPr>
            <a:r>
              <a:rPr lang="en-US" altLang="en-US" sz="2400" smtClean="0"/>
              <a:t>Clients and Servers</a:t>
            </a:r>
          </a:p>
          <a:p>
            <a:pPr lvl="2">
              <a:lnSpc>
                <a:spcPct val="80000"/>
              </a:lnSpc>
            </a:pPr>
            <a:r>
              <a:rPr lang="en-US" altLang="en-US" sz="2400" smtClean="0"/>
              <a:t>Data collection and data processing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Inherent distribution: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Information:</a:t>
            </a:r>
          </a:p>
          <a:p>
            <a:pPr lvl="2">
              <a:lnSpc>
                <a:spcPct val="80000"/>
              </a:lnSpc>
            </a:pPr>
            <a:r>
              <a:rPr lang="en-US" altLang="en-US" sz="2400" smtClean="0"/>
              <a:t>Different information is created and maintained by different people (e.g., Web pages)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People</a:t>
            </a:r>
          </a:p>
          <a:p>
            <a:pPr lvl="2">
              <a:lnSpc>
                <a:spcPct val="80000"/>
              </a:lnSpc>
            </a:pPr>
            <a:r>
              <a:rPr lang="en-US" altLang="en-US" sz="2400" smtClean="0"/>
              <a:t>Computer supported collaborative work (virtual teams, engineering, virtual surgery)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Retail store and inventory systems for supermarket chains)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Reasons for having Distributed Systems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Power imbalance and load variation:</a:t>
            </a:r>
          </a:p>
          <a:p>
            <a:pPr lvl="1">
              <a:lnSpc>
                <a:spcPct val="80000"/>
              </a:lnSpc>
            </a:pPr>
            <a:r>
              <a:rPr lang="en-US" altLang="en-US" sz="2800" smtClean="0"/>
              <a:t>Distribute computational load among different computers.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Reliability:</a:t>
            </a:r>
          </a:p>
          <a:p>
            <a:pPr lvl="1">
              <a:lnSpc>
                <a:spcPct val="80000"/>
              </a:lnSpc>
            </a:pPr>
            <a:r>
              <a:rPr lang="en-US" altLang="en-US" sz="2800" smtClean="0"/>
              <a:t>Long term preservation and data backup (replication) at different locations.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Economies:</a:t>
            </a:r>
          </a:p>
          <a:p>
            <a:pPr lvl="1">
              <a:lnSpc>
                <a:spcPct val="80000"/>
              </a:lnSpc>
            </a:pPr>
            <a:r>
              <a:rPr lang="en-US" altLang="en-US" sz="2800" smtClean="0"/>
              <a:t>Sharing resources to reduce costs and maximize utilization (e.g. network printer)</a:t>
            </a:r>
          </a:p>
          <a:p>
            <a:pPr lvl="1">
              <a:lnSpc>
                <a:spcPct val="80000"/>
              </a:lnSpc>
            </a:pPr>
            <a:r>
              <a:rPr lang="en-US" altLang="en-US" sz="2800" smtClean="0"/>
              <a:t>Building a supercomputer out of a network of computers.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30576</TotalTime>
  <Words>3446</Words>
  <Application>Microsoft Office PowerPoint</Application>
  <PresentationFormat>On-screen Show (4:3)</PresentationFormat>
  <Paragraphs>431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Adjacency</vt:lpstr>
      <vt:lpstr>   Lecture 1 Introduction to Distributed Systems </vt:lpstr>
      <vt:lpstr>Presentation Outline</vt:lpstr>
      <vt:lpstr>Aims of this module</vt:lpstr>
      <vt:lpstr>Introduction</vt:lpstr>
      <vt:lpstr>Defining Distributed Systems</vt:lpstr>
      <vt:lpstr>Leslie Lamport’s Definition</vt:lpstr>
      <vt:lpstr>Networks vs. Distributed Systems</vt:lpstr>
      <vt:lpstr>Reasons for having Distributed Systems</vt:lpstr>
      <vt:lpstr>Reasons for having Distributed Systems</vt:lpstr>
      <vt:lpstr>Characteristics of Distributed Systems</vt:lpstr>
      <vt:lpstr>Characteristics of Distributed Systems</vt:lpstr>
      <vt:lpstr>Differentiation with parallel systems</vt:lpstr>
      <vt:lpstr>Differentiation with parallel systems is blurring</vt:lpstr>
      <vt:lpstr>Examples of Distributed Systems</vt:lpstr>
      <vt:lpstr>Impact of Distributed Systems</vt:lpstr>
      <vt:lpstr>Challenges with Distributed Systems</vt:lpstr>
      <vt:lpstr>Challenges with Distributed Systems</vt:lpstr>
      <vt:lpstr>Heterogeneity</vt:lpstr>
      <vt:lpstr>Distribution Transparency </vt:lpstr>
      <vt:lpstr>Distribution Transparency II</vt:lpstr>
      <vt:lpstr>Distribution Transparency III</vt:lpstr>
      <vt:lpstr>Fault Tolerance</vt:lpstr>
      <vt:lpstr>Fault Tolerance Mechanisms</vt:lpstr>
      <vt:lpstr>Scalability</vt:lpstr>
      <vt:lpstr>Concurrency</vt:lpstr>
      <vt:lpstr>Openness and Interoperability</vt:lpstr>
      <vt:lpstr>Openness and Interoperability</vt:lpstr>
      <vt:lpstr>Security I</vt:lpstr>
      <vt:lpstr>Security II</vt:lpstr>
      <vt:lpstr>Security Mechanisms</vt:lpstr>
      <vt:lpstr>Business Example and Challenges</vt:lpstr>
      <vt:lpstr>Business Example – Challenges I</vt:lpstr>
      <vt:lpstr>Business Example – Challenges II</vt:lpstr>
      <vt:lpstr>Business Example – Challenges III</vt:lpstr>
      <vt:lpstr>Business Example – Challenges IV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meets Economics: A Market Paradigm for Resource Management and Scheduling in P2P/Grid Computing</dc:title>
  <dc:creator>Rajkumar Buyya</dc:creator>
  <cp:lastModifiedBy>Dharshana Kasthurirathna</cp:lastModifiedBy>
  <cp:revision>1097</cp:revision>
  <cp:lastPrinted>2008-07-31T07:57:54Z</cp:lastPrinted>
  <dcterms:modified xsi:type="dcterms:W3CDTF">2018-02-18T02:37:34Z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dbc@npac.syr.edu</vt:lpwstr>
  </property>
  <property fmtid="{D5CDD505-2E9C-101B-9397-08002B2CF9AE}" pid="8" name="HomePage">
    <vt:lpwstr>http://www.npac.syr.edu/projects/pcrc/HPJava/beijing.html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C:\users\dbc</vt:lpwstr>
  </property>
</Properties>
</file>