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9" r:id="rId3"/>
    <p:sldId id="319" r:id="rId4"/>
    <p:sldId id="262" r:id="rId5"/>
    <p:sldId id="322" r:id="rId6"/>
    <p:sldId id="265" r:id="rId7"/>
    <p:sldId id="258" r:id="rId8"/>
    <p:sldId id="266" r:id="rId9"/>
    <p:sldId id="321" r:id="rId10"/>
    <p:sldId id="267" r:id="rId11"/>
    <p:sldId id="273" r:id="rId12"/>
    <p:sldId id="275" r:id="rId13"/>
    <p:sldId id="276" r:id="rId14"/>
    <p:sldId id="277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2" r:id="rId46"/>
    <p:sldId id="320" r:id="rId47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99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73EE5004-B1F9-47DA-BB80-C8B44F2A4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21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01C2364A-13F5-4168-9366-6ACB09677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888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4304-07AA-4BB1-8C08-162CAC7226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80B8-8BC3-42EF-BF37-2AD48F00AA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58D-E778-4D62-AFCC-52C190CB53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9465-49D3-47E0-AF06-83C0D61F67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53A-19BC-43C8-AFAF-1DA648CF21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88B0-CC18-4C9B-B068-15686B42BC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88C8-02C5-41D2-A570-4FCED29E4D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447-A229-4B19-A234-E8AAB33936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29B1-6A47-47DA-8AA9-C643F24FE2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FD65-C199-4AF5-90A4-84EC5189B83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C39E36-EAE9-4C42-8057-6E47150490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CBA9A5-A5F7-450F-91D8-18EFA2F1A6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en-US" smtClean="0"/>
              <a:t>1: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458200" cy="1143000"/>
          </a:xfrm>
        </p:spPr>
        <p:txBody>
          <a:bodyPr/>
          <a:lstStyle/>
          <a:p>
            <a:r>
              <a:rPr lang="en-US" altLang="en-US" dirty="0"/>
              <a:t>Lecture 3 :                               Introduction to Socket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905-1BC3-4C38-8796-59B02ED9D04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Connection setup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3810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Passive participant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step 1: </a:t>
            </a:r>
            <a:r>
              <a:rPr lang="en-US" altLang="en-US" sz="2000" dirty="0">
                <a:solidFill>
                  <a:schemeClr val="accent2"/>
                </a:solidFill>
                <a:latin typeface="Arial" pitchFamily="34" charset="0"/>
              </a:rPr>
              <a:t>listen</a:t>
            </a:r>
            <a:r>
              <a:rPr lang="en-US" altLang="en-US" sz="2000" dirty="0">
                <a:latin typeface="Arial" pitchFamily="34" charset="0"/>
              </a:rPr>
              <a:t> </a:t>
            </a:r>
            <a:r>
              <a:rPr lang="en-US" altLang="en-US" sz="2000" dirty="0"/>
              <a:t>(for incoming requests)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step 3: </a:t>
            </a:r>
            <a:r>
              <a:rPr lang="en-US" altLang="en-US" sz="2000" dirty="0">
                <a:solidFill>
                  <a:schemeClr val="accent2"/>
                </a:solidFill>
                <a:latin typeface="Arial" pitchFamily="34" charset="0"/>
              </a:rPr>
              <a:t>accept</a:t>
            </a:r>
            <a:r>
              <a:rPr lang="en-US" altLang="en-US" sz="2000" dirty="0"/>
              <a:t> (a request)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step 4: data transfer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accepted connection is on a new socket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old socket continues to listen for other active participants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3810000" cy="2286000"/>
          </a:xfrm>
        </p:spPr>
        <p:txBody>
          <a:bodyPr/>
          <a:lstStyle/>
          <a:p>
            <a:r>
              <a:rPr lang="en-US" altLang="en-US" sz="2400"/>
              <a:t>Active participant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step 2: request &amp; establish </a:t>
            </a:r>
            <a:r>
              <a:rPr lang="en-US" altLang="en-US" sz="2000">
                <a:solidFill>
                  <a:schemeClr val="accent2"/>
                </a:solidFill>
                <a:latin typeface="Arial" pitchFamily="34" charset="0"/>
              </a:rPr>
              <a:t>connect</a:t>
            </a:r>
            <a:r>
              <a:rPr lang="en-US" altLang="en-US" sz="2000"/>
              <a:t>ion</a:t>
            </a:r>
          </a:p>
          <a:p>
            <a:pPr lvl="1">
              <a:lnSpc>
                <a:spcPct val="75000"/>
              </a:lnSpc>
            </a:pPr>
            <a:endParaRPr lang="en-US" altLang="en-US" sz="2000"/>
          </a:p>
          <a:p>
            <a:pPr lvl="1"/>
            <a:r>
              <a:rPr lang="en-US" altLang="en-US" sz="2000"/>
              <a:t>step 4: data transfer</a:t>
            </a:r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72E-A98D-40C0-9D60-F6559D7549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657600" y="2438400"/>
            <a:ext cx="12192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3429000" y="2819400"/>
            <a:ext cx="16002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24400" y="3810000"/>
            <a:ext cx="3581400" cy="1036638"/>
          </a:xfrm>
          <a:prstGeom prst="rect">
            <a:avLst/>
          </a:prstGeom>
          <a:solidFill>
            <a:srgbClr val="3366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Passive Participant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6019800" y="4267200"/>
            <a:ext cx="990600" cy="533400"/>
            <a:chOff x="3024" y="3168"/>
            <a:chExt cx="624" cy="336"/>
          </a:xfrm>
        </p:grpSpPr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3024" y="3168"/>
              <a:ext cx="624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3024" y="321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l-sock</a:t>
              </a:r>
            </a:p>
          </p:txBody>
        </p:sp>
      </p:grp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4724400" y="4267200"/>
            <a:ext cx="1295400" cy="533400"/>
            <a:chOff x="3888" y="3168"/>
            <a:chExt cx="816" cy="336"/>
          </a:xfrm>
        </p:grpSpPr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3888" y="3168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3888" y="32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a-sock-1</a:t>
              </a:r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7010400" y="4267200"/>
            <a:ext cx="1295400" cy="533400"/>
            <a:chOff x="3984" y="3744"/>
            <a:chExt cx="816" cy="336"/>
          </a:xfrm>
        </p:grpSpPr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3984" y="3744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984" y="379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a-sock-2</a:t>
              </a:r>
            </a:p>
          </p:txBody>
        </p:sp>
      </p:grp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724400" y="5562600"/>
            <a:ext cx="1371600" cy="1036638"/>
          </a:xfrm>
          <a:prstGeom prst="rect">
            <a:avLst/>
          </a:prstGeom>
          <a:solidFill>
            <a:srgbClr val="3366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Active 1</a:t>
            </a:r>
          </a:p>
        </p:txBody>
      </p:sp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4800600" y="5638800"/>
            <a:ext cx="1295400" cy="533400"/>
            <a:chOff x="3888" y="3168"/>
            <a:chExt cx="816" cy="336"/>
          </a:xfrm>
        </p:grpSpPr>
        <p:sp>
          <p:nvSpPr>
            <p:cNvPr id="19479" name="Oval 23"/>
            <p:cNvSpPr>
              <a:spLocks noChangeArrowheads="1"/>
            </p:cNvSpPr>
            <p:nvPr/>
          </p:nvSpPr>
          <p:spPr bwMode="auto">
            <a:xfrm>
              <a:off x="3888" y="3168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3888" y="32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socket</a:t>
              </a:r>
            </a:p>
          </p:txBody>
        </p:sp>
      </p:grp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934200" y="5562600"/>
            <a:ext cx="1600200" cy="1036638"/>
          </a:xfrm>
          <a:prstGeom prst="rect">
            <a:avLst/>
          </a:prstGeom>
          <a:solidFill>
            <a:srgbClr val="3366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Active 2</a:t>
            </a:r>
          </a:p>
        </p:txBody>
      </p: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7086600" y="5638800"/>
            <a:ext cx="1295400" cy="533400"/>
            <a:chOff x="3888" y="3168"/>
            <a:chExt cx="816" cy="336"/>
          </a:xfrm>
        </p:grpSpPr>
        <p:sp>
          <p:nvSpPr>
            <p:cNvPr id="19482" name="Oval 26"/>
            <p:cNvSpPr>
              <a:spLocks noChangeArrowheads="1"/>
            </p:cNvSpPr>
            <p:nvPr/>
          </p:nvSpPr>
          <p:spPr bwMode="auto">
            <a:xfrm>
              <a:off x="3888" y="3168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3888" y="32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socket</a:t>
              </a:r>
            </a:p>
          </p:txBody>
        </p:sp>
      </p:grp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5638800" y="4800600"/>
            <a:ext cx="838200" cy="9144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>
            <a:off x="5410200" y="4800600"/>
            <a:ext cx="0" cy="8382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 flipV="1">
            <a:off x="6553200" y="4800600"/>
            <a:ext cx="990600" cy="9144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H="1">
            <a:off x="7696200" y="4800600"/>
            <a:ext cx="0" cy="8382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 animBg="1"/>
      <p:bldP spid="19485" grpId="0" animBg="1"/>
      <p:bldP spid="19486" grpId="0" animBg="1"/>
      <p:bldP spid="194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Dealing </a:t>
            </a:r>
            <a:r>
              <a:rPr lang="en-US" altLang="en-US" dirty="0" smtClean="0"/>
              <a:t>with blocking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>
                <a:latin typeface="Arial" pitchFamily="34" charset="0"/>
              </a:rPr>
              <a:t>Calls to sockets can be blocking (no other client may be able to connect to the server)</a:t>
            </a:r>
          </a:p>
          <a:p>
            <a:r>
              <a:rPr lang="en-US" altLang="en-US" sz="2400" dirty="0" smtClean="0">
                <a:latin typeface="Arial" pitchFamily="34" charset="0"/>
              </a:rPr>
              <a:t>Can be resolved using multi-threaded programming</a:t>
            </a:r>
          </a:p>
          <a:p>
            <a:r>
              <a:rPr lang="en-US" altLang="en-US" sz="2400" dirty="0" smtClean="0">
                <a:latin typeface="Arial" pitchFamily="34" charset="0"/>
              </a:rPr>
              <a:t>Start a new thread for every incoming connection </a:t>
            </a:r>
            <a:endParaRPr lang="en-US" altLang="en-US" sz="1800" dirty="0">
              <a:latin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4FD-AE3C-4298-B0BF-8B436E83A3D4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Sockets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itchFamily="34" charset="0"/>
              </a:rPr>
              <a:t>The package java.net provides support for sockets programming (and more).</a:t>
            </a:r>
          </a:p>
          <a:p>
            <a:endParaRPr lang="en-US" altLang="en-US" sz="2400" dirty="0">
              <a:latin typeface="Arial" pitchFamily="34" charset="0"/>
            </a:endParaRPr>
          </a:p>
          <a:p>
            <a:r>
              <a:rPr lang="en-US" altLang="en-US" sz="2400" dirty="0">
                <a:latin typeface="Arial" pitchFamily="34" charset="0"/>
              </a:rPr>
              <a:t>Typically you import everything defined in this package with:</a:t>
            </a:r>
          </a:p>
          <a:p>
            <a:endParaRPr lang="en-US" altLang="en-US" dirty="0" smtClean="0"/>
          </a:p>
          <a:p>
            <a:pPr algn="ctr"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import java.net.*;</a:t>
            </a:r>
          </a:p>
          <a:p>
            <a:pPr>
              <a:buFontTx/>
              <a:buNone/>
            </a:pP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C6CDA9-0762-4703-84A3-05BA2F051E27}" type="slidenum">
              <a:rPr lang="en-US" altLang="en-US" sz="1400" smtClean="0"/>
              <a:pPr/>
              <a:t>12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8953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InetAddress</a:t>
            </a:r>
          </a:p>
          <a:p>
            <a:pPr algn="ctr">
              <a:buFontTx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Socket</a:t>
            </a:r>
          </a:p>
          <a:p>
            <a:pPr algn="ctr">
              <a:buFont typeface="Wingdings" pitchFamily="2" charset="2"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ServerSocket</a:t>
            </a:r>
          </a:p>
          <a:p>
            <a:pPr algn="ctr">
              <a:buFont typeface="Wingdings" pitchFamily="2" charset="2"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DatagramSocket</a:t>
            </a:r>
          </a:p>
          <a:p>
            <a:pPr algn="ctr">
              <a:buFont typeface="Wingdings" pitchFamily="2" charset="2"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DatagramPacket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8910E9-046B-4B12-A76E-B165FC164CB8}" type="slidenum">
              <a:rPr lang="en-US" altLang="en-US" sz="1400" smtClean="0"/>
              <a:pPr/>
              <a:t>13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8585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InetAddress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96263" cy="4648200"/>
          </a:xfrm>
        </p:spPr>
        <p:txBody>
          <a:bodyPr/>
          <a:lstStyle/>
          <a:p>
            <a:r>
              <a:rPr lang="en-US" altLang="en-US" sz="2400" dirty="0" smtClean="0">
                <a:latin typeface="Arial" pitchFamily="34" charset="0"/>
              </a:rPr>
              <a:t>Static </a:t>
            </a:r>
            <a:r>
              <a:rPr lang="en-US" altLang="en-US" sz="2400" dirty="0">
                <a:latin typeface="Arial" pitchFamily="34" charset="0"/>
              </a:rPr>
              <a:t>methods you can use to create new </a:t>
            </a:r>
            <a:r>
              <a:rPr lang="en-US" altLang="en-US" sz="2400" dirty="0" err="1">
                <a:latin typeface="Arial" pitchFamily="34" charset="0"/>
              </a:rPr>
              <a:t>InetAddress</a:t>
            </a:r>
            <a:r>
              <a:rPr lang="en-US" altLang="en-US" sz="2400" dirty="0">
                <a:latin typeface="Arial" pitchFamily="34" charset="0"/>
              </a:rPr>
              <a:t> objects.</a:t>
            </a:r>
          </a:p>
          <a:p>
            <a:pPr lvl="1"/>
            <a:r>
              <a:rPr lang="en-US" altLang="en-US" dirty="0" err="1" smtClean="0"/>
              <a:t>getByName</a:t>
            </a:r>
            <a:r>
              <a:rPr lang="en-US" altLang="en-US" dirty="0" smtClean="0"/>
              <a:t>(String host)</a:t>
            </a:r>
          </a:p>
          <a:p>
            <a:pPr lvl="1"/>
            <a:r>
              <a:rPr lang="en-US" altLang="en-US" dirty="0" err="1" smtClean="0"/>
              <a:t>getAllByName</a:t>
            </a:r>
            <a:r>
              <a:rPr lang="en-US" altLang="en-US" dirty="0" smtClean="0"/>
              <a:t>(String host)</a:t>
            </a:r>
          </a:p>
          <a:p>
            <a:pPr lvl="1"/>
            <a:r>
              <a:rPr lang="en-US" altLang="en-US" dirty="0" err="1" smtClean="0"/>
              <a:t>getLocalHost</a:t>
            </a:r>
            <a:r>
              <a:rPr lang="en-US" altLang="en-US" dirty="0" smtClean="0"/>
              <a:t>()</a:t>
            </a:r>
          </a:p>
          <a:p>
            <a:pPr lvl="1"/>
            <a:endParaRPr lang="en-US" altLang="en-US" dirty="0" smtClean="0"/>
          </a:p>
          <a:p>
            <a:pPr>
              <a:buFontTx/>
              <a:buNone/>
            </a:pPr>
            <a:r>
              <a:rPr lang="en-US" altLang="en-US" sz="2400" b="1" dirty="0" err="1" smtClean="0">
                <a:latin typeface="Courier New" pitchFamily="49" charset="0"/>
              </a:rPr>
              <a:t>InetAddress</a:t>
            </a:r>
            <a:r>
              <a:rPr lang="en-US" altLang="en-US" sz="2400" b="1" dirty="0" smtClean="0">
                <a:latin typeface="Courier New" pitchFamily="49" charset="0"/>
              </a:rPr>
              <a:t> x = </a:t>
            </a:r>
            <a:r>
              <a:rPr lang="en-US" altLang="en-US" sz="2400" b="1" dirty="0" err="1" smtClean="0">
                <a:latin typeface="Courier New" pitchFamily="49" charset="0"/>
              </a:rPr>
              <a:t>InetAddress.getByName</a:t>
            </a:r>
            <a:r>
              <a:rPr lang="en-US" altLang="en-US" sz="2400" b="1" dirty="0" smtClean="0">
                <a:latin typeface="Courier New" pitchFamily="49" charset="0"/>
              </a:rPr>
              <a:t>( 						   “cse.unr.edu”);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Throws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UnknownHostException</a:t>
            </a:r>
            <a:endParaRPr lang="en-US" altLang="en-US" sz="2400" b="1" dirty="0" smtClean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4471D-B006-42DA-A4F6-6E8320A6BD04}" type="slidenum">
              <a:rPr lang="en-US" altLang="en-US" sz="1400" smtClean="0"/>
              <a:pPr/>
              <a:t>14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2178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33400" y="1143000"/>
            <a:ext cx="8001000" cy="4083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Courier New" pitchFamily="49" charset="0"/>
              </a:rPr>
              <a:t>try { </a:t>
            </a: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r>
              <a:rPr lang="en-US" sz="2000">
                <a:latin typeface="Courier New" pitchFamily="49" charset="0"/>
              </a:rPr>
              <a:t>  InetAddress a = InetAddress.getByName(hostname);</a:t>
            </a: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r>
              <a:rPr lang="en-US" sz="2000">
                <a:latin typeface="Courier New" pitchFamily="49" charset="0"/>
              </a:rPr>
              <a:t>  System.out.println(hostname + ":" + 		    			   a.getHostAddress()); 	</a:t>
            </a: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r>
              <a:rPr lang="en-US" sz="2000">
                <a:latin typeface="Courier New" pitchFamily="49" charset="0"/>
              </a:rPr>
              <a:t>} catch (UnknownHostException e) {</a:t>
            </a: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r>
              <a:rPr lang="en-US" sz="2000">
                <a:latin typeface="Courier New" pitchFamily="49" charset="0"/>
              </a:rPr>
              <a:t>  System.out.println("No address found for " + 				   hostname); </a:t>
            </a: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845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Socket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8600"/>
            <a:ext cx="8229600" cy="459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Corresponds to active TCP sockets only!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client sockets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socket returned by accept();</a:t>
            </a:r>
          </a:p>
          <a:p>
            <a:pPr lvl="1"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Passive sockets are supported by a different class: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 smtClean="0"/>
              <a:t>ServerSocket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UDP sockets are supported by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 smtClean="0"/>
              <a:t>DatagramSocket</a:t>
            </a:r>
            <a:endParaRPr lang="en-US" altLang="en-US" sz="2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85F31A-8531-42CB-9BAD-AAFE739A1542}" type="slidenum">
              <a:rPr lang="en-US" altLang="en-US" sz="1400" smtClean="0"/>
              <a:pPr/>
              <a:t>16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846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4138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JAVA TCP Sockets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16012"/>
            <a:ext cx="8020050" cy="5284788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java.net.Socket</a:t>
            </a:r>
            <a:endParaRPr lang="en-US" altLang="ko-KR" sz="2000" dirty="0" smtClean="0">
              <a:latin typeface="Tahoma" pitchFamily="34" charset="0"/>
              <a:ea typeface="Gulim" pitchFamily="34" charset="-127"/>
            </a:endParaRP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Implements client sockets (also called just “sockets”).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An endpoint for communication between two machines.</a:t>
            </a:r>
          </a:p>
          <a:p>
            <a:pPr lvl="1"/>
            <a:r>
              <a:rPr lang="en-US" altLang="ko-KR" dirty="0" err="1" smtClean="0">
                <a:latin typeface="Tahoma" pitchFamily="34" charset="0"/>
                <a:ea typeface="Gulim" pitchFamily="34" charset="-127"/>
              </a:rPr>
              <a:t>Uese</a:t>
            </a:r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 input/output streams to pass messages</a:t>
            </a:r>
          </a:p>
          <a:p>
            <a:pPr lvl="2"/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/>
            </a:r>
            <a:br>
              <a:rPr lang="en-US" altLang="ko-KR" sz="2000" dirty="0" smtClean="0">
                <a:latin typeface="Tahoma" pitchFamily="34" charset="0"/>
                <a:ea typeface="Gulim" pitchFamily="34" charset="-127"/>
              </a:rPr>
            </a:br>
            <a:endParaRPr lang="en-US" altLang="ko-KR" sz="2000" dirty="0" smtClean="0">
              <a:latin typeface="Tahoma" pitchFamily="34" charset="0"/>
              <a:ea typeface="Gulim" pitchFamily="34" charset="-127"/>
            </a:endParaRPr>
          </a:p>
          <a:p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java.net.ServerSocket</a:t>
            </a:r>
            <a:endParaRPr lang="en-US" altLang="ko-KR" sz="2000" dirty="0" smtClean="0">
              <a:latin typeface="Tahoma" pitchFamily="34" charset="0"/>
              <a:ea typeface="Gulim" pitchFamily="34" charset="-127"/>
            </a:endParaRP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Implements server sockets.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Waits for requests to come in over the network.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Accepts the client connection requests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Performs some operation based on each request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E1A1CD-E28D-4D24-A8B7-EA786AAF24F1}" type="slidenum">
              <a:rPr lang="en-US" altLang="en-US" sz="1400" smtClean="0"/>
              <a:pPr/>
              <a:t>17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5936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Socket Constructors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3350"/>
            <a:ext cx="8291513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Constructor creates a TCP connection to a named TCP server.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There are a number of constructors: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Socket(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InetAddress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 server, 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 port);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Socket(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InetAddress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 server, 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 port,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InetAddress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 local, 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localport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Socket(String hostname, 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b="1" dirty="0" smtClean="0">
                <a:solidFill>
                  <a:schemeClr val="tx2"/>
                </a:solidFill>
                <a:latin typeface="Courier New" pitchFamily="49" charset="0"/>
              </a:rPr>
              <a:t> port);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76FCC4-11B0-4FD6-834A-5FB7F032624D}" type="slidenum">
              <a:rPr lang="en-US" altLang="en-US" sz="1400" smtClean="0"/>
              <a:pPr/>
              <a:t>18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130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Socket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00562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void close();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InetAddress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getInetAddress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en-US" altLang="en-US" sz="2400" b="1" i="1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InetAddress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getLocalAddress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InputStream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getInputStream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OutputStream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getOutputStream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1200"/>
              </a:spcBef>
              <a:buFontTx/>
              <a:buNone/>
            </a:pPr>
            <a:endParaRPr lang="en-US" altLang="en-US" sz="24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Lots more (setting/getting socket options, partial close, etc.)</a:t>
            </a:r>
            <a:endParaRPr lang="en-US" altLang="en-US" sz="2400" b="1" dirty="0" smtClean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CA0560-F2E0-4021-8B13-3C7668246F58}" type="slidenum">
              <a:rPr lang="en-US" altLang="en-US" sz="1400" smtClean="0"/>
              <a:pPr/>
              <a:t>19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1559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socket?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Port vs. Socket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An interface </a:t>
            </a:r>
            <a:r>
              <a:rPr lang="en-US" altLang="en-US" sz="2400" dirty="0"/>
              <a:t>between application and 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application creates a socket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socket </a:t>
            </a:r>
            <a:r>
              <a:rPr lang="en-US" altLang="en-US" i="1" dirty="0"/>
              <a:t>type </a:t>
            </a:r>
            <a:r>
              <a:rPr lang="en-US" altLang="en-US" dirty="0"/>
              <a:t>dictates the style of communication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reliable vs. best effort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connection-oriented vs. connectionless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Once </a:t>
            </a:r>
            <a:r>
              <a:rPr lang="en-US" altLang="en-US" sz="2400" dirty="0"/>
              <a:t>configured the application can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 data to the socket for network transmission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receive data from the socket (transmitted through the network by some other host)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74C9-0C3C-4DCE-942D-4BA604EB000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Socket I/O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2625" cy="4648200"/>
          </a:xfrm>
        </p:spPr>
        <p:txBody>
          <a:bodyPr/>
          <a:lstStyle/>
          <a:p>
            <a:r>
              <a:rPr lang="en-US" altLang="en-US" sz="2800" dirty="0" smtClean="0"/>
              <a:t>Socket I/O is based on the Java I/O support </a:t>
            </a:r>
          </a:p>
          <a:p>
            <a:pPr lvl="1"/>
            <a:r>
              <a:rPr lang="en-US" altLang="en-US" sz="2400" dirty="0" smtClean="0"/>
              <a:t>in the package </a:t>
            </a:r>
            <a:r>
              <a:rPr lang="en-US" altLang="en-US" sz="2400" b="1" dirty="0" smtClean="0">
                <a:latin typeface="Courier New" pitchFamily="49" charset="0"/>
              </a:rPr>
              <a:t>java.io</a:t>
            </a:r>
            <a:endParaRPr lang="en-US" altLang="en-US" sz="2400" dirty="0" smtClean="0"/>
          </a:p>
          <a:p>
            <a:pPr lvl="2"/>
            <a:endParaRPr lang="en-US" altLang="en-US" dirty="0" smtClean="0"/>
          </a:p>
          <a:p>
            <a:r>
              <a:rPr lang="en-US" altLang="en-US" sz="2800" dirty="0" err="1" smtClean="0"/>
              <a:t>InputStream</a:t>
            </a:r>
            <a:r>
              <a:rPr lang="en-US" altLang="en-US" sz="2800" dirty="0" smtClean="0"/>
              <a:t> and </a:t>
            </a:r>
            <a:r>
              <a:rPr lang="en-US" altLang="en-US" sz="2800" dirty="0" err="1" smtClean="0"/>
              <a:t>OutputStream</a:t>
            </a:r>
            <a:r>
              <a:rPr lang="en-US" altLang="en-US" sz="2800" dirty="0" smtClean="0"/>
              <a:t> are abstract classes</a:t>
            </a:r>
          </a:p>
          <a:p>
            <a:pPr lvl="1"/>
            <a:r>
              <a:rPr lang="en-US" altLang="en-US" sz="2400" dirty="0" smtClean="0"/>
              <a:t>common operations defined for all kinds of </a:t>
            </a:r>
            <a:r>
              <a:rPr lang="en-US" altLang="en-US" sz="2400" dirty="0" err="1" smtClean="0"/>
              <a:t>InputStreams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OutputStreams</a:t>
            </a:r>
            <a:r>
              <a:rPr lang="en-US" altLang="en-US" sz="2400" dirty="0" smtClean="0"/>
              <a:t>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B5E88A-4AE0-4D3D-8940-E30261C96A63}" type="slidenum">
              <a:rPr lang="en-US" altLang="en-US" sz="1400" smtClean="0"/>
              <a:pPr/>
              <a:t>20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838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InputStream Basics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// reads some number of bytes and</a:t>
            </a:r>
          </a:p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// puts in buffer array b</a:t>
            </a:r>
          </a:p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int read(byte[] b);</a:t>
            </a:r>
          </a:p>
          <a:p>
            <a:pPr>
              <a:buFontTx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// reads up to len bytes</a:t>
            </a:r>
          </a:p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int read(byte[] b, int off, int len);</a:t>
            </a:r>
          </a:p>
          <a:p>
            <a:pPr>
              <a:buFontTx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mtClean="0"/>
              <a:t>Both methods can throw </a:t>
            </a:r>
            <a:r>
              <a:rPr lang="en-US" altLang="en-US" b="1" smtClean="0">
                <a:latin typeface="Courier New" pitchFamily="49" charset="0"/>
              </a:rPr>
              <a:t>IOException</a:t>
            </a:r>
            <a:r>
              <a:rPr lang="en-US" altLang="en-US" smtClean="0"/>
              <a:t>.</a:t>
            </a:r>
          </a:p>
          <a:p>
            <a:pPr>
              <a:buFontTx/>
              <a:buNone/>
            </a:pPr>
            <a:r>
              <a:rPr lang="en-US" altLang="en-US" smtClean="0"/>
              <a:t>Both return –1 on EOF.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15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54887A-FE50-4579-A404-664CD1891154}" type="slidenum">
              <a:rPr lang="en-US" altLang="en-US" sz="1400" smtClean="0"/>
              <a:pPr/>
              <a:t>21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218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OutputStream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752600"/>
            <a:ext cx="852805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// writes b.length bytes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void write(byte[] b);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// writes len bytes starting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// at offset off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void write(byte[] b, int off, int len);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Both methods can throw </a:t>
            </a:r>
            <a:r>
              <a:rPr lang="en-US" altLang="en-US" b="1" smtClean="0">
                <a:latin typeface="Courier New" pitchFamily="49" charset="0"/>
              </a:rPr>
              <a:t>IOException</a:t>
            </a:r>
            <a:r>
              <a:rPr lang="en-US" altLang="en-US" smtClean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E352F9-782E-42F2-A0AC-59668698482B}" type="slidenum">
              <a:rPr lang="en-US" altLang="en-US" sz="1400" smtClean="0"/>
              <a:pPr/>
              <a:t>22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3909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ServerSocket Class</a:t>
            </a:r>
            <a:br>
              <a:rPr lang="en-US" altLang="en-US" smtClean="0"/>
            </a:br>
            <a:r>
              <a:rPr lang="en-US" altLang="en-US" sz="3600" smtClean="0"/>
              <a:t>(TCP Passive Socket)</a:t>
            </a:r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Constructors: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ServerSocket(int port);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ServerSocket(int port, int backlog);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ServerSocket(int port, int backlog,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		   InetAddress bindAddr);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63EE50-33F4-427A-9F4B-CDFC64C48CC5}" type="slidenum">
              <a:rPr lang="en-US" altLang="en-US" sz="1400" smtClean="0"/>
              <a:pPr/>
              <a:t>23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4563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ServerSocket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Socket accept();</a:t>
            </a:r>
          </a:p>
          <a:p>
            <a:pPr>
              <a:buFontTx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void close();</a:t>
            </a:r>
          </a:p>
          <a:p>
            <a:pPr>
              <a:buFontTx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InetAddress getInetAddress();</a:t>
            </a:r>
          </a:p>
          <a:p>
            <a:pPr>
              <a:buFontTx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int getLocalPort();</a:t>
            </a:r>
          </a:p>
          <a:p>
            <a:pPr>
              <a:buFontTx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throw </a:t>
            </a:r>
            <a:r>
              <a:rPr lang="en-US" altLang="en-US" sz="2400" b="1" smtClean="0">
                <a:solidFill>
                  <a:schemeClr val="tx2"/>
                </a:solidFill>
                <a:latin typeface="Courier New" pitchFamily="49" charset="0"/>
              </a:rPr>
              <a:t>IOException, SecurityException</a:t>
            </a:r>
          </a:p>
          <a:p>
            <a:pPr>
              <a:buFontTx/>
              <a:buNone/>
            </a:pPr>
            <a:endParaRPr lang="en-US" altLang="en-US" b="1" smtClean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27AAA5-BEF8-4898-A34E-317CB6C07AC9}" type="slidenum">
              <a:rPr lang="en-US" altLang="en-US" sz="1400" smtClean="0"/>
              <a:pPr/>
              <a:t>24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489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Socket programming with TCP</a:t>
            </a:r>
            <a:endParaRPr lang="en-US" altLang="ko-KR" sz="4800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4114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Example client-server app:</a:t>
            </a:r>
            <a:endParaRPr lang="en-US" altLang="ko-KR" sz="2400" smtClean="0">
              <a:latin typeface="Tahoma" pitchFamily="34" charset="0"/>
              <a:ea typeface="Gulim" pitchFamily="34" charset="-127"/>
            </a:endParaRPr>
          </a:p>
          <a:p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client reads line from standard input (</a:t>
            </a:r>
            <a:r>
              <a:rPr lang="en-US" altLang="ko-KR" sz="2000" b="1" smtClean="0">
                <a:latin typeface="Tahoma" pitchFamily="34" charset="0"/>
                <a:ea typeface="Gulim" pitchFamily="34" charset="-127"/>
              </a:rPr>
              <a:t>inFromUser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stream) , sends to server via socket (</a:t>
            </a:r>
            <a:r>
              <a:rPr lang="en-US" altLang="ko-KR" sz="2000" b="1" smtClean="0">
                <a:latin typeface="Tahoma" pitchFamily="34" charset="0"/>
                <a:ea typeface="Gulim" pitchFamily="34" charset="-127"/>
              </a:rPr>
              <a:t>outToServer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stream)</a:t>
            </a:r>
          </a:p>
          <a:p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server reads line from socket</a:t>
            </a:r>
          </a:p>
          <a:p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server converts line to uppercase, sends back to client</a:t>
            </a:r>
          </a:p>
          <a:p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client reads, prints  modified line from socket (</a:t>
            </a:r>
            <a:r>
              <a:rPr lang="en-US" altLang="ko-KR" sz="2000" b="1" smtClean="0">
                <a:latin typeface="Tahoma" pitchFamily="34" charset="0"/>
                <a:ea typeface="Gulim" pitchFamily="34" charset="-127"/>
              </a:rPr>
              <a:t>inFromServer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stream)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r:id="rId3" imgW="4992624" imgH="5675376" progId="Visio.Drawing.5">
                  <p:embed/>
                </p:oleObj>
              </mc:Choice>
              <mc:Fallback>
                <p:oleObj r:id="rId3" imgW="4992624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7132638" y="2806700"/>
            <a:ext cx="2011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Input stream: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latin typeface="Tahoma" pitchFamily="34" charset="0"/>
                <a:ea typeface="Gulim" pitchFamily="34" charset="-127"/>
              </a:rPr>
              <a:t>sequence of bytes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latin typeface="Tahoma" pitchFamily="34" charset="0"/>
                <a:ea typeface="Gulim" pitchFamily="34" charset="-127"/>
              </a:rPr>
              <a:t>into process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603750" y="3419475"/>
            <a:ext cx="218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output stream: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latin typeface="Tahoma" pitchFamily="34" charset="0"/>
                <a:ea typeface="Gulim" pitchFamily="34" charset="-127"/>
              </a:rPr>
              <a:t>sequence of bytes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latin typeface="Tahoma" pitchFamily="34" charset="0"/>
                <a:ea typeface="Gulim" pitchFamily="34" charset="-127"/>
              </a:rPr>
              <a:t>out of process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162675" y="4108450"/>
            <a:ext cx="450850" cy="250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H="1" flipV="1">
            <a:off x="6840538" y="3144838"/>
            <a:ext cx="301625" cy="263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132638" y="3386138"/>
            <a:ext cx="173037" cy="67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000">
                <a:solidFill>
                  <a:schemeClr val="accent2"/>
                </a:solidFill>
                <a:latin typeface="Tahoma" pitchFamily="34" charset="0"/>
                <a:ea typeface="Gulim" pitchFamily="34" charset="-127"/>
              </a:rPr>
              <a:t>Client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000">
                <a:solidFill>
                  <a:schemeClr val="accent2"/>
                </a:solidFill>
                <a:latin typeface="Tahoma" pitchFamily="34" charset="0"/>
                <a:ea typeface="Gulim" pitchFamily="34" charset="-127"/>
              </a:rPr>
              <a:t>process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ko-KR" sz="1800">
                <a:solidFill>
                  <a:schemeClr val="bg1"/>
                </a:solidFill>
                <a:latin typeface="Tahoma" pitchFamily="34" charset="0"/>
                <a:ea typeface="Gulim" pitchFamily="34" charset="-127"/>
              </a:rPr>
              <a:t>client TCP socket</a:t>
            </a:r>
            <a:endParaRPr lang="en-US" altLang="ko-KR" sz="18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5A7EE5-EA10-4CF5-BBF3-78C19BAB1A81}" type="slidenum">
              <a:rPr lang="en-US" altLang="en-US" sz="1400" smtClean="0"/>
              <a:pPr/>
              <a:t>25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7481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latin typeface="Tahoma" pitchFamily="34" charset="0"/>
                <a:ea typeface="Gulim" pitchFamily="34" charset="-127"/>
              </a:rPr>
              <a:t>Client/server socket interaction: TCP</a:t>
            </a:r>
            <a:endParaRPr lang="en-US" altLang="ko-KR" smtClean="0">
              <a:latin typeface="Tahoma" pitchFamily="34" charset="0"/>
              <a:ea typeface="Gulim" pitchFamily="34" charset="-127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2863" y="3217863"/>
            <a:ext cx="2093912" cy="927100"/>
            <a:chOff x="827" y="2027"/>
            <a:chExt cx="1319" cy="584"/>
          </a:xfrm>
        </p:grpSpPr>
        <p:sp>
          <p:nvSpPr>
            <p:cNvPr id="25639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wait for incoming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connection request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25640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1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 =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welcomeSocket.accept()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25635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25637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create socket,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port=</a:t>
                </a:r>
                <a:r>
                  <a:rPr lang="en-US" altLang="ko-KR" sz="1400" b="1">
                    <a:latin typeface="Tahoma" pitchFamily="34" charset="0"/>
                    <a:ea typeface="Gulim" pitchFamily="34" charset="-127"/>
                  </a:rPr>
                  <a:t>x</a:t>
                </a:r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, for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incoming request: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5638" name="Text Box 9"/>
              <p:cNvSpPr txBox="1">
                <a:spLocks noChangeArrowheads="1"/>
              </p:cNvSpPr>
              <p:nvPr/>
            </p:nvSpPr>
            <p:spPr bwMode="auto">
              <a:xfrm>
                <a:off x="331" y="1595"/>
                <a:ext cx="10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welcomeSocket = </a:t>
                </a:r>
              </a:p>
              <a:p>
                <a:pPr algn="r"/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ServerSocket()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</p:grpSp>
        <p:sp>
          <p:nvSpPr>
            <p:cNvPr id="25636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075238" y="3149600"/>
            <a:ext cx="2300287" cy="909638"/>
            <a:chOff x="3323" y="1156"/>
            <a:chExt cx="1449" cy="573"/>
          </a:xfrm>
        </p:grpSpPr>
        <p:sp>
          <p:nvSpPr>
            <p:cNvPr id="25633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3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create socket,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connect to </a:t>
              </a:r>
              <a:r>
                <a:rPr lang="en-US" altLang="ko-KR" sz="1400" b="1">
                  <a:latin typeface="Tahoma" pitchFamily="34" charset="0"/>
                  <a:ea typeface="Gulim" pitchFamily="34" charset="-127"/>
                </a:rPr>
                <a:t>hostid</a:t>
              </a:r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, port=</a:t>
              </a:r>
              <a:r>
                <a:rPr lang="en-US" altLang="ko-KR" sz="1400" b="1">
                  <a:latin typeface="Tahoma" pitchFamily="34" charset="0"/>
                  <a:ea typeface="Gulim" pitchFamily="34" charset="-127"/>
                </a:rPr>
                <a:t>x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25634" name="Text Box 13"/>
            <p:cNvSpPr txBox="1">
              <a:spLocks noChangeArrowheads="1"/>
            </p:cNvSpPr>
            <p:nvPr/>
          </p:nvSpPr>
          <p:spPr bwMode="auto">
            <a:xfrm>
              <a:off x="3323" y="1403"/>
              <a:ext cx="8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 = </a:t>
              </a:r>
            </a:p>
            <a:p>
              <a:pPr algn="r"/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Socket()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276350" y="3124200"/>
            <a:ext cx="5462588" cy="3352800"/>
            <a:chOff x="804" y="1968"/>
            <a:chExt cx="3441" cy="2112"/>
          </a:xfrm>
        </p:grpSpPr>
        <p:sp>
          <p:nvSpPr>
            <p:cNvPr id="25626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close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25627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28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5629" name="Group 18"/>
            <p:cNvGrpSpPr>
              <a:grpSpLocks/>
            </p:cNvGrpSpPr>
            <p:nvPr/>
          </p:nvGrpSpPr>
          <p:grpSpPr bwMode="auto">
            <a:xfrm>
              <a:off x="3365" y="3377"/>
              <a:ext cx="880" cy="692"/>
              <a:chOff x="3365" y="3377"/>
              <a:chExt cx="880" cy="692"/>
            </a:xfrm>
          </p:grpSpPr>
          <p:sp>
            <p:nvSpPr>
              <p:cNvPr id="25630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8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read reply from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5631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0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close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5632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607" name="Text Box 22"/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>
                <a:latin typeface="Tahoma" pitchFamily="34" charset="0"/>
                <a:ea typeface="Gulim" pitchFamily="34" charset="-127"/>
              </a:rPr>
              <a:t>Server </a:t>
            </a:r>
            <a:r>
              <a:rPr lang="en-US" altLang="ko-KR" sz="1800">
                <a:latin typeface="Tahoma" pitchFamily="34" charset="0"/>
                <a:ea typeface="Gulim" pitchFamily="34" charset="-127"/>
              </a:rPr>
              <a:t>(running on </a:t>
            </a:r>
            <a:r>
              <a:rPr lang="en-US" altLang="ko-KR" sz="1800" b="1">
                <a:latin typeface="Tahoma" pitchFamily="34" charset="0"/>
                <a:ea typeface="Gulim" pitchFamily="34" charset="-127"/>
              </a:rPr>
              <a:t>hostid</a:t>
            </a:r>
            <a:r>
              <a:rPr lang="en-US" altLang="ko-KR" sz="1800">
                <a:latin typeface="Tahoma" pitchFamily="34" charset="0"/>
                <a:ea typeface="Gulim" pitchFamily="34" charset="-127"/>
              </a:rPr>
              <a:t>)</a:t>
            </a:r>
            <a:endParaRPr lang="en-US" altLang="ko-KR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5608" name="Text Box 23"/>
          <p:cNvSpPr txBox="1">
            <a:spLocks noChangeArrowheads="1"/>
          </p:cNvSpPr>
          <p:nvPr/>
        </p:nvSpPr>
        <p:spPr bwMode="auto">
          <a:xfrm>
            <a:off x="5291138" y="1333500"/>
            <a:ext cx="93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>
                <a:latin typeface="Tahoma" pitchFamily="34" charset="0"/>
                <a:ea typeface="Gulim" pitchFamily="34" charset="-127"/>
              </a:rPr>
              <a:t>Client</a:t>
            </a: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933700" y="4010025"/>
            <a:ext cx="4027488" cy="1371600"/>
            <a:chOff x="1848" y="2526"/>
            <a:chExt cx="2537" cy="864"/>
          </a:xfrm>
        </p:grpSpPr>
        <p:sp>
          <p:nvSpPr>
            <p:cNvPr id="25621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622" name="Group 26"/>
            <p:cNvGrpSpPr>
              <a:grpSpLocks/>
            </p:cNvGrpSpPr>
            <p:nvPr/>
          </p:nvGrpSpPr>
          <p:grpSpPr bwMode="auto">
            <a:xfrm>
              <a:off x="1848" y="2526"/>
              <a:ext cx="2537" cy="516"/>
              <a:chOff x="1848" y="2526"/>
              <a:chExt cx="2537" cy="516"/>
            </a:xfrm>
          </p:grpSpPr>
          <p:sp>
            <p:nvSpPr>
              <p:cNvPr id="25623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send request using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5624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25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25616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100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read request from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25617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write reply to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25618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9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20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25614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5" name="Text Box 38"/>
            <p:cNvSpPr txBox="1">
              <a:spLocks noChangeArrowheads="1"/>
            </p:cNvSpPr>
            <p:nvPr/>
          </p:nvSpPr>
          <p:spPr bwMode="auto">
            <a:xfrm>
              <a:off x="1910" y="1916"/>
              <a:ext cx="11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TCP 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 setup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  <p:sp>
        <p:nvSpPr>
          <p:cNvPr id="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56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A6061A-58BB-43E6-B42F-6FD1E763AFCD}" type="slidenum">
              <a:rPr lang="en-US" altLang="en-US" sz="1400" smtClean="0"/>
              <a:pPr/>
              <a:t>26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9421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42988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TCPClient.java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1088"/>
            <a:ext cx="9144000" cy="53721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java.io.*;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java.net.*;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class TCPClient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public static void main(String argv[]) throws Exception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{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String sentence;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String modifiedSentence;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BufferedReader inFromUser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     new BufferedReader(new InputStreamReader(System.in));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Socket clientSocket = new Socket("hostname", 6789);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DataOutputStream outToServer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	    new DataOutputStream(clientSocket.getOutputStream());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040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TCPClient.java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1288"/>
            <a:ext cx="7772400" cy="49704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BufferedReader inFromServer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 new BufferedReader(new InputStreamReader(clientSocket.getInputStream())); 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sentence = inFromUser.readLine();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outToServer.writeBytes(sentence + '\n');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modifiedSentence = inFromServer.readLine();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System.out.println("FROM SERVER: " + modifiedSentence);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clientSocket.close();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       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} 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0C26C4-AEC8-4779-80F5-1BF88738E5CA}" type="slidenum">
              <a:rPr lang="en-US" altLang="en-US" sz="1400" smtClean="0"/>
              <a:pPr/>
              <a:t>28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024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TCPServer.java</a:t>
            </a:r>
            <a:endParaRPr lang="ko-KR" altLang="en-US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65238"/>
            <a:ext cx="8709025" cy="50434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java.io.*;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java.net.*;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class TCPServer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  public static void main(String argv[]) throws Exception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 {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 String clientSentence;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 String capitalizedSentence;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ServerSocket welcomeSocket = new ServerSocket(6789);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while(true)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  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Socket connectionSocket = welcomeSocket.accept();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  BufferedReader inFromClient = new BufferedReader(new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         InputStreamReader(connectionSocket.getInputStream())); 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3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TCP/IP Stack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905-1BC3-4C38-8796-59B02ED9D045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6791823" cy="4843462"/>
          </a:xfrm>
        </p:spPr>
      </p:pic>
    </p:spTree>
    <p:extLst>
      <p:ext uri="{BB962C8B-B14F-4D97-AF65-F5344CB8AC3E}">
        <p14:creationId xmlns:p14="http://schemas.microsoft.com/office/powerpoint/2010/main" val="869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TCPServer.java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  <a:ea typeface="Gulim" pitchFamily="34" charset="-127"/>
              </a:rPr>
              <a:t>            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DataOutputStream  outToClient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   new DataOutputStream(connectionSocket.getOutputStream());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clientSentence = inFromClient.readLine();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capitalizedSentence = clientSentence.toUpperCase() + '\n';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outToClient.writeBytes(capitalizedSentence);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} 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97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D9022D-0696-4514-9973-5267883C4B58}" type="slidenum">
              <a:rPr lang="en-US" altLang="en-US" sz="1400" smtClean="0"/>
              <a:pPr/>
              <a:t>30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1415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UDP Sockets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05788" cy="4648200"/>
          </a:xfrm>
        </p:spPr>
        <p:txBody>
          <a:bodyPr>
            <a:normAutofit/>
          </a:bodyPr>
          <a:lstStyle/>
          <a:p>
            <a:r>
              <a:rPr lang="en-US" altLang="en-US" sz="2800" dirty="0" err="1" smtClean="0"/>
              <a:t>DatagramSocket</a:t>
            </a:r>
            <a:r>
              <a:rPr lang="en-US" altLang="en-US" sz="2800" dirty="0" smtClean="0"/>
              <a:t> class</a:t>
            </a:r>
          </a:p>
          <a:p>
            <a:endParaRPr lang="en-US" altLang="en-US" sz="2800" dirty="0" smtClean="0"/>
          </a:p>
          <a:p>
            <a:r>
              <a:rPr lang="en-US" altLang="en-US" sz="2800" dirty="0" err="1" smtClean="0"/>
              <a:t>DatagramPacket</a:t>
            </a:r>
            <a:r>
              <a:rPr lang="en-US" altLang="en-US" sz="2800" dirty="0" smtClean="0"/>
              <a:t> class needed to specify the payload</a:t>
            </a:r>
          </a:p>
          <a:p>
            <a:pPr lvl="1"/>
            <a:r>
              <a:rPr lang="en-US" altLang="en-US" sz="2800" dirty="0" smtClean="0"/>
              <a:t>incoming or outgoing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A8CBBC-0566-4F94-82BE-AAC8E6A98FA9}" type="slidenum">
              <a:rPr lang="en-US" altLang="en-US" sz="1400" smtClean="0"/>
              <a:pPr/>
              <a:t>31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7637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Socket Programming with UDP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7363" cy="464820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UDP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Connectionless and unreliable service.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There isn’t an initial handshaking phase.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Doesn’t have a pipe.</a:t>
            </a:r>
          </a:p>
          <a:p>
            <a:pPr lvl="1"/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Transmitted </a:t>
            </a:r>
            <a:r>
              <a:rPr lang="en-US" altLang="ko-KR" dirty="0">
                <a:latin typeface="Tahoma" pitchFamily="34" charset="0"/>
                <a:ea typeface="Gulim" pitchFamily="34" charset="-127"/>
              </a:rPr>
              <a:t>data may be received out of order, or lost</a:t>
            </a:r>
          </a:p>
          <a:p>
            <a:pPr lvl="1"/>
            <a:endParaRPr lang="en-US" altLang="ko-KR" sz="1800" dirty="0" smtClean="0">
              <a:latin typeface="Tahoma" pitchFamily="34" charset="0"/>
              <a:ea typeface="Gulim" pitchFamily="34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1800" dirty="0" smtClean="0">
              <a:latin typeface="Tahoma" pitchFamily="34" charset="0"/>
              <a:ea typeface="Gulim" pitchFamily="34" charset="-127"/>
            </a:endParaRPr>
          </a:p>
          <a:p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Socket Programming with UDP</a:t>
            </a:r>
          </a:p>
          <a:p>
            <a:pPr lvl="1"/>
            <a:r>
              <a:rPr lang="en-US" altLang="ko-KR" sz="1800" dirty="0" smtClean="0">
                <a:latin typeface="Tahoma" pitchFamily="34" charset="0"/>
                <a:ea typeface="Gulim" pitchFamily="34" charset="-127"/>
              </a:rPr>
              <a:t>No need for a welcoming socket.</a:t>
            </a:r>
          </a:p>
          <a:p>
            <a:pPr lvl="1"/>
            <a:r>
              <a:rPr lang="en-US" altLang="ko-KR" sz="1800" dirty="0" smtClean="0">
                <a:latin typeface="Tahoma" pitchFamily="34" charset="0"/>
                <a:ea typeface="Gulim" pitchFamily="34" charset="-127"/>
              </a:rPr>
              <a:t>No streams are attached to the sockets.</a:t>
            </a:r>
          </a:p>
          <a:p>
            <a:pPr lvl="1"/>
            <a:r>
              <a:rPr lang="en-US" altLang="ko-KR" sz="1800" dirty="0" smtClean="0">
                <a:latin typeface="Tahoma" pitchFamily="34" charset="0"/>
                <a:ea typeface="Gulim" pitchFamily="34" charset="-127"/>
              </a:rPr>
              <a:t>the sending hosts creates “packets” by attaching the IP destination address and port number to each batch of bytes.</a:t>
            </a:r>
          </a:p>
          <a:p>
            <a:pPr lvl="1"/>
            <a:r>
              <a:rPr lang="en-US" altLang="ko-KR" sz="1800" dirty="0" smtClean="0">
                <a:latin typeface="Tahoma" pitchFamily="34" charset="0"/>
                <a:ea typeface="Gulim" pitchFamily="34" charset="-127"/>
              </a:rPr>
              <a:t>The receiving process must unravel to received packet to obtain the packet’s information bytes.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4A18CD-D7AE-4286-96F4-47D8F57CCB45}" type="slidenum">
              <a:rPr lang="en-US" altLang="en-US" sz="1400" smtClean="0"/>
              <a:pPr/>
              <a:t>32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9067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JAVA UDP Sockets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In Package java.net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err="1" smtClean="0">
                <a:latin typeface="Tahoma" pitchFamily="34" charset="0"/>
                <a:ea typeface="Gulim" pitchFamily="34" charset="-127"/>
              </a:rPr>
              <a:t>java.net.DatagramSocket</a:t>
            </a:r>
            <a:endParaRPr lang="en-US" altLang="ko-KR" sz="2400" dirty="0" smtClean="0">
              <a:latin typeface="Tahoma" pitchFamily="34" charset="0"/>
              <a:ea typeface="Gulim" pitchFamily="34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A socket for sending and receiving datagram packets.</a:t>
            </a:r>
          </a:p>
          <a:p>
            <a:pPr lvl="2">
              <a:lnSpc>
                <a:spcPct val="90000"/>
              </a:lnSpc>
            </a:pPr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Constructor and Methods</a:t>
            </a:r>
          </a:p>
          <a:p>
            <a:pPr lvl="3">
              <a:lnSpc>
                <a:spcPct val="90000"/>
              </a:lnSpc>
            </a:pP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DatagramSocket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(</a:t>
            </a: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int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 port): Constructs a datagram socket and binds it to the specified port on the local host machine.</a:t>
            </a:r>
          </a:p>
          <a:p>
            <a:pPr lvl="3">
              <a:lnSpc>
                <a:spcPct val="90000"/>
              </a:lnSpc>
            </a:pP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void receive( </a:t>
            </a: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DatagramPacket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 p)</a:t>
            </a:r>
          </a:p>
          <a:p>
            <a:pPr lvl="3">
              <a:lnSpc>
                <a:spcPct val="90000"/>
              </a:lnSpc>
            </a:pP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void send( </a:t>
            </a: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DatagramPacket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 p)</a:t>
            </a:r>
          </a:p>
          <a:p>
            <a:pPr lvl="3">
              <a:lnSpc>
                <a:spcPct val="90000"/>
              </a:lnSpc>
            </a:pP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void close()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BCAA68-269A-4E87-9C03-7871B985254A}" type="slidenum">
              <a:rPr lang="en-US" altLang="en-US" sz="1400" smtClean="0"/>
              <a:pPr/>
              <a:t>33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3829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DatagramSocket Constructors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568450"/>
            <a:ext cx="8548687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DatagramSocket();	</a:t>
            </a:r>
            <a:endParaRPr lang="en-US" altLang="en-US" sz="2400" b="1" i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DatagramSocket(int port);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DatagramSocket(int port, InetAddress a);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mtClean="0"/>
              <a:t>All can throw SocketException or SecurityException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F8A9D3-60D1-432C-B571-717E1D57EE4C}" type="slidenum">
              <a:rPr lang="en-US" altLang="en-US" sz="1400" smtClean="0"/>
              <a:pPr/>
              <a:t>34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8387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Datagram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void connect(InetAddress, int port);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void close();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void receive(DatagramPacket p);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void send(DatagramPacket p);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altLang="en-US" b="1" smtClean="0"/>
              <a:t>Lots more!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AE2DBD-452A-48B6-97C8-16850855DBD5}" type="slidenum">
              <a:rPr lang="en-US" altLang="en-US" sz="1400" smtClean="0"/>
              <a:pPr/>
              <a:t>35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6702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Datagram Packet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Contain the payload</a:t>
            </a:r>
          </a:p>
          <a:p>
            <a:pPr lvl="1"/>
            <a:r>
              <a:rPr lang="en-US" altLang="en-US" sz="2800" dirty="0" smtClean="0"/>
              <a:t>a byte array</a:t>
            </a:r>
          </a:p>
          <a:p>
            <a:endParaRPr lang="en-US" altLang="en-US" dirty="0" smtClean="0"/>
          </a:p>
          <a:p>
            <a:r>
              <a:rPr lang="en-US" altLang="en-US" sz="2800" dirty="0" smtClean="0"/>
              <a:t>Can also be used to specify the destination address</a:t>
            </a:r>
          </a:p>
          <a:p>
            <a:pPr lvl="1"/>
            <a:r>
              <a:rPr lang="en-US" altLang="en-US" sz="2400" dirty="0" smtClean="0"/>
              <a:t>when not using connected mode UDP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9DAFF1-EE79-4636-BCB5-327ABFEDD22C}" type="slidenum">
              <a:rPr lang="en-US" altLang="en-US" sz="1400" smtClean="0"/>
              <a:pPr/>
              <a:t>36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5625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DatagramPacket Constructors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smtClean="0"/>
              <a:t>For receiving: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DatagramPacket( byte[] buf, int len);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smtClean="0"/>
              <a:t>For sending: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DatagramPacket( byte[] buf, int len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			 InetAddress a, int port);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1B838D-A335-4364-A96B-0EE1334BCCB0}" type="slidenum">
              <a:rPr lang="en-US" altLang="en-US" sz="1400" smtClean="0"/>
              <a:pPr/>
              <a:t>37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2119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DatagramPacket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byte[] getData();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void setData(byte[] buf);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void setAddress(InetAddress a);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void setPort(int port);</a:t>
            </a:r>
          </a:p>
          <a:p>
            <a:pPr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InetAddress getAddress();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int getPort();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AF7079-C3D8-4636-B667-A59E6C68D932}" type="slidenum">
              <a:rPr lang="en-US" altLang="en-US" sz="1400" smtClean="0"/>
              <a:pPr/>
              <a:t>38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3359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Example: Java client (UDP)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655888" y="1606550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r:id="rId3" imgW="4803648" imgH="5675376" progId="Visio.Drawing.5">
                  <p:embed/>
                </p:oleObj>
              </mc:Choice>
              <mc:Fallback>
                <p:oleObj r:id="rId3" imgW="4803648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606550"/>
                        <a:ext cx="4067175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47813" y="3773488"/>
            <a:ext cx="2184400" cy="915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Output: </a:t>
            </a:r>
            <a:r>
              <a:rPr lang="en-US" altLang="ko-KR" sz="1800">
                <a:latin typeface="Comic Sans MS" pitchFamily="66" charset="0"/>
                <a:ea typeface="Gulim" pitchFamily="34" charset="-127"/>
              </a:rPr>
              <a:t>sends packet (TCP sent “byte stream”)</a:t>
            </a:r>
            <a:endParaRPr lang="en-US" altLang="ko-KR" sz="1800">
              <a:ea typeface="Gulim" pitchFamily="34" charset="-127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932488" y="3103563"/>
            <a:ext cx="21844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Input: </a:t>
            </a:r>
            <a:r>
              <a:rPr lang="en-US" altLang="ko-KR" sz="1800">
                <a:latin typeface="Comic Sans MS" pitchFamily="66" charset="0"/>
                <a:ea typeface="Gulim" pitchFamily="34" charset="-127"/>
              </a:rPr>
              <a:t>receives packet (TCP received “byte stream”)</a:t>
            </a:r>
            <a:endParaRPr lang="en-US" altLang="ko-KR" sz="1800">
              <a:ea typeface="Gulim" pitchFamily="34" charset="-127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294063" y="3940175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 flipH="1">
            <a:off x="5387975" y="3316288"/>
            <a:ext cx="576263" cy="788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862263" y="2827338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000">
                <a:solidFill>
                  <a:schemeClr val="accent2"/>
                </a:solidFill>
                <a:latin typeface="Comic Sans MS" pitchFamily="66" charset="0"/>
                <a:ea typeface="Gulim" pitchFamily="34" charset="-127"/>
              </a:rPr>
              <a:t>Client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000">
                <a:solidFill>
                  <a:schemeClr val="accent2"/>
                </a:solidFill>
                <a:latin typeface="Comic Sans MS" pitchFamily="66" charset="0"/>
                <a:ea typeface="Gulim" pitchFamily="34" charset="-127"/>
              </a:rPr>
              <a:t>process</a:t>
            </a:r>
            <a:endParaRPr lang="en-US" altLang="ko-KR" sz="2000">
              <a:solidFill>
                <a:schemeClr val="accent2"/>
              </a:solidFill>
              <a:ea typeface="Gulim" pitchFamily="34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051300" y="5113338"/>
            <a:ext cx="1625600" cy="5095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4087813" y="5045075"/>
            <a:ext cx="1541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ko-KR" sz="1800">
                <a:solidFill>
                  <a:schemeClr val="bg1"/>
                </a:solidFill>
                <a:latin typeface="Comic Sans MS" pitchFamily="66" charset="0"/>
                <a:ea typeface="Gulim" pitchFamily="34" charset="-127"/>
              </a:rPr>
              <a:t>client UDP socket</a:t>
            </a:r>
            <a:endParaRPr lang="en-US" altLang="ko-KR" sz="1800">
              <a:ea typeface="Gulim" pitchFamily="34" charset="-127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5235575" y="5592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0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EEEFE-D6FA-42E5-BE49-84C70405663D}" type="slidenum">
              <a:rPr lang="en-US" altLang="en-US" sz="1400" smtClean="0"/>
              <a:pPr/>
              <a:t>39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181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/>
              <a:t>Two essential types of sockets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066800"/>
            <a:ext cx="3810000" cy="4648200"/>
          </a:xfrm>
        </p:spPr>
        <p:txBody>
          <a:bodyPr/>
          <a:lstStyle/>
          <a:p>
            <a:r>
              <a:rPr lang="en-US" altLang="en-US" sz="2000">
                <a:latin typeface="Arial" pitchFamily="34" charset="0"/>
              </a:rPr>
              <a:t>SOCK_STREAM</a:t>
            </a:r>
          </a:p>
          <a:p>
            <a:pPr lvl="1"/>
            <a:r>
              <a:rPr lang="en-US" altLang="en-US" sz="2000"/>
              <a:t>a.k.a. TCP</a:t>
            </a:r>
          </a:p>
          <a:p>
            <a:pPr lvl="1"/>
            <a:r>
              <a:rPr lang="en-US" altLang="en-US" sz="2000"/>
              <a:t>reliable delivery</a:t>
            </a:r>
          </a:p>
          <a:p>
            <a:pPr lvl="1"/>
            <a:r>
              <a:rPr lang="en-US" altLang="en-US" sz="2000"/>
              <a:t>in-order guaranteed</a:t>
            </a:r>
          </a:p>
          <a:p>
            <a:pPr lvl="1"/>
            <a:r>
              <a:rPr lang="en-US" altLang="en-US" sz="2000"/>
              <a:t>connection-oriented</a:t>
            </a:r>
          </a:p>
          <a:p>
            <a:pPr lvl="1"/>
            <a:r>
              <a:rPr lang="en-US" altLang="en-US" sz="2000"/>
              <a:t>bidirectional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143000"/>
            <a:ext cx="4343400" cy="4648200"/>
          </a:xfrm>
        </p:spPr>
        <p:txBody>
          <a:bodyPr/>
          <a:lstStyle/>
          <a:p>
            <a:r>
              <a:rPr lang="en-US" altLang="en-US" sz="2000">
                <a:latin typeface="Arial" pitchFamily="34" charset="0"/>
              </a:rPr>
              <a:t>SOCK_DGRAM</a:t>
            </a:r>
          </a:p>
          <a:p>
            <a:pPr lvl="1"/>
            <a:r>
              <a:rPr lang="en-US" altLang="en-US" sz="2000"/>
              <a:t>a.k.a. UDP</a:t>
            </a:r>
          </a:p>
          <a:p>
            <a:pPr lvl="1"/>
            <a:r>
              <a:rPr lang="en-US" altLang="en-US" sz="2000"/>
              <a:t>unreliable delivery</a:t>
            </a:r>
          </a:p>
          <a:p>
            <a:pPr lvl="1"/>
            <a:r>
              <a:rPr lang="en-US" altLang="en-US" sz="2000"/>
              <a:t>no order guarantees</a:t>
            </a:r>
          </a:p>
          <a:p>
            <a:pPr lvl="1"/>
            <a:r>
              <a:rPr lang="en-US" altLang="en-US" sz="2000"/>
              <a:t>no notion of “connection” – app indicates dest. for each packet</a:t>
            </a:r>
          </a:p>
          <a:p>
            <a:pPr lvl="1"/>
            <a:r>
              <a:rPr lang="en-US" altLang="en-US" sz="2000"/>
              <a:t>can send or receive</a:t>
            </a:r>
          </a:p>
        </p:txBody>
      </p:sp>
      <p:sp>
        <p:nvSpPr>
          <p:cNvPr id="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E44-EFDA-4114-9829-7B5FC8D58FE1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152400" y="3505200"/>
            <a:ext cx="4267200" cy="2060575"/>
            <a:chOff x="96" y="2352"/>
            <a:chExt cx="2688" cy="1298"/>
          </a:xfrm>
        </p:grpSpPr>
        <p:grpSp>
          <p:nvGrpSpPr>
            <p:cNvPr id="10260" name="Group 20"/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10259" name="Oval 1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10258" name="Oval 1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10245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720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Dest.</a:t>
                </a:r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Rectangle 2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25" name="Group 85"/>
          <p:cNvGrpSpPr>
            <a:grpSpLocks/>
          </p:cNvGrpSpPr>
          <p:nvPr/>
        </p:nvGrpSpPr>
        <p:grpSpPr bwMode="auto">
          <a:xfrm>
            <a:off x="5029200" y="4114800"/>
            <a:ext cx="3962400" cy="2241550"/>
            <a:chOff x="2928" y="2784"/>
            <a:chExt cx="2496" cy="1412"/>
          </a:xfrm>
        </p:grpSpPr>
        <p:grpSp>
          <p:nvGrpSpPr>
            <p:cNvPr id="10295" name="Group 55"/>
            <p:cNvGrpSpPr>
              <a:grpSpLocks/>
            </p:cNvGrpSpPr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10296" name="Oval 56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97" name="Text Box 5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10298" name="Oval 5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10300" name="Group 60"/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10301" name="AutoShape 61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2" name="Text Box 62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10303" name="AutoShape 63"/>
            <p:cNvSpPr>
              <a:spLocks noChangeArrowheads="1"/>
            </p:cNvSpPr>
            <p:nvPr/>
          </p:nvSpPr>
          <p:spPr bwMode="auto">
            <a:xfrm flipV="1">
              <a:off x="3024" y="3168"/>
              <a:ext cx="720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4" name="Text Box 64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0305" name="Text Box 6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0306" name="Text Box 6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9" name="Rectangle 69"/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Text Box 72"/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D1</a:t>
              </a:r>
            </a:p>
          </p:txBody>
        </p:sp>
        <p:sp>
          <p:nvSpPr>
            <p:cNvPr id="10316" name="Text Box 76"/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D3</a:t>
              </a:r>
            </a:p>
          </p:txBody>
        </p:sp>
        <p:sp>
          <p:nvSpPr>
            <p:cNvPr id="10317" name="Text Box 77"/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D2</a:t>
              </a:r>
            </a:p>
          </p:txBody>
        </p:sp>
        <p:sp>
          <p:nvSpPr>
            <p:cNvPr id="10318" name="Freeform 78"/>
            <p:cNvSpPr>
              <a:spLocks/>
            </p:cNvSpPr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0319" name="Line 79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10322" name="Group 82"/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10320" name="Line 8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21" name="Line 8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323" name="Line 83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0324" name="Rectangle 84"/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26" name="Text Box 86"/>
          <p:cNvSpPr txBox="1">
            <a:spLocks noChangeArrowheads="1"/>
          </p:cNvSpPr>
          <p:nvPr/>
        </p:nvSpPr>
        <p:spPr bwMode="auto">
          <a:xfrm>
            <a:off x="1447800" y="6096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Q</a:t>
            </a:r>
            <a:r>
              <a:rPr lang="en-US" altLang="en-US"/>
              <a:t>: why have type </a:t>
            </a:r>
            <a:r>
              <a:rPr lang="en-US" altLang="en-US">
                <a:latin typeface="Arial" pitchFamily="34" charset="0"/>
              </a:rPr>
              <a:t>SOCK_DGRAM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3425" cy="1143000"/>
          </a:xfrm>
        </p:spPr>
        <p:txBody>
          <a:bodyPr/>
          <a:lstStyle/>
          <a:p>
            <a:r>
              <a:rPr lang="en-US" altLang="ko-KR" sz="3600" smtClean="0">
                <a:latin typeface="Tahoma" pitchFamily="34" charset="0"/>
                <a:ea typeface="Gulim" pitchFamily="34" charset="-127"/>
              </a:rPr>
              <a:t>Client/server socket interaction: UDP</a:t>
            </a:r>
            <a:endParaRPr lang="en-US" altLang="ko-KR" smtClean="0">
              <a:latin typeface="Tahoma" pitchFamily="34" charset="0"/>
              <a:ea typeface="Gulim" pitchFamily="34" charset="-127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76350" y="3324225"/>
            <a:ext cx="5413375" cy="2544763"/>
            <a:chOff x="804" y="2094"/>
            <a:chExt cx="3410" cy="1603"/>
          </a:xfrm>
        </p:grpSpPr>
        <p:sp>
          <p:nvSpPr>
            <p:cNvPr id="39964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65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0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close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39966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>
                <a:latin typeface="Tahoma" pitchFamily="34" charset="0"/>
                <a:ea typeface="Gulim" pitchFamily="34" charset="-127"/>
              </a:rPr>
              <a:t>Server </a:t>
            </a:r>
            <a:r>
              <a:rPr lang="en-US" altLang="ko-KR" sz="1800">
                <a:latin typeface="Tahoma" pitchFamily="34" charset="0"/>
                <a:ea typeface="Gulim" pitchFamily="34" charset="-127"/>
              </a:rPr>
              <a:t>(running on </a:t>
            </a:r>
            <a:r>
              <a:rPr lang="en-US" altLang="ko-KR" sz="1800" b="1">
                <a:latin typeface="Tahoma" pitchFamily="34" charset="0"/>
                <a:ea typeface="Gulim" pitchFamily="34" charset="-127"/>
              </a:rPr>
              <a:t>hostid</a:t>
            </a:r>
            <a:r>
              <a:rPr lang="en-US" altLang="ko-KR" sz="1800">
                <a:latin typeface="Tahoma" pitchFamily="34" charset="0"/>
                <a:ea typeface="Gulim" pitchFamily="34" charset="-127"/>
              </a:rPr>
              <a:t>)</a:t>
            </a:r>
            <a:endParaRPr lang="en-US" altLang="ko-KR">
              <a:latin typeface="Tahoma" pitchFamily="34" charset="0"/>
              <a:ea typeface="Gulim" pitchFamily="34" charset="-127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32438" y="3933825"/>
            <a:ext cx="1397000" cy="1354138"/>
            <a:chOff x="3485" y="2478"/>
            <a:chExt cx="880" cy="853"/>
          </a:xfrm>
        </p:grpSpPr>
        <p:sp>
          <p:nvSpPr>
            <p:cNvPr id="39962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read reply from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39963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00375" y="1333500"/>
            <a:ext cx="5259388" cy="2593975"/>
            <a:chOff x="1890" y="840"/>
            <a:chExt cx="3313" cy="1634"/>
          </a:xfrm>
        </p:grpSpPr>
        <p:grpSp>
          <p:nvGrpSpPr>
            <p:cNvPr id="39955" name="Group 12"/>
            <p:cNvGrpSpPr>
              <a:grpSpLocks/>
            </p:cNvGrpSpPr>
            <p:nvPr/>
          </p:nvGrpSpPr>
          <p:grpSpPr bwMode="auto">
            <a:xfrm>
              <a:off x="3389" y="1342"/>
              <a:ext cx="1023" cy="465"/>
              <a:chOff x="3233" y="1852"/>
              <a:chExt cx="1023" cy="465"/>
            </a:xfrm>
          </p:grpSpPr>
          <p:sp>
            <p:nvSpPr>
              <p:cNvPr id="39960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06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create socket,</a:t>
                </a:r>
              </a:p>
              <a:p>
                <a:endParaRPr lang="ko-KR" altLang="en-US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39961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 = 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DatagramSocket()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</p:grpSp>
        <p:sp>
          <p:nvSpPr>
            <p:cNvPr id="39956" name="Text Box 15"/>
            <p:cNvSpPr txBox="1">
              <a:spLocks noChangeArrowheads="1"/>
            </p:cNvSpPr>
            <p:nvPr/>
          </p:nvSpPr>
          <p:spPr bwMode="auto">
            <a:xfrm>
              <a:off x="3333" y="840"/>
              <a:ext cx="5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>
                  <a:latin typeface="Tahoma" pitchFamily="34" charset="0"/>
                  <a:ea typeface="Gulim" pitchFamily="34" charset="-127"/>
                </a:rPr>
                <a:t>Client</a:t>
              </a:r>
            </a:p>
          </p:txBody>
        </p:sp>
        <p:sp>
          <p:nvSpPr>
            <p:cNvPr id="39957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81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Create, address (</a:t>
              </a:r>
              <a:r>
                <a:rPr lang="en-US" altLang="ko-KR" sz="1400" b="1">
                  <a:latin typeface="Tahoma" pitchFamily="34" charset="0"/>
                  <a:ea typeface="Gulim" pitchFamily="34" charset="-127"/>
                </a:rPr>
                <a:t>hostid, port=x,</a:t>
              </a:r>
              <a:endParaRPr lang="en-US" altLang="ko-KR" sz="1400">
                <a:latin typeface="Tahoma" pitchFamily="34" charset="0"/>
                <a:ea typeface="Gulim" pitchFamily="34" charset="-127"/>
              </a:endParaRP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send datagram request 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using </a:t>
              </a:r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39958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303338" y="2081213"/>
            <a:ext cx="1711325" cy="2149475"/>
            <a:chOff x="821" y="1311"/>
            <a:chExt cx="1078" cy="1354"/>
          </a:xfrm>
        </p:grpSpPr>
        <p:grpSp>
          <p:nvGrpSpPr>
            <p:cNvPr id="39950" name="Group 20"/>
            <p:cNvGrpSpPr>
              <a:grpSpLocks/>
            </p:cNvGrpSpPr>
            <p:nvPr/>
          </p:nvGrpSpPr>
          <p:grpSpPr bwMode="auto">
            <a:xfrm>
              <a:off x="821" y="1311"/>
              <a:ext cx="1023" cy="712"/>
              <a:chOff x="329" y="1209"/>
              <a:chExt cx="1023" cy="712"/>
            </a:xfrm>
          </p:grpSpPr>
          <p:sp>
            <p:nvSpPr>
              <p:cNvPr id="39953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create socket,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port=</a:t>
                </a:r>
                <a:r>
                  <a:rPr lang="en-US" altLang="ko-KR" sz="1400" b="1">
                    <a:latin typeface="Tahoma" pitchFamily="34" charset="0"/>
                    <a:ea typeface="Gulim" pitchFamily="34" charset="-127"/>
                  </a:rPr>
                  <a:t>x</a:t>
                </a:r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, for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incoming request: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39954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serverSocket = 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DatagramSocket()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</p:grpSp>
        <p:sp>
          <p:nvSpPr>
            <p:cNvPr id="39951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100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read request from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serverSocket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39947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write reply to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serverSocket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specifying client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host address,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port umber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39948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99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279D41-E660-48F6-806F-911C99F94D68}" type="slidenum">
              <a:rPr lang="en-US" altLang="en-US" sz="1400" smtClean="0"/>
              <a:pPr/>
              <a:t>40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7702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844550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UDPClient.java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8458200" cy="5327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java.io.*;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java.net.*;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class UDPClient {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 public static void main(String args[]) throws Exception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 {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BufferedReader inFromUser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new BufferedReader(new InputStreamReader(System.in));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b="1" smtClean="0">
                <a:latin typeface="Tahoma" pitchFamily="34" charset="0"/>
                <a:ea typeface="Gulim" pitchFamily="34" charset="-127"/>
              </a:rPr>
              <a:t> 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     DatagramSocket clientSocket = new DatagramSocket();</a:t>
            </a:r>
            <a:r>
              <a:rPr lang="en-US" altLang="ko-KR" sz="2000" b="1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b="1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      InetAddress IPAddress = InetAddress.getByName("hostname");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byte[] sendData = new byte[1024];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byte[] receiveData = new byte[1024];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String sentence = inFromUser.readLine();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sendData = sentence.getBytes(); 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6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771525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UDPClient.java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0775"/>
            <a:ext cx="8207375" cy="51879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  <a:ea typeface="Gulim" pitchFamily="34" charset="-127"/>
              </a:rPr>
              <a:t>  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DatagramPacket sendPacket =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</a:b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         new DatagramPacket(sendData, sendData.length, IPAddress, 9876);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clientSocket.send(sendPacket);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DatagramPacket receivePacket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 new DatagramPacket(receiveData, receiveData.length);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clientSocket.receive(receivePacket);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String modifiedSentence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new String(receivePacket.getData());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System.out.println("FROM SERVER:" + modifiedSentence);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clientSocket.close();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 }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}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F78F1D-DD24-405A-8515-EFE2C7ADDD93}" type="slidenum">
              <a:rPr lang="en-US" altLang="en-US" sz="1400" smtClean="0"/>
              <a:pPr/>
              <a:t>42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88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03275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UDPServer.java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516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java.io.*;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import java.net.*;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class UDPServer {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public static void main(String args[]) throws Exception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 {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DatagramSocket serverSocket = new DatagramSocket(9876);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byte[] receiveData = new byte[1024];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byte[] sendData  = new byte[1024];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while(true)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{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 DatagramPacket receivePacket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   new DatagramPacket(receiveData, receiveData.length);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serverSocket.receive(receivePacket);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 String sentence = new String(receivePacket.getData()); 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7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3863"/>
            <a:ext cx="7772400" cy="844550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UDPServer.java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7188"/>
            <a:ext cx="9144000" cy="47545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ko-KR" altLang="en-US" sz="2000" smtClean="0">
                <a:latin typeface="Tahoma" pitchFamily="34" charset="0"/>
                <a:ea typeface="Gulim" pitchFamily="34" charset="-127"/>
              </a:rPr>
            </a:br>
            <a:r>
              <a:rPr lang="ko-KR" altLang="en-US" sz="2000" smtClean="0">
                <a:latin typeface="Tahoma" pitchFamily="34" charset="0"/>
                <a:ea typeface="Gulim" pitchFamily="34" charset="-127"/>
              </a:rPr>
              <a:t>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InetAddress IPAddress = receivePacket.getAddress();</a:t>
            </a: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 int port = receivePacket.getPort();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 String capitalizedSentence = sentence.toUpperCase();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  sendData = capitalizedSentence.getBytes();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 DatagramPacket sendPacket =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 new DatagramPacket(sendData, sendData.length, IPAddress, port);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2000" b="1" smtClean="0">
                <a:latin typeface="Tahoma" pitchFamily="34" charset="0"/>
                <a:ea typeface="Gulim" pitchFamily="34" charset="-127"/>
              </a:rPr>
              <a:t>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serverSocket.send(sendPacket);</a:t>
            </a:r>
            <a:r>
              <a:rPr lang="en-US" altLang="ko-KR" sz="2000" b="1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2000" b="1" smtClean="0">
                <a:latin typeface="Tahoma" pitchFamily="34" charset="0"/>
                <a:ea typeface="Gulim" pitchFamily="34" charset="-127"/>
              </a:rPr>
            </a:br>
            <a:endParaRPr lang="en-US" altLang="ko-KR" sz="2000" b="1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} </a:t>
            </a:r>
            <a:br>
              <a:rPr lang="en-US" altLang="ko-KR" sz="2000" smtClean="0">
                <a:latin typeface="Tahoma" pitchFamily="34" charset="0"/>
                <a:ea typeface="Gulim" pitchFamily="34" charset="-127"/>
              </a:rPr>
            </a:br>
            <a:endParaRPr lang="ko-KR" altLang="en-US" sz="2000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40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BC0220-9E9D-4020-8410-B37A435FA992}" type="slidenum">
              <a:rPr lang="en-US" altLang="en-US" sz="1400" smtClean="0"/>
              <a:pPr/>
              <a:t>44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0904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Socket functional calls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90650"/>
            <a:ext cx="7580312" cy="4937125"/>
          </a:xfrm>
        </p:spPr>
        <p:txBody>
          <a:bodyPr/>
          <a:lstStyle/>
          <a:p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socket (): Create a socket</a:t>
            </a:r>
          </a:p>
          <a:p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bind(): bind a socket to a local IP address and port #</a:t>
            </a:r>
          </a:p>
          <a:p>
            <a:endParaRPr lang="en-US" altLang="ko-KR" sz="2000" dirty="0" smtClean="0">
              <a:latin typeface="Tahoma" pitchFamily="34" charset="0"/>
              <a:ea typeface="Gulim" pitchFamily="34" charset="-127"/>
            </a:endParaRPr>
          </a:p>
          <a:p>
            <a:r>
              <a:rPr lang="en-US" altLang="ko-KR" sz="2000" dirty="0" smtClean="0">
                <a:solidFill>
                  <a:srgbClr val="0000FF"/>
                </a:solidFill>
                <a:latin typeface="Tahoma" pitchFamily="34" charset="0"/>
                <a:ea typeface="Gulim" pitchFamily="34" charset="-127"/>
              </a:rPr>
              <a:t>listen(): passively waiting for connections</a:t>
            </a:r>
            <a:endParaRPr lang="en-US" altLang="ko-KR" sz="2000" dirty="0" smtClean="0">
              <a:latin typeface="Tahoma" pitchFamily="34" charset="0"/>
              <a:ea typeface="Gulim" pitchFamily="34" charset="-127"/>
            </a:endParaRPr>
          </a:p>
          <a:p>
            <a:r>
              <a:rPr lang="en-US" altLang="ko-KR" sz="2000" dirty="0" smtClean="0">
                <a:solidFill>
                  <a:srgbClr val="0000FF"/>
                </a:solidFill>
                <a:latin typeface="Tahoma" pitchFamily="34" charset="0"/>
                <a:ea typeface="Gulim" pitchFamily="34" charset="-127"/>
              </a:rPr>
              <a:t>connect(): initiating connection to another socket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latin typeface="Tahoma" pitchFamily="34" charset="0"/>
                <a:ea typeface="Gulim" pitchFamily="34" charset="-127"/>
              </a:rPr>
              <a:t>accept(): accept a new connection</a:t>
            </a:r>
          </a:p>
          <a:p>
            <a:endParaRPr lang="en-US" altLang="ko-KR" sz="2000" dirty="0" smtClean="0">
              <a:solidFill>
                <a:srgbClr val="0000FF"/>
              </a:solidFill>
              <a:latin typeface="Tahoma" pitchFamily="34" charset="0"/>
              <a:ea typeface="Gulim" pitchFamily="34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Gulim" pitchFamily="34" charset="-127"/>
              </a:rPr>
              <a:t>Write(): write data to a socket</a:t>
            </a:r>
          </a:p>
          <a:p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Gulim" pitchFamily="34" charset="-127"/>
              </a:rPr>
              <a:t>Read(): read data from a socket</a:t>
            </a:r>
          </a:p>
          <a:p>
            <a:r>
              <a:rPr lang="en-US" altLang="ko-KR" sz="2000" dirty="0" err="1" smtClean="0">
                <a:solidFill>
                  <a:srgbClr val="C00000"/>
                </a:solidFill>
                <a:latin typeface="Tahoma" pitchFamily="34" charset="0"/>
                <a:ea typeface="Gulim" pitchFamily="34" charset="-127"/>
              </a:rPr>
              <a:t>sendto</a:t>
            </a:r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Gulim" pitchFamily="34" charset="-127"/>
              </a:rPr>
              <a:t>(): send a datagram to another UDP socket</a:t>
            </a:r>
          </a:p>
          <a:p>
            <a:r>
              <a:rPr lang="en-US" altLang="ko-KR" sz="2000" dirty="0" err="1" smtClean="0">
                <a:solidFill>
                  <a:srgbClr val="C00000"/>
                </a:solidFill>
                <a:latin typeface="Tahoma" pitchFamily="34" charset="0"/>
                <a:ea typeface="Gulim" pitchFamily="34" charset="-127"/>
              </a:rPr>
              <a:t>recvfrom</a:t>
            </a:r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Gulim" pitchFamily="34" charset="-127"/>
              </a:rPr>
              <a:t>(): read a datagram from a UDP socket</a:t>
            </a:r>
          </a:p>
          <a:p>
            <a:endParaRPr lang="en-US" altLang="ko-KR" sz="2000" dirty="0" smtClean="0">
              <a:solidFill>
                <a:srgbClr val="C00000"/>
              </a:solidFill>
              <a:latin typeface="Tahoma" pitchFamily="34" charset="0"/>
              <a:ea typeface="Gulim" pitchFamily="34" charset="-127"/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  <a:latin typeface="Tahoma" pitchFamily="34" charset="0"/>
                <a:ea typeface="Gulim" pitchFamily="34" charset="-127"/>
              </a:rPr>
              <a:t>close(): close a socket (tear down the connection)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60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A19BD2-0EE8-42A5-9327-B23CECA9598C}" type="slidenum">
              <a:rPr lang="en-US" altLang="en-US" sz="1400" smtClean="0"/>
              <a:pPr/>
              <a:t>45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294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ea typeface="Gulim" pitchFamily="34" charset="-127"/>
              </a:rPr>
              <a:t>Summary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90650"/>
            <a:ext cx="7580312" cy="4937125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Socket programming is the most fundamental form of Client-Server distributed computing available for app. developers</a:t>
            </a:r>
          </a:p>
          <a:p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Can be used to develop client-server distributed applications (e.g. Messaging applications)</a:t>
            </a:r>
          </a:p>
          <a:p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However, most real-world distributed systems use more high level distributed computing technologies (E.g. Web services, EJBs) </a:t>
            </a:r>
          </a:p>
          <a:p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Yet the underlying communication mechanism of these high level Dist. Computing frameworks is socket communication</a:t>
            </a:r>
          </a:p>
          <a:p>
            <a:endParaRPr lang="en-US" altLang="ko-KR" sz="2400" dirty="0" smtClean="0">
              <a:latin typeface="Tahoma" pitchFamily="34" charset="0"/>
              <a:ea typeface="Gulim" pitchFamily="34" charset="-127"/>
            </a:endParaRPr>
          </a:p>
          <a:p>
            <a:endParaRPr lang="en-US" altLang="ko-KR" sz="2400" dirty="0" smtClean="0">
              <a:solidFill>
                <a:srgbClr val="002060"/>
              </a:solidFill>
              <a:latin typeface="Tahoma" pitchFamily="34" charset="0"/>
              <a:ea typeface="Gulim" pitchFamily="34" charset="-127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60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A19BD2-0EE8-42A5-9327-B23CECA9598C}" type="slidenum">
              <a:rPr lang="en-US" altLang="en-US" sz="1400" smtClean="0"/>
              <a:pPr/>
              <a:t>46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6075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sz="2800" dirty="0" smtClean="0"/>
              <a:t>TCP (Transmission control protocol)</a:t>
            </a:r>
          </a:p>
          <a:p>
            <a:pPr marL="114300" indent="0">
              <a:buNone/>
            </a:pPr>
            <a:r>
              <a:rPr lang="en-US" altLang="en-US" sz="2800" dirty="0" smtClean="0"/>
              <a:t>   - Point to point chat applications, File 			transfer (FTP), Email (SMTP)</a:t>
            </a:r>
          </a:p>
          <a:p>
            <a:pPr marL="114300" indent="0">
              <a:buNone/>
            </a:pPr>
            <a:r>
              <a:rPr lang="en-US" altLang="en-US" sz="2200" dirty="0" smtClean="0"/>
              <a:t>  -  </a:t>
            </a:r>
            <a:r>
              <a:rPr lang="en-US" altLang="en-US" sz="2800" dirty="0"/>
              <a:t>Used when there’s a requirement for </a:t>
            </a:r>
            <a:r>
              <a:rPr lang="en-US" altLang="en-US" sz="2800" dirty="0" smtClean="0"/>
              <a:t>	guaranteed </a:t>
            </a:r>
            <a:r>
              <a:rPr lang="en-US" altLang="en-US" sz="2800" dirty="0"/>
              <a:t>delivery</a:t>
            </a:r>
          </a:p>
          <a:p>
            <a:pPr marL="114300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UDP (User datagram protocol) </a:t>
            </a:r>
          </a:p>
          <a:p>
            <a:pPr marL="411480" lvl="1" indent="0">
              <a:buNone/>
            </a:pPr>
            <a:r>
              <a:rPr lang="en-US" altLang="en-US" sz="2600" dirty="0" smtClean="0"/>
              <a:t> – Streaming, Multicast/Broadcast</a:t>
            </a:r>
          </a:p>
          <a:p>
            <a:pPr marL="11430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- Useful when the speed of more important 		than the assurance of delivery </a:t>
            </a:r>
          </a:p>
          <a:p>
            <a:endParaRPr lang="en-US" alt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71E6-AD42-4802-914B-98AE4CAF20A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5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Socket-eye view of the Internet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029200"/>
            <a:ext cx="7772400" cy="1600200"/>
          </a:xfrm>
        </p:spPr>
        <p:txBody>
          <a:bodyPr/>
          <a:lstStyle/>
          <a:p>
            <a:r>
              <a:rPr lang="en-US" altLang="en-US"/>
              <a:t>Each host machine has an IP address</a:t>
            </a:r>
          </a:p>
          <a:p>
            <a:r>
              <a:rPr lang="en-US" altLang="en-US"/>
              <a:t>When a packet arrives at a host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0B8-1E85-49A5-BDBF-F94F733D4EE4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" y="1828800"/>
          <a:ext cx="1066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Clip" r:id="rId3" imgW="1305000" imgH="1085760" progId="MS_ClipArt_Gallery.5">
                  <p:embed/>
                </p:oleObj>
              </mc:Choice>
              <mc:Fallback>
                <p:oleObj name="Clip" r:id="rId3" imgW="1305000" imgH="108576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1066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143000" y="3505200"/>
          <a:ext cx="1066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Clip" r:id="rId5" imgW="1305000" imgH="1085760" progId="MS_ClipArt_Gallery.5">
                  <p:embed/>
                </p:oleObj>
              </mc:Choice>
              <mc:Fallback>
                <p:oleObj name="Clip" r:id="rId5" imgW="1305000" imgH="1085760" progId="MS_ClipArt_Gallery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1066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733800" y="2209800"/>
          <a:ext cx="1066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Clip" r:id="rId6" imgW="1305000" imgH="1085760" progId="MS_ClipArt_Gallery.5">
                  <p:embed/>
                </p:oleObj>
              </mc:Choice>
              <mc:Fallback>
                <p:oleObj name="Clip" r:id="rId6" imgW="1305000" imgH="1085760" progId="MS_ClipArt_Gallery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1066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295400" y="1828800"/>
            <a:ext cx="25146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medellin.cs.columbia.edu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(128.59.21.14)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438400" y="3352800"/>
            <a:ext cx="25146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cluster.cs.columbia.edu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(128.59.21.14,  128.59.16.7, 128.59.16.5, 128.59.16.4)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1295400" y="3657600"/>
          <a:ext cx="1066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Clip" r:id="rId7" imgW="1305000" imgH="1085760" progId="MS_ClipArt_Gallery.5">
                  <p:embed/>
                </p:oleObj>
              </mc:Choice>
              <mc:Fallback>
                <p:oleObj name="Clip" r:id="rId7" imgW="1305000" imgH="1085760" progId="MS_ClipArt_Gallery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066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447800" y="3810000"/>
          <a:ext cx="1066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Clip" r:id="rId8" imgW="1305000" imgH="1085760" progId="MS_ClipArt_Gallery.5">
                  <p:embed/>
                </p:oleObj>
              </mc:Choice>
              <mc:Fallback>
                <p:oleObj name="Clip" r:id="rId8" imgW="1305000" imgH="1085760" progId="MS_ClipArt_Gallery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066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1600200" y="3962400"/>
          <a:ext cx="1066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Clip" r:id="rId9" imgW="1305000" imgH="1085760" progId="MS_ClipArt_Gallery.5">
                  <p:embed/>
                </p:oleObj>
              </mc:Choice>
              <mc:Fallback>
                <p:oleObj name="Clip" r:id="rId9" imgW="1305000" imgH="1085760" progId="MS_ClipArt_Gallery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1066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495800" y="2667000"/>
            <a:ext cx="25146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newworld.cs.umass.edu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(128.119.245.93)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Ports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638800" y="1295400"/>
          <a:ext cx="31242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Clip" r:id="rId3" imgW="1305000" imgH="1085760" progId="MS_ClipArt_Gallery.5">
                  <p:embed/>
                </p:oleObj>
              </mc:Choice>
              <mc:Fallback>
                <p:oleObj name="Clip" r:id="rId3" imgW="1305000" imgH="108576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5400"/>
                        <a:ext cx="31242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7E06-5F70-4DEE-8B58-1AB01CE326D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4191000" cy="4800600"/>
          </a:xfrm>
        </p:spPr>
        <p:txBody>
          <a:bodyPr/>
          <a:lstStyle/>
          <a:p>
            <a:r>
              <a:rPr lang="en-US" altLang="en-US"/>
              <a:t>Each host has 65,536 ports</a:t>
            </a:r>
          </a:p>
          <a:p>
            <a:r>
              <a:rPr lang="en-US" altLang="en-US"/>
              <a:t>Some ports are </a:t>
            </a:r>
            <a:r>
              <a:rPr lang="en-US" altLang="en-US" i="1"/>
              <a:t>reserved for specific apps</a:t>
            </a:r>
          </a:p>
          <a:p>
            <a:pPr lvl="1"/>
            <a:r>
              <a:rPr lang="en-US" altLang="en-US"/>
              <a:t>20,21: FTP</a:t>
            </a:r>
          </a:p>
          <a:p>
            <a:pPr lvl="1"/>
            <a:r>
              <a:rPr lang="en-US" altLang="en-US"/>
              <a:t>23: Telnet</a:t>
            </a:r>
          </a:p>
          <a:p>
            <a:pPr lvl="1"/>
            <a:r>
              <a:rPr lang="en-US" altLang="en-US"/>
              <a:t>80: HTTP</a:t>
            </a:r>
          </a:p>
          <a:p>
            <a:pPr lvl="1"/>
            <a:r>
              <a:rPr lang="en-US" altLang="en-US"/>
              <a:t>see RFC 1700 (about 2000 ports are reserved)</a:t>
            </a:r>
          </a:p>
          <a:p>
            <a:pPr>
              <a:buFont typeface="ZapfDingbats" pitchFamily="82" charset="2"/>
              <a:buNone/>
            </a:pPr>
            <a:endParaRPr lang="en-US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648200" y="1752600"/>
            <a:ext cx="16002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Port 0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648200" y="2209800"/>
            <a:ext cx="16002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Port 1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648200" y="3124200"/>
            <a:ext cx="15240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Port 65535</a:t>
            </a:r>
          </a:p>
        </p:txBody>
      </p:sp>
      <p:grpSp>
        <p:nvGrpSpPr>
          <p:cNvPr id="5137" name="Group 17"/>
          <p:cNvGrpSpPr>
            <a:grpSpLocks noChangeAspect="1"/>
          </p:cNvGrpSpPr>
          <p:nvPr/>
        </p:nvGrpSpPr>
        <p:grpSpPr bwMode="auto">
          <a:xfrm>
            <a:off x="5486400" y="2667000"/>
            <a:ext cx="92075" cy="369888"/>
            <a:chOff x="4656" y="1776"/>
            <a:chExt cx="96" cy="384"/>
          </a:xfrm>
        </p:grpSpPr>
        <p:sp>
          <p:nvSpPr>
            <p:cNvPr id="5130" name="Oval 10"/>
            <p:cNvSpPr>
              <a:spLocks noChangeAspect="1" noChangeArrowheads="1"/>
            </p:cNvSpPr>
            <p:nvPr/>
          </p:nvSpPr>
          <p:spPr bwMode="auto">
            <a:xfrm>
              <a:off x="4656" y="17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spect="1" noChangeArrowheads="1"/>
            </p:cNvSpPr>
            <p:nvPr/>
          </p:nvSpPr>
          <p:spPr bwMode="auto">
            <a:xfrm>
              <a:off x="4656" y="192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spect="1"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4267200" y="1981200"/>
            <a:ext cx="0" cy="411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41" name="AutoShape 21"/>
          <p:cNvCxnSpPr>
            <a:cxnSpLocks noChangeShapeType="1"/>
            <a:stCxn id="5128" idx="1"/>
            <a:endCxn id="5138" idx="1"/>
          </p:cNvCxnSpPr>
          <p:nvPr/>
        </p:nvCxnSpPr>
        <p:spPr bwMode="auto">
          <a:xfrm flipH="1">
            <a:off x="4267200" y="2411413"/>
            <a:ext cx="363538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6" name="Line 26"/>
          <p:cNvSpPr>
            <a:spLocks noChangeShapeType="1"/>
          </p:cNvSpPr>
          <p:nvPr/>
        </p:nvSpPr>
        <p:spPr bwMode="auto">
          <a:xfrm flipH="1">
            <a:off x="3886200" y="2413000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4267200" y="2286000"/>
            <a:ext cx="0" cy="1004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H="1">
            <a:off x="4267200" y="1981200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 flipH="1">
            <a:off x="4267200" y="3276600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3505200" y="3810000"/>
            <a:ext cx="5257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800">
              <a:latin typeface="Comic Sans MS" pitchFamily="66" charset="0"/>
            </a:endParaRPr>
          </a:p>
        </p:txBody>
      </p: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3581400" y="3886200"/>
            <a:ext cx="510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>
                <a:latin typeface="Comic Sans MS" pitchFamily="66" charset="0"/>
              </a:rPr>
              <a:t>A socket provides an interface to send data to/from the network through a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Addresses, Ports and Sockets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altLang="en-US" sz="2800" dirty="0" smtClean="0"/>
              <a:t>In TCP, only </a:t>
            </a:r>
            <a:r>
              <a:rPr lang="en-US" altLang="en-US" sz="2800" dirty="0" smtClean="0"/>
              <a:t>application (process) can </a:t>
            </a:r>
            <a:r>
              <a:rPr lang="en-US" altLang="en-US" sz="2800" dirty="0" smtClean="0"/>
              <a:t>listen to a port</a:t>
            </a:r>
          </a:p>
          <a:p>
            <a:r>
              <a:rPr lang="en-US" altLang="en-US" sz="2800" dirty="0" smtClean="0"/>
              <a:t>In UDP Multiple </a:t>
            </a:r>
            <a:r>
              <a:rPr lang="en-US" altLang="en-US" sz="2800" dirty="0" smtClean="0"/>
              <a:t>applications (processes) may </a:t>
            </a:r>
            <a:r>
              <a:rPr lang="en-US" altLang="en-US" sz="2800" dirty="0" smtClean="0"/>
              <a:t>listen to incoming messages on a single port</a:t>
            </a:r>
          </a:p>
          <a:p>
            <a:r>
              <a:rPr lang="en-US" altLang="en-US" sz="2800" dirty="0" smtClean="0"/>
              <a:t>Like </a:t>
            </a:r>
            <a:r>
              <a:rPr lang="en-US" altLang="en-US" sz="2800" dirty="0"/>
              <a:t>apartments and mailboxes</a:t>
            </a:r>
          </a:p>
          <a:p>
            <a:pPr lvl="1"/>
            <a:r>
              <a:rPr lang="en-US" altLang="en-US" sz="2400" dirty="0"/>
              <a:t>You are the application</a:t>
            </a:r>
          </a:p>
          <a:p>
            <a:pPr lvl="1"/>
            <a:r>
              <a:rPr lang="en-US" altLang="en-US" sz="2400" dirty="0"/>
              <a:t>Your apartment building address is the address</a:t>
            </a:r>
          </a:p>
          <a:p>
            <a:pPr lvl="1"/>
            <a:r>
              <a:rPr lang="en-US" altLang="en-US" sz="2400" dirty="0"/>
              <a:t>Your mailbox is the port</a:t>
            </a:r>
          </a:p>
          <a:p>
            <a:pPr lvl="1"/>
            <a:r>
              <a:rPr lang="en-US" altLang="en-US" sz="2400" dirty="0"/>
              <a:t>The post-office is the network</a:t>
            </a:r>
          </a:p>
          <a:p>
            <a:pPr lvl="1"/>
            <a:r>
              <a:rPr lang="en-US" altLang="en-US" sz="2400" dirty="0" smtClean="0"/>
              <a:t>Each family (process) of the apartment complex (computer) communicates with some same mailbox (port)  </a:t>
            </a:r>
            <a:endParaRPr lang="en-US" altLang="en-US" sz="2400" dirty="0"/>
          </a:p>
          <a:p>
            <a:pPr marL="411480" lvl="1" indent="0">
              <a:buNone/>
            </a:pPr>
            <a:endParaRPr lang="en-US" alt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71E6-AD42-4802-914B-98AE4CAF20A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Sockets</a:t>
            </a:r>
          </a:p>
        </p:txBody>
      </p:sp>
      <p:pic>
        <p:nvPicPr>
          <p:cNvPr id="17411" name="Picture 5" descr="welcomeSock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81200"/>
            <a:ext cx="8174037" cy="3062287"/>
          </a:xfrm>
          <a:noFill/>
        </p:spPr>
      </p:pic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1116013" y="5445125"/>
            <a:ext cx="763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800" b="1">
                <a:ea typeface="Gulim" pitchFamily="34" charset="-127"/>
              </a:rPr>
              <a:t>Client socket, welcoming socket (passive) and connection socket (active)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186266-DCF4-43B6-88B9-72A945321BF2}" type="slidenum">
              <a:rPr lang="en-US" altLang="en-US" sz="1400" smtClean="0"/>
              <a:pPr/>
              <a:t>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7390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4910</TotalTime>
  <Words>1525</Words>
  <Application>Microsoft Office PowerPoint</Application>
  <PresentationFormat>On-screen Show (4:3)</PresentationFormat>
  <Paragraphs>501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Adjacency</vt:lpstr>
      <vt:lpstr>Clip</vt:lpstr>
      <vt:lpstr>Visio.Drawing.5</vt:lpstr>
      <vt:lpstr>Lecture 3 :                               Introduction to Socket Programming</vt:lpstr>
      <vt:lpstr>What is a socket?</vt:lpstr>
      <vt:lpstr>TCP/IP Stack</vt:lpstr>
      <vt:lpstr>Two essential types of sockets</vt:lpstr>
      <vt:lpstr>Applications</vt:lpstr>
      <vt:lpstr>A Socket-eye view of the Internet</vt:lpstr>
      <vt:lpstr>Ports</vt:lpstr>
      <vt:lpstr>Addresses, Ports and Sockets</vt:lpstr>
      <vt:lpstr>Sockets</vt:lpstr>
      <vt:lpstr>Connection setup </vt:lpstr>
      <vt:lpstr>Dealing with blocking</vt:lpstr>
      <vt:lpstr>Java Sockets Programming</vt:lpstr>
      <vt:lpstr>Classes</vt:lpstr>
      <vt:lpstr>InetAddress class</vt:lpstr>
      <vt:lpstr>PowerPoint Presentation</vt:lpstr>
      <vt:lpstr>Socket class</vt:lpstr>
      <vt:lpstr>JAVA TCP Sockets</vt:lpstr>
      <vt:lpstr>Socket Constructors</vt:lpstr>
      <vt:lpstr>Socket Methods</vt:lpstr>
      <vt:lpstr>Socket I/O</vt:lpstr>
      <vt:lpstr>InputStream Basics</vt:lpstr>
      <vt:lpstr>OutputStream Basics</vt:lpstr>
      <vt:lpstr>ServerSocket Class (TCP Passive Socket)</vt:lpstr>
      <vt:lpstr>ServerSocket Methods</vt:lpstr>
      <vt:lpstr>Socket programming with TCP</vt:lpstr>
      <vt:lpstr>Client/server socket interaction: TCP</vt:lpstr>
      <vt:lpstr>TCPClient.java</vt:lpstr>
      <vt:lpstr>TCPClient.java</vt:lpstr>
      <vt:lpstr>TCPServer.java</vt:lpstr>
      <vt:lpstr>TCPServer.java</vt:lpstr>
      <vt:lpstr>UDP Sockets</vt:lpstr>
      <vt:lpstr>Socket Programming with UDP </vt:lpstr>
      <vt:lpstr>JAVA UDP Sockets</vt:lpstr>
      <vt:lpstr>DatagramSocket Constructors</vt:lpstr>
      <vt:lpstr>Datagram Methods</vt:lpstr>
      <vt:lpstr>Datagram Packet</vt:lpstr>
      <vt:lpstr>DatagramPacket Constructors</vt:lpstr>
      <vt:lpstr>DatagramPacket methods</vt:lpstr>
      <vt:lpstr>Example: Java client (UDP)</vt:lpstr>
      <vt:lpstr>Client/server socket interaction: UDP</vt:lpstr>
      <vt:lpstr>UDPClient.java</vt:lpstr>
      <vt:lpstr>UDPClient.java</vt:lpstr>
      <vt:lpstr>UDPServer.java</vt:lpstr>
      <vt:lpstr>UDPServer.java</vt:lpstr>
      <vt:lpstr>Socket functional calls</vt:lpstr>
      <vt:lpstr>Summary</vt:lpstr>
    </vt:vector>
  </TitlesOfParts>
  <Company>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Dan Rubenstein</dc:creator>
  <cp:lastModifiedBy>Dharshana Kasthurirathna</cp:lastModifiedBy>
  <cp:revision>34</cp:revision>
  <dcterms:created xsi:type="dcterms:W3CDTF">2000-09-01T22:12:12Z</dcterms:created>
  <dcterms:modified xsi:type="dcterms:W3CDTF">2018-03-06T04:02:18Z</dcterms:modified>
</cp:coreProperties>
</file>