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1"/>
  </p:notesMasterIdLst>
  <p:sldIdLst>
    <p:sldId id="256" r:id="rId2"/>
    <p:sldId id="300" r:id="rId3"/>
    <p:sldId id="302" r:id="rId4"/>
    <p:sldId id="301" r:id="rId5"/>
    <p:sldId id="308" r:id="rId6"/>
    <p:sldId id="313" r:id="rId7"/>
    <p:sldId id="314" r:id="rId8"/>
    <p:sldId id="345" r:id="rId9"/>
    <p:sldId id="261" r:id="rId10"/>
    <p:sldId id="258" r:id="rId11"/>
    <p:sldId id="259" r:id="rId12"/>
    <p:sldId id="264" r:id="rId13"/>
    <p:sldId id="265" r:id="rId14"/>
    <p:sldId id="266" r:id="rId15"/>
    <p:sldId id="267" r:id="rId16"/>
    <p:sldId id="268" r:id="rId17"/>
    <p:sldId id="272" r:id="rId18"/>
    <p:sldId id="271" r:id="rId19"/>
    <p:sldId id="270" r:id="rId20"/>
    <p:sldId id="273" r:id="rId21"/>
    <p:sldId id="274" r:id="rId22"/>
    <p:sldId id="280" r:id="rId23"/>
    <p:sldId id="275" r:id="rId24"/>
    <p:sldId id="276" r:id="rId25"/>
    <p:sldId id="279" r:id="rId26"/>
    <p:sldId id="277" r:id="rId27"/>
    <p:sldId id="281" r:id="rId28"/>
    <p:sldId id="282" r:id="rId29"/>
    <p:sldId id="283" r:id="rId30"/>
    <p:sldId id="284" r:id="rId31"/>
    <p:sldId id="298" r:id="rId32"/>
    <p:sldId id="285" r:id="rId33"/>
    <p:sldId id="297" r:id="rId34"/>
    <p:sldId id="296" r:id="rId35"/>
    <p:sldId id="286" r:id="rId36"/>
    <p:sldId id="287" r:id="rId37"/>
    <p:sldId id="288" r:id="rId38"/>
    <p:sldId id="346"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38" autoAdjust="0"/>
  </p:normalViewPr>
  <p:slideViewPr>
    <p:cSldViewPr>
      <p:cViewPr>
        <p:scale>
          <a:sx n="70" d="100"/>
          <a:sy n="70" d="100"/>
        </p:scale>
        <p:origin x="-1374"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B4613F-96AC-499D-A6C2-AEE87E37BD0E}" type="datetimeFigureOut">
              <a:rPr lang="en-US" smtClean="0"/>
              <a:pPr/>
              <a:t>3/13/2018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AAD1FB-1DBB-484C-8A56-5EAD5A23B3AB}" type="slidenum">
              <a:rPr lang="en-US" smtClean="0"/>
              <a:pPr/>
              <a:t>‹#›</a:t>
            </a:fld>
            <a:endParaRPr lang="en-US"/>
          </a:p>
        </p:txBody>
      </p:sp>
    </p:spTree>
    <p:extLst>
      <p:ext uri="{BB962C8B-B14F-4D97-AF65-F5344CB8AC3E}">
        <p14:creationId xmlns:p14="http://schemas.microsoft.com/office/powerpoint/2010/main" val="2775010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a:t>
            </a:r>
            <a:r>
              <a:rPr lang="en-US" baseline="0" dirty="0" smtClean="0"/>
              <a:t> everybody, welcome to my presentation.</a:t>
            </a:r>
          </a:p>
          <a:p>
            <a:r>
              <a:rPr lang="en-US" baseline="0" dirty="0" smtClean="0"/>
              <a:t>This is Mohammad Masudur Rahman.</a:t>
            </a:r>
          </a:p>
          <a:p>
            <a:r>
              <a:rPr lang="en-US" baseline="0" dirty="0" smtClean="0"/>
              <a:t>Today, I am going to talk about a very interesting topic about distributed computing called Remote Method Invocation.</a:t>
            </a:r>
          </a:p>
          <a:p>
            <a:r>
              <a:rPr lang="en-US" baseline="0" dirty="0" smtClean="0"/>
              <a:t>Hope you will enjoy the topic.</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discussing about Java RMI,</a:t>
            </a:r>
            <a:r>
              <a:rPr lang="en-US" baseline="0" dirty="0" smtClean="0"/>
              <a:t> </a:t>
            </a:r>
            <a:r>
              <a:rPr lang="en-US" dirty="0" smtClean="0"/>
              <a:t>the very first thing</a:t>
            </a:r>
            <a:r>
              <a:rPr lang="en-US" baseline="0" dirty="0" smtClean="0"/>
              <a:t> I would like to focus.</a:t>
            </a:r>
          </a:p>
          <a:p>
            <a:r>
              <a:rPr lang="en-US" baseline="0" dirty="0" smtClean="0"/>
              <a:t>What is a distributed object technology (DOT)?</a:t>
            </a:r>
          </a:p>
          <a:p>
            <a:r>
              <a:rPr lang="en-US" baseline="0" dirty="0" smtClean="0"/>
              <a:t>Also, what is the difference between web application  and web service?</a:t>
            </a:r>
          </a:p>
          <a:p>
            <a:r>
              <a:rPr lang="en-US" baseline="0" dirty="0" smtClean="0"/>
              <a:t>So, concept is pretty simple like this diagram. </a:t>
            </a:r>
          </a:p>
          <a:p>
            <a:r>
              <a:rPr lang="en-US" baseline="0" dirty="0" smtClean="0"/>
              <a:t>When a machine can access the functionality of an object situated in a remote machine and exploit the computation power of the remote machine, then we can call it as a distributed object technology (DOT)</a:t>
            </a:r>
          </a:p>
          <a:p>
            <a:r>
              <a:rPr lang="en-US" baseline="0" dirty="0" smtClean="0"/>
              <a:t>Java RMI is a perfect example of distributed object technology.  Other similar types of technology is CORBA, SOAP etc.</a:t>
            </a:r>
          </a:p>
          <a:p>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As mentioned, Java RMI is a distributed object based technology that means it provides object level abstraction to the developer.</a:t>
            </a:r>
          </a:p>
          <a:p>
            <a:r>
              <a:rPr lang="en-US" baseline="0" dirty="0" smtClean="0"/>
              <a:t>For example, the developer needs to access some functionality of a remote object, Java RMI manages to allow the developers to call that remote object from his program just like a local class object. This was a cool thing when the concept was first started by Sun Microsystems and whole features were packaged as a Java Library  with SDK.</a:t>
            </a:r>
          </a:p>
          <a:p>
            <a:endParaRPr lang="en-US" baseline="0" dirty="0" smtClean="0"/>
          </a:p>
          <a:p>
            <a:r>
              <a:rPr lang="en-US" baseline="0" dirty="0" smtClean="0"/>
              <a:t>It is also considered as an object version of Java RPC which provides procedure level abstraction to the developer.</a:t>
            </a:r>
          </a:p>
          <a:p>
            <a:endParaRPr lang="en-US" baseline="0" dirty="0" smtClean="0"/>
          </a:p>
          <a:p>
            <a:r>
              <a:rPr lang="en-US" baseline="0" dirty="0" smtClean="0"/>
              <a:t>Java RMI is basically a Java based technology and any machine containing JVM can host a distributed object server or client. However, it involves several components like service interface, RMI registry, skeleton, stubs etc which will discuss in the later slides.</a:t>
            </a:r>
          </a:p>
          <a:p>
            <a:endParaRPr lang="en-US" baseline="0" dirty="0" smtClean="0"/>
          </a:p>
          <a:p>
            <a:r>
              <a:rPr lang="en-US" baseline="0" dirty="0" smtClean="0"/>
              <a:t>The are also some advanced features related to RMI like object serialization, parameter marshalling on which we will try to provide some overview.</a:t>
            </a:r>
          </a:p>
          <a:p>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focus</a:t>
            </a:r>
            <a:r>
              <a:rPr lang="en-US" baseline="0" dirty="0" smtClean="0"/>
              <a:t> on RMI architecture. The discussion will be two-folds:</a:t>
            </a:r>
          </a:p>
          <a:p>
            <a:pPr marL="228600" indent="-228600">
              <a:buAutoNum type="arabicPeriod"/>
            </a:pPr>
            <a:r>
              <a:rPr lang="en-US" baseline="0" dirty="0" smtClean="0"/>
              <a:t>Layered based architecture</a:t>
            </a:r>
            <a:endParaRPr lang="en-US" baseline="0" dirty="0"/>
          </a:p>
          <a:p>
            <a:pPr marL="228600" indent="-228600">
              <a:buAutoNum type="arabicPeriod"/>
            </a:pPr>
            <a:r>
              <a:rPr lang="en-US" baseline="0" dirty="0"/>
              <a:t> </a:t>
            </a:r>
            <a:r>
              <a:rPr lang="en-US" baseline="0" dirty="0" smtClean="0"/>
              <a:t>Working principles based</a:t>
            </a:r>
          </a:p>
        </p:txBody>
      </p:sp>
      <p:sp>
        <p:nvSpPr>
          <p:cNvPr id="4" name="Slide Number Placeholder 3"/>
          <p:cNvSpPr>
            <a:spLocks noGrp="1"/>
          </p:cNvSpPr>
          <p:nvPr>
            <p:ph type="sldNum" sz="quarter" idx="10"/>
          </p:nvPr>
        </p:nvSpPr>
        <p:spPr/>
        <p:txBody>
          <a:bodyPr/>
          <a:lstStyle/>
          <a:p>
            <a:fld id="{49AAD1FB-1DBB-484C-8A56-5EAD5A23B3A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we can see a list of layers in the RMI protocol.</a:t>
            </a:r>
          </a:p>
          <a:p>
            <a:endParaRPr lang="en-US" baseline="0" dirty="0" smtClean="0"/>
          </a:p>
          <a:p>
            <a:r>
              <a:rPr lang="en-US" baseline="0" dirty="0" smtClean="0"/>
              <a:t>In the application layer, there are client and server who are the end-consumer and end-producer of the service. They communicate with intermediate layer called stub-skeleton layer.</a:t>
            </a:r>
          </a:p>
          <a:p>
            <a:endParaRPr lang="en-US" baseline="0" dirty="0" smtClean="0"/>
          </a:p>
          <a:p>
            <a:r>
              <a:rPr lang="en-US" baseline="0" dirty="0" smtClean="0"/>
              <a:t>In stub-skeleton layer, stub is related to client application which actually transmits the request to the next level. The skeleton is a component which is associated with server and is responsible to make the actual request to the server.</a:t>
            </a:r>
          </a:p>
          <a:p>
            <a:endParaRPr lang="en-US" baseline="0" dirty="0" smtClean="0"/>
          </a:p>
          <a:p>
            <a:r>
              <a:rPr lang="en-US" baseline="0" dirty="0" smtClean="0"/>
              <a:t>Remote reference layer contains the RMI registry and it works like a ORB in CORBA, that means, it handles the request and response between client and server. Once the client gets the remote object reference from the RMI registry, it can make request and this layer transmits that request to the appropriate server. Again, when server responds, it also sends back the response to the client. It also manages other advanced tasks like object activation , object serialization management, distributed garbage collection etc.</a:t>
            </a:r>
          </a:p>
          <a:p>
            <a:endParaRPr lang="en-US" baseline="0" dirty="0" smtClean="0"/>
          </a:p>
          <a:p>
            <a:r>
              <a:rPr lang="en-US" baseline="0" dirty="0" smtClean="0"/>
              <a:t>Transport layer handles network communication between client and server.</a:t>
            </a:r>
          </a:p>
          <a:p>
            <a:endParaRPr lang="en-US" baseline="0" dirty="0" smtClean="0"/>
          </a:p>
        </p:txBody>
      </p:sp>
      <p:sp>
        <p:nvSpPr>
          <p:cNvPr id="4" name="Slide Number Placeholder 3"/>
          <p:cNvSpPr>
            <a:spLocks noGrp="1"/>
          </p:cNvSpPr>
          <p:nvPr>
            <p:ph type="sldNum" sz="quarter" idx="10"/>
          </p:nvPr>
        </p:nvSpPr>
        <p:spPr/>
        <p:txBody>
          <a:bodyPr/>
          <a:lstStyle/>
          <a:p>
            <a:fld id="{49AAD1FB-1DBB-484C-8A56-5EAD5A23B3A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have discussed these already.</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comes the working principles.</a:t>
            </a:r>
          </a:p>
          <a:p>
            <a:endParaRPr lang="en-US" dirty="0" smtClean="0"/>
          </a:p>
          <a:p>
            <a:r>
              <a:rPr lang="en-US" dirty="0" smtClean="0"/>
              <a:t>We</a:t>
            </a:r>
            <a:r>
              <a:rPr lang="en-US" baseline="0" dirty="0" smtClean="0"/>
              <a:t> can see the following steps:</a:t>
            </a:r>
          </a:p>
          <a:p>
            <a:pPr marL="228600" indent="-228600">
              <a:buAutoNum type="arabicPeriod"/>
            </a:pPr>
            <a:r>
              <a:rPr lang="en-US" baseline="0" dirty="0" smtClean="0"/>
              <a:t>Client requests for the remote object reference to naming service</a:t>
            </a:r>
          </a:p>
          <a:p>
            <a:pPr marL="228600" indent="-228600">
              <a:buAutoNum type="arabicPeriod"/>
            </a:pPr>
            <a:r>
              <a:rPr lang="en-US" baseline="0" dirty="0" smtClean="0"/>
              <a:t>Once the naming service locates the server host, RMI registry provides a stub (proxy) of remote object.</a:t>
            </a:r>
          </a:p>
          <a:p>
            <a:pPr marL="228600" indent="-228600">
              <a:buAutoNum type="arabicPeriod"/>
            </a:pPr>
            <a:r>
              <a:rPr lang="en-US" baseline="0" dirty="0" smtClean="0"/>
              <a:t>Client can make call using the stub</a:t>
            </a:r>
          </a:p>
          <a:p>
            <a:pPr marL="228600" indent="-228600">
              <a:buAutoNum type="arabicPeriod"/>
            </a:pPr>
            <a:r>
              <a:rPr lang="en-US" baseline="0" dirty="0" smtClean="0"/>
              <a:t>Basically, the request from the stub is sent to the server skeleton which makes the actual request to the remote object.</a:t>
            </a:r>
          </a:p>
          <a:p>
            <a:pPr marL="228600" indent="-228600">
              <a:buAutoNum type="arabicPeriod"/>
            </a:pPr>
            <a:r>
              <a:rPr lang="en-US" baseline="0" dirty="0" smtClean="0"/>
              <a:t>Similarly, the server response is sent back through skeleton and stub to the client.</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we will show how to develop a simple RMI application.</a:t>
            </a:r>
            <a:endParaRPr lang="en-US" dirty="0" smtClean="0"/>
          </a:p>
        </p:txBody>
      </p:sp>
      <p:sp>
        <p:nvSpPr>
          <p:cNvPr id="4" name="Slide Number Placeholder 3"/>
          <p:cNvSpPr>
            <a:spLocks noGrp="1"/>
          </p:cNvSpPr>
          <p:nvPr>
            <p:ph type="sldNum" sz="quarter" idx="10"/>
          </p:nvPr>
        </p:nvSpPr>
        <p:spPr/>
        <p:txBody>
          <a:bodyPr/>
          <a:lstStyle/>
          <a:p>
            <a:fld id="{49AAD1FB-1DBB-484C-8A56-5EAD5A23B3A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3 major</a:t>
            </a:r>
            <a:r>
              <a:rPr lang="en-US" baseline="0" dirty="0" smtClean="0"/>
              <a:t> steps for this development.</a:t>
            </a:r>
          </a:p>
          <a:p>
            <a:endParaRPr lang="en-US" baseline="0" dirty="0" smtClean="0"/>
          </a:p>
          <a:p>
            <a:pPr marL="228600" indent="-228600">
              <a:buAutoNum type="arabicPeriod"/>
            </a:pPr>
            <a:r>
              <a:rPr lang="en-US" baseline="0" dirty="0" smtClean="0"/>
              <a:t>Service contract establishment and server application development</a:t>
            </a:r>
          </a:p>
          <a:p>
            <a:pPr marL="228600" indent="-228600">
              <a:buAutoNum type="arabicPeriod"/>
            </a:pPr>
            <a:r>
              <a:rPr lang="en-US" baseline="0" dirty="0" smtClean="0"/>
              <a:t>Client application development</a:t>
            </a:r>
          </a:p>
          <a:p>
            <a:pPr marL="228600" indent="-228600">
              <a:buAutoNum type="arabicPeriod"/>
            </a:pPr>
            <a:r>
              <a:rPr lang="en-US" baseline="0" dirty="0" smtClean="0"/>
              <a:t>Deployment of service</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a:t>
            </a:r>
            <a:r>
              <a:rPr lang="en-US" baseline="0" dirty="0" smtClean="0"/>
              <a:t> comes the service contract.</a:t>
            </a:r>
          </a:p>
          <a:p>
            <a:r>
              <a:rPr lang="en-US" baseline="0" dirty="0" smtClean="0"/>
              <a:t>Suppose, the client and server are agreed upon this contract that there will be 3 operations:</a:t>
            </a:r>
          </a:p>
          <a:p>
            <a:pPr marL="228600" indent="-228600">
              <a:buAutoNum type="arabicPeriod"/>
            </a:pPr>
            <a:r>
              <a:rPr lang="en-US" baseline="0" dirty="0" smtClean="0"/>
              <a:t>Factorial operation</a:t>
            </a:r>
          </a:p>
          <a:p>
            <a:pPr marL="228600" indent="-228600">
              <a:buAutoNum type="arabicPeriod"/>
            </a:pPr>
            <a:r>
              <a:rPr lang="en-US" baseline="0" dirty="0" smtClean="0"/>
              <a:t>Prime check operation</a:t>
            </a:r>
          </a:p>
          <a:p>
            <a:pPr marL="228600" indent="-228600">
              <a:buAutoNum type="arabicPeriod"/>
            </a:pPr>
            <a:r>
              <a:rPr lang="en-US" baseline="0" dirty="0" smtClean="0"/>
              <a:t>Square operation</a:t>
            </a:r>
          </a:p>
          <a:p>
            <a:pPr marL="228600" indent="-228600">
              <a:buNone/>
            </a:pPr>
            <a:endParaRPr lang="en-US" baseline="0" dirty="0" smtClean="0"/>
          </a:p>
          <a:p>
            <a:pPr marL="228600" indent="-228600">
              <a:buNone/>
            </a:pPr>
            <a:r>
              <a:rPr lang="en-US" baseline="0" dirty="0" smtClean="0"/>
              <a:t>I kept the examples simple for easy understanding.</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here</a:t>
            </a:r>
            <a:r>
              <a:rPr lang="en-US" baseline="0" dirty="0" smtClean="0"/>
              <a:t> is the complete interface. We developed it using Java interface. We named it </a:t>
            </a:r>
            <a:r>
              <a:rPr lang="en-US" b="1" i="0" baseline="0" dirty="0" smtClean="0"/>
              <a:t>MathService.</a:t>
            </a:r>
            <a:endParaRPr lang="en-US" b="1" i="0"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D519018E-4A87-4C21-BF66-2C0D36D79462}" type="slidenum">
              <a:rPr lang="en-GB" altLang="en-US">
                <a:solidFill>
                  <a:srgbClr val="000000"/>
                </a:solidFill>
              </a:rPr>
              <a:pPr eaLnBrk="1" hangingPunct="1"/>
              <a:t>2</a:t>
            </a:fld>
            <a:endParaRPr lang="en-GB" altLang="en-US">
              <a:solidFill>
                <a:srgbClr val="000000"/>
              </a:solidFill>
            </a:endParaRPr>
          </a:p>
        </p:txBody>
      </p:sp>
      <p:sp>
        <p:nvSpPr>
          <p:cNvPr id="7782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77828" name="Rectangle 2"/>
          <p:cNvSpPr txBox="1">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the server</a:t>
            </a:r>
            <a:r>
              <a:rPr lang="en-US" baseline="0" dirty="0" smtClean="0"/>
              <a:t> </a:t>
            </a:r>
            <a:r>
              <a:rPr lang="en-US" dirty="0" smtClean="0"/>
              <a:t>application implements the service interface.</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code binds the </a:t>
            </a:r>
            <a:r>
              <a:rPr lang="en-US" b="1" baseline="0" dirty="0" smtClean="0"/>
              <a:t>MathService</a:t>
            </a:r>
            <a:r>
              <a:rPr lang="en-US" baseline="0" dirty="0" smtClean="0"/>
              <a:t> to the RMI registry so that client app can get the reference of the service</a:t>
            </a:r>
          </a:p>
          <a:p>
            <a:r>
              <a:rPr lang="en-US" baseline="0" dirty="0" smtClean="0"/>
              <a:t>And consume the service.</a:t>
            </a:r>
          </a:p>
          <a:p>
            <a:endParaRPr lang="en-US" baseline="0" dirty="0" smtClean="0"/>
          </a:p>
          <a:p>
            <a:r>
              <a:rPr lang="en-US" baseline="0" dirty="0" smtClean="0"/>
              <a:t>Interestingly, client can actually access the reference of interface </a:t>
            </a:r>
            <a:r>
              <a:rPr lang="en-US" b="1" baseline="0" dirty="0" smtClean="0"/>
              <a:t>MathService </a:t>
            </a:r>
            <a:r>
              <a:rPr lang="en-US" b="0" baseline="0" dirty="0" smtClean="0"/>
              <a:t>to make call, </a:t>
            </a:r>
          </a:p>
          <a:p>
            <a:r>
              <a:rPr lang="en-US" b="0" baseline="0" dirty="0" smtClean="0"/>
              <a:t>however, the respond is provided by the object implementing the service.</a:t>
            </a:r>
          </a:p>
        </p:txBody>
      </p:sp>
      <p:sp>
        <p:nvSpPr>
          <p:cNvPr id="4" name="Slide Number Placeholder 3"/>
          <p:cNvSpPr>
            <a:spLocks noGrp="1"/>
          </p:cNvSpPr>
          <p:nvPr>
            <p:ph type="sldNum" sz="quarter" idx="10"/>
          </p:nvPr>
        </p:nvSpPr>
        <p:spPr/>
        <p:txBody>
          <a:bodyPr/>
          <a:lstStyle/>
          <a:p>
            <a:fld id="{49AAD1FB-1DBB-484C-8A56-5EAD5A23B3A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comes the client application development.</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we can see, client accesses the Naming. lookup() method to get the reference of the remote object.</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it gets the reference, client</a:t>
            </a:r>
            <a:r>
              <a:rPr lang="en-US" baseline="0" dirty="0" smtClean="0"/>
              <a:t> can call the method just like it is calling a local object method.</a:t>
            </a:r>
          </a:p>
          <a:p>
            <a:r>
              <a:rPr lang="en-US" baseline="0" dirty="0" smtClean="0"/>
              <a:t>This is the strength of Java RMI technology.</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comes the deployment.</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need to start the</a:t>
            </a:r>
            <a:r>
              <a:rPr lang="en-US" baseline="0" dirty="0" smtClean="0"/>
              <a:t> RMI registry service to deploy the remote object; server object.</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we are compiling both service and server object.</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Then</a:t>
            </a:r>
            <a:r>
              <a:rPr lang="en-US" baseline="0" dirty="0" smtClean="0"/>
              <a:t> we are creating skeleton of server object. This step is deprecated from JDK 1.5 as JDK automatically creates it.</a:t>
            </a:r>
          </a:p>
          <a:p>
            <a:r>
              <a:rPr lang="en-US" baseline="0" dirty="0" smtClean="0"/>
              <a:t>The developer does not need to do it manually now.</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comes the</a:t>
            </a:r>
            <a:r>
              <a:rPr lang="en-US" baseline="0" dirty="0" smtClean="0"/>
              <a:t> crucial part on which often most of time we get stuck.</a:t>
            </a:r>
          </a:p>
          <a:p>
            <a:endParaRPr lang="en-US" baseline="0" dirty="0" smtClean="0"/>
          </a:p>
          <a:p>
            <a:r>
              <a:rPr lang="en-US" baseline="0" dirty="0" smtClean="0"/>
              <a:t>That is the security policy of Java RMI.</a:t>
            </a:r>
          </a:p>
          <a:p>
            <a:endParaRPr lang="en-US" baseline="0" dirty="0" smtClean="0"/>
          </a:p>
          <a:p>
            <a:r>
              <a:rPr lang="en-US" baseline="0" dirty="0" smtClean="0"/>
              <a:t>The default security does not support the RMI call, so, we need to set custom permission for the call to the security manager.</a:t>
            </a:r>
          </a:p>
          <a:p>
            <a:endParaRPr lang="en-US" baseline="0" dirty="0" smtClean="0"/>
          </a:p>
          <a:p>
            <a:r>
              <a:rPr lang="en-US" baseline="0" dirty="0" smtClean="0"/>
              <a:t>This phase is required for both the client and server.</a:t>
            </a:r>
          </a:p>
          <a:p>
            <a:endParaRPr lang="en-US" baseline="0" dirty="0" smtClean="0"/>
          </a:p>
          <a:p>
            <a:r>
              <a:rPr lang="en-US" baseline="0" dirty="0" smtClean="0"/>
              <a:t>Basically, we have to create a &lt;any name&gt;.policy file with this content. Here, we allowed all types of call associated with Java RMI;</a:t>
            </a:r>
          </a:p>
          <a:p>
            <a:r>
              <a:rPr lang="en-US" baseline="0" dirty="0" smtClean="0"/>
              <a:t>That is why it contains </a:t>
            </a:r>
            <a:r>
              <a:rPr lang="en-US" i="1" baseline="0" dirty="0" err="1" smtClean="0"/>
              <a:t>AllPermission</a:t>
            </a:r>
            <a:r>
              <a:rPr lang="en-US" i="1" baseline="0" dirty="0" smtClean="0"/>
              <a:t>.</a:t>
            </a:r>
            <a:endParaRPr lang="en-US" i="1"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F6E64B7A-2188-455C-91A2-8B503ACC73D9}" type="slidenum">
              <a:rPr lang="en-GB" altLang="en-US">
                <a:solidFill>
                  <a:srgbClr val="000000"/>
                </a:solidFill>
              </a:rPr>
              <a:pPr eaLnBrk="1" hangingPunct="1"/>
              <a:t>3</a:t>
            </a:fld>
            <a:endParaRPr lang="en-GB" altLang="en-US">
              <a:solidFill>
                <a:srgbClr val="000000"/>
              </a:solidFill>
            </a:endParaRPr>
          </a:p>
        </p:txBody>
      </p:sp>
      <p:sp>
        <p:nvSpPr>
          <p:cNvPr id="7987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79876" name="Rectangle 2"/>
          <p:cNvSpPr txBox="1">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how the server object should</a:t>
            </a:r>
            <a:r>
              <a:rPr lang="en-US" baseline="0" dirty="0" smtClean="0"/>
              <a:t> be deployed.</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how we did.</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how the client needs to be run for RMI service access. </a:t>
            </a:r>
            <a:r>
              <a:rPr lang="en-US" baseline="0" dirty="0" smtClean="0"/>
              <a:t> Please note that we have to specify the host name.</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how</a:t>
            </a:r>
            <a:r>
              <a:rPr lang="en-US" baseline="0" dirty="0" smtClean="0"/>
              <a:t> we did for the client. However, we also developed the Java object serialization by this time.</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advance stuffs</a:t>
            </a:r>
            <a:r>
              <a:rPr lang="en-US" baseline="0" dirty="0" smtClean="0"/>
              <a:t> which I would like to provide some overview.</a:t>
            </a:r>
            <a:endParaRPr lang="en-US" dirty="0" smtClean="0"/>
          </a:p>
          <a:p>
            <a:endParaRPr lang="en-US" dirty="0" smtClean="0"/>
          </a:p>
          <a:p>
            <a:r>
              <a:rPr lang="en-US" dirty="0" smtClean="0"/>
              <a:t>Java</a:t>
            </a:r>
            <a:r>
              <a:rPr lang="en-US" baseline="0" dirty="0" smtClean="0"/>
              <a:t> Object serialization: It involves converting the object into a sequence of byte streams where there needs a swapping of java object between client and the server. Basically, if client or server uses a user-defined class as parameters, then they need the object serialization.</a:t>
            </a:r>
          </a:p>
          <a:p>
            <a:endParaRPr lang="en-US" baseline="0" dirty="0" smtClean="0"/>
          </a:p>
          <a:p>
            <a:r>
              <a:rPr lang="en-US" baseline="0" dirty="0" smtClean="0"/>
              <a:t>Parameter Marshalling is a type of serialization for parameters handled by the stub-skeleton layer. Demarshalling refers to de-serialization.</a:t>
            </a:r>
          </a:p>
          <a:p>
            <a:endParaRPr lang="en-US" baseline="0" dirty="0" smtClean="0"/>
          </a:p>
          <a:p>
            <a:r>
              <a:rPr lang="en-US" baseline="0" dirty="0" smtClean="0"/>
              <a:t>Object Activation: In some scenarios, server may not be running always, then object reference layer activates the target remote object (server) to enable it to respond to the client’s request. Common for infrequent RMI call.</a:t>
            </a:r>
          </a:p>
          <a:p>
            <a:endParaRPr lang="en-US" baseline="0" dirty="0" smtClean="0"/>
          </a:p>
          <a:p>
            <a:r>
              <a:rPr lang="en-US" baseline="0" dirty="0" smtClean="0"/>
              <a:t>The detail discussion of those topics is beyond this tutorial, because each of them will be a single tutorial.</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strengths of Java RMI.</a:t>
            </a:r>
          </a:p>
          <a:p>
            <a:endParaRPr lang="en-US" dirty="0" smtClean="0"/>
          </a:p>
          <a:p>
            <a:r>
              <a:rPr lang="en-US" dirty="0" smtClean="0"/>
              <a:t>-Object oriented, object level abstraction.</a:t>
            </a:r>
          </a:p>
          <a:p>
            <a:r>
              <a:rPr lang="en-US" dirty="0" smtClean="0"/>
              <a:t>-Mobile</a:t>
            </a:r>
            <a:r>
              <a:rPr lang="en-US" baseline="0" dirty="0" smtClean="0"/>
              <a:t> behavior: that means the roles between client and server can be exchanged easily.</a:t>
            </a:r>
          </a:p>
          <a:p>
            <a:r>
              <a:rPr lang="en-US" baseline="0" dirty="0" smtClean="0"/>
              <a:t>-It supports the design pattern</a:t>
            </a:r>
          </a:p>
          <a:p>
            <a:r>
              <a:rPr lang="en-US" baseline="0" dirty="0" smtClean="0"/>
              <a:t>-sate and secure like the Java technology.</a:t>
            </a:r>
          </a:p>
          <a:p>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can</a:t>
            </a:r>
            <a:r>
              <a:rPr lang="en-US" baseline="0" dirty="0" smtClean="0"/>
              <a:t> support the legacy system.</a:t>
            </a:r>
          </a:p>
          <a:p>
            <a:r>
              <a:rPr lang="en-US" baseline="0" dirty="0" smtClean="0"/>
              <a:t>-Write once, run everywhere</a:t>
            </a:r>
          </a:p>
          <a:p>
            <a:r>
              <a:rPr lang="en-US" baseline="0" dirty="0" smtClean="0"/>
              <a:t>-Distributed garbage collection, like the one provide by Java.</a:t>
            </a:r>
          </a:p>
          <a:p>
            <a:r>
              <a:rPr lang="en-US" baseline="0" dirty="0" smtClean="0"/>
              <a:t>-facilitates the parallel computing.</a:t>
            </a:r>
          </a:p>
          <a:p>
            <a:r>
              <a:rPr lang="en-US" baseline="0" dirty="0" smtClean="0"/>
              <a:t>-Widely supported by different versions of JDK, as it was from the beginning, JDK 1.1</a:t>
            </a:r>
          </a:p>
          <a:p>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also</a:t>
            </a:r>
            <a:r>
              <a:rPr lang="en-US" baseline="0" dirty="0" smtClean="0"/>
              <a:t> got some weaknesses.</a:t>
            </a:r>
          </a:p>
          <a:p>
            <a:endParaRPr lang="en-US" baseline="0" dirty="0" smtClean="0"/>
          </a:p>
          <a:p>
            <a:r>
              <a:rPr lang="en-US" baseline="0" dirty="0" smtClean="0"/>
              <a:t>-Tied to Java system, that means it a Java only technology, cant communicate well with the non-java platform.</a:t>
            </a:r>
          </a:p>
          <a:p>
            <a:r>
              <a:rPr lang="en-US" baseline="0" dirty="0" smtClean="0"/>
              <a:t>-Due to byte code step, the computation is slower.</a:t>
            </a:r>
          </a:p>
          <a:p>
            <a:r>
              <a:rPr lang="en-US" baseline="0" dirty="0" smtClean="0"/>
              <a:t>-Additional complexity for security which many developers didn’t like.</a:t>
            </a:r>
          </a:p>
          <a:p>
            <a:r>
              <a:rPr lang="en-US" baseline="0" dirty="0" smtClean="0"/>
              <a:t>-Extra step with </a:t>
            </a:r>
            <a:r>
              <a:rPr lang="en-US" i="1" baseline="0" dirty="0" smtClean="0"/>
              <a:t>rmic</a:t>
            </a:r>
            <a:r>
              <a:rPr lang="en-US" baseline="0" dirty="0" smtClean="0"/>
              <a:t> compilation</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also</a:t>
            </a:r>
            <a:r>
              <a:rPr lang="en-US" baseline="0" dirty="0" smtClean="0"/>
              <a:t> got some weaknesses.</a:t>
            </a:r>
          </a:p>
          <a:p>
            <a:endParaRPr lang="en-US" baseline="0" dirty="0" smtClean="0"/>
          </a:p>
          <a:p>
            <a:r>
              <a:rPr lang="en-US" baseline="0" dirty="0" smtClean="0"/>
              <a:t>-Tied to Java system, that means it a Java only technology, cant communicate well with the non-java platform.</a:t>
            </a:r>
          </a:p>
          <a:p>
            <a:r>
              <a:rPr lang="en-US" baseline="0" dirty="0" smtClean="0"/>
              <a:t>-Due to byte code step, the computation is slower.</a:t>
            </a:r>
          </a:p>
          <a:p>
            <a:r>
              <a:rPr lang="en-US" baseline="0" dirty="0" smtClean="0"/>
              <a:t>-Additional complexity for security which many developers didn’t like.</a:t>
            </a:r>
          </a:p>
          <a:p>
            <a:r>
              <a:rPr lang="en-US" baseline="0" dirty="0" smtClean="0"/>
              <a:t>-Extra step with </a:t>
            </a:r>
            <a:r>
              <a:rPr lang="en-US" i="1" baseline="0" dirty="0" smtClean="0"/>
              <a:t>rmic</a:t>
            </a:r>
            <a:r>
              <a:rPr lang="en-US" baseline="0" dirty="0" smtClean="0"/>
              <a:t> compilation</a:t>
            </a:r>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 have got couple of conclusions</a:t>
            </a:r>
            <a:r>
              <a:rPr lang="en-US" baseline="0" dirty="0" smtClean="0"/>
              <a:t> to make.</a:t>
            </a:r>
          </a:p>
          <a:p>
            <a:r>
              <a:rPr lang="en-US" baseline="0" dirty="0" smtClean="0"/>
              <a:t>Discuss on your own.</a:t>
            </a:r>
          </a:p>
          <a:p>
            <a:endParaRPr lang="en-US" dirty="0"/>
          </a:p>
        </p:txBody>
      </p:sp>
      <p:sp>
        <p:nvSpPr>
          <p:cNvPr id="4" name="Slide Number Placeholder 3"/>
          <p:cNvSpPr>
            <a:spLocks noGrp="1"/>
          </p:cNvSpPr>
          <p:nvPr>
            <p:ph type="sldNum" sz="quarter" idx="10"/>
          </p:nvPr>
        </p:nvSpPr>
        <p:spPr/>
        <p:txBody>
          <a:bodyPr/>
          <a:lstStyle/>
          <a:p>
            <a:fld id="{49AAD1FB-1DBB-484C-8A56-5EAD5A23B3AB}"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20D0B0E8-004C-43B2-A45F-120D87FB34EF}" type="slidenum">
              <a:rPr lang="en-GB" altLang="en-US">
                <a:solidFill>
                  <a:srgbClr val="000000"/>
                </a:solidFill>
              </a:rPr>
              <a:pPr eaLnBrk="1" hangingPunct="1"/>
              <a:t>4</a:t>
            </a:fld>
            <a:endParaRPr lang="en-GB" altLang="en-US">
              <a:solidFill>
                <a:srgbClr val="000000"/>
              </a:solidFill>
            </a:endParaRPr>
          </a:p>
        </p:txBody>
      </p:sp>
      <p:sp>
        <p:nvSpPr>
          <p:cNvPr id="7885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78852" name="Rectangle 2"/>
          <p:cNvSpPr txBox="1">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4ED8116B-040D-4AC7-82BB-A37F4F700AC0}" type="slidenum">
              <a:rPr lang="en-GB" altLang="en-US">
                <a:solidFill>
                  <a:srgbClr val="000000"/>
                </a:solidFill>
              </a:rPr>
              <a:pPr eaLnBrk="1" hangingPunct="1"/>
              <a:t>5</a:t>
            </a:fld>
            <a:endParaRPr lang="en-GB" altLang="en-US">
              <a:solidFill>
                <a:srgbClr val="000000"/>
              </a:solidFill>
            </a:endParaRPr>
          </a:p>
        </p:txBody>
      </p:sp>
      <p:sp>
        <p:nvSpPr>
          <p:cNvPr id="8601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86020" name="Rectangle 2"/>
          <p:cNvSpPr txBox="1">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FE7024DF-85B4-49AB-99ED-74F3BDE84B53}" type="slidenum">
              <a:rPr lang="en-GB" altLang="en-US">
                <a:solidFill>
                  <a:srgbClr val="000000"/>
                </a:solidFill>
              </a:rPr>
              <a:pPr eaLnBrk="1" hangingPunct="1"/>
              <a:t>6</a:t>
            </a:fld>
            <a:endParaRPr lang="en-GB" altLang="en-US">
              <a:solidFill>
                <a:srgbClr val="000000"/>
              </a:solidFill>
            </a:endParaRPr>
          </a:p>
        </p:txBody>
      </p:sp>
      <p:sp>
        <p:nvSpPr>
          <p:cNvPr id="911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lnSpc>
                <a:spcPct val="100000"/>
              </a:lnSpc>
            </a:pPr>
            <a:fld id="{D4429742-4F75-455B-BC85-33D43C306E2D}" type="slidenum">
              <a:rPr lang="en-GB" altLang="en-US" sz="1200">
                <a:solidFill>
                  <a:srgbClr val="000000"/>
                </a:solidFill>
              </a:rPr>
              <a:pPr algn="r" eaLnBrk="1" hangingPunct="1">
                <a:lnSpc>
                  <a:spcPct val="100000"/>
                </a:lnSpc>
              </a:pPr>
              <a:t>6</a:t>
            </a:fld>
            <a:endParaRPr lang="en-GB" altLang="en-US" sz="1200">
              <a:solidFill>
                <a:srgbClr val="000000"/>
              </a:solidFill>
            </a:endParaRPr>
          </a:p>
        </p:txBody>
      </p:sp>
      <p:sp>
        <p:nvSpPr>
          <p:cNvPr id="91140" name="Text Box 2"/>
          <p:cNvSpPr txBox="1">
            <a:spLocks noChangeArrowheads="1"/>
          </p:cNvSpPr>
          <p:nvPr/>
        </p:nvSpPr>
        <p:spPr bwMode="auto">
          <a:xfrm>
            <a:off x="0" y="8685213"/>
            <a:ext cx="2970213"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lnSpc>
                <a:spcPct val="100000"/>
              </a:lnSpc>
            </a:pPr>
            <a:endParaRPr lang="en-US" altLang="en-US" sz="1200">
              <a:solidFill>
                <a:srgbClr val="000000"/>
              </a:solidFill>
            </a:endParaRPr>
          </a:p>
        </p:txBody>
      </p:sp>
      <p:sp>
        <p:nvSpPr>
          <p:cNvPr id="91141" name="Text Box 3"/>
          <p:cNvSpPr txBox="1">
            <a:spLocks noChangeArrowheads="1"/>
          </p:cNvSpPr>
          <p:nvPr/>
        </p:nvSpPr>
        <p:spPr bwMode="auto">
          <a:xfrm>
            <a:off x="0" y="0"/>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lnSpc>
                <a:spcPct val="100000"/>
              </a:lnSpc>
            </a:pPr>
            <a:endParaRPr lang="en-US" altLang="en-US" sz="1200">
              <a:solidFill>
                <a:srgbClr val="000000"/>
              </a:solidFill>
            </a:endParaRPr>
          </a:p>
        </p:txBody>
      </p:sp>
      <p:sp>
        <p:nvSpPr>
          <p:cNvPr id="91142" name="Text Box 4"/>
          <p:cNvSpPr txBox="1">
            <a:spLocks noChangeArrowheads="1"/>
          </p:cNvSpPr>
          <p:nvPr/>
        </p:nvSpPr>
        <p:spPr bwMode="auto">
          <a:xfrm>
            <a:off x="3884613" y="0"/>
            <a:ext cx="2970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lnSpc>
                <a:spcPct val="100000"/>
              </a:lnSpc>
            </a:pPr>
            <a:endParaRPr lang="en-US" altLang="en-US" sz="1200">
              <a:solidFill>
                <a:srgbClr val="000000"/>
              </a:solidFill>
            </a:endParaRPr>
          </a:p>
        </p:txBody>
      </p:sp>
      <p:sp>
        <p:nvSpPr>
          <p:cNvPr id="91143" name="Text Box 5"/>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91144" name="Rectangle 6"/>
          <p:cNvSpPr txBox="1">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6D5157D0-C9B3-419A-B124-3E9902ADCEA5}" type="slidenum">
              <a:rPr lang="en-GB" altLang="en-US">
                <a:solidFill>
                  <a:srgbClr val="000000"/>
                </a:solidFill>
              </a:rPr>
              <a:pPr eaLnBrk="1" hangingPunct="1"/>
              <a:t>7</a:t>
            </a:fld>
            <a:endParaRPr lang="en-GB" altLang="en-US">
              <a:solidFill>
                <a:srgbClr val="000000"/>
              </a:solidFill>
            </a:endParaRPr>
          </a:p>
        </p:txBody>
      </p:sp>
      <p:sp>
        <p:nvSpPr>
          <p:cNvPr id="921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lnSpc>
                <a:spcPct val="100000"/>
              </a:lnSpc>
            </a:pPr>
            <a:fld id="{EDC8D87D-F9FC-4DA1-8041-4C2D1CCF7922}" type="slidenum">
              <a:rPr lang="en-GB" altLang="en-US" sz="1200">
                <a:solidFill>
                  <a:srgbClr val="000000"/>
                </a:solidFill>
              </a:rPr>
              <a:pPr algn="r" eaLnBrk="1" hangingPunct="1">
                <a:lnSpc>
                  <a:spcPct val="100000"/>
                </a:lnSpc>
              </a:pPr>
              <a:t>7</a:t>
            </a:fld>
            <a:endParaRPr lang="en-GB" altLang="en-US" sz="1200">
              <a:solidFill>
                <a:srgbClr val="000000"/>
              </a:solidFill>
            </a:endParaRPr>
          </a:p>
        </p:txBody>
      </p:sp>
      <p:sp>
        <p:nvSpPr>
          <p:cNvPr id="92164" name="Text Box 2"/>
          <p:cNvSpPr txBox="1">
            <a:spLocks noChangeArrowheads="1"/>
          </p:cNvSpPr>
          <p:nvPr/>
        </p:nvSpPr>
        <p:spPr bwMode="auto">
          <a:xfrm>
            <a:off x="0" y="8685213"/>
            <a:ext cx="2970213"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lnSpc>
                <a:spcPct val="100000"/>
              </a:lnSpc>
            </a:pPr>
            <a:endParaRPr lang="en-US" altLang="en-US" sz="1200">
              <a:solidFill>
                <a:srgbClr val="000000"/>
              </a:solidFill>
            </a:endParaRPr>
          </a:p>
        </p:txBody>
      </p:sp>
      <p:sp>
        <p:nvSpPr>
          <p:cNvPr id="92165" name="Text Box 3"/>
          <p:cNvSpPr txBox="1">
            <a:spLocks noChangeArrowheads="1"/>
          </p:cNvSpPr>
          <p:nvPr/>
        </p:nvSpPr>
        <p:spPr bwMode="auto">
          <a:xfrm>
            <a:off x="0" y="0"/>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lnSpc>
                <a:spcPct val="100000"/>
              </a:lnSpc>
            </a:pPr>
            <a:endParaRPr lang="en-US" altLang="en-US" sz="1200">
              <a:solidFill>
                <a:srgbClr val="000000"/>
              </a:solidFill>
            </a:endParaRPr>
          </a:p>
        </p:txBody>
      </p:sp>
      <p:sp>
        <p:nvSpPr>
          <p:cNvPr id="92166" name="Text Box 4"/>
          <p:cNvSpPr txBox="1">
            <a:spLocks noChangeArrowheads="1"/>
          </p:cNvSpPr>
          <p:nvPr/>
        </p:nvSpPr>
        <p:spPr bwMode="auto">
          <a:xfrm>
            <a:off x="3884613" y="0"/>
            <a:ext cx="2970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lnSpc>
                <a:spcPct val="100000"/>
              </a:lnSpc>
            </a:pPr>
            <a:endParaRPr lang="en-US" altLang="en-US" sz="1200">
              <a:solidFill>
                <a:srgbClr val="000000"/>
              </a:solidFill>
            </a:endParaRPr>
          </a:p>
        </p:txBody>
      </p:sp>
      <p:sp>
        <p:nvSpPr>
          <p:cNvPr id="92167" name="Text Box 5"/>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92168" name="Rectangle 6"/>
          <p:cNvSpPr txBox="1">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37BB72C0-4236-46C0-A649-5D170E7E6763}" type="slidenum">
              <a:rPr lang="en-GB" altLang="en-US">
                <a:solidFill>
                  <a:srgbClr val="000000"/>
                </a:solidFill>
              </a:rPr>
              <a:pPr eaLnBrk="1" hangingPunct="1"/>
              <a:t>8</a:t>
            </a:fld>
            <a:endParaRPr lang="en-GB" altLang="en-US">
              <a:solidFill>
                <a:srgbClr val="000000"/>
              </a:solidFill>
            </a:endParaRPr>
          </a:p>
        </p:txBody>
      </p:sp>
      <p:sp>
        <p:nvSpPr>
          <p:cNvPr id="123907"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lnSpc>
                <a:spcPct val="100000"/>
              </a:lnSpc>
            </a:pPr>
            <a:fld id="{8C54D3C5-D76B-44F2-B3DC-0D3FD8A2DEF8}" type="slidenum">
              <a:rPr lang="en-GB" altLang="en-US" sz="1200">
                <a:solidFill>
                  <a:srgbClr val="000000"/>
                </a:solidFill>
              </a:rPr>
              <a:pPr algn="r" eaLnBrk="1" hangingPunct="1">
                <a:lnSpc>
                  <a:spcPct val="100000"/>
                </a:lnSpc>
              </a:pPr>
              <a:t>8</a:t>
            </a:fld>
            <a:endParaRPr lang="en-GB" altLang="en-US" sz="1200">
              <a:solidFill>
                <a:srgbClr val="000000"/>
              </a:solidFill>
            </a:endParaRPr>
          </a:p>
        </p:txBody>
      </p:sp>
      <p:sp>
        <p:nvSpPr>
          <p:cNvPr id="123908" name="Text Box 2"/>
          <p:cNvSpPr txBox="1">
            <a:spLocks noChangeArrowheads="1"/>
          </p:cNvSpPr>
          <p:nvPr/>
        </p:nvSpPr>
        <p:spPr bwMode="auto">
          <a:xfrm>
            <a:off x="0" y="8685213"/>
            <a:ext cx="2970213"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lnSpc>
                <a:spcPct val="100000"/>
              </a:lnSpc>
            </a:pPr>
            <a:endParaRPr lang="en-US" altLang="en-US" sz="1200">
              <a:solidFill>
                <a:srgbClr val="000000"/>
              </a:solidFill>
            </a:endParaRPr>
          </a:p>
        </p:txBody>
      </p:sp>
      <p:sp>
        <p:nvSpPr>
          <p:cNvPr id="123909" name="Text Box 3"/>
          <p:cNvSpPr txBox="1">
            <a:spLocks noChangeArrowheads="1"/>
          </p:cNvSpPr>
          <p:nvPr/>
        </p:nvSpPr>
        <p:spPr bwMode="auto">
          <a:xfrm>
            <a:off x="0" y="0"/>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lnSpc>
                <a:spcPct val="100000"/>
              </a:lnSpc>
            </a:pPr>
            <a:endParaRPr lang="en-US" altLang="en-US" sz="1200">
              <a:solidFill>
                <a:srgbClr val="000000"/>
              </a:solidFill>
            </a:endParaRPr>
          </a:p>
        </p:txBody>
      </p:sp>
      <p:sp>
        <p:nvSpPr>
          <p:cNvPr id="123910" name="Text Box 4"/>
          <p:cNvSpPr txBox="1">
            <a:spLocks noChangeArrowheads="1"/>
          </p:cNvSpPr>
          <p:nvPr/>
        </p:nvSpPr>
        <p:spPr bwMode="auto">
          <a:xfrm>
            <a:off x="3884613" y="0"/>
            <a:ext cx="2970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lnSpc>
                <a:spcPct val="100000"/>
              </a:lnSpc>
            </a:pPr>
            <a:endParaRPr lang="en-US" altLang="en-US" sz="1200">
              <a:solidFill>
                <a:srgbClr val="000000"/>
              </a:solidFill>
            </a:endParaRPr>
          </a:p>
        </p:txBody>
      </p:sp>
      <p:sp>
        <p:nvSpPr>
          <p:cNvPr id="123911" name="Text Box 5"/>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23912" name="Rectangle 6"/>
          <p:cNvSpPr txBox="1">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RMI is copyrighted by</a:t>
            </a:r>
            <a:r>
              <a:rPr lang="en-US" baseline="0" dirty="0" smtClean="0"/>
              <a:t> Sun Micro system</a:t>
            </a:r>
          </a:p>
          <a:p>
            <a:r>
              <a:rPr lang="en-US" baseline="0" dirty="0" smtClean="0"/>
              <a:t>Currently SUN is taken by Oracle, so, now this technology belongs to Oracle corporation.</a:t>
            </a:r>
          </a:p>
        </p:txBody>
      </p:sp>
      <p:sp>
        <p:nvSpPr>
          <p:cNvPr id="4" name="Slide Number Placeholder 3"/>
          <p:cNvSpPr>
            <a:spLocks noGrp="1"/>
          </p:cNvSpPr>
          <p:nvPr>
            <p:ph type="sldNum" sz="quarter" idx="10"/>
          </p:nvPr>
        </p:nvSpPr>
        <p:spPr/>
        <p:txBody>
          <a:bodyPr/>
          <a:lstStyle/>
          <a:p>
            <a:fld id="{49AAD1FB-1DBB-484C-8A56-5EAD5A23B3A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69E00B-9E52-43C3-B0E7-FAA1AC9766D2}" type="datetime1">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DBB30-7BEB-4607-A015-A14A59FC7A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DFE047-29B7-44B8-AE41-2078C5193DA2}" type="datetime1">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DBB30-7BEB-4607-A015-A14A59FC7A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317B3-004D-49A7-8B3F-768247A1D4AB}" type="datetime1">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DBB30-7BEB-4607-A015-A14A59FC7A3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6425"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6425" cy="4524375"/>
          </a:xfrm>
        </p:spPr>
        <p:txBody>
          <a:bodyPr/>
          <a:lstStyle/>
          <a:p>
            <a:pPr lvl="0"/>
            <a:endParaRPr lang="en-US" noProof="0" smtClean="0"/>
          </a:p>
        </p:txBody>
      </p:sp>
      <p:sp>
        <p:nvSpPr>
          <p:cNvPr id="4" name="Rectangle 3"/>
          <p:cNvSpPr>
            <a:spLocks noGrp="1" noChangeArrowheads="1"/>
          </p:cNvSpPr>
          <p:nvPr>
            <p:ph type="ftr" idx="10"/>
          </p:nvPr>
        </p:nvSpPr>
        <p:spPr>
          <a:ln/>
        </p:spPr>
        <p:txBody>
          <a:bodyPr/>
          <a:lstStyle>
            <a:lvl1pPr>
              <a:defRPr/>
            </a:lvl1pPr>
          </a:lstStyle>
          <a:p>
            <a:pPr>
              <a:defRPr/>
            </a:pPr>
            <a:r>
              <a:rPr lang="en-GB"/>
              <a:t>Ryerson University                                     CPS8304</a:t>
            </a:r>
          </a:p>
        </p:txBody>
      </p:sp>
      <p:sp>
        <p:nvSpPr>
          <p:cNvPr id="5" name="Rectangle 4"/>
          <p:cNvSpPr>
            <a:spLocks noGrp="1" noChangeArrowheads="1"/>
          </p:cNvSpPr>
          <p:nvPr>
            <p:ph type="sldNum" idx="11"/>
          </p:nvPr>
        </p:nvSpPr>
        <p:spPr>
          <a:ln/>
        </p:spPr>
        <p:txBody>
          <a:bodyPr/>
          <a:lstStyle>
            <a:lvl1pPr>
              <a:defRPr/>
            </a:lvl1pPr>
          </a:lstStyle>
          <a:p>
            <a:pPr>
              <a:defRPr/>
            </a:pPr>
            <a:fld id="{F4F43BB0-6793-4F2B-8A83-4B8D8337594D}" type="slidenum">
              <a:rPr lang="en-GB"/>
              <a:pPr>
                <a:defRPr/>
              </a:pPr>
              <a:t>‹#›</a:t>
            </a:fld>
            <a:endParaRPr lang="en-GB"/>
          </a:p>
        </p:txBody>
      </p:sp>
    </p:spTree>
    <p:extLst>
      <p:ext uri="{BB962C8B-B14F-4D97-AF65-F5344CB8AC3E}">
        <p14:creationId xmlns:p14="http://schemas.microsoft.com/office/powerpoint/2010/main" val="124051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151B82-15D6-459B-B2A7-5753F4C2DA99}" type="datetime1">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DBB30-7BEB-4607-A015-A14A59FC7A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9BB16C-226D-410A-9443-144E51F54112}" type="datetime1">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DBB30-7BEB-4607-A015-A14A59FC7A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7F038A-2D39-4C00-A581-F675BD41A4EB}" type="datetime1">
              <a:rPr lang="en-US" smtClean="0"/>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DBB30-7BEB-4607-A015-A14A59FC7A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72FCAB-0314-4973-AA50-7245DDC54920}" type="datetime1">
              <a:rPr lang="en-US" smtClean="0"/>
              <a:pPr/>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ADBB30-7BEB-4607-A015-A14A59FC7A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19444D-719C-4A9B-8FAF-105669CB53C4}" type="datetime1">
              <a:rPr lang="en-US" smtClean="0"/>
              <a:pPr/>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ADBB30-7BEB-4607-A015-A14A59FC7A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2B53F-0431-4A9D-9107-EDF9E7D59EF0}" type="datetime1">
              <a:rPr lang="en-US" smtClean="0"/>
              <a:pPr/>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ADBB30-7BEB-4607-A015-A14A59FC7A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1D8CA-335A-4AFF-B25B-B048720BC11A}" type="datetime1">
              <a:rPr lang="en-US" smtClean="0"/>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DBB30-7BEB-4607-A015-A14A59FC7A36}"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4F5BEC8-4F40-4FDB-A2D8-4A552A83A597}" type="datetime1">
              <a:rPr lang="en-US" smtClean="0"/>
              <a:pPr/>
              <a:t>3/13/2018</a:t>
            </a:fld>
            <a:endParaRPr lang="en-US"/>
          </a:p>
        </p:txBody>
      </p:sp>
      <p:sp>
        <p:nvSpPr>
          <p:cNvPr id="9" name="Slide Number Placeholder 8"/>
          <p:cNvSpPr>
            <a:spLocks noGrp="1"/>
          </p:cNvSpPr>
          <p:nvPr>
            <p:ph type="sldNum" sz="quarter" idx="11"/>
          </p:nvPr>
        </p:nvSpPr>
        <p:spPr/>
        <p:txBody>
          <a:bodyPr/>
          <a:lstStyle/>
          <a:p>
            <a:fld id="{14ADBB30-7BEB-4607-A015-A14A59FC7A36}"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4ADBB30-7BEB-4607-A015-A14A59FC7A36}"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59CEB2E-93BE-49E7-9670-3F80C19FFFC9}" type="datetime1">
              <a:rPr lang="en-US" smtClean="0"/>
              <a:pPr/>
              <a:t>3/13/2018</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209800"/>
            <a:ext cx="6172200" cy="1894362"/>
          </a:xfrm>
        </p:spPr>
        <p:txBody>
          <a:bodyPr/>
          <a:lstStyle/>
          <a:p>
            <a:r>
              <a:rPr lang="en-US" dirty="0" smtClean="0"/>
              <a:t>Lecture 4 – RPC/RMI</a:t>
            </a:r>
            <a:endParaRPr lang="en-US" dirty="0"/>
          </a:p>
        </p:txBody>
      </p:sp>
      <p:sp>
        <p:nvSpPr>
          <p:cNvPr id="3" name="Subtitle 2"/>
          <p:cNvSpPr>
            <a:spLocks noGrp="1"/>
          </p:cNvSpPr>
          <p:nvPr>
            <p:ph type="subTitle" idx="1"/>
          </p:nvPr>
        </p:nvSpPr>
        <p:spPr>
          <a:xfrm>
            <a:off x="2286000" y="4572000"/>
            <a:ext cx="6172200" cy="1905000"/>
          </a:xfrm>
        </p:spPr>
        <p:txBody>
          <a:bodyPr>
            <a:normAutofit/>
          </a:bodyPr>
          <a:lstStyle/>
          <a:p>
            <a:endParaRPr lang="en-US" sz="21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Remote Method Invocation</a:t>
            </a:r>
            <a:endParaRPr lang="en-US" dirty="0"/>
          </a:p>
        </p:txBody>
      </p:sp>
      <p:sp>
        <p:nvSpPr>
          <p:cNvPr id="3" name="Content Placeholder 2"/>
          <p:cNvSpPr>
            <a:spLocks noGrp="1"/>
          </p:cNvSpPr>
          <p:nvPr>
            <p:ph idx="1"/>
          </p:nvPr>
        </p:nvSpPr>
        <p:spPr>
          <a:xfrm>
            <a:off x="457200" y="5181600"/>
            <a:ext cx="7467600" cy="1292352"/>
          </a:xfrm>
        </p:spPr>
        <p:txBody>
          <a:bodyPr/>
          <a:lstStyle/>
          <a:p>
            <a:pPr>
              <a:buNone/>
            </a:pPr>
            <a:endParaRPr lang="en-US" dirty="0" smtClean="0"/>
          </a:p>
          <a:p>
            <a:endParaRPr lang="en-US" dirty="0" smtClean="0"/>
          </a:p>
          <a:p>
            <a:endParaRPr lang="en-US" dirty="0" smtClean="0"/>
          </a:p>
          <a:p>
            <a:endParaRPr lang="en-US" dirty="0"/>
          </a:p>
        </p:txBody>
      </p:sp>
      <p:sp>
        <p:nvSpPr>
          <p:cNvPr id="7" name="Slide Number Placeholder 6"/>
          <p:cNvSpPr>
            <a:spLocks noGrp="1"/>
          </p:cNvSpPr>
          <p:nvPr>
            <p:ph type="sldNum" sz="quarter" idx="12"/>
          </p:nvPr>
        </p:nvSpPr>
        <p:spPr/>
        <p:txBody>
          <a:bodyPr/>
          <a:lstStyle/>
          <a:p>
            <a:fld id="{14ADBB30-7BEB-4607-A015-A14A59FC7A36}" type="slidenum">
              <a:rPr lang="en-US" smtClean="0"/>
              <a:pPr/>
              <a:t>10</a:t>
            </a:fld>
            <a:endParaRPr lang="en-US"/>
          </a:p>
        </p:txBody>
      </p:sp>
      <p:pic>
        <p:nvPicPr>
          <p:cNvPr id="4" name="Picture 3" descr="Distributed_object_communication.png"/>
          <p:cNvPicPr>
            <a:picLocks noChangeAspect="1"/>
          </p:cNvPicPr>
          <p:nvPr/>
        </p:nvPicPr>
        <p:blipFill>
          <a:blip r:embed="rId3"/>
          <a:stretch>
            <a:fillRect/>
          </a:stretch>
        </p:blipFill>
        <p:spPr>
          <a:xfrm>
            <a:off x="1600200" y="1828800"/>
            <a:ext cx="5257800" cy="3505200"/>
          </a:xfrm>
          <a:prstGeom prst="rect">
            <a:avLst/>
          </a:prstGeom>
        </p:spPr>
      </p:pic>
      <p:sp>
        <p:nvSpPr>
          <p:cNvPr id="5" name="TextBox 4"/>
          <p:cNvSpPr txBox="1"/>
          <p:nvPr/>
        </p:nvSpPr>
        <p:spPr>
          <a:xfrm>
            <a:off x="2514600" y="5638800"/>
            <a:ext cx="3910045" cy="369332"/>
          </a:xfrm>
          <a:prstGeom prst="rect">
            <a:avLst/>
          </a:prstGeom>
          <a:noFill/>
        </p:spPr>
        <p:txBody>
          <a:bodyPr wrap="none" rtlCol="0">
            <a:spAutoFit/>
          </a:bodyPr>
          <a:lstStyle/>
          <a:p>
            <a:r>
              <a:rPr lang="en-US" dirty="0" smtClean="0"/>
              <a:t>Fig: Distributed Object Technology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Remote Method Invocation</a:t>
            </a:r>
            <a:endParaRPr lang="en-US" dirty="0"/>
          </a:p>
        </p:txBody>
      </p:sp>
      <p:sp>
        <p:nvSpPr>
          <p:cNvPr id="3" name="Content Placeholder 2"/>
          <p:cNvSpPr>
            <a:spLocks noGrp="1"/>
          </p:cNvSpPr>
          <p:nvPr>
            <p:ph idx="1"/>
          </p:nvPr>
        </p:nvSpPr>
        <p:spPr/>
        <p:txBody>
          <a:bodyPr>
            <a:normAutofit/>
          </a:bodyPr>
          <a:lstStyle/>
          <a:p>
            <a:r>
              <a:rPr lang="en-US" sz="2800" dirty="0" smtClean="0"/>
              <a:t>RMI Server, client, interface, stubs, skeletons</a:t>
            </a:r>
          </a:p>
          <a:p>
            <a:r>
              <a:rPr lang="en-US" sz="2800" dirty="0" smtClean="0"/>
              <a:t>RMI Registry</a:t>
            </a:r>
          </a:p>
          <a:p>
            <a:r>
              <a:rPr lang="en-US" sz="2800" dirty="0" smtClean="0"/>
              <a:t>Objects + RPC = RMI</a:t>
            </a:r>
          </a:p>
          <a:p>
            <a:r>
              <a:rPr lang="en-US" sz="2800" dirty="0" smtClean="0"/>
              <a:t>Method Invocation between different JVMs</a:t>
            </a:r>
          </a:p>
          <a:p>
            <a:r>
              <a:rPr lang="en-US" sz="2800" dirty="0" smtClean="0"/>
              <a:t>Java RMI API</a:t>
            </a:r>
          </a:p>
          <a:p>
            <a:r>
              <a:rPr lang="en-US" sz="2800" dirty="0" smtClean="0"/>
              <a:t>JRMP (Java Remote Method Protocol)</a:t>
            </a:r>
          </a:p>
          <a:p>
            <a:r>
              <a:rPr lang="en-US" sz="2800" dirty="0" smtClean="0"/>
              <a:t>Java object serialization</a:t>
            </a:r>
          </a:p>
          <a:p>
            <a:r>
              <a:rPr lang="en-US" sz="2800" dirty="0" smtClean="0"/>
              <a:t>Parameter Marshalling</a:t>
            </a:r>
          </a:p>
          <a:p>
            <a:endParaRPr lang="en-US" sz="2800" dirty="0"/>
          </a:p>
        </p:txBody>
      </p:sp>
      <p:sp>
        <p:nvSpPr>
          <p:cNvPr id="5" name="Slide Number Placeholder 4"/>
          <p:cNvSpPr>
            <a:spLocks noGrp="1"/>
          </p:cNvSpPr>
          <p:nvPr>
            <p:ph type="sldNum" sz="quarter" idx="12"/>
          </p:nvPr>
        </p:nvSpPr>
        <p:spPr/>
        <p:txBody>
          <a:bodyPr/>
          <a:lstStyle/>
          <a:p>
            <a:fld id="{14ADBB30-7BEB-4607-A015-A14A59FC7A36}"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RMI System Architecture</a:t>
            </a:r>
            <a:endParaRPr lang="en-US" dirty="0"/>
          </a:p>
        </p:txBody>
      </p:sp>
      <p:sp>
        <p:nvSpPr>
          <p:cNvPr id="3" name="Content Placeholder 2"/>
          <p:cNvSpPr>
            <a:spLocks noGrp="1"/>
          </p:cNvSpPr>
          <p:nvPr>
            <p:ph idx="1"/>
          </p:nvPr>
        </p:nvSpPr>
        <p:spPr/>
        <p:txBody>
          <a:bodyPr>
            <a:normAutofit/>
          </a:bodyPr>
          <a:lstStyle/>
          <a:p>
            <a:pPr>
              <a:buNone/>
            </a:pPr>
            <a:r>
              <a:rPr lang="en-US" sz="3200" dirty="0" smtClean="0"/>
              <a:t>Lets divide into two perspectives:</a:t>
            </a:r>
          </a:p>
          <a:p>
            <a:r>
              <a:rPr lang="en-US" sz="3200" dirty="0" smtClean="0"/>
              <a:t>Layered Structure</a:t>
            </a:r>
          </a:p>
          <a:p>
            <a:r>
              <a:rPr lang="en-US" sz="3200" dirty="0" smtClean="0"/>
              <a:t>Working Principles</a:t>
            </a:r>
          </a:p>
          <a:p>
            <a:pPr>
              <a:buNone/>
            </a:pPr>
            <a:endParaRPr lang="en-US" sz="3200" dirty="0"/>
          </a:p>
        </p:txBody>
      </p:sp>
      <p:sp>
        <p:nvSpPr>
          <p:cNvPr id="5" name="Slide Number Placeholder 4"/>
          <p:cNvSpPr>
            <a:spLocks noGrp="1"/>
          </p:cNvSpPr>
          <p:nvPr>
            <p:ph type="sldNum" sz="quarter" idx="12"/>
          </p:nvPr>
        </p:nvSpPr>
        <p:spPr/>
        <p:txBody>
          <a:bodyPr/>
          <a:lstStyle/>
          <a:p>
            <a:fld id="{14ADBB30-7BEB-4607-A015-A14A59FC7A36}"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RMI Layered Structure</a:t>
            </a:r>
            <a:endParaRPr lang="en-US" dirty="0"/>
          </a:p>
        </p:txBody>
      </p:sp>
      <p:pic>
        <p:nvPicPr>
          <p:cNvPr id="4" name="Content Placeholder 3" descr="rmiarch.jpg"/>
          <p:cNvPicPr>
            <a:picLocks noGrp="1" noChangeAspect="1"/>
          </p:cNvPicPr>
          <p:nvPr>
            <p:ph idx="1"/>
          </p:nvPr>
        </p:nvPicPr>
        <p:blipFill>
          <a:blip r:embed="rId3"/>
          <a:stretch>
            <a:fillRect/>
          </a:stretch>
        </p:blipFill>
        <p:spPr>
          <a:xfrm>
            <a:off x="685800" y="1828800"/>
            <a:ext cx="7543800" cy="3810000"/>
          </a:xfrm>
        </p:spPr>
      </p:pic>
      <p:sp>
        <p:nvSpPr>
          <p:cNvPr id="7" name="Slide Number Placeholder 6"/>
          <p:cNvSpPr>
            <a:spLocks noGrp="1"/>
          </p:cNvSpPr>
          <p:nvPr>
            <p:ph type="sldNum" sz="quarter" idx="12"/>
          </p:nvPr>
        </p:nvSpPr>
        <p:spPr/>
        <p:txBody>
          <a:bodyPr/>
          <a:lstStyle/>
          <a:p>
            <a:fld id="{14ADBB30-7BEB-4607-A015-A14A59FC7A36}" type="slidenum">
              <a:rPr lang="en-US" smtClean="0"/>
              <a:pPr/>
              <a:t>13</a:t>
            </a:fld>
            <a:endParaRPr lang="en-US"/>
          </a:p>
        </p:txBody>
      </p:sp>
      <p:sp>
        <p:nvSpPr>
          <p:cNvPr id="5" name="TextBox 4"/>
          <p:cNvSpPr txBox="1"/>
          <p:nvPr/>
        </p:nvSpPr>
        <p:spPr>
          <a:xfrm>
            <a:off x="2895600" y="5791200"/>
            <a:ext cx="3172663" cy="369332"/>
          </a:xfrm>
          <a:prstGeom prst="rect">
            <a:avLst/>
          </a:prstGeom>
          <a:noFill/>
        </p:spPr>
        <p:txBody>
          <a:bodyPr wrap="none" rtlCol="0">
            <a:spAutoFit/>
          </a:bodyPr>
          <a:lstStyle/>
          <a:p>
            <a:r>
              <a:rPr lang="en-US" dirty="0" smtClean="0"/>
              <a:t>Fig: RMI Layered Structure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RMI Layered Structure</a:t>
            </a:r>
            <a:endParaRPr lang="en-US" dirty="0"/>
          </a:p>
        </p:txBody>
      </p:sp>
      <p:sp>
        <p:nvSpPr>
          <p:cNvPr id="3" name="Content Placeholder 2"/>
          <p:cNvSpPr>
            <a:spLocks noGrp="1"/>
          </p:cNvSpPr>
          <p:nvPr>
            <p:ph idx="1"/>
          </p:nvPr>
        </p:nvSpPr>
        <p:spPr/>
        <p:txBody>
          <a:bodyPr>
            <a:normAutofit/>
          </a:bodyPr>
          <a:lstStyle/>
          <a:p>
            <a:r>
              <a:rPr lang="en-US" sz="2800" dirty="0" smtClean="0"/>
              <a:t>Application layer: Server, Client</a:t>
            </a:r>
          </a:p>
          <a:p>
            <a:r>
              <a:rPr lang="en-US" sz="2800" dirty="0" smtClean="0"/>
              <a:t>Interface:  Client stub,  Server skeleton</a:t>
            </a:r>
          </a:p>
          <a:p>
            <a:r>
              <a:rPr lang="en-US" sz="2800" dirty="0" smtClean="0"/>
              <a:t>Remote Reference layer: RMI registry</a:t>
            </a:r>
          </a:p>
          <a:p>
            <a:r>
              <a:rPr lang="en-US" sz="2800" dirty="0" smtClean="0"/>
              <a:t>Transport layer</a:t>
            </a:r>
            <a:r>
              <a:rPr lang="en-US" sz="2800" smtClean="0"/>
              <a:t>: TCP/IP</a:t>
            </a:r>
            <a:endParaRPr lang="en-US" sz="2800" dirty="0" smtClean="0"/>
          </a:p>
          <a:p>
            <a:endParaRPr lang="en-US" sz="2800" dirty="0"/>
          </a:p>
        </p:txBody>
      </p:sp>
      <p:sp>
        <p:nvSpPr>
          <p:cNvPr id="5" name="Slide Number Placeholder 4"/>
          <p:cNvSpPr>
            <a:spLocks noGrp="1"/>
          </p:cNvSpPr>
          <p:nvPr>
            <p:ph type="sldNum" sz="quarter" idx="12"/>
          </p:nvPr>
        </p:nvSpPr>
        <p:spPr/>
        <p:txBody>
          <a:bodyPr/>
          <a:lstStyle/>
          <a:p>
            <a:fld id="{14ADBB30-7BEB-4607-A015-A14A59FC7A36}"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RMI Working Principles</a:t>
            </a:r>
            <a:endParaRPr lang="en-US" dirty="0"/>
          </a:p>
        </p:txBody>
      </p:sp>
      <p:pic>
        <p:nvPicPr>
          <p:cNvPr id="4" name="Content Placeholder 3" descr="howrmi.jpg"/>
          <p:cNvPicPr>
            <a:picLocks noGrp="1" noChangeAspect="1"/>
          </p:cNvPicPr>
          <p:nvPr>
            <p:ph idx="1"/>
          </p:nvPr>
        </p:nvPicPr>
        <p:blipFill>
          <a:blip r:embed="rId3"/>
          <a:stretch>
            <a:fillRect/>
          </a:stretch>
        </p:blipFill>
        <p:spPr>
          <a:xfrm>
            <a:off x="609600" y="1447800"/>
            <a:ext cx="7162800" cy="4343400"/>
          </a:xfrm>
        </p:spPr>
      </p:pic>
      <p:sp>
        <p:nvSpPr>
          <p:cNvPr id="7" name="Slide Number Placeholder 6"/>
          <p:cNvSpPr>
            <a:spLocks noGrp="1"/>
          </p:cNvSpPr>
          <p:nvPr>
            <p:ph type="sldNum" sz="quarter" idx="12"/>
          </p:nvPr>
        </p:nvSpPr>
        <p:spPr/>
        <p:txBody>
          <a:bodyPr/>
          <a:lstStyle/>
          <a:p>
            <a:fld id="{14ADBB30-7BEB-4607-A015-A14A59FC7A36}" type="slidenum">
              <a:rPr lang="en-US" smtClean="0"/>
              <a:pPr/>
              <a:t>15</a:t>
            </a:fld>
            <a:endParaRPr lang="en-US"/>
          </a:p>
        </p:txBody>
      </p:sp>
      <p:sp>
        <p:nvSpPr>
          <p:cNvPr id="5" name="TextBox 4"/>
          <p:cNvSpPr txBox="1"/>
          <p:nvPr/>
        </p:nvSpPr>
        <p:spPr>
          <a:xfrm>
            <a:off x="2895600" y="5955268"/>
            <a:ext cx="3238387" cy="369332"/>
          </a:xfrm>
          <a:prstGeom prst="rect">
            <a:avLst/>
          </a:prstGeom>
          <a:noFill/>
        </p:spPr>
        <p:txBody>
          <a:bodyPr wrap="none" rtlCol="0">
            <a:spAutoFit/>
          </a:bodyPr>
          <a:lstStyle/>
          <a:p>
            <a:r>
              <a:rPr lang="en-US" dirty="0" smtClean="0"/>
              <a:t>Fig: RMI Working principles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Ready to Develop One?</a:t>
            </a:r>
            <a:endParaRPr lang="en-US" dirty="0"/>
          </a:p>
        </p:txBody>
      </p:sp>
      <p:pic>
        <p:nvPicPr>
          <p:cNvPr id="4" name="Content Placeholder 3" descr="letsdo.jpg"/>
          <p:cNvPicPr>
            <a:picLocks noGrp="1" noChangeAspect="1"/>
          </p:cNvPicPr>
          <p:nvPr>
            <p:ph idx="1"/>
          </p:nvPr>
        </p:nvPicPr>
        <p:blipFill>
          <a:blip r:embed="rId3"/>
          <a:stretch>
            <a:fillRect/>
          </a:stretch>
        </p:blipFill>
        <p:spPr>
          <a:xfrm>
            <a:off x="2514600" y="1752600"/>
            <a:ext cx="3429000" cy="4191000"/>
          </a:xfrm>
        </p:spPr>
      </p:pic>
      <p:sp>
        <p:nvSpPr>
          <p:cNvPr id="6" name="Slide Number Placeholder 5"/>
          <p:cNvSpPr>
            <a:spLocks noGrp="1"/>
          </p:cNvSpPr>
          <p:nvPr>
            <p:ph type="sldNum" sz="quarter" idx="12"/>
          </p:nvPr>
        </p:nvSpPr>
        <p:spPr/>
        <p:txBody>
          <a:bodyPr/>
          <a:lstStyle/>
          <a:p>
            <a:fld id="{14ADBB30-7BEB-4607-A015-A14A59FC7A36}"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RMI Application</a:t>
            </a:r>
            <a:endParaRPr lang="en-US" dirty="0"/>
          </a:p>
        </p:txBody>
      </p:sp>
      <p:sp>
        <p:nvSpPr>
          <p:cNvPr id="16" name="Slide Number Placeholder 15"/>
          <p:cNvSpPr>
            <a:spLocks noGrp="1"/>
          </p:cNvSpPr>
          <p:nvPr>
            <p:ph type="sldNum" sz="quarter" idx="12"/>
          </p:nvPr>
        </p:nvSpPr>
        <p:spPr/>
        <p:txBody>
          <a:bodyPr/>
          <a:lstStyle/>
          <a:p>
            <a:fld id="{14ADBB30-7BEB-4607-A015-A14A59FC7A36}" type="slidenum">
              <a:rPr lang="en-US" smtClean="0"/>
              <a:pPr/>
              <a:t>17</a:t>
            </a:fld>
            <a:endParaRPr lang="en-US"/>
          </a:p>
        </p:txBody>
      </p:sp>
      <p:sp>
        <p:nvSpPr>
          <p:cNvPr id="4" name="Rounded Rectangle 3"/>
          <p:cNvSpPr/>
          <p:nvPr/>
        </p:nvSpPr>
        <p:spPr>
          <a:xfrm>
            <a:off x="685800" y="1752600"/>
            <a:ext cx="3429000" cy="1981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lvl="1"/>
            <a:r>
              <a:rPr lang="en-US" sz="2000" b="1" dirty="0" smtClean="0"/>
              <a:t>SERVER</a:t>
            </a:r>
          </a:p>
          <a:p>
            <a:pPr lvl="1">
              <a:buFont typeface="Courier New" pitchFamily="49" charset="0"/>
              <a:buChar char="o"/>
            </a:pPr>
            <a:r>
              <a:rPr lang="en-US" sz="2000" dirty="0" smtClean="0"/>
              <a:t>Writing an Interface</a:t>
            </a:r>
          </a:p>
          <a:p>
            <a:pPr lvl="1">
              <a:buFont typeface="Courier New" pitchFamily="49" charset="0"/>
              <a:buChar char="o"/>
            </a:pPr>
            <a:r>
              <a:rPr lang="en-US" sz="2000" dirty="0" smtClean="0"/>
              <a:t> Implementing an Interface</a:t>
            </a:r>
          </a:p>
          <a:p>
            <a:pPr lvl="1">
              <a:buFont typeface="Courier New" pitchFamily="49" charset="0"/>
              <a:buChar char="o"/>
            </a:pPr>
            <a:r>
              <a:rPr lang="en-US" sz="2000" dirty="0" smtClean="0"/>
              <a:t> Binding Interface</a:t>
            </a:r>
          </a:p>
        </p:txBody>
      </p:sp>
      <p:sp>
        <p:nvSpPr>
          <p:cNvPr id="5" name="Rounded Rectangle 4"/>
          <p:cNvSpPr/>
          <p:nvPr/>
        </p:nvSpPr>
        <p:spPr>
          <a:xfrm>
            <a:off x="4724400" y="1752600"/>
            <a:ext cx="3124200" cy="1905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lvl="1"/>
            <a:r>
              <a:rPr lang="en-US" sz="2000" b="1" dirty="0" smtClean="0"/>
              <a:t>CLIENT</a:t>
            </a:r>
          </a:p>
          <a:p>
            <a:pPr lvl="1">
              <a:buFont typeface="Courier New" pitchFamily="49" charset="0"/>
              <a:buChar char="o"/>
            </a:pPr>
            <a:r>
              <a:rPr lang="en-US" sz="2000" dirty="0" smtClean="0"/>
              <a:t> Writing a Client</a:t>
            </a:r>
          </a:p>
          <a:p>
            <a:pPr lvl="1">
              <a:buFont typeface="Courier New" pitchFamily="49" charset="0"/>
              <a:buChar char="o"/>
            </a:pPr>
            <a:endParaRPr lang="en-US" sz="2000" dirty="0" smtClean="0"/>
          </a:p>
        </p:txBody>
      </p:sp>
      <p:sp>
        <p:nvSpPr>
          <p:cNvPr id="7" name="Rounded Rectangle 6"/>
          <p:cNvSpPr/>
          <p:nvPr/>
        </p:nvSpPr>
        <p:spPr>
          <a:xfrm>
            <a:off x="2667000" y="4343400"/>
            <a:ext cx="3657600" cy="1981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1"/>
            <a:r>
              <a:rPr lang="en-US" sz="2000" b="1" dirty="0" smtClean="0"/>
              <a:t>DEPLOYMENT</a:t>
            </a:r>
          </a:p>
          <a:p>
            <a:pPr lvl="1">
              <a:buFont typeface="Courier New" pitchFamily="49" charset="0"/>
              <a:buChar char="o"/>
            </a:pPr>
            <a:r>
              <a:rPr lang="en-US" sz="2000" dirty="0" smtClean="0"/>
              <a:t> Manage Security Settings</a:t>
            </a:r>
          </a:p>
          <a:p>
            <a:pPr lvl="1">
              <a:buFont typeface="Courier New" pitchFamily="49" charset="0"/>
              <a:buChar char="o"/>
            </a:pPr>
            <a:r>
              <a:rPr lang="en-US" sz="2000" dirty="0" smtClean="0"/>
              <a:t> Running Server &amp; Client</a:t>
            </a:r>
          </a:p>
        </p:txBody>
      </p:sp>
      <p:sp>
        <p:nvSpPr>
          <p:cNvPr id="8" name="Right Arrow 7"/>
          <p:cNvSpPr/>
          <p:nvPr/>
        </p:nvSpPr>
        <p:spPr>
          <a:xfrm>
            <a:off x="4114800" y="25146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3048000" y="3733800"/>
            <a:ext cx="457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334000" y="3657600"/>
            <a:ext cx="4572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762000" y="2514600"/>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Flowchart: Connector 12"/>
          <p:cNvSpPr/>
          <p:nvPr/>
        </p:nvSpPr>
        <p:spPr>
          <a:xfrm>
            <a:off x="6934200" y="3048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4" name="Flowchart: Connector 13"/>
          <p:cNvSpPr/>
          <p:nvPr/>
        </p:nvSpPr>
        <p:spPr>
          <a:xfrm>
            <a:off x="5638800" y="4495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Service Interface</a:t>
            </a:r>
            <a:r>
              <a:rPr lang="en-US" dirty="0" smtClean="0"/>
              <a:t>: An Agreement  Between Server &amp; Client</a:t>
            </a:r>
            <a:endParaRPr lang="en-US" dirty="0"/>
          </a:p>
        </p:txBody>
      </p:sp>
      <p:sp>
        <p:nvSpPr>
          <p:cNvPr id="9" name="Content Placeholder 2"/>
          <p:cNvSpPr>
            <a:spLocks noGrp="1"/>
          </p:cNvSpPr>
          <p:nvPr>
            <p:ph idx="1"/>
          </p:nvPr>
        </p:nvSpPr>
        <p:spPr>
          <a:xfrm>
            <a:off x="457200" y="1830324"/>
            <a:ext cx="7162800" cy="4873752"/>
          </a:xfrm>
        </p:spPr>
        <p:txBody>
          <a:bodyPr/>
          <a:lstStyle/>
          <a:p>
            <a:r>
              <a:rPr lang="en-US" dirty="0" smtClean="0"/>
              <a:t>Factorial Operation</a:t>
            </a:r>
          </a:p>
          <a:p>
            <a:endParaRPr lang="en-US" dirty="0" smtClean="0"/>
          </a:p>
          <a:p>
            <a:endParaRPr lang="en-US" dirty="0" smtClean="0"/>
          </a:p>
          <a:p>
            <a:r>
              <a:rPr lang="en-US" dirty="0" smtClean="0"/>
              <a:t>Check Prime Operation</a:t>
            </a:r>
          </a:p>
          <a:p>
            <a:endParaRPr lang="en-US" dirty="0" smtClean="0"/>
          </a:p>
          <a:p>
            <a:endParaRPr lang="en-US" dirty="0" smtClean="0"/>
          </a:p>
          <a:p>
            <a:r>
              <a:rPr lang="en-US" dirty="0" smtClean="0"/>
              <a:t>Square Operation</a:t>
            </a:r>
            <a:endParaRPr lang="en-US" dirty="0"/>
          </a:p>
        </p:txBody>
      </p:sp>
      <p:sp>
        <p:nvSpPr>
          <p:cNvPr id="8" name="Slide Number Placeholder 7"/>
          <p:cNvSpPr>
            <a:spLocks noGrp="1"/>
          </p:cNvSpPr>
          <p:nvPr>
            <p:ph type="sldNum" sz="quarter" idx="12"/>
          </p:nvPr>
        </p:nvSpPr>
        <p:spPr/>
        <p:txBody>
          <a:bodyPr/>
          <a:lstStyle/>
          <a:p>
            <a:fld id="{14ADBB30-7BEB-4607-A015-A14A59FC7A36}" type="slidenum">
              <a:rPr lang="en-US" smtClean="0"/>
              <a:pPr/>
              <a:t>18</a:t>
            </a:fld>
            <a:endParaRPr lang="en-US"/>
          </a:p>
        </p:txBody>
      </p:sp>
      <p:pic>
        <p:nvPicPr>
          <p:cNvPr id="4" name="Picture 3" descr="1.png"/>
          <p:cNvPicPr>
            <a:picLocks noChangeAspect="1"/>
          </p:cNvPicPr>
          <p:nvPr/>
        </p:nvPicPr>
        <p:blipFill>
          <a:blip r:embed="rId3"/>
          <a:stretch>
            <a:fillRect/>
          </a:stretch>
        </p:blipFill>
        <p:spPr>
          <a:xfrm>
            <a:off x="609600" y="2209800"/>
            <a:ext cx="6934200" cy="762000"/>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609600" y="3505200"/>
            <a:ext cx="6934200" cy="762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533400" y="4724400"/>
            <a:ext cx="7010400"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Server Application</a:t>
            </a:r>
            <a:r>
              <a:rPr lang="en-US" dirty="0" smtClean="0"/>
              <a:t>: Writing a Service Interface</a:t>
            </a:r>
            <a:endParaRPr lang="en-US" dirty="0"/>
          </a:p>
        </p:txBody>
      </p:sp>
      <p:pic>
        <p:nvPicPr>
          <p:cNvPr id="4" name="Content Placeholder 3" descr="mathservice.png"/>
          <p:cNvPicPr>
            <a:picLocks noGrp="1" noChangeAspect="1"/>
          </p:cNvPicPr>
          <p:nvPr>
            <p:ph idx="1"/>
          </p:nvPr>
        </p:nvPicPr>
        <p:blipFill>
          <a:blip r:embed="rId3"/>
          <a:stretch>
            <a:fillRect/>
          </a:stretch>
        </p:blipFill>
        <p:spPr>
          <a:xfrm>
            <a:off x="533400" y="1447800"/>
            <a:ext cx="6172200" cy="4953000"/>
          </a:xfrm>
        </p:spPr>
      </p:pic>
      <p:sp>
        <p:nvSpPr>
          <p:cNvPr id="7" name="Slide Number Placeholder 6"/>
          <p:cNvSpPr>
            <a:spLocks noGrp="1"/>
          </p:cNvSpPr>
          <p:nvPr>
            <p:ph type="sldNum" sz="quarter" idx="12"/>
          </p:nvPr>
        </p:nvSpPr>
        <p:spPr/>
        <p:txBody>
          <a:bodyPr/>
          <a:lstStyle/>
          <a:p>
            <a:fld id="{14ADBB30-7BEB-4607-A015-A14A59FC7A36}" type="slidenum">
              <a:rPr lang="en-US" smtClean="0"/>
              <a:pPr/>
              <a:t>19</a:t>
            </a:fld>
            <a:endParaRPr lang="en-US"/>
          </a:p>
        </p:txBody>
      </p:sp>
      <p:sp>
        <p:nvSpPr>
          <p:cNvPr id="6" name="TextBox 5"/>
          <p:cNvSpPr txBox="1"/>
          <p:nvPr/>
        </p:nvSpPr>
        <p:spPr>
          <a:xfrm>
            <a:off x="2133971" y="6336268"/>
            <a:ext cx="3047629" cy="369332"/>
          </a:xfrm>
          <a:prstGeom prst="rect">
            <a:avLst/>
          </a:prstGeom>
          <a:noFill/>
        </p:spPr>
        <p:txBody>
          <a:bodyPr wrap="none" rtlCol="0">
            <a:spAutoFit/>
          </a:bodyPr>
          <a:lstStyle/>
          <a:p>
            <a:r>
              <a:rPr lang="en-US" dirty="0" smtClean="0"/>
              <a:t>Fig: </a:t>
            </a:r>
            <a:r>
              <a:rPr lang="en-US" i="1" dirty="0" smtClean="0"/>
              <a:t>MathService</a:t>
            </a:r>
            <a:r>
              <a:rPr lang="en-US" dirty="0" smtClean="0"/>
              <a:t> Interface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46411A9B-779E-4E26-99A1-895C89B10140}" type="slidenum">
              <a:rPr lang="en-GB" altLang="en-US">
                <a:solidFill>
                  <a:srgbClr val="000066"/>
                </a:solidFill>
              </a:rPr>
              <a:pPr eaLnBrk="1" hangingPunct="1"/>
              <a:t>2</a:t>
            </a:fld>
            <a:endParaRPr lang="en-GB" altLang="en-US">
              <a:solidFill>
                <a:srgbClr val="000066"/>
              </a:solidFill>
            </a:endParaRPr>
          </a:p>
        </p:txBody>
      </p:sp>
      <p:sp>
        <p:nvSpPr>
          <p:cNvPr id="3075" name="Rectangle 1"/>
          <p:cNvSpPr>
            <a:spLocks noGrp="1" noChangeArrowheads="1"/>
          </p:cNvSpPr>
          <p:nvPr>
            <p:ph type="title"/>
          </p:nvPr>
        </p:nvSpPr>
        <p:spPr>
          <a:xfrm>
            <a:off x="457200" y="555625"/>
            <a:ext cx="8229600" cy="581025"/>
          </a:xfrm>
        </p:spPr>
        <p:txBody>
          <a:bodyPr anchorCtr="1">
            <a:spAutoFit/>
          </a:bodyPr>
          <a:lstStyle/>
          <a:p>
            <a:pPr eaLnBrk="1" hangingPunct="1">
              <a:lnSpc>
                <a:spcPct val="100000"/>
              </a:lnSpc>
              <a:buClr>
                <a:srgbClr val="6699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solidFill>
                  <a:srgbClr val="669900"/>
                </a:solidFill>
              </a:rPr>
              <a:t>Topics</a:t>
            </a:r>
          </a:p>
        </p:txBody>
      </p:sp>
      <p:grpSp>
        <p:nvGrpSpPr>
          <p:cNvPr id="3076" name="Group 2"/>
          <p:cNvGrpSpPr>
            <a:grpSpLocks/>
          </p:cNvGrpSpPr>
          <p:nvPr/>
        </p:nvGrpSpPr>
        <p:grpSpPr bwMode="auto">
          <a:xfrm>
            <a:off x="533399" y="1447800"/>
            <a:ext cx="8226425" cy="3103563"/>
            <a:chOff x="336" y="768"/>
            <a:chExt cx="5182" cy="1955"/>
          </a:xfrm>
        </p:grpSpPr>
        <p:sp>
          <p:nvSpPr>
            <p:cNvPr id="3078" name="Rectangle 3"/>
            <p:cNvSpPr>
              <a:spLocks noChangeArrowheads="1"/>
            </p:cNvSpPr>
            <p:nvPr/>
          </p:nvSpPr>
          <p:spPr bwMode="auto">
            <a:xfrm>
              <a:off x="336" y="768"/>
              <a:ext cx="5182" cy="1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4963" indent="-334963"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1pPr>
              <a:lvl2pPr marL="742950" indent="-285750"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2pPr>
              <a:lvl3pPr marL="1143000" indent="-228600"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3pPr>
              <a:lvl4pPr marL="1600200" indent="-228600"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4pPr>
              <a:lvl5pPr marL="2057400" indent="-228600"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9pPr>
            </a:lstStyle>
            <a:p>
              <a:pPr eaLnBrk="1" hangingPunct="1">
                <a:lnSpc>
                  <a:spcPct val="90000"/>
                </a:lnSpc>
                <a:spcBef>
                  <a:spcPts val="800"/>
                </a:spcBef>
                <a:buFont typeface="Wingdings" charset="2"/>
                <a:buChar char=""/>
              </a:pPr>
              <a:r>
                <a:rPr lang="en-GB" altLang="en-US" sz="3200" dirty="0">
                  <a:solidFill>
                    <a:srgbClr val="000000"/>
                  </a:solidFill>
                </a:rPr>
                <a:t>Introduction  to Distributed Objects and Remote Invocation</a:t>
              </a:r>
            </a:p>
            <a:p>
              <a:pPr eaLnBrk="1" hangingPunct="1">
                <a:lnSpc>
                  <a:spcPct val="90000"/>
                </a:lnSpc>
                <a:spcBef>
                  <a:spcPts val="800"/>
                </a:spcBef>
                <a:buFont typeface="Wingdings" charset="2"/>
                <a:buChar char=""/>
              </a:pPr>
              <a:r>
                <a:rPr lang="en-GB" altLang="en-US" sz="3200" dirty="0">
                  <a:solidFill>
                    <a:srgbClr val="000000"/>
                  </a:solidFill>
                </a:rPr>
                <a:t>Remote Procedure Call</a:t>
              </a:r>
            </a:p>
            <a:p>
              <a:pPr eaLnBrk="1" hangingPunct="1">
                <a:lnSpc>
                  <a:spcPct val="90000"/>
                </a:lnSpc>
                <a:spcBef>
                  <a:spcPts val="800"/>
                </a:spcBef>
                <a:buFont typeface="Wingdings" charset="2"/>
                <a:buChar char=""/>
              </a:pPr>
              <a:r>
                <a:rPr lang="en-GB" altLang="en-US" sz="3200" dirty="0">
                  <a:solidFill>
                    <a:srgbClr val="000000"/>
                  </a:solidFill>
                </a:rPr>
                <a:t>Java RMI</a:t>
              </a:r>
            </a:p>
          </p:txBody>
        </p:sp>
        <p:sp>
          <p:nvSpPr>
            <p:cNvPr id="3079" name="Line 4"/>
            <p:cNvSpPr>
              <a:spLocks noChangeShapeType="1"/>
            </p:cNvSpPr>
            <p:nvPr/>
          </p:nvSpPr>
          <p:spPr bwMode="auto">
            <a:xfrm>
              <a:off x="336" y="768"/>
              <a:ext cx="5182"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080" name="Line 5"/>
            <p:cNvSpPr>
              <a:spLocks noChangeShapeType="1"/>
            </p:cNvSpPr>
            <p:nvPr/>
          </p:nvSpPr>
          <p:spPr bwMode="auto">
            <a:xfrm>
              <a:off x="336" y="2723"/>
              <a:ext cx="5182"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 name="Line 6"/>
            <p:cNvSpPr>
              <a:spLocks noChangeShapeType="1"/>
            </p:cNvSpPr>
            <p:nvPr/>
          </p:nvSpPr>
          <p:spPr bwMode="auto">
            <a:xfrm>
              <a:off x="336" y="768"/>
              <a:ext cx="1" cy="19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 name="Line 7"/>
            <p:cNvSpPr>
              <a:spLocks noChangeShapeType="1"/>
            </p:cNvSpPr>
            <p:nvPr/>
          </p:nvSpPr>
          <p:spPr bwMode="auto">
            <a:xfrm>
              <a:off x="5518" y="768"/>
              <a:ext cx="1" cy="19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77" name="Footer Placeholder 3"/>
          <p:cNvSpPr>
            <a:spLocks noGrp="1"/>
          </p:cNvSpPr>
          <p:nvPr/>
        </p:nvSpPr>
        <p:spPr bwMode="auto">
          <a:xfrm>
            <a:off x="609600" y="6172200"/>
            <a:ext cx="7772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buClr>
                <a:srgbClr val="0066FF"/>
              </a:buClr>
            </a:pPr>
            <a:endParaRPr lang="en-GB" altLang="en-US" sz="1000" b="1" i="1" dirty="0">
              <a:solidFill>
                <a:srgbClr val="000066"/>
              </a:solidFill>
            </a:endParaRPr>
          </a:p>
        </p:txBody>
      </p:sp>
    </p:spTree>
    <p:extLst>
      <p:ext uri="{BB962C8B-B14F-4D97-AF65-F5344CB8AC3E}">
        <p14:creationId xmlns:p14="http://schemas.microsoft.com/office/powerpoint/2010/main" val="256634342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Server Application</a:t>
            </a:r>
            <a:r>
              <a:rPr lang="en-US" dirty="0" smtClean="0"/>
              <a:t>: Implementing the Service Interface</a:t>
            </a:r>
            <a:endParaRPr lang="en-US" dirty="0"/>
          </a:p>
        </p:txBody>
      </p:sp>
      <p:pic>
        <p:nvPicPr>
          <p:cNvPr id="4" name="Content Placeholder 3" descr="ms-provider.png"/>
          <p:cNvPicPr>
            <a:picLocks noGrp="1" noChangeAspect="1"/>
          </p:cNvPicPr>
          <p:nvPr>
            <p:ph idx="1"/>
          </p:nvPr>
        </p:nvPicPr>
        <p:blipFill>
          <a:blip r:embed="rId3"/>
          <a:stretch>
            <a:fillRect/>
          </a:stretch>
        </p:blipFill>
        <p:spPr>
          <a:xfrm>
            <a:off x="609600" y="1981200"/>
            <a:ext cx="7162800" cy="4876800"/>
          </a:xfrm>
          <a:ln>
            <a:solidFill>
              <a:schemeClr val="accent1">
                <a:alpha val="92000"/>
              </a:schemeClr>
            </a:solidFill>
          </a:ln>
        </p:spPr>
      </p:pic>
      <p:sp>
        <p:nvSpPr>
          <p:cNvPr id="7" name="Slide Number Placeholder 6"/>
          <p:cNvSpPr>
            <a:spLocks noGrp="1"/>
          </p:cNvSpPr>
          <p:nvPr>
            <p:ph type="sldNum" sz="quarter" idx="12"/>
          </p:nvPr>
        </p:nvSpPr>
        <p:spPr/>
        <p:txBody>
          <a:bodyPr/>
          <a:lstStyle/>
          <a:p>
            <a:fld id="{14ADBB30-7BEB-4607-A015-A14A59FC7A36}"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Server Application</a:t>
            </a:r>
            <a:r>
              <a:rPr lang="en-US" dirty="0" smtClean="0"/>
              <a:t>: Instantiating &amp; Binding the Service </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762000" y="1905000"/>
            <a:ext cx="6172200" cy="4800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4ADBB30-7BEB-4607-A015-A14A59FC7A36}"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RMI Application</a:t>
            </a:r>
            <a:endParaRPr lang="en-US" dirty="0"/>
          </a:p>
        </p:txBody>
      </p:sp>
      <p:sp>
        <p:nvSpPr>
          <p:cNvPr id="15" name="Slide Number Placeholder 14"/>
          <p:cNvSpPr>
            <a:spLocks noGrp="1"/>
          </p:cNvSpPr>
          <p:nvPr>
            <p:ph type="sldNum" sz="quarter" idx="12"/>
          </p:nvPr>
        </p:nvSpPr>
        <p:spPr/>
        <p:txBody>
          <a:bodyPr/>
          <a:lstStyle/>
          <a:p>
            <a:fld id="{14ADBB30-7BEB-4607-A015-A14A59FC7A36}" type="slidenum">
              <a:rPr lang="en-US" smtClean="0"/>
              <a:pPr/>
              <a:t>22</a:t>
            </a:fld>
            <a:endParaRPr lang="en-US"/>
          </a:p>
        </p:txBody>
      </p:sp>
      <p:sp>
        <p:nvSpPr>
          <p:cNvPr id="4" name="Rounded Rectangle 3"/>
          <p:cNvSpPr/>
          <p:nvPr/>
        </p:nvSpPr>
        <p:spPr>
          <a:xfrm>
            <a:off x="685800" y="1752600"/>
            <a:ext cx="3429000" cy="1981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lvl="1"/>
            <a:r>
              <a:rPr lang="en-US" sz="2000" b="1" dirty="0" smtClean="0"/>
              <a:t>SERVER</a:t>
            </a:r>
          </a:p>
          <a:p>
            <a:pPr lvl="1">
              <a:buFont typeface="Courier New" pitchFamily="49" charset="0"/>
              <a:buChar char="o"/>
            </a:pPr>
            <a:r>
              <a:rPr lang="en-US" sz="2000" dirty="0" smtClean="0"/>
              <a:t>Writing an Interface</a:t>
            </a:r>
          </a:p>
          <a:p>
            <a:pPr lvl="1">
              <a:buFont typeface="Courier New" pitchFamily="49" charset="0"/>
              <a:buChar char="o"/>
            </a:pPr>
            <a:r>
              <a:rPr lang="en-US" sz="2000" dirty="0" smtClean="0"/>
              <a:t> Implementing an Interface</a:t>
            </a:r>
          </a:p>
          <a:p>
            <a:pPr lvl="1">
              <a:buFont typeface="Courier New" pitchFamily="49" charset="0"/>
              <a:buChar char="o"/>
            </a:pPr>
            <a:r>
              <a:rPr lang="en-US" sz="2000" dirty="0" smtClean="0"/>
              <a:t> Binding Interface</a:t>
            </a:r>
          </a:p>
        </p:txBody>
      </p:sp>
      <p:sp>
        <p:nvSpPr>
          <p:cNvPr id="5" name="Rounded Rectangle 4"/>
          <p:cNvSpPr/>
          <p:nvPr/>
        </p:nvSpPr>
        <p:spPr>
          <a:xfrm>
            <a:off x="4724400" y="1752600"/>
            <a:ext cx="3124200" cy="1905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lvl="1"/>
            <a:r>
              <a:rPr lang="en-US" sz="2000" b="1" dirty="0" smtClean="0"/>
              <a:t>CLIENT</a:t>
            </a:r>
          </a:p>
          <a:p>
            <a:pPr lvl="1">
              <a:buFont typeface="Courier New" pitchFamily="49" charset="0"/>
              <a:buChar char="o"/>
            </a:pPr>
            <a:r>
              <a:rPr lang="en-US" sz="2000" dirty="0" smtClean="0"/>
              <a:t> Writing a Client</a:t>
            </a:r>
          </a:p>
          <a:p>
            <a:pPr lvl="1">
              <a:buFont typeface="Courier New" pitchFamily="49" charset="0"/>
              <a:buChar char="o"/>
            </a:pPr>
            <a:endParaRPr lang="en-US" sz="2000" dirty="0" smtClean="0"/>
          </a:p>
        </p:txBody>
      </p:sp>
      <p:sp>
        <p:nvSpPr>
          <p:cNvPr id="7" name="Rounded Rectangle 6"/>
          <p:cNvSpPr/>
          <p:nvPr/>
        </p:nvSpPr>
        <p:spPr>
          <a:xfrm>
            <a:off x="2667000" y="4343400"/>
            <a:ext cx="3657600" cy="1981200"/>
          </a:xfrm>
          <a:prstGeom prst="roundRect">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1"/>
            <a:r>
              <a:rPr lang="en-US" sz="2000" b="1" dirty="0" smtClean="0"/>
              <a:t>DEPLOYMENT</a:t>
            </a:r>
          </a:p>
          <a:p>
            <a:pPr lvl="1">
              <a:buFont typeface="Courier New" pitchFamily="49" charset="0"/>
              <a:buChar char="o"/>
            </a:pPr>
            <a:r>
              <a:rPr lang="en-US" sz="2000" dirty="0" smtClean="0"/>
              <a:t> Manage Security Settings</a:t>
            </a:r>
          </a:p>
          <a:p>
            <a:pPr lvl="1">
              <a:buFont typeface="Courier New" pitchFamily="49" charset="0"/>
              <a:buChar char="o"/>
            </a:pPr>
            <a:r>
              <a:rPr lang="en-US" sz="2000" dirty="0" smtClean="0"/>
              <a:t> Running Server &amp; Client</a:t>
            </a:r>
          </a:p>
        </p:txBody>
      </p:sp>
      <p:sp>
        <p:nvSpPr>
          <p:cNvPr id="8" name="Right Arrow 7"/>
          <p:cNvSpPr/>
          <p:nvPr/>
        </p:nvSpPr>
        <p:spPr>
          <a:xfrm>
            <a:off x="4114800" y="25146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3048000" y="3733800"/>
            <a:ext cx="457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334000" y="3657600"/>
            <a:ext cx="4572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762000" y="2514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Flowchart: Connector 11"/>
          <p:cNvSpPr/>
          <p:nvPr/>
        </p:nvSpPr>
        <p:spPr>
          <a:xfrm>
            <a:off x="6934200" y="3048000"/>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US" dirty="0"/>
          </a:p>
        </p:txBody>
      </p:sp>
      <p:sp>
        <p:nvSpPr>
          <p:cNvPr id="13" name="Flowchart: Connector 12"/>
          <p:cNvSpPr/>
          <p:nvPr/>
        </p:nvSpPr>
        <p:spPr>
          <a:xfrm>
            <a:off x="5638800" y="4495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Client Application</a:t>
            </a:r>
            <a:r>
              <a:rPr lang="en-US" dirty="0" smtClean="0"/>
              <a:t>: Service Lookup</a:t>
            </a:r>
            <a:endParaRPr lang="en-US" dirty="0"/>
          </a:p>
        </p:txBody>
      </p:sp>
      <p:pic>
        <p:nvPicPr>
          <p:cNvPr id="3074" name="Picture 2"/>
          <p:cNvPicPr>
            <a:picLocks noGrp="1" noChangeAspect="1" noChangeArrowheads="1"/>
          </p:cNvPicPr>
          <p:nvPr>
            <p:ph idx="1"/>
          </p:nvPr>
        </p:nvPicPr>
        <p:blipFill>
          <a:blip r:embed="rId3"/>
          <a:srcRect/>
          <a:stretch>
            <a:fillRect/>
          </a:stretch>
        </p:blipFill>
        <p:spPr bwMode="auto">
          <a:xfrm>
            <a:off x="685800" y="1752600"/>
            <a:ext cx="5334000" cy="376936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4ADBB30-7BEB-4607-A015-A14A59FC7A36}" type="slidenum">
              <a:rPr lang="en-US" smtClean="0"/>
              <a:pPr/>
              <a:t>23</a:t>
            </a:fld>
            <a:endParaRPr lang="en-US"/>
          </a:p>
        </p:txBody>
      </p:sp>
      <p:sp>
        <p:nvSpPr>
          <p:cNvPr id="5" name="Rectangle 4"/>
          <p:cNvSpPr/>
          <p:nvPr/>
        </p:nvSpPr>
        <p:spPr>
          <a:xfrm>
            <a:off x="1066800" y="5574268"/>
            <a:ext cx="4572000" cy="369332"/>
          </a:xfrm>
          <a:prstGeom prst="rect">
            <a:avLst/>
          </a:prstGeom>
        </p:spPr>
        <p:txBody>
          <a:bodyPr wrap="square">
            <a:spAutoFit/>
          </a:bodyPr>
          <a:lstStyle/>
          <a:p>
            <a:r>
              <a:rPr lang="en-US" dirty="0" smtClean="0"/>
              <a:t>Fig: Client locating </a:t>
            </a:r>
            <a:r>
              <a:rPr lang="en-US" i="1" dirty="0" smtClean="0"/>
              <a:t>MathService</a:t>
            </a:r>
            <a:r>
              <a:rPr lang="en-US" dirty="0" smtClean="0"/>
              <a:t> service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Client Application</a:t>
            </a:r>
            <a:r>
              <a:rPr lang="en-US" dirty="0" smtClean="0"/>
              <a:t>:  Accessing Service</a:t>
            </a:r>
            <a:endParaRPr lang="en-US" dirty="0"/>
          </a:p>
        </p:txBody>
      </p:sp>
      <p:pic>
        <p:nvPicPr>
          <p:cNvPr id="4098" name="Picture 2"/>
          <p:cNvPicPr>
            <a:picLocks noGrp="1" noChangeAspect="1" noChangeArrowheads="1"/>
          </p:cNvPicPr>
          <p:nvPr>
            <p:ph idx="1"/>
          </p:nvPr>
        </p:nvPicPr>
        <p:blipFill>
          <a:blip r:embed="rId3"/>
          <a:srcRect/>
          <a:stretch>
            <a:fillRect/>
          </a:stretch>
        </p:blipFill>
        <p:spPr bwMode="auto">
          <a:xfrm>
            <a:off x="609600" y="1752600"/>
            <a:ext cx="5562600" cy="27432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4ADBB30-7BEB-4607-A015-A14A59FC7A36}" type="slidenum">
              <a:rPr lang="en-US" smtClean="0"/>
              <a:pPr/>
              <a:t>24</a:t>
            </a:fld>
            <a:endParaRPr lang="en-US"/>
          </a:p>
        </p:txBody>
      </p:sp>
      <p:sp>
        <p:nvSpPr>
          <p:cNvPr id="5" name="Rectangle 4"/>
          <p:cNvSpPr/>
          <p:nvPr/>
        </p:nvSpPr>
        <p:spPr>
          <a:xfrm>
            <a:off x="990600" y="4572000"/>
            <a:ext cx="4586512" cy="369332"/>
          </a:xfrm>
          <a:prstGeom prst="rect">
            <a:avLst/>
          </a:prstGeom>
        </p:spPr>
        <p:txBody>
          <a:bodyPr wrap="none">
            <a:spAutoFit/>
          </a:bodyPr>
          <a:lstStyle/>
          <a:p>
            <a:r>
              <a:rPr lang="en-US" dirty="0" smtClean="0"/>
              <a:t>Fig: Client accessing </a:t>
            </a:r>
            <a:r>
              <a:rPr lang="en-US" i="1" dirty="0" smtClean="0"/>
              <a:t>MathService</a:t>
            </a:r>
            <a:r>
              <a:rPr lang="en-US" dirty="0" smtClean="0"/>
              <a:t> service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RMI Application</a:t>
            </a:r>
            <a:endParaRPr lang="en-US" dirty="0"/>
          </a:p>
        </p:txBody>
      </p:sp>
      <p:sp>
        <p:nvSpPr>
          <p:cNvPr id="15" name="Slide Number Placeholder 14"/>
          <p:cNvSpPr>
            <a:spLocks noGrp="1"/>
          </p:cNvSpPr>
          <p:nvPr>
            <p:ph type="sldNum" sz="quarter" idx="12"/>
          </p:nvPr>
        </p:nvSpPr>
        <p:spPr/>
        <p:txBody>
          <a:bodyPr/>
          <a:lstStyle/>
          <a:p>
            <a:fld id="{14ADBB30-7BEB-4607-A015-A14A59FC7A36}" type="slidenum">
              <a:rPr lang="en-US" smtClean="0"/>
              <a:pPr/>
              <a:t>25</a:t>
            </a:fld>
            <a:endParaRPr lang="en-US"/>
          </a:p>
        </p:txBody>
      </p:sp>
      <p:sp>
        <p:nvSpPr>
          <p:cNvPr id="4" name="Rounded Rectangle 3"/>
          <p:cNvSpPr/>
          <p:nvPr/>
        </p:nvSpPr>
        <p:spPr>
          <a:xfrm>
            <a:off x="685800" y="1752600"/>
            <a:ext cx="3429000" cy="1981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lvl="1"/>
            <a:r>
              <a:rPr lang="en-US" sz="2000" b="1" dirty="0" smtClean="0"/>
              <a:t>SERVER</a:t>
            </a:r>
          </a:p>
          <a:p>
            <a:pPr lvl="1">
              <a:buFont typeface="Courier New" pitchFamily="49" charset="0"/>
              <a:buChar char="o"/>
            </a:pPr>
            <a:r>
              <a:rPr lang="en-US" sz="2000" dirty="0" smtClean="0"/>
              <a:t>Writing an Interface</a:t>
            </a:r>
          </a:p>
          <a:p>
            <a:pPr lvl="1">
              <a:buFont typeface="Courier New" pitchFamily="49" charset="0"/>
              <a:buChar char="o"/>
            </a:pPr>
            <a:r>
              <a:rPr lang="en-US" sz="2000" dirty="0" smtClean="0"/>
              <a:t> Implementing an Interface</a:t>
            </a:r>
          </a:p>
          <a:p>
            <a:pPr lvl="1">
              <a:buFont typeface="Courier New" pitchFamily="49" charset="0"/>
              <a:buChar char="o"/>
            </a:pPr>
            <a:r>
              <a:rPr lang="en-US" sz="2000" dirty="0" smtClean="0"/>
              <a:t> Binding Interface</a:t>
            </a:r>
          </a:p>
        </p:txBody>
      </p:sp>
      <p:sp>
        <p:nvSpPr>
          <p:cNvPr id="5" name="Rounded Rectangle 4"/>
          <p:cNvSpPr/>
          <p:nvPr/>
        </p:nvSpPr>
        <p:spPr>
          <a:xfrm>
            <a:off x="4724400" y="1752600"/>
            <a:ext cx="3124200" cy="1905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lvl="1"/>
            <a:r>
              <a:rPr lang="en-US" sz="2000" b="1" dirty="0" smtClean="0"/>
              <a:t>CLIENT</a:t>
            </a:r>
          </a:p>
          <a:p>
            <a:pPr lvl="1">
              <a:buFont typeface="Courier New" pitchFamily="49" charset="0"/>
              <a:buChar char="o"/>
            </a:pPr>
            <a:r>
              <a:rPr lang="en-US" sz="2000" dirty="0" smtClean="0"/>
              <a:t> Writing a Client</a:t>
            </a:r>
          </a:p>
          <a:p>
            <a:pPr lvl="1">
              <a:buFont typeface="Courier New" pitchFamily="49" charset="0"/>
              <a:buChar char="o"/>
            </a:pPr>
            <a:endParaRPr lang="en-US" sz="2000" dirty="0" smtClean="0"/>
          </a:p>
        </p:txBody>
      </p:sp>
      <p:sp>
        <p:nvSpPr>
          <p:cNvPr id="7" name="Rounded Rectangle 6"/>
          <p:cNvSpPr/>
          <p:nvPr/>
        </p:nvSpPr>
        <p:spPr>
          <a:xfrm>
            <a:off x="2667000" y="4343400"/>
            <a:ext cx="3657600" cy="1981200"/>
          </a:xfrm>
          <a:prstGeom prst="roundRect">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1"/>
            <a:r>
              <a:rPr lang="en-US" sz="2000" b="1" dirty="0" smtClean="0"/>
              <a:t>DEPLOYMENT</a:t>
            </a:r>
          </a:p>
          <a:p>
            <a:pPr lvl="1">
              <a:buFont typeface="Courier New" pitchFamily="49" charset="0"/>
              <a:buChar char="o"/>
            </a:pPr>
            <a:r>
              <a:rPr lang="en-US" sz="2000" dirty="0" smtClean="0"/>
              <a:t> Manage Security Settings</a:t>
            </a:r>
          </a:p>
          <a:p>
            <a:pPr lvl="1">
              <a:buFont typeface="Courier New" pitchFamily="49" charset="0"/>
              <a:buChar char="o"/>
            </a:pPr>
            <a:r>
              <a:rPr lang="en-US" sz="2000" dirty="0" smtClean="0"/>
              <a:t> Running Server &amp; Client</a:t>
            </a:r>
          </a:p>
        </p:txBody>
      </p:sp>
      <p:sp>
        <p:nvSpPr>
          <p:cNvPr id="8" name="Right Arrow 7"/>
          <p:cNvSpPr/>
          <p:nvPr/>
        </p:nvSpPr>
        <p:spPr>
          <a:xfrm>
            <a:off x="4114800" y="25146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3048000" y="3733800"/>
            <a:ext cx="457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334000" y="3657600"/>
            <a:ext cx="4572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762000" y="2514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Flowchart: Connector 11"/>
          <p:cNvSpPr/>
          <p:nvPr/>
        </p:nvSpPr>
        <p:spPr>
          <a:xfrm>
            <a:off x="6934200" y="3048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3" name="Flowchart: Connector 12"/>
          <p:cNvSpPr/>
          <p:nvPr/>
        </p:nvSpPr>
        <p:spPr>
          <a:xfrm>
            <a:off x="5638800" y="4495800"/>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Server Deployment</a:t>
            </a:r>
            <a:r>
              <a:rPr lang="en-US" dirty="0" smtClean="0"/>
              <a:t>: Start RMI Registry</a:t>
            </a:r>
            <a:endParaRPr lang="en-US" dirty="0"/>
          </a:p>
        </p:txBody>
      </p:sp>
      <p:sp>
        <p:nvSpPr>
          <p:cNvPr id="3" name="Content Placeholder 2"/>
          <p:cNvSpPr>
            <a:spLocks noGrp="1"/>
          </p:cNvSpPr>
          <p:nvPr>
            <p:ph idx="1"/>
          </p:nvPr>
        </p:nvSpPr>
        <p:spPr/>
        <p:txBody>
          <a:bodyPr/>
          <a:lstStyle/>
          <a:p>
            <a:r>
              <a:rPr lang="en-US" dirty="0" smtClean="0"/>
              <a:t>To start RMI registry on windows</a:t>
            </a:r>
          </a:p>
          <a:p>
            <a:endParaRPr lang="en-US" dirty="0" smtClean="0"/>
          </a:p>
          <a:p>
            <a:endParaRPr lang="en-US" dirty="0" smtClean="0"/>
          </a:p>
          <a:p>
            <a:r>
              <a:rPr lang="en-US" dirty="0" smtClean="0"/>
              <a:t>To start RMI registry on Unix</a:t>
            </a:r>
          </a:p>
          <a:p>
            <a:pPr>
              <a:buNone/>
            </a:pPr>
            <a:endParaRPr lang="en-US" dirty="0" smtClean="0"/>
          </a:p>
        </p:txBody>
      </p:sp>
      <p:sp>
        <p:nvSpPr>
          <p:cNvPr id="7" name="Slide Number Placeholder 6"/>
          <p:cNvSpPr>
            <a:spLocks noGrp="1"/>
          </p:cNvSpPr>
          <p:nvPr>
            <p:ph type="sldNum" sz="quarter" idx="12"/>
          </p:nvPr>
        </p:nvSpPr>
        <p:spPr/>
        <p:txBody>
          <a:bodyPr/>
          <a:lstStyle/>
          <a:p>
            <a:fld id="{14ADBB30-7BEB-4607-A015-A14A59FC7A36}" type="slidenum">
              <a:rPr lang="en-US" smtClean="0"/>
              <a:pPr/>
              <a:t>26</a:t>
            </a:fld>
            <a:endParaRPr lang="en-US"/>
          </a:p>
        </p:txBody>
      </p:sp>
      <p:pic>
        <p:nvPicPr>
          <p:cNvPr id="5123" name="Picture 3"/>
          <p:cNvPicPr>
            <a:picLocks noChangeAspect="1" noChangeArrowheads="1"/>
          </p:cNvPicPr>
          <p:nvPr/>
        </p:nvPicPr>
        <p:blipFill>
          <a:blip r:embed="rId3"/>
          <a:srcRect/>
          <a:stretch>
            <a:fillRect/>
          </a:stretch>
        </p:blipFill>
        <p:spPr bwMode="auto">
          <a:xfrm>
            <a:off x="838200" y="2133600"/>
            <a:ext cx="6722533" cy="6096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838200" y="3505199"/>
            <a:ext cx="6705600" cy="6065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Server Deployment</a:t>
            </a:r>
            <a:r>
              <a:rPr lang="en-US" dirty="0" smtClean="0"/>
              <a:t>: Compile the Server</a:t>
            </a:r>
            <a:endParaRPr lang="en-US" dirty="0"/>
          </a:p>
        </p:txBody>
      </p:sp>
      <p:sp>
        <p:nvSpPr>
          <p:cNvPr id="3" name="Content Placeholder 2"/>
          <p:cNvSpPr>
            <a:spLocks noGrp="1"/>
          </p:cNvSpPr>
          <p:nvPr>
            <p:ph idx="1"/>
          </p:nvPr>
        </p:nvSpPr>
        <p:spPr/>
        <p:txBody>
          <a:bodyPr/>
          <a:lstStyle/>
          <a:p>
            <a:r>
              <a:rPr lang="en-US" dirty="0" smtClean="0"/>
              <a:t>Compile both MathService interface and MathServiceProvider class</a:t>
            </a:r>
          </a:p>
          <a:p>
            <a:pPr>
              <a:buNone/>
            </a:pPr>
            <a:endParaRPr lang="en-US" dirty="0"/>
          </a:p>
        </p:txBody>
      </p:sp>
      <p:sp>
        <p:nvSpPr>
          <p:cNvPr id="6" name="Slide Number Placeholder 5"/>
          <p:cNvSpPr>
            <a:spLocks noGrp="1"/>
          </p:cNvSpPr>
          <p:nvPr>
            <p:ph type="sldNum" sz="quarter" idx="12"/>
          </p:nvPr>
        </p:nvSpPr>
        <p:spPr/>
        <p:txBody>
          <a:bodyPr/>
          <a:lstStyle/>
          <a:p>
            <a:fld id="{14ADBB30-7BEB-4607-A015-A14A59FC7A36}" type="slidenum">
              <a:rPr lang="en-US" smtClean="0"/>
              <a:pPr/>
              <a:t>27</a:t>
            </a:fld>
            <a:endParaRPr lang="en-US"/>
          </a:p>
        </p:txBody>
      </p:sp>
      <p:pic>
        <p:nvPicPr>
          <p:cNvPr id="6146" name="Picture 2"/>
          <p:cNvPicPr>
            <a:picLocks noChangeAspect="1" noChangeArrowheads="1"/>
          </p:cNvPicPr>
          <p:nvPr/>
        </p:nvPicPr>
        <p:blipFill>
          <a:blip r:embed="rId3"/>
          <a:srcRect/>
          <a:stretch>
            <a:fillRect/>
          </a:stretch>
        </p:blipFill>
        <p:spPr bwMode="auto">
          <a:xfrm>
            <a:off x="762000" y="2667000"/>
            <a:ext cx="6400800" cy="83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Server Deployment</a:t>
            </a:r>
            <a:r>
              <a:rPr lang="en-US" dirty="0" smtClean="0"/>
              <a:t>: Create Server Stub</a:t>
            </a:r>
            <a:endParaRPr lang="en-US" dirty="0"/>
          </a:p>
        </p:txBody>
      </p:sp>
      <p:sp>
        <p:nvSpPr>
          <p:cNvPr id="3" name="Content Placeholder 2"/>
          <p:cNvSpPr>
            <a:spLocks noGrp="1"/>
          </p:cNvSpPr>
          <p:nvPr>
            <p:ph idx="1"/>
          </p:nvPr>
        </p:nvSpPr>
        <p:spPr/>
        <p:txBody>
          <a:bodyPr/>
          <a:lstStyle/>
          <a:p>
            <a:r>
              <a:rPr lang="en-US" dirty="0" smtClean="0"/>
              <a:t>Create the server stub that will handle client call</a:t>
            </a:r>
          </a:p>
          <a:p>
            <a:endParaRPr lang="en-US" dirty="0"/>
          </a:p>
          <a:p>
            <a:endParaRPr lang="en-US" dirty="0" smtClean="0"/>
          </a:p>
          <a:p>
            <a:endParaRPr lang="en-US" dirty="0"/>
          </a:p>
          <a:p>
            <a:r>
              <a:rPr lang="en-US" dirty="0" smtClean="0"/>
              <a:t>Note: Add ‘</a:t>
            </a:r>
            <a:r>
              <a:rPr lang="en-US" dirty="0" err="1" smtClean="0"/>
              <a:t>classpath</a:t>
            </a:r>
            <a:r>
              <a:rPr lang="en-US" dirty="0" smtClean="0"/>
              <a:t> . ‘ </a:t>
            </a:r>
            <a:r>
              <a:rPr lang="en-US" dirty="0"/>
              <a:t>a</a:t>
            </a:r>
            <a:r>
              <a:rPr lang="en-US" dirty="0" smtClean="0"/>
              <a:t>s an option if the path to the classes are not in the CLASSPATH environment variable</a:t>
            </a:r>
          </a:p>
          <a:p>
            <a:pPr>
              <a:buNone/>
            </a:pPr>
            <a:endParaRPr lang="en-US" dirty="0"/>
          </a:p>
        </p:txBody>
      </p:sp>
      <p:sp>
        <p:nvSpPr>
          <p:cNvPr id="6" name="Slide Number Placeholder 5"/>
          <p:cNvSpPr>
            <a:spLocks noGrp="1"/>
          </p:cNvSpPr>
          <p:nvPr>
            <p:ph type="sldNum" sz="quarter" idx="12"/>
          </p:nvPr>
        </p:nvSpPr>
        <p:spPr/>
        <p:txBody>
          <a:bodyPr/>
          <a:lstStyle/>
          <a:p>
            <a:fld id="{14ADBB30-7BEB-4607-A015-A14A59FC7A36}" type="slidenum">
              <a:rPr lang="en-US" smtClean="0"/>
              <a:pPr/>
              <a:t>28</a:t>
            </a:fld>
            <a:endParaRPr lang="en-US"/>
          </a:p>
        </p:txBody>
      </p:sp>
      <p:pic>
        <p:nvPicPr>
          <p:cNvPr id="7170" name="Picture 2"/>
          <p:cNvPicPr>
            <a:picLocks noChangeAspect="1" noChangeArrowheads="1"/>
          </p:cNvPicPr>
          <p:nvPr/>
        </p:nvPicPr>
        <p:blipFill>
          <a:blip r:embed="rId3"/>
          <a:srcRect/>
          <a:stretch>
            <a:fillRect/>
          </a:stretch>
        </p:blipFill>
        <p:spPr bwMode="auto">
          <a:xfrm>
            <a:off x="685800" y="2133601"/>
            <a:ext cx="6781800"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Security Deployment</a:t>
            </a:r>
            <a:r>
              <a:rPr lang="en-US" dirty="0" smtClean="0"/>
              <a:t>: Create Security Policy file  (</a:t>
            </a:r>
            <a:r>
              <a:rPr lang="en-US" dirty="0" smtClean="0">
                <a:solidFill>
                  <a:srgbClr val="FF0000"/>
                </a:solidFill>
              </a:rPr>
              <a:t>Both Client &amp; Server</a:t>
            </a:r>
            <a:r>
              <a:rPr lang="en-US" dirty="0" smtClean="0"/>
              <a:t>)</a:t>
            </a:r>
            <a:endParaRPr lang="en-US" dirty="0"/>
          </a:p>
        </p:txBody>
      </p:sp>
      <p:sp>
        <p:nvSpPr>
          <p:cNvPr id="3" name="Content Placeholder 2"/>
          <p:cNvSpPr>
            <a:spLocks noGrp="1"/>
          </p:cNvSpPr>
          <p:nvPr>
            <p:ph idx="1"/>
          </p:nvPr>
        </p:nvSpPr>
        <p:spPr/>
        <p:txBody>
          <a:bodyPr/>
          <a:lstStyle/>
          <a:p>
            <a:r>
              <a:rPr lang="en-US" dirty="0" smtClean="0"/>
              <a:t>Create a security policy file called </a:t>
            </a:r>
            <a:r>
              <a:rPr lang="en-US" i="1" dirty="0" smtClean="0"/>
              <a:t>no.policy </a:t>
            </a:r>
            <a:r>
              <a:rPr lang="en-US" dirty="0" smtClean="0"/>
              <a:t> with the following content and add it to CLASSPATH</a:t>
            </a:r>
          </a:p>
          <a:p>
            <a:r>
              <a:rPr lang="en-US" dirty="0" smtClean="0"/>
              <a:t>This step implies for both server and client</a:t>
            </a:r>
            <a:endParaRPr lang="en-US" dirty="0"/>
          </a:p>
        </p:txBody>
      </p:sp>
      <p:sp>
        <p:nvSpPr>
          <p:cNvPr id="6" name="Slide Number Placeholder 5"/>
          <p:cNvSpPr>
            <a:spLocks noGrp="1"/>
          </p:cNvSpPr>
          <p:nvPr>
            <p:ph type="sldNum" sz="quarter" idx="12"/>
          </p:nvPr>
        </p:nvSpPr>
        <p:spPr/>
        <p:txBody>
          <a:bodyPr/>
          <a:lstStyle/>
          <a:p>
            <a:fld id="{14ADBB30-7BEB-4607-A015-A14A59FC7A36}" type="slidenum">
              <a:rPr lang="en-US" smtClean="0"/>
              <a:pPr/>
              <a:t>29</a:t>
            </a:fld>
            <a:endParaRPr lang="en-US"/>
          </a:p>
        </p:txBody>
      </p:sp>
      <p:pic>
        <p:nvPicPr>
          <p:cNvPr id="8194" name="Picture 2"/>
          <p:cNvPicPr>
            <a:picLocks noChangeAspect="1" noChangeArrowheads="1"/>
          </p:cNvPicPr>
          <p:nvPr/>
        </p:nvPicPr>
        <p:blipFill>
          <a:blip r:embed="rId3"/>
          <a:srcRect/>
          <a:stretch>
            <a:fillRect/>
          </a:stretch>
        </p:blipFill>
        <p:spPr bwMode="auto">
          <a:xfrm>
            <a:off x="762000" y="2971800"/>
            <a:ext cx="6934200"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332482E1-95C8-4110-81F4-0672A93B5822}" type="slidenum">
              <a:rPr lang="en-GB" altLang="en-US">
                <a:solidFill>
                  <a:srgbClr val="000066"/>
                </a:solidFill>
              </a:rPr>
              <a:pPr eaLnBrk="1" hangingPunct="1"/>
              <a:t>3</a:t>
            </a:fld>
            <a:endParaRPr lang="en-GB" altLang="en-US">
              <a:solidFill>
                <a:srgbClr val="000066"/>
              </a:solidFill>
            </a:endParaRPr>
          </a:p>
        </p:txBody>
      </p:sp>
      <p:sp>
        <p:nvSpPr>
          <p:cNvPr id="5123" name="Rectangle 1"/>
          <p:cNvSpPr>
            <a:spLocks noGrp="1" noChangeArrowheads="1"/>
          </p:cNvSpPr>
          <p:nvPr>
            <p:ph type="title"/>
          </p:nvPr>
        </p:nvSpPr>
        <p:spPr>
          <a:xfrm>
            <a:off x="457200" y="92085"/>
            <a:ext cx="8229600" cy="1508105"/>
          </a:xfrm>
        </p:spPr>
        <p:txBody>
          <a:bodyPr anchorCtr="1">
            <a:spAutoFit/>
          </a:bodyPr>
          <a:lstStyle/>
          <a:p>
            <a:pPr eaLnBrk="1" hangingPunct="1">
              <a:lnSpc>
                <a:spcPct val="100000"/>
              </a:lnSpc>
              <a:buClr>
                <a:srgbClr val="6699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smtClean="0">
                <a:solidFill>
                  <a:srgbClr val="669900"/>
                </a:solidFill>
              </a:rPr>
              <a:t>Two main ways to do DC (apart from socket programming)</a:t>
            </a:r>
          </a:p>
        </p:txBody>
      </p:sp>
      <p:grpSp>
        <p:nvGrpSpPr>
          <p:cNvPr id="5124" name="Group 2"/>
          <p:cNvGrpSpPr>
            <a:grpSpLocks/>
          </p:cNvGrpSpPr>
          <p:nvPr/>
        </p:nvGrpSpPr>
        <p:grpSpPr bwMode="auto">
          <a:xfrm>
            <a:off x="-304800" y="1668462"/>
            <a:ext cx="8226425" cy="3132138"/>
            <a:chOff x="336" y="768"/>
            <a:chExt cx="5182" cy="1973"/>
          </a:xfrm>
        </p:grpSpPr>
        <p:sp>
          <p:nvSpPr>
            <p:cNvPr id="5126" name="Rectangle 3"/>
            <p:cNvSpPr>
              <a:spLocks noChangeArrowheads="1"/>
            </p:cNvSpPr>
            <p:nvPr/>
          </p:nvSpPr>
          <p:spPr bwMode="auto">
            <a:xfrm>
              <a:off x="336" y="768"/>
              <a:ext cx="5182" cy="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eaLnBrk="0" hangingPunct="0">
                <a:tabLst>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 pos="9940925" algn="l"/>
                  <a:tab pos="10398125" algn="l"/>
                </a:tabLst>
                <a:defRPr>
                  <a:solidFill>
                    <a:schemeClr val="bg1"/>
                  </a:solidFill>
                  <a:latin typeface="Arial" charset="0"/>
                  <a:cs typeface="Arial" charset="0"/>
                </a:defRPr>
              </a:lvl1pPr>
              <a:lvl2pPr marL="1254125" indent="-339725" eaLnBrk="0" hangingPunct="0">
                <a:tabLst>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 pos="9940925" algn="l"/>
                  <a:tab pos="10398125" algn="l"/>
                </a:tabLst>
                <a:defRPr>
                  <a:solidFill>
                    <a:schemeClr val="bg1"/>
                  </a:solidFill>
                  <a:latin typeface="Arial" charset="0"/>
                  <a:cs typeface="Arial" charset="0"/>
                </a:defRPr>
              </a:lvl2pPr>
              <a:lvl3pPr marL="2057400" indent="-342900" eaLnBrk="0" hangingPunct="0">
                <a:tabLst>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 pos="9940925" algn="l"/>
                  <a:tab pos="10398125" algn="l"/>
                </a:tabLst>
                <a:defRPr>
                  <a:solidFill>
                    <a:schemeClr val="bg1"/>
                  </a:solidFill>
                  <a:latin typeface="Arial" charset="0"/>
                  <a:cs typeface="Arial" charset="0"/>
                </a:defRPr>
              </a:lvl3pPr>
              <a:lvl4pPr marL="1600200" indent="-228600" eaLnBrk="0" hangingPunct="0">
                <a:tabLst>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 pos="9940925" algn="l"/>
                  <a:tab pos="10398125" algn="l"/>
                </a:tabLst>
                <a:defRPr>
                  <a:solidFill>
                    <a:schemeClr val="bg1"/>
                  </a:solidFill>
                  <a:latin typeface="Arial" charset="0"/>
                  <a:cs typeface="Arial" charset="0"/>
                </a:defRPr>
              </a:lvl4pPr>
              <a:lvl5pPr marL="2057400" indent="-228600" eaLnBrk="0" hangingPunct="0">
                <a:tabLst>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 pos="9940925" algn="l"/>
                  <a:tab pos="10398125"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 pos="9940925" algn="l"/>
                  <a:tab pos="10398125"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 pos="9940925" algn="l"/>
                  <a:tab pos="10398125"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 pos="9940925" algn="l"/>
                  <a:tab pos="10398125"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 pos="9940925" algn="l"/>
                  <a:tab pos="10398125" algn="l"/>
                </a:tabLst>
                <a:defRPr>
                  <a:solidFill>
                    <a:schemeClr val="bg1"/>
                  </a:solidFill>
                  <a:latin typeface="Arial" charset="0"/>
                  <a:cs typeface="Arial" charset="0"/>
                </a:defRPr>
              </a:lvl9pPr>
            </a:lstStyle>
            <a:p>
              <a:pPr lvl="1" eaLnBrk="1" hangingPunct="1">
                <a:lnSpc>
                  <a:spcPct val="90000"/>
                </a:lnSpc>
                <a:spcBef>
                  <a:spcPts val="700"/>
                </a:spcBef>
                <a:buClr>
                  <a:srgbClr val="990099"/>
                </a:buClr>
                <a:buFont typeface="Wingdings" charset="2"/>
                <a:buChar char=""/>
              </a:pPr>
              <a:r>
                <a:rPr lang="en-GB" altLang="en-US" sz="2800" dirty="0">
                  <a:solidFill>
                    <a:srgbClr val="990099"/>
                  </a:solidFill>
                </a:rPr>
                <a:t>Remote Method Invocation</a:t>
              </a:r>
              <a:r>
                <a:rPr lang="en-GB" altLang="en-US" sz="2800" dirty="0">
                  <a:solidFill>
                    <a:srgbClr val="000000"/>
                  </a:solidFill>
                </a:rPr>
                <a:t> (RMI)</a:t>
              </a:r>
            </a:p>
            <a:p>
              <a:pPr lvl="2" eaLnBrk="1" hangingPunct="1">
                <a:lnSpc>
                  <a:spcPct val="90000"/>
                </a:lnSpc>
                <a:spcBef>
                  <a:spcPts val="600"/>
                </a:spcBef>
                <a:buFont typeface="Wingdings" charset="2"/>
                <a:buChar char=""/>
              </a:pPr>
              <a:r>
                <a:rPr lang="en-GB" altLang="en-US" sz="2400" dirty="0">
                  <a:solidFill>
                    <a:srgbClr val="000000"/>
                  </a:solidFill>
                </a:rPr>
                <a:t>Local object invokes methods of an object residing on a remote computer</a:t>
              </a:r>
            </a:p>
            <a:p>
              <a:pPr lvl="2" eaLnBrk="1" hangingPunct="1">
                <a:lnSpc>
                  <a:spcPct val="90000"/>
                </a:lnSpc>
                <a:spcBef>
                  <a:spcPts val="600"/>
                </a:spcBef>
                <a:buFont typeface="Wingdings" charset="2"/>
                <a:buChar char=""/>
              </a:pPr>
              <a:r>
                <a:rPr lang="en-GB" altLang="en-US" sz="2400" dirty="0">
                  <a:solidFill>
                    <a:srgbClr val="000000"/>
                  </a:solidFill>
                </a:rPr>
                <a:t>Invocation as if it was a local method call</a:t>
              </a:r>
            </a:p>
            <a:p>
              <a:pPr lvl="1" eaLnBrk="1" hangingPunct="1">
                <a:lnSpc>
                  <a:spcPct val="90000"/>
                </a:lnSpc>
                <a:spcBef>
                  <a:spcPts val="700"/>
                </a:spcBef>
                <a:buClr>
                  <a:srgbClr val="990099"/>
                </a:buClr>
                <a:buFont typeface="Wingdings" charset="2"/>
                <a:buChar char=""/>
              </a:pPr>
              <a:r>
                <a:rPr lang="en-GB" altLang="en-US" sz="2800" dirty="0">
                  <a:solidFill>
                    <a:srgbClr val="990099"/>
                  </a:solidFill>
                </a:rPr>
                <a:t>Event-based Distributed Programming</a:t>
              </a:r>
            </a:p>
            <a:p>
              <a:pPr lvl="2" eaLnBrk="1" hangingPunct="1">
                <a:lnSpc>
                  <a:spcPct val="90000"/>
                </a:lnSpc>
                <a:spcBef>
                  <a:spcPts val="600"/>
                </a:spcBef>
                <a:buFont typeface="Wingdings" charset="2"/>
                <a:buChar char=""/>
              </a:pPr>
              <a:r>
                <a:rPr lang="en-GB" altLang="en-US" sz="2400" dirty="0">
                  <a:solidFill>
                    <a:srgbClr val="000000"/>
                  </a:solidFill>
                </a:rPr>
                <a:t>Objects receive asynchronous notifications of events happening on remote computers/processes</a:t>
              </a:r>
            </a:p>
          </p:txBody>
        </p:sp>
        <p:sp>
          <p:nvSpPr>
            <p:cNvPr id="5127" name="Line 4"/>
            <p:cNvSpPr>
              <a:spLocks noChangeShapeType="1"/>
            </p:cNvSpPr>
            <p:nvPr/>
          </p:nvSpPr>
          <p:spPr bwMode="auto">
            <a:xfrm>
              <a:off x="336" y="768"/>
              <a:ext cx="5182"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28" name="Line 5"/>
            <p:cNvSpPr>
              <a:spLocks noChangeShapeType="1"/>
            </p:cNvSpPr>
            <p:nvPr/>
          </p:nvSpPr>
          <p:spPr bwMode="auto">
            <a:xfrm>
              <a:off x="336" y="2741"/>
              <a:ext cx="5182"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9" name="Line 6"/>
            <p:cNvSpPr>
              <a:spLocks noChangeShapeType="1"/>
            </p:cNvSpPr>
            <p:nvPr/>
          </p:nvSpPr>
          <p:spPr bwMode="auto">
            <a:xfrm>
              <a:off x="336" y="768"/>
              <a:ext cx="1" cy="197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0" name="Line 7"/>
            <p:cNvSpPr>
              <a:spLocks noChangeShapeType="1"/>
            </p:cNvSpPr>
            <p:nvPr/>
          </p:nvSpPr>
          <p:spPr bwMode="auto">
            <a:xfrm>
              <a:off x="5518" y="768"/>
              <a:ext cx="1" cy="197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125" name="Footer Placeholder 3"/>
          <p:cNvSpPr>
            <a:spLocks noGrp="1"/>
          </p:cNvSpPr>
          <p:nvPr/>
        </p:nvSpPr>
        <p:spPr bwMode="auto">
          <a:xfrm>
            <a:off x="609600" y="6172200"/>
            <a:ext cx="7772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buClr>
                <a:srgbClr val="0066FF"/>
              </a:buClr>
            </a:pPr>
            <a:endParaRPr lang="en-GB" altLang="en-US" sz="1000" b="1" i="1" dirty="0">
              <a:solidFill>
                <a:srgbClr val="000066"/>
              </a:solidFill>
            </a:endParaRPr>
          </a:p>
        </p:txBody>
      </p:sp>
    </p:spTree>
    <p:extLst>
      <p:ext uri="{BB962C8B-B14F-4D97-AF65-F5344CB8AC3E}">
        <p14:creationId xmlns:p14="http://schemas.microsoft.com/office/powerpoint/2010/main" val="1279091097"/>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 the Server</a:t>
            </a:r>
            <a:endParaRPr lang="en-US" dirty="0"/>
          </a:p>
        </p:txBody>
      </p:sp>
      <p:sp>
        <p:nvSpPr>
          <p:cNvPr id="3" name="Content Placeholder 2"/>
          <p:cNvSpPr>
            <a:spLocks noGrp="1"/>
          </p:cNvSpPr>
          <p:nvPr>
            <p:ph idx="1"/>
          </p:nvPr>
        </p:nvSpPr>
        <p:spPr/>
        <p:txBody>
          <a:bodyPr/>
          <a:lstStyle/>
          <a:p>
            <a:r>
              <a:rPr lang="en-US" dirty="0" smtClean="0"/>
              <a:t>Execute the command to run server</a:t>
            </a:r>
            <a:endParaRPr lang="en-US" dirty="0"/>
          </a:p>
        </p:txBody>
      </p:sp>
      <p:sp>
        <p:nvSpPr>
          <p:cNvPr id="7" name="Slide Number Placeholder 6"/>
          <p:cNvSpPr>
            <a:spLocks noGrp="1"/>
          </p:cNvSpPr>
          <p:nvPr>
            <p:ph type="sldNum" sz="quarter" idx="12"/>
          </p:nvPr>
        </p:nvSpPr>
        <p:spPr/>
        <p:txBody>
          <a:bodyPr/>
          <a:lstStyle/>
          <a:p>
            <a:fld id="{14ADBB30-7BEB-4607-A015-A14A59FC7A36}" type="slidenum">
              <a:rPr lang="en-US" smtClean="0"/>
              <a:pPr/>
              <a:t>30</a:t>
            </a:fld>
            <a:endParaRPr lang="en-US"/>
          </a:p>
        </p:txBody>
      </p:sp>
      <p:pic>
        <p:nvPicPr>
          <p:cNvPr id="9218" name="Picture 2"/>
          <p:cNvPicPr>
            <a:picLocks noChangeAspect="1" noChangeArrowheads="1"/>
          </p:cNvPicPr>
          <p:nvPr/>
        </p:nvPicPr>
        <p:blipFill>
          <a:blip r:embed="rId3"/>
          <a:srcRect/>
          <a:stretch>
            <a:fillRect/>
          </a:stretch>
        </p:blipFill>
        <p:spPr bwMode="auto">
          <a:xfrm>
            <a:off x="762000" y="2161540"/>
            <a:ext cx="6629400" cy="8102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Running</a:t>
            </a:r>
            <a:endParaRPr lang="en-US" dirty="0"/>
          </a:p>
        </p:txBody>
      </p:sp>
      <p:pic>
        <p:nvPicPr>
          <p:cNvPr id="4" name="Content Placeholder 3" descr="server1.png"/>
          <p:cNvPicPr>
            <a:picLocks noGrp="1" noChangeAspect="1"/>
          </p:cNvPicPr>
          <p:nvPr>
            <p:ph idx="1"/>
          </p:nvPr>
        </p:nvPicPr>
        <p:blipFill>
          <a:blip r:embed="rId3"/>
          <a:stretch>
            <a:fillRect/>
          </a:stretch>
        </p:blipFill>
        <p:spPr>
          <a:xfrm>
            <a:off x="1018721" y="1671312"/>
            <a:ext cx="6496957" cy="4658375"/>
          </a:xfrm>
        </p:spPr>
      </p:pic>
      <p:sp>
        <p:nvSpPr>
          <p:cNvPr id="6" name="Slide Number Placeholder 5"/>
          <p:cNvSpPr>
            <a:spLocks noGrp="1"/>
          </p:cNvSpPr>
          <p:nvPr>
            <p:ph type="sldNum" sz="quarter" idx="12"/>
          </p:nvPr>
        </p:nvSpPr>
        <p:spPr/>
        <p:txBody>
          <a:bodyPr/>
          <a:lstStyle/>
          <a:p>
            <a:fld id="{14ADBB30-7BEB-4607-A015-A14A59FC7A36}"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 the Client</a:t>
            </a:r>
            <a:endParaRPr lang="en-US" dirty="0"/>
          </a:p>
        </p:txBody>
      </p:sp>
      <p:sp>
        <p:nvSpPr>
          <p:cNvPr id="3" name="Content Placeholder 2"/>
          <p:cNvSpPr>
            <a:spLocks noGrp="1"/>
          </p:cNvSpPr>
          <p:nvPr>
            <p:ph idx="1"/>
          </p:nvPr>
        </p:nvSpPr>
        <p:spPr/>
        <p:txBody>
          <a:bodyPr/>
          <a:lstStyle/>
          <a:p>
            <a:r>
              <a:rPr lang="en-US" dirty="0" smtClean="0"/>
              <a:t>Execute the command to run client</a:t>
            </a:r>
            <a:endParaRPr lang="en-US" dirty="0"/>
          </a:p>
        </p:txBody>
      </p:sp>
      <p:sp>
        <p:nvSpPr>
          <p:cNvPr id="6" name="Slide Number Placeholder 5"/>
          <p:cNvSpPr>
            <a:spLocks noGrp="1"/>
          </p:cNvSpPr>
          <p:nvPr>
            <p:ph type="sldNum" sz="quarter" idx="12"/>
          </p:nvPr>
        </p:nvSpPr>
        <p:spPr/>
        <p:txBody>
          <a:bodyPr/>
          <a:lstStyle/>
          <a:p>
            <a:fld id="{14ADBB30-7BEB-4607-A015-A14A59FC7A36}" type="slidenum">
              <a:rPr lang="en-US" smtClean="0"/>
              <a:pPr/>
              <a:t>32</a:t>
            </a:fld>
            <a:endParaRPr lang="en-US"/>
          </a:p>
        </p:txBody>
      </p:sp>
      <p:pic>
        <p:nvPicPr>
          <p:cNvPr id="10242" name="Picture 2"/>
          <p:cNvPicPr>
            <a:picLocks noChangeAspect="1" noChangeArrowheads="1"/>
          </p:cNvPicPr>
          <p:nvPr/>
        </p:nvPicPr>
        <p:blipFill>
          <a:blip r:embed="rId3"/>
          <a:srcRect/>
          <a:stretch>
            <a:fillRect/>
          </a:stretch>
        </p:blipFill>
        <p:spPr bwMode="auto">
          <a:xfrm>
            <a:off x="838200" y="2209800"/>
            <a:ext cx="6553200"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Interface</a:t>
            </a:r>
            <a:endParaRPr lang="en-US" dirty="0"/>
          </a:p>
        </p:txBody>
      </p:sp>
      <p:pic>
        <p:nvPicPr>
          <p:cNvPr id="4" name="Content Placeholder 3" descr="client1.png"/>
          <p:cNvPicPr>
            <a:picLocks noGrp="1" noChangeAspect="1"/>
          </p:cNvPicPr>
          <p:nvPr>
            <p:ph idx="1"/>
          </p:nvPr>
        </p:nvPicPr>
        <p:blipFill>
          <a:blip r:embed="rId3"/>
          <a:stretch>
            <a:fillRect/>
          </a:stretch>
        </p:blipFill>
        <p:spPr>
          <a:xfrm>
            <a:off x="1042537" y="2371497"/>
            <a:ext cx="6449325" cy="3258005"/>
          </a:xfrm>
        </p:spPr>
      </p:pic>
      <p:sp>
        <p:nvSpPr>
          <p:cNvPr id="6" name="Slide Number Placeholder 5"/>
          <p:cNvSpPr>
            <a:spLocks noGrp="1"/>
          </p:cNvSpPr>
          <p:nvPr>
            <p:ph type="sldNum" sz="quarter" idx="12"/>
          </p:nvPr>
        </p:nvSpPr>
        <p:spPr/>
        <p:txBody>
          <a:bodyPr/>
          <a:lstStyle/>
          <a:p>
            <a:fld id="{14ADBB30-7BEB-4607-A015-A14A59FC7A36}"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RMI notes  </a:t>
            </a:r>
            <a:endParaRPr lang="en-US" dirty="0"/>
          </a:p>
        </p:txBody>
      </p:sp>
      <p:sp>
        <p:nvSpPr>
          <p:cNvPr id="3" name="Content Placeholder 2"/>
          <p:cNvSpPr>
            <a:spLocks noGrp="1"/>
          </p:cNvSpPr>
          <p:nvPr>
            <p:ph idx="1"/>
          </p:nvPr>
        </p:nvSpPr>
        <p:spPr/>
        <p:txBody>
          <a:bodyPr>
            <a:normAutofit/>
          </a:bodyPr>
          <a:lstStyle/>
          <a:p>
            <a:r>
              <a:rPr lang="en-US" sz="3200" dirty="0" smtClean="0"/>
              <a:t>Java Object Serialization</a:t>
            </a:r>
          </a:p>
          <a:p>
            <a:r>
              <a:rPr lang="en-US" sz="3200" dirty="0" smtClean="0"/>
              <a:t>Parameter Marshalling &amp; Demarshalling</a:t>
            </a:r>
          </a:p>
          <a:p>
            <a:r>
              <a:rPr lang="en-US" sz="3200" dirty="0" smtClean="0"/>
              <a:t>Object Activation </a:t>
            </a:r>
            <a:endParaRPr lang="en-US" sz="3200" dirty="0" smtClean="0"/>
          </a:p>
          <a:p>
            <a:pPr marL="114300" indent="0">
              <a:buNone/>
            </a:pPr>
            <a:r>
              <a:rPr lang="en-US" sz="3200" dirty="0"/>
              <a:t> </a:t>
            </a:r>
            <a:r>
              <a:rPr lang="en-US" sz="3200" dirty="0" smtClean="0"/>
              <a:t>  - Singleton</a:t>
            </a:r>
          </a:p>
          <a:p>
            <a:pPr marL="114300" indent="0">
              <a:buNone/>
            </a:pPr>
            <a:r>
              <a:rPr lang="en-US" sz="3200" dirty="0"/>
              <a:t> </a:t>
            </a:r>
            <a:r>
              <a:rPr lang="en-US" sz="3200" dirty="0" smtClean="0"/>
              <a:t>  - Per client</a:t>
            </a:r>
          </a:p>
          <a:p>
            <a:pPr marL="114300" indent="0">
              <a:buNone/>
            </a:pPr>
            <a:r>
              <a:rPr lang="en-US" sz="3200" dirty="0"/>
              <a:t> </a:t>
            </a:r>
            <a:r>
              <a:rPr lang="en-US" sz="3200" dirty="0" smtClean="0"/>
              <a:t>  </a:t>
            </a:r>
            <a:r>
              <a:rPr lang="en-US" sz="3200" smtClean="0"/>
              <a:t>- Per call</a:t>
            </a:r>
            <a:endParaRPr lang="en-US" sz="3200" dirty="0" smtClean="0"/>
          </a:p>
          <a:p>
            <a:endParaRPr lang="en-US" sz="3200" dirty="0"/>
          </a:p>
        </p:txBody>
      </p:sp>
      <p:sp>
        <p:nvSpPr>
          <p:cNvPr id="5" name="Slide Number Placeholder 4"/>
          <p:cNvSpPr>
            <a:spLocks noGrp="1"/>
          </p:cNvSpPr>
          <p:nvPr>
            <p:ph type="sldNum" sz="quarter" idx="12"/>
          </p:nvPr>
        </p:nvSpPr>
        <p:spPr/>
        <p:txBody>
          <a:bodyPr/>
          <a:lstStyle/>
          <a:p>
            <a:fld id="{14ADBB30-7BEB-4607-A015-A14A59FC7A36}"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 Of Java RMI</a:t>
            </a:r>
            <a:endParaRPr lang="en-US" dirty="0"/>
          </a:p>
        </p:txBody>
      </p:sp>
      <p:sp>
        <p:nvSpPr>
          <p:cNvPr id="3" name="Content Placeholder 2"/>
          <p:cNvSpPr>
            <a:spLocks noGrp="1"/>
          </p:cNvSpPr>
          <p:nvPr>
            <p:ph idx="1"/>
          </p:nvPr>
        </p:nvSpPr>
        <p:spPr/>
        <p:txBody>
          <a:bodyPr>
            <a:normAutofit/>
          </a:bodyPr>
          <a:lstStyle/>
          <a:p>
            <a:r>
              <a:rPr lang="en-US" sz="2400" i="1" dirty="0" smtClean="0"/>
              <a:t>Object Oriented</a:t>
            </a:r>
            <a:r>
              <a:rPr lang="en-US" sz="2400" dirty="0" smtClean="0"/>
              <a:t>:</a:t>
            </a:r>
            <a:r>
              <a:rPr lang="en-US" sz="2400" i="1" dirty="0" smtClean="0"/>
              <a:t> </a:t>
            </a:r>
            <a:r>
              <a:rPr lang="en-US" sz="2400" dirty="0" smtClean="0"/>
              <a:t>Can pass complex object rather than only primitive types</a:t>
            </a:r>
          </a:p>
          <a:p>
            <a:r>
              <a:rPr lang="en-US" sz="2400" i="1" dirty="0" smtClean="0"/>
              <a:t>Mobile Behavior</a:t>
            </a:r>
            <a:r>
              <a:rPr lang="en-US" sz="2400" dirty="0" smtClean="0"/>
              <a:t>:</a:t>
            </a:r>
            <a:r>
              <a:rPr lang="en-US" sz="2400" i="1" dirty="0" smtClean="0"/>
              <a:t> </a:t>
            </a:r>
            <a:r>
              <a:rPr lang="en-US" sz="2400" dirty="0" smtClean="0"/>
              <a:t>Change of roles between client and server easily</a:t>
            </a:r>
          </a:p>
          <a:p>
            <a:r>
              <a:rPr lang="en-US" sz="2400" i="1" dirty="0" smtClean="0"/>
              <a:t>Design Patterns</a:t>
            </a:r>
            <a:r>
              <a:rPr lang="en-US" sz="2400" dirty="0" smtClean="0"/>
              <a:t>: Encourages OO design patterns as objects are transferred</a:t>
            </a:r>
          </a:p>
          <a:p>
            <a:r>
              <a:rPr lang="en-US" sz="2400" i="1" dirty="0" smtClean="0"/>
              <a:t>Safe &amp; Secure</a:t>
            </a:r>
            <a:r>
              <a:rPr lang="en-US" sz="2400" dirty="0" smtClean="0"/>
              <a:t>: The security settings of Java framework used</a:t>
            </a:r>
          </a:p>
          <a:p>
            <a:r>
              <a:rPr lang="en-US" sz="2400" i="1" dirty="0" smtClean="0"/>
              <a:t>Easy to Write /Easy to Use</a:t>
            </a:r>
            <a:r>
              <a:rPr lang="en-US" sz="2400" dirty="0" smtClean="0"/>
              <a:t>: Requires very little coding to access service</a:t>
            </a:r>
          </a:p>
          <a:p>
            <a:endParaRPr lang="en-US" sz="2400" dirty="0"/>
          </a:p>
        </p:txBody>
      </p:sp>
      <p:sp>
        <p:nvSpPr>
          <p:cNvPr id="5" name="Slide Number Placeholder 4"/>
          <p:cNvSpPr>
            <a:spLocks noGrp="1"/>
          </p:cNvSpPr>
          <p:nvPr>
            <p:ph type="sldNum" sz="quarter" idx="12"/>
          </p:nvPr>
        </p:nvSpPr>
        <p:spPr/>
        <p:txBody>
          <a:bodyPr/>
          <a:lstStyle/>
          <a:p>
            <a:fld id="{14ADBB30-7BEB-4607-A015-A14A59FC7A36}"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 </a:t>
            </a:r>
            <a:r>
              <a:rPr lang="en-US" dirty="0" smtClean="0"/>
              <a:t>Of Java RMI</a:t>
            </a:r>
            <a:endParaRPr lang="en-US" dirty="0"/>
          </a:p>
        </p:txBody>
      </p:sp>
      <p:sp>
        <p:nvSpPr>
          <p:cNvPr id="3" name="Content Placeholder 2"/>
          <p:cNvSpPr>
            <a:spLocks noGrp="1"/>
          </p:cNvSpPr>
          <p:nvPr>
            <p:ph idx="1"/>
          </p:nvPr>
        </p:nvSpPr>
        <p:spPr>
          <a:xfrm>
            <a:off x="228600" y="1524000"/>
            <a:ext cx="7620000" cy="4800600"/>
          </a:xfrm>
        </p:spPr>
        <p:txBody>
          <a:bodyPr>
            <a:normAutofit/>
          </a:bodyPr>
          <a:lstStyle/>
          <a:p>
            <a:r>
              <a:rPr lang="en-US" sz="2400" i="1" dirty="0" smtClean="0"/>
              <a:t>Connects to Legacy Systems</a:t>
            </a:r>
            <a:r>
              <a:rPr lang="en-US" sz="2400" dirty="0" smtClean="0"/>
              <a:t>:  JNI &amp; JDBC facilitate access. </a:t>
            </a:r>
          </a:p>
          <a:p>
            <a:r>
              <a:rPr lang="en-US" sz="2400" i="1" dirty="0" smtClean="0"/>
              <a:t>Write Once, Run Anywhere</a:t>
            </a:r>
            <a:r>
              <a:rPr lang="en-US" sz="2400" dirty="0" smtClean="0"/>
              <a:t>: 100% portable, run on any machine having JVM</a:t>
            </a:r>
          </a:p>
          <a:p>
            <a:r>
              <a:rPr lang="en-US" sz="2400" i="1" dirty="0" smtClean="0"/>
              <a:t>Distributed Garbage Collection</a:t>
            </a:r>
            <a:r>
              <a:rPr lang="en-US" sz="2400" dirty="0" smtClean="0"/>
              <a:t>: Same principle like memory garbage collection</a:t>
            </a:r>
          </a:p>
          <a:p>
            <a:r>
              <a:rPr lang="en-US" sz="2400" i="1" dirty="0" smtClean="0"/>
              <a:t>Parallel Computing</a:t>
            </a:r>
            <a:r>
              <a:rPr lang="en-US" sz="2400" dirty="0" smtClean="0"/>
              <a:t>: Through multi-threading RMI server can serve numerous clients</a:t>
            </a:r>
          </a:p>
          <a:p>
            <a:r>
              <a:rPr lang="en-US" sz="2400" i="1" dirty="0" smtClean="0"/>
              <a:t>Interoperable between different Java versions</a:t>
            </a:r>
            <a:r>
              <a:rPr lang="en-US" sz="2400" dirty="0" smtClean="0"/>
              <a:t>: Available from JDK 1.1, can communicate between all versions of JDKs</a:t>
            </a:r>
          </a:p>
          <a:p>
            <a:endParaRPr lang="en-US" sz="2400" dirty="0"/>
          </a:p>
        </p:txBody>
      </p:sp>
      <p:sp>
        <p:nvSpPr>
          <p:cNvPr id="5" name="Slide Number Placeholder 4"/>
          <p:cNvSpPr>
            <a:spLocks noGrp="1"/>
          </p:cNvSpPr>
          <p:nvPr>
            <p:ph type="sldNum" sz="quarter" idx="12"/>
          </p:nvPr>
        </p:nvSpPr>
        <p:spPr/>
        <p:txBody>
          <a:bodyPr/>
          <a:lstStyle/>
          <a:p>
            <a:fld id="{14ADBB30-7BEB-4607-A015-A14A59FC7A36}"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 </a:t>
            </a:r>
            <a:r>
              <a:rPr lang="en-US" dirty="0" smtClean="0"/>
              <a:t>of Java RMI</a:t>
            </a:r>
            <a:endParaRPr lang="en-US" dirty="0"/>
          </a:p>
        </p:txBody>
      </p:sp>
      <p:sp>
        <p:nvSpPr>
          <p:cNvPr id="3" name="Content Placeholder 2"/>
          <p:cNvSpPr>
            <a:spLocks noGrp="1"/>
          </p:cNvSpPr>
          <p:nvPr>
            <p:ph idx="1"/>
          </p:nvPr>
        </p:nvSpPr>
        <p:spPr/>
        <p:txBody>
          <a:bodyPr>
            <a:normAutofit/>
          </a:bodyPr>
          <a:lstStyle/>
          <a:p>
            <a:r>
              <a:rPr lang="en-US" sz="2800" i="1" dirty="0" smtClean="0"/>
              <a:t>Tied to Java System</a:t>
            </a:r>
            <a:r>
              <a:rPr lang="en-US" sz="2800" dirty="0" smtClean="0"/>
              <a:t>: Purely Java-centric technology, does not have good support for legacy system written in C, C++, Ada etc.</a:t>
            </a:r>
          </a:p>
          <a:p>
            <a:r>
              <a:rPr lang="en-US" sz="2800" i="1" dirty="0" smtClean="0"/>
              <a:t>Performance Issue </a:t>
            </a:r>
            <a:r>
              <a:rPr lang="en-US" sz="2800" dirty="0" smtClean="0"/>
              <a:t>:  Only good for large-grain computation</a:t>
            </a:r>
          </a:p>
          <a:p>
            <a:r>
              <a:rPr lang="en-US" sz="2800" i="1" dirty="0" smtClean="0"/>
              <a:t>Security Restrictions &amp; Complexities</a:t>
            </a:r>
            <a:r>
              <a:rPr lang="en-US" sz="2800" dirty="0" smtClean="0"/>
              <a:t>: Threats during downloading objects from server, malicious client request, added security complexity in policy file.</a:t>
            </a:r>
          </a:p>
          <a:p>
            <a:r>
              <a:rPr lang="en-US" sz="2800" i="1" dirty="0" smtClean="0"/>
              <a:t>Overhead</a:t>
            </a:r>
            <a:r>
              <a:rPr lang="en-US" sz="2800" dirty="0" smtClean="0"/>
              <a:t>: Extra usage of </a:t>
            </a:r>
            <a:r>
              <a:rPr lang="en-US" sz="2800" i="1" dirty="0" smtClean="0"/>
              <a:t>rmic</a:t>
            </a:r>
            <a:r>
              <a:rPr lang="en-US" sz="2800" dirty="0" smtClean="0"/>
              <a:t> tool.</a:t>
            </a:r>
          </a:p>
          <a:p>
            <a:endParaRPr lang="en-US" sz="2800" dirty="0"/>
          </a:p>
        </p:txBody>
      </p:sp>
      <p:sp>
        <p:nvSpPr>
          <p:cNvPr id="5" name="Slide Number Placeholder 4"/>
          <p:cNvSpPr>
            <a:spLocks noGrp="1"/>
          </p:cNvSpPr>
          <p:nvPr>
            <p:ph type="sldNum" sz="quarter" idx="12"/>
          </p:nvPr>
        </p:nvSpPr>
        <p:spPr/>
        <p:txBody>
          <a:bodyPr/>
          <a:lstStyle/>
          <a:p>
            <a:fld id="{14ADBB30-7BEB-4607-A015-A14A59FC7A36}"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Remoting</a:t>
            </a:r>
            <a:endParaRPr lang="en-US" dirty="0"/>
          </a:p>
        </p:txBody>
      </p:sp>
      <p:sp>
        <p:nvSpPr>
          <p:cNvPr id="3" name="Content Placeholder 2"/>
          <p:cNvSpPr>
            <a:spLocks noGrp="1"/>
          </p:cNvSpPr>
          <p:nvPr>
            <p:ph idx="1"/>
          </p:nvPr>
        </p:nvSpPr>
        <p:spPr>
          <a:xfrm>
            <a:off x="457200" y="1676400"/>
            <a:ext cx="7620000" cy="4800600"/>
          </a:xfrm>
        </p:spPr>
        <p:txBody>
          <a:bodyPr>
            <a:normAutofit/>
          </a:bodyPr>
          <a:lstStyle/>
          <a:p>
            <a:r>
              <a:rPr lang="en-US" sz="2800" dirty="0" smtClean="0"/>
              <a:t>.NET equivalent of Java RMI</a:t>
            </a:r>
          </a:p>
          <a:p>
            <a:r>
              <a:rPr lang="en-US" sz="2800" dirty="0" smtClean="0"/>
              <a:t>Uses Windows registry as the registry service</a:t>
            </a:r>
          </a:p>
          <a:p>
            <a:r>
              <a:rPr lang="en-US" sz="2800" dirty="0" smtClean="0"/>
              <a:t>Java RMI supports more communication protocols and .NET remoting</a:t>
            </a:r>
          </a:p>
          <a:p>
            <a:r>
              <a:rPr lang="en-US" sz="2800" dirty="0" smtClean="0"/>
              <a:t>.NET remoting creates proxies at runtime, whereas RMI does this at compile time</a:t>
            </a:r>
          </a:p>
          <a:p>
            <a:r>
              <a:rPr lang="en-US" sz="2800" dirty="0" smtClean="0"/>
              <a:t>This affects the performance of Remoting, yet gives more flexibility to it</a:t>
            </a:r>
          </a:p>
          <a:p>
            <a:endParaRPr lang="en-US" sz="2800" dirty="0"/>
          </a:p>
        </p:txBody>
      </p:sp>
      <p:sp>
        <p:nvSpPr>
          <p:cNvPr id="5" name="Slide Number Placeholder 4"/>
          <p:cNvSpPr>
            <a:spLocks noGrp="1"/>
          </p:cNvSpPr>
          <p:nvPr>
            <p:ph type="sldNum" sz="quarter" idx="12"/>
          </p:nvPr>
        </p:nvSpPr>
        <p:spPr/>
        <p:txBody>
          <a:bodyPr/>
          <a:lstStyle/>
          <a:p>
            <a:fld id="{14ADBB30-7BEB-4607-A015-A14A59FC7A36}" type="slidenum">
              <a:rPr lang="en-US" smtClean="0"/>
              <a:pPr/>
              <a:t>38</a:t>
            </a:fld>
            <a:endParaRPr lang="en-US"/>
          </a:p>
        </p:txBody>
      </p:sp>
    </p:spTree>
    <p:extLst>
      <p:ext uri="{BB962C8B-B14F-4D97-AF65-F5344CB8AC3E}">
        <p14:creationId xmlns:p14="http://schemas.microsoft.com/office/powerpoint/2010/main" val="765382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800" dirty="0" smtClean="0"/>
              <a:t>RMI/RPC makes it easier to build distributed systems with programmers not having to worry about network comm. (sockets, </a:t>
            </a:r>
            <a:r>
              <a:rPr lang="en-US" sz="2800" dirty="0" err="1" smtClean="0"/>
              <a:t>etc</a:t>
            </a:r>
            <a:r>
              <a:rPr lang="en-US" sz="2800" dirty="0" smtClean="0"/>
              <a:t>)</a:t>
            </a:r>
          </a:p>
          <a:p>
            <a:r>
              <a:rPr lang="en-US" sz="2800" dirty="0" smtClean="0"/>
              <a:t>.NET Remoting</a:t>
            </a:r>
          </a:p>
          <a:p>
            <a:r>
              <a:rPr lang="en-US" sz="2800" dirty="0" smtClean="0"/>
              <a:t>No interoperability (Java only due to binary messages used)</a:t>
            </a:r>
          </a:p>
          <a:p>
            <a:endParaRPr lang="en-US" sz="2800" dirty="0" smtClean="0"/>
          </a:p>
          <a:p>
            <a:endParaRPr lang="en-US" sz="2800" dirty="0" smtClean="0"/>
          </a:p>
          <a:p>
            <a:endParaRPr lang="en-US" sz="2800" dirty="0"/>
          </a:p>
        </p:txBody>
      </p:sp>
      <p:sp>
        <p:nvSpPr>
          <p:cNvPr id="5" name="Slide Number Placeholder 4"/>
          <p:cNvSpPr>
            <a:spLocks noGrp="1"/>
          </p:cNvSpPr>
          <p:nvPr>
            <p:ph type="sldNum" sz="quarter" idx="12"/>
          </p:nvPr>
        </p:nvSpPr>
        <p:spPr/>
        <p:txBody>
          <a:bodyPr/>
          <a:lstStyle/>
          <a:p>
            <a:fld id="{14ADBB30-7BEB-4607-A015-A14A59FC7A36}"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06629719-9AC4-4767-885D-9FC150544019}" type="slidenum">
              <a:rPr lang="en-GB" altLang="en-US">
                <a:solidFill>
                  <a:srgbClr val="000066"/>
                </a:solidFill>
              </a:rPr>
              <a:pPr eaLnBrk="1" hangingPunct="1"/>
              <a:t>4</a:t>
            </a:fld>
            <a:endParaRPr lang="en-GB" altLang="en-US">
              <a:solidFill>
                <a:srgbClr val="000066"/>
              </a:solidFill>
            </a:endParaRPr>
          </a:p>
        </p:txBody>
      </p:sp>
      <p:sp>
        <p:nvSpPr>
          <p:cNvPr id="4099" name="Rectangle 1"/>
          <p:cNvSpPr>
            <a:spLocks noGrp="1" noChangeArrowheads="1"/>
          </p:cNvSpPr>
          <p:nvPr>
            <p:ph type="title"/>
          </p:nvPr>
        </p:nvSpPr>
        <p:spPr>
          <a:xfrm>
            <a:off x="457200" y="446028"/>
            <a:ext cx="8229600" cy="800219"/>
          </a:xfrm>
        </p:spPr>
        <p:txBody>
          <a:bodyPr anchorCtr="1">
            <a:spAutoFit/>
          </a:bodyPr>
          <a:lstStyle/>
          <a:p>
            <a:pPr eaLnBrk="1" hangingPunct="1">
              <a:lnSpc>
                <a:spcPct val="100000"/>
              </a:lnSpc>
              <a:buClr>
                <a:srgbClr val="6699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smtClean="0">
                <a:solidFill>
                  <a:srgbClr val="669900"/>
                </a:solidFill>
              </a:rPr>
              <a:t>Remote Procedure Call (RPC)</a:t>
            </a:r>
          </a:p>
        </p:txBody>
      </p:sp>
      <p:grpSp>
        <p:nvGrpSpPr>
          <p:cNvPr id="4100" name="Group 2"/>
          <p:cNvGrpSpPr>
            <a:grpSpLocks/>
          </p:cNvGrpSpPr>
          <p:nvPr/>
        </p:nvGrpSpPr>
        <p:grpSpPr bwMode="auto">
          <a:xfrm>
            <a:off x="533400" y="1219200"/>
            <a:ext cx="8226425" cy="3976688"/>
            <a:chOff x="336" y="768"/>
            <a:chExt cx="5182" cy="2505"/>
          </a:xfrm>
        </p:grpSpPr>
        <p:sp>
          <p:nvSpPr>
            <p:cNvPr id="4102" name="Rectangle 3"/>
            <p:cNvSpPr>
              <a:spLocks noChangeArrowheads="1"/>
            </p:cNvSpPr>
            <p:nvPr/>
          </p:nvSpPr>
          <p:spPr bwMode="auto">
            <a:xfrm>
              <a:off x="336" y="768"/>
              <a:ext cx="5182" cy="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4963" indent="-334963"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1pPr>
              <a:lvl2pPr marL="1254125" indent="-339725"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2pPr>
              <a:lvl3pPr marL="2057400" indent="-342900"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3pPr>
              <a:lvl4pPr marL="1600200" indent="-228600"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4pPr>
              <a:lvl5pPr marL="2057400" indent="-228600"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9pPr>
            </a:lstStyle>
            <a:p>
              <a:pPr eaLnBrk="1" hangingPunct="1">
                <a:lnSpc>
                  <a:spcPct val="90000"/>
                </a:lnSpc>
                <a:spcBef>
                  <a:spcPts val="800"/>
                </a:spcBef>
                <a:buFont typeface="Wingdings" charset="2"/>
                <a:buChar char=""/>
              </a:pPr>
              <a:r>
                <a:rPr lang="en-GB" altLang="en-US" sz="3200" dirty="0">
                  <a:solidFill>
                    <a:srgbClr val="000000"/>
                  </a:solidFill>
                </a:rPr>
                <a:t>Objects that can receive remote method invocations are called remote objects and they implement a remote interface. </a:t>
              </a:r>
            </a:p>
            <a:p>
              <a:pPr eaLnBrk="1" hangingPunct="1">
                <a:lnSpc>
                  <a:spcPct val="90000"/>
                </a:lnSpc>
                <a:spcBef>
                  <a:spcPts val="800"/>
                </a:spcBef>
                <a:buFont typeface="Wingdings" charset="2"/>
                <a:buChar char=""/>
              </a:pPr>
              <a:r>
                <a:rPr lang="en-GB" altLang="en-US" sz="3200" dirty="0">
                  <a:solidFill>
                    <a:srgbClr val="000000"/>
                  </a:solidFill>
                </a:rPr>
                <a:t>Programming models for distributed applications are: </a:t>
              </a:r>
            </a:p>
            <a:p>
              <a:pPr lvl="1" eaLnBrk="1" hangingPunct="1">
                <a:lnSpc>
                  <a:spcPct val="90000"/>
                </a:lnSpc>
                <a:spcBef>
                  <a:spcPts val="700"/>
                </a:spcBef>
                <a:buClr>
                  <a:srgbClr val="990099"/>
                </a:buClr>
                <a:buFont typeface="Wingdings" charset="2"/>
                <a:buChar char=""/>
              </a:pPr>
              <a:r>
                <a:rPr lang="en-GB" altLang="en-US" sz="2800" dirty="0">
                  <a:solidFill>
                    <a:srgbClr val="990099"/>
                  </a:solidFill>
                </a:rPr>
                <a:t>Remote Procedure Call </a:t>
              </a:r>
              <a:r>
                <a:rPr lang="en-GB" altLang="en-US" sz="2800" dirty="0">
                  <a:solidFill>
                    <a:srgbClr val="000000"/>
                  </a:solidFill>
                </a:rPr>
                <a:t>(RPC)</a:t>
              </a:r>
            </a:p>
            <a:p>
              <a:pPr lvl="2" eaLnBrk="1" hangingPunct="1">
                <a:lnSpc>
                  <a:spcPct val="90000"/>
                </a:lnSpc>
                <a:spcBef>
                  <a:spcPts val="600"/>
                </a:spcBef>
                <a:buFont typeface="Wingdings" charset="2"/>
                <a:buChar char=""/>
              </a:pPr>
              <a:r>
                <a:rPr lang="en-GB" altLang="en-US" sz="2400" dirty="0">
                  <a:solidFill>
                    <a:srgbClr val="000000"/>
                  </a:solidFill>
                </a:rPr>
                <a:t>Client calls a procedure implemented and executing on a remote computer</a:t>
              </a:r>
            </a:p>
            <a:p>
              <a:pPr lvl="2" eaLnBrk="1" hangingPunct="1">
                <a:lnSpc>
                  <a:spcPct val="90000"/>
                </a:lnSpc>
                <a:spcBef>
                  <a:spcPts val="600"/>
                </a:spcBef>
                <a:buFont typeface="Wingdings" charset="2"/>
                <a:buChar char=""/>
              </a:pPr>
              <a:r>
                <a:rPr lang="en-GB" altLang="en-US" sz="2400" dirty="0">
                  <a:solidFill>
                    <a:srgbClr val="000000"/>
                  </a:solidFill>
                </a:rPr>
                <a:t>Call as if it was a local procedure</a:t>
              </a:r>
            </a:p>
          </p:txBody>
        </p:sp>
        <p:sp>
          <p:nvSpPr>
            <p:cNvPr id="4103" name="Line 4"/>
            <p:cNvSpPr>
              <a:spLocks noChangeShapeType="1"/>
            </p:cNvSpPr>
            <p:nvPr/>
          </p:nvSpPr>
          <p:spPr bwMode="auto">
            <a:xfrm>
              <a:off x="336" y="768"/>
              <a:ext cx="5182"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104" name="Line 5"/>
            <p:cNvSpPr>
              <a:spLocks noChangeShapeType="1"/>
            </p:cNvSpPr>
            <p:nvPr/>
          </p:nvSpPr>
          <p:spPr bwMode="auto">
            <a:xfrm>
              <a:off x="336" y="3273"/>
              <a:ext cx="5182"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5" name="Line 6"/>
            <p:cNvSpPr>
              <a:spLocks noChangeShapeType="1"/>
            </p:cNvSpPr>
            <p:nvPr/>
          </p:nvSpPr>
          <p:spPr bwMode="auto">
            <a:xfrm>
              <a:off x="336" y="768"/>
              <a:ext cx="1" cy="250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6" name="Line 7"/>
            <p:cNvSpPr>
              <a:spLocks noChangeShapeType="1"/>
            </p:cNvSpPr>
            <p:nvPr/>
          </p:nvSpPr>
          <p:spPr bwMode="auto">
            <a:xfrm>
              <a:off x="5518" y="768"/>
              <a:ext cx="1" cy="250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01" name="Footer Placeholder 3"/>
          <p:cNvSpPr>
            <a:spLocks noGrp="1"/>
          </p:cNvSpPr>
          <p:nvPr/>
        </p:nvSpPr>
        <p:spPr bwMode="auto">
          <a:xfrm>
            <a:off x="609600" y="6172200"/>
            <a:ext cx="7772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buClr>
                <a:srgbClr val="0066FF"/>
              </a:buClr>
            </a:pPr>
            <a:endParaRPr lang="en-GB" altLang="en-US" sz="1000" b="1" i="1" dirty="0">
              <a:solidFill>
                <a:srgbClr val="000066"/>
              </a:solidFill>
            </a:endParaRPr>
          </a:p>
        </p:txBody>
      </p:sp>
    </p:spTree>
    <p:extLst>
      <p:ext uri="{BB962C8B-B14F-4D97-AF65-F5344CB8AC3E}">
        <p14:creationId xmlns:p14="http://schemas.microsoft.com/office/powerpoint/2010/main" val="169613205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0C45419F-3CB4-473B-BB17-8ADCE92C5C87}" type="slidenum">
              <a:rPr lang="en-GB" altLang="en-US">
                <a:solidFill>
                  <a:srgbClr val="000066"/>
                </a:solidFill>
              </a:rPr>
              <a:pPr eaLnBrk="1" hangingPunct="1"/>
              <a:t>5</a:t>
            </a:fld>
            <a:endParaRPr lang="en-GB" altLang="en-US">
              <a:solidFill>
                <a:srgbClr val="000066"/>
              </a:solidFill>
            </a:endParaRPr>
          </a:p>
        </p:txBody>
      </p:sp>
      <p:sp>
        <p:nvSpPr>
          <p:cNvPr id="11267" name="Rectangle 1"/>
          <p:cNvSpPr>
            <a:spLocks noGrp="1" noChangeArrowheads="1"/>
          </p:cNvSpPr>
          <p:nvPr>
            <p:ph type="title"/>
          </p:nvPr>
        </p:nvSpPr>
        <p:spPr>
          <a:xfrm>
            <a:off x="457200" y="446028"/>
            <a:ext cx="8229600" cy="800219"/>
          </a:xfrm>
        </p:spPr>
        <p:txBody>
          <a:bodyPr anchorCtr="1">
            <a:spAutoFit/>
          </a:bodyPr>
          <a:lstStyle/>
          <a:p>
            <a:pPr eaLnBrk="1" hangingPunct="1">
              <a:lnSpc>
                <a:spcPct val="100000"/>
              </a:lnSpc>
              <a:buClr>
                <a:srgbClr val="6699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smtClean="0">
                <a:solidFill>
                  <a:srgbClr val="669900"/>
                </a:solidFill>
              </a:rPr>
              <a:t>RPC Interfaces</a:t>
            </a:r>
          </a:p>
        </p:txBody>
      </p:sp>
      <p:grpSp>
        <p:nvGrpSpPr>
          <p:cNvPr id="11268" name="Group 2"/>
          <p:cNvGrpSpPr>
            <a:grpSpLocks/>
          </p:cNvGrpSpPr>
          <p:nvPr/>
        </p:nvGrpSpPr>
        <p:grpSpPr bwMode="auto">
          <a:xfrm>
            <a:off x="533400" y="1219200"/>
            <a:ext cx="8226425" cy="3471863"/>
            <a:chOff x="336" y="768"/>
            <a:chExt cx="5182" cy="2187"/>
          </a:xfrm>
        </p:grpSpPr>
        <p:sp>
          <p:nvSpPr>
            <p:cNvPr id="11270" name="Rectangle 3"/>
            <p:cNvSpPr>
              <a:spLocks noChangeArrowheads="1"/>
            </p:cNvSpPr>
            <p:nvPr/>
          </p:nvSpPr>
          <p:spPr bwMode="auto">
            <a:xfrm>
              <a:off x="336" y="768"/>
              <a:ext cx="5182" cy="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4963" indent="-334963"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1pPr>
              <a:lvl2pPr marL="1254125" indent="-339725"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2pPr>
              <a:lvl3pPr marL="1143000" indent="-228600"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3pPr>
              <a:lvl4pPr marL="1600200" indent="-228600"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4pPr>
              <a:lvl5pPr marL="2057400" indent="-228600" eaLnBrk="0" hangingPunc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chemeClr val="bg1"/>
                  </a:solidFill>
                  <a:latin typeface="Arial" charset="0"/>
                  <a:cs typeface="Arial" charset="0"/>
                </a:defRPr>
              </a:lvl9pPr>
            </a:lstStyle>
            <a:p>
              <a:pPr eaLnBrk="1" hangingPunct="1">
                <a:lnSpc>
                  <a:spcPct val="90000"/>
                </a:lnSpc>
                <a:spcBef>
                  <a:spcPts val="800"/>
                </a:spcBef>
                <a:buClr>
                  <a:srgbClr val="A50021"/>
                </a:buClr>
                <a:buFont typeface="Wingdings" charset="2"/>
                <a:buChar char=""/>
              </a:pPr>
              <a:r>
                <a:rPr lang="en-GB" altLang="en-US" sz="3200" dirty="0">
                  <a:solidFill>
                    <a:srgbClr val="A50021"/>
                  </a:solidFill>
                </a:rPr>
                <a:t>Interfaces for </a:t>
              </a:r>
              <a:r>
                <a:rPr lang="en-GB" altLang="en-US" sz="3200" dirty="0" smtClean="0">
                  <a:solidFill>
                    <a:srgbClr val="A50021"/>
                  </a:solidFill>
                </a:rPr>
                <a:t>RPC</a:t>
              </a:r>
              <a:endParaRPr lang="en-GB" altLang="en-US" sz="3200" dirty="0">
                <a:solidFill>
                  <a:srgbClr val="A50021"/>
                </a:solidFill>
              </a:endParaRPr>
            </a:p>
            <a:p>
              <a:pPr lvl="1" eaLnBrk="1" hangingPunct="1">
                <a:lnSpc>
                  <a:spcPct val="90000"/>
                </a:lnSpc>
                <a:spcBef>
                  <a:spcPts val="700"/>
                </a:spcBef>
                <a:buFont typeface="Wingdings" charset="2"/>
                <a:buChar char=""/>
              </a:pPr>
              <a:r>
                <a:rPr lang="en-GB" altLang="en-US" sz="2800" dirty="0">
                  <a:solidFill>
                    <a:srgbClr val="000000"/>
                  </a:solidFill>
                </a:rPr>
                <a:t>An explicit interface is defined for each module.</a:t>
              </a:r>
            </a:p>
            <a:p>
              <a:pPr lvl="1" eaLnBrk="1" hangingPunct="1">
                <a:lnSpc>
                  <a:spcPct val="90000"/>
                </a:lnSpc>
                <a:spcBef>
                  <a:spcPts val="700"/>
                </a:spcBef>
                <a:buFont typeface="Wingdings" charset="2"/>
                <a:buChar char=""/>
              </a:pPr>
              <a:r>
                <a:rPr lang="en-GB" altLang="en-US" sz="2800" dirty="0">
                  <a:solidFill>
                    <a:srgbClr val="000000"/>
                  </a:solidFill>
                </a:rPr>
                <a:t>An Interface hides all implementation details.</a:t>
              </a:r>
            </a:p>
            <a:p>
              <a:pPr lvl="1" eaLnBrk="1" hangingPunct="1">
                <a:lnSpc>
                  <a:spcPct val="90000"/>
                </a:lnSpc>
                <a:spcBef>
                  <a:spcPts val="700"/>
                </a:spcBef>
                <a:buFont typeface="Wingdings" charset="2"/>
                <a:buChar char=""/>
              </a:pPr>
              <a:r>
                <a:rPr lang="en-GB" altLang="en-US" sz="2800" dirty="0">
                  <a:solidFill>
                    <a:srgbClr val="000000"/>
                  </a:solidFill>
                </a:rPr>
                <a:t>Accesses the variables in a module can only occur through methods specified in interface.</a:t>
              </a:r>
            </a:p>
          </p:txBody>
        </p:sp>
        <p:sp>
          <p:nvSpPr>
            <p:cNvPr id="11271" name="Line 4"/>
            <p:cNvSpPr>
              <a:spLocks noChangeShapeType="1"/>
            </p:cNvSpPr>
            <p:nvPr/>
          </p:nvSpPr>
          <p:spPr bwMode="auto">
            <a:xfrm>
              <a:off x="336" y="768"/>
              <a:ext cx="5182"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72" name="Line 5"/>
            <p:cNvSpPr>
              <a:spLocks noChangeShapeType="1"/>
            </p:cNvSpPr>
            <p:nvPr/>
          </p:nvSpPr>
          <p:spPr bwMode="auto">
            <a:xfrm>
              <a:off x="336" y="2955"/>
              <a:ext cx="5182"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3" name="Line 6"/>
            <p:cNvSpPr>
              <a:spLocks noChangeShapeType="1"/>
            </p:cNvSpPr>
            <p:nvPr/>
          </p:nvSpPr>
          <p:spPr bwMode="auto">
            <a:xfrm>
              <a:off x="336" y="768"/>
              <a:ext cx="1" cy="21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4" name="Line 7"/>
            <p:cNvSpPr>
              <a:spLocks noChangeShapeType="1"/>
            </p:cNvSpPr>
            <p:nvPr/>
          </p:nvSpPr>
          <p:spPr bwMode="auto">
            <a:xfrm>
              <a:off x="5518" y="768"/>
              <a:ext cx="1" cy="21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269" name="Footer Placeholder 3"/>
          <p:cNvSpPr>
            <a:spLocks noGrp="1"/>
          </p:cNvSpPr>
          <p:nvPr/>
        </p:nvSpPr>
        <p:spPr bwMode="auto">
          <a:xfrm>
            <a:off x="609600" y="6172200"/>
            <a:ext cx="7772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buClr>
                <a:srgbClr val="0066FF"/>
              </a:buClr>
            </a:pPr>
            <a:endParaRPr lang="en-GB" altLang="en-US" sz="1000" b="1" i="1" dirty="0">
              <a:solidFill>
                <a:srgbClr val="000066"/>
              </a:solidFill>
            </a:endParaRPr>
          </a:p>
        </p:txBody>
      </p:sp>
    </p:spTree>
    <p:extLst>
      <p:ext uri="{BB962C8B-B14F-4D97-AF65-F5344CB8AC3E}">
        <p14:creationId xmlns:p14="http://schemas.microsoft.com/office/powerpoint/2010/main" val="1212933906"/>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8DA71B1D-5064-4A5C-BF4C-0624DD60E9D5}" type="slidenum">
              <a:rPr lang="en-GB" altLang="en-US">
                <a:solidFill>
                  <a:srgbClr val="000066"/>
                </a:solidFill>
              </a:rPr>
              <a:pPr eaLnBrk="1" hangingPunct="1"/>
              <a:t>6</a:t>
            </a:fld>
            <a:endParaRPr lang="en-GB" altLang="en-US">
              <a:solidFill>
                <a:srgbClr val="000066"/>
              </a:solidFill>
            </a:endParaRPr>
          </a:p>
        </p:txBody>
      </p:sp>
      <p:sp>
        <p:nvSpPr>
          <p:cNvPr id="16387" name="Rectangle 1"/>
          <p:cNvSpPr>
            <a:spLocks noGrp="1" noChangeArrowheads="1"/>
          </p:cNvSpPr>
          <p:nvPr>
            <p:ph type="title"/>
          </p:nvPr>
        </p:nvSpPr>
        <p:spPr>
          <a:xfrm>
            <a:off x="457200" y="555625"/>
            <a:ext cx="8228013" cy="579438"/>
          </a:xfrm>
        </p:spPr>
        <p:txBody>
          <a:bodyPr anchorCtr="1">
            <a:spAutoFit/>
          </a:bodyPr>
          <a:lstStyle/>
          <a:p>
            <a:pPr eaLnBrk="1" hangingPunct="1">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solidFill>
                  <a:srgbClr val="669900"/>
                </a:solidFill>
              </a:rPr>
              <a:t>Remote Procedure Call (RPC)</a:t>
            </a:r>
            <a:r>
              <a:rPr lang="en-GB" altLang="en-US" sz="2800" smtClean="0">
                <a:solidFill>
                  <a:srgbClr val="669900"/>
                </a:solidFill>
              </a:rPr>
              <a:t> </a:t>
            </a:r>
          </a:p>
        </p:txBody>
      </p:sp>
      <p:grpSp>
        <p:nvGrpSpPr>
          <p:cNvPr id="16388" name="Group 2"/>
          <p:cNvGrpSpPr>
            <a:grpSpLocks/>
          </p:cNvGrpSpPr>
          <p:nvPr/>
        </p:nvGrpSpPr>
        <p:grpSpPr bwMode="auto">
          <a:xfrm>
            <a:off x="457200" y="1295400"/>
            <a:ext cx="7618413" cy="4827588"/>
            <a:chOff x="288" y="816"/>
            <a:chExt cx="4799" cy="3041"/>
          </a:xfrm>
        </p:grpSpPr>
        <p:sp>
          <p:nvSpPr>
            <p:cNvPr id="16400" name="Rectangle 3"/>
            <p:cNvSpPr>
              <a:spLocks noChangeArrowheads="1"/>
            </p:cNvSpPr>
            <p:nvPr/>
          </p:nvSpPr>
          <p:spPr bwMode="auto">
            <a:xfrm>
              <a:off x="288" y="816"/>
              <a:ext cx="4800" cy="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6401" name="Line 4"/>
            <p:cNvSpPr>
              <a:spLocks noChangeShapeType="1"/>
            </p:cNvSpPr>
            <p:nvPr/>
          </p:nvSpPr>
          <p:spPr bwMode="auto">
            <a:xfrm>
              <a:off x="288" y="816"/>
              <a:ext cx="480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6402" name="Line 5"/>
            <p:cNvSpPr>
              <a:spLocks noChangeShapeType="1"/>
            </p:cNvSpPr>
            <p:nvPr/>
          </p:nvSpPr>
          <p:spPr bwMode="auto">
            <a:xfrm>
              <a:off x="288" y="3858"/>
              <a:ext cx="4800"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3" name="Line 6"/>
            <p:cNvSpPr>
              <a:spLocks noChangeShapeType="1"/>
            </p:cNvSpPr>
            <p:nvPr/>
          </p:nvSpPr>
          <p:spPr bwMode="auto">
            <a:xfrm>
              <a:off x="288" y="816"/>
              <a:ext cx="1" cy="30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4" name="Line 7"/>
            <p:cNvSpPr>
              <a:spLocks noChangeShapeType="1"/>
            </p:cNvSpPr>
            <p:nvPr/>
          </p:nvSpPr>
          <p:spPr bwMode="auto">
            <a:xfrm>
              <a:off x="5088" y="816"/>
              <a:ext cx="1" cy="30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389" name="AutoShape 8"/>
          <p:cNvSpPr>
            <a:spLocks noChangeArrowheads="1"/>
          </p:cNvSpPr>
          <p:nvPr/>
        </p:nvSpPr>
        <p:spPr bwMode="auto">
          <a:xfrm>
            <a:off x="857250" y="2405063"/>
            <a:ext cx="7429500" cy="2047875"/>
          </a:xfrm>
          <a:prstGeom prst="roundRect">
            <a:avLst>
              <a:gd name="adj" fmla="val 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6390" name="AutoShape 9"/>
          <p:cNvSpPr>
            <a:spLocks noChangeArrowheads="1"/>
          </p:cNvSpPr>
          <p:nvPr/>
        </p:nvSpPr>
        <p:spPr bwMode="auto">
          <a:xfrm>
            <a:off x="857250" y="2405063"/>
            <a:ext cx="7429500" cy="2047875"/>
          </a:xfrm>
          <a:prstGeom prst="roundRect">
            <a:avLst>
              <a:gd name="adj" fmla="val 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6391" name="AutoShape 10"/>
          <p:cNvSpPr>
            <a:spLocks noChangeArrowheads="1"/>
          </p:cNvSpPr>
          <p:nvPr/>
        </p:nvSpPr>
        <p:spPr bwMode="auto">
          <a:xfrm>
            <a:off x="857250" y="2405063"/>
            <a:ext cx="7429500" cy="2047875"/>
          </a:xfrm>
          <a:prstGeom prst="roundRect">
            <a:avLst>
              <a:gd name="adj" fmla="val 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6392" name="AutoShape 11"/>
          <p:cNvSpPr>
            <a:spLocks noChangeArrowheads="1"/>
          </p:cNvSpPr>
          <p:nvPr/>
        </p:nvSpPr>
        <p:spPr bwMode="auto">
          <a:xfrm>
            <a:off x="862013" y="2414588"/>
            <a:ext cx="7419975" cy="2028825"/>
          </a:xfrm>
          <a:prstGeom prst="roundRect">
            <a:avLst>
              <a:gd name="adj" fmla="val 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6393" name="AutoShape 12"/>
          <p:cNvSpPr>
            <a:spLocks noChangeArrowheads="1"/>
          </p:cNvSpPr>
          <p:nvPr/>
        </p:nvSpPr>
        <p:spPr bwMode="auto">
          <a:xfrm>
            <a:off x="862013" y="2414588"/>
            <a:ext cx="7419975" cy="2028825"/>
          </a:xfrm>
          <a:prstGeom prst="roundRect">
            <a:avLst>
              <a:gd name="adj" fmla="val 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6394" name="AutoShape 13"/>
          <p:cNvSpPr>
            <a:spLocks noChangeArrowheads="1"/>
          </p:cNvSpPr>
          <p:nvPr/>
        </p:nvSpPr>
        <p:spPr bwMode="auto">
          <a:xfrm>
            <a:off x="862013" y="2414588"/>
            <a:ext cx="7419975" cy="2028825"/>
          </a:xfrm>
          <a:prstGeom prst="roundRect">
            <a:avLst>
              <a:gd name="adj" fmla="val 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6395" name="AutoShape 14"/>
          <p:cNvSpPr>
            <a:spLocks noChangeArrowheads="1"/>
          </p:cNvSpPr>
          <p:nvPr/>
        </p:nvSpPr>
        <p:spPr bwMode="auto">
          <a:xfrm>
            <a:off x="862013" y="2414588"/>
            <a:ext cx="7419975" cy="2028825"/>
          </a:xfrm>
          <a:prstGeom prst="roundRect">
            <a:avLst>
              <a:gd name="adj" fmla="val 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6396" name="AutoShape 15"/>
          <p:cNvSpPr>
            <a:spLocks noChangeArrowheads="1"/>
          </p:cNvSpPr>
          <p:nvPr/>
        </p:nvSpPr>
        <p:spPr bwMode="auto">
          <a:xfrm>
            <a:off x="819150" y="2114550"/>
            <a:ext cx="7505700" cy="2628900"/>
          </a:xfrm>
          <a:prstGeom prst="roundRect">
            <a:avLst>
              <a:gd name="adj" fmla="val 6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pic>
        <p:nvPicPr>
          <p:cNvPr id="1639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133600"/>
            <a:ext cx="6551613"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6398" name="Rectangle 17"/>
          <p:cNvSpPr>
            <a:spLocks noChangeArrowheads="1"/>
          </p:cNvSpPr>
          <p:nvPr/>
        </p:nvSpPr>
        <p:spPr bwMode="auto">
          <a:xfrm>
            <a:off x="990600" y="5711825"/>
            <a:ext cx="7308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lnSpc>
                <a:spcPct val="100000"/>
              </a:lnSpc>
              <a:buClr>
                <a:srgbClr val="0066CC"/>
              </a:buClr>
            </a:pPr>
            <a:r>
              <a:rPr lang="en-GB" altLang="en-US" sz="1200" b="1">
                <a:solidFill>
                  <a:srgbClr val="0066CC"/>
                </a:solidFill>
              </a:rPr>
              <a:t>Figure 3. Role of client and server stub procedures in RPC in the context of a procedural language</a:t>
            </a:r>
          </a:p>
        </p:txBody>
      </p:sp>
      <p:sp>
        <p:nvSpPr>
          <p:cNvPr id="16399" name="Footer Placeholder 3"/>
          <p:cNvSpPr>
            <a:spLocks noGrp="1"/>
          </p:cNvSpPr>
          <p:nvPr/>
        </p:nvSpPr>
        <p:spPr bwMode="auto">
          <a:xfrm>
            <a:off x="609600" y="6172200"/>
            <a:ext cx="76057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extLst>
      <p:ext uri="{BB962C8B-B14F-4D97-AF65-F5344CB8AC3E}">
        <p14:creationId xmlns:p14="http://schemas.microsoft.com/office/powerpoint/2010/main" val="338225101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36FCF10A-5864-4FB7-B1EF-C279609E0DC7}" type="slidenum">
              <a:rPr lang="en-GB" altLang="en-US">
                <a:solidFill>
                  <a:srgbClr val="000066"/>
                </a:solidFill>
              </a:rPr>
              <a:pPr eaLnBrk="1" hangingPunct="1"/>
              <a:t>7</a:t>
            </a:fld>
            <a:endParaRPr lang="en-GB" altLang="en-US">
              <a:solidFill>
                <a:srgbClr val="000066"/>
              </a:solidFill>
            </a:endParaRPr>
          </a:p>
        </p:txBody>
      </p:sp>
      <p:sp>
        <p:nvSpPr>
          <p:cNvPr id="17411" name="Rectangle 1"/>
          <p:cNvSpPr>
            <a:spLocks noGrp="1" noChangeArrowheads="1"/>
          </p:cNvSpPr>
          <p:nvPr>
            <p:ph type="title"/>
          </p:nvPr>
        </p:nvSpPr>
        <p:spPr>
          <a:xfrm>
            <a:off x="457200" y="460199"/>
            <a:ext cx="8228013" cy="771878"/>
          </a:xfrm>
        </p:spPr>
        <p:txBody>
          <a:bodyPr anchorCtr="1">
            <a:spAutoFit/>
          </a:bodyPr>
          <a:lstStyle/>
          <a:p>
            <a:pPr eaLnBrk="1" hangingPunct="1">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smtClean="0">
                <a:solidFill>
                  <a:srgbClr val="669900"/>
                </a:solidFill>
              </a:rPr>
              <a:t>SUN ONC RPC</a:t>
            </a:r>
            <a:endParaRPr lang="en-GB" altLang="en-US" sz="2800" dirty="0" smtClean="0">
              <a:solidFill>
                <a:srgbClr val="669900"/>
              </a:solidFill>
            </a:endParaRPr>
          </a:p>
        </p:txBody>
      </p:sp>
      <p:grpSp>
        <p:nvGrpSpPr>
          <p:cNvPr id="17412" name="Group 2"/>
          <p:cNvGrpSpPr>
            <a:grpSpLocks/>
          </p:cNvGrpSpPr>
          <p:nvPr/>
        </p:nvGrpSpPr>
        <p:grpSpPr bwMode="auto">
          <a:xfrm>
            <a:off x="533400" y="1219200"/>
            <a:ext cx="8228013" cy="3930650"/>
            <a:chOff x="336" y="768"/>
            <a:chExt cx="5183" cy="2476"/>
          </a:xfrm>
        </p:grpSpPr>
        <p:sp>
          <p:nvSpPr>
            <p:cNvPr id="17422" name="Rectangle 3"/>
            <p:cNvSpPr>
              <a:spLocks noChangeArrowheads="1"/>
            </p:cNvSpPr>
            <p:nvPr/>
          </p:nvSpPr>
          <p:spPr bwMode="auto">
            <a:xfrm>
              <a:off x="336" y="768"/>
              <a:ext cx="5184" cy="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6550" indent="-336550" eaLnBrk="0" hangingPunc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1pPr>
              <a:lvl2pPr marL="742950" indent="-285750" eaLnBrk="0" hangingPunc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2pPr>
              <a:lvl3pPr marL="1143000" indent="-228600" eaLnBrk="0" hangingPunc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3pPr>
              <a:lvl4pPr marL="1600200" indent="-228600" eaLnBrk="0" hangingPunc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4pPr>
              <a:lvl5pPr marL="2057400" indent="-228600" eaLnBrk="0" hangingPunc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9pPr>
            </a:lstStyle>
            <a:p>
              <a:pPr eaLnBrk="1" hangingPunct="1">
                <a:lnSpc>
                  <a:spcPct val="90000"/>
                </a:lnSpc>
                <a:buFont typeface="Times New Roman" pitchFamily="16" charset="0"/>
                <a:buChar char="•"/>
              </a:pPr>
              <a:r>
                <a:rPr lang="en-GB" altLang="en-US" sz="3200" dirty="0">
                  <a:solidFill>
                    <a:srgbClr val="000000"/>
                  </a:solidFill>
                  <a:latin typeface="Times New Roman" pitchFamily="16" charset="0"/>
                </a:rPr>
                <a:t>RPC only addresses procedure calls.</a:t>
              </a:r>
            </a:p>
            <a:p>
              <a:pPr eaLnBrk="1" hangingPunct="1">
                <a:lnSpc>
                  <a:spcPct val="90000"/>
                </a:lnSpc>
                <a:buFont typeface="Times New Roman" pitchFamily="16" charset="0"/>
                <a:buChar char="•"/>
              </a:pPr>
              <a:r>
                <a:rPr lang="en-GB" altLang="en-US" sz="3200" dirty="0">
                  <a:solidFill>
                    <a:srgbClr val="000000"/>
                  </a:solidFill>
                  <a:latin typeface="Times New Roman" pitchFamily="16" charset="0"/>
                </a:rPr>
                <a:t>RPC is not concerned with objects and object references.</a:t>
              </a:r>
            </a:p>
            <a:p>
              <a:pPr eaLnBrk="1" hangingPunct="1">
                <a:lnSpc>
                  <a:spcPct val="90000"/>
                </a:lnSpc>
                <a:buFont typeface="Times New Roman" pitchFamily="16" charset="0"/>
                <a:buChar char="•"/>
              </a:pPr>
              <a:r>
                <a:rPr lang="en-GB" altLang="en-US" sz="3200" dirty="0">
                  <a:solidFill>
                    <a:srgbClr val="000000"/>
                  </a:solidFill>
                  <a:latin typeface="Times New Roman" pitchFamily="16" charset="0"/>
                </a:rPr>
                <a:t>A client that accesses a server includes one </a:t>
              </a:r>
              <a:r>
                <a:rPr lang="en-GB" altLang="en-US" sz="3200" dirty="0">
                  <a:solidFill>
                    <a:srgbClr val="990099"/>
                  </a:solidFill>
                  <a:latin typeface="Times New Roman" pitchFamily="16" charset="0"/>
                </a:rPr>
                <a:t>stub procedure</a:t>
              </a:r>
              <a:r>
                <a:rPr lang="en-GB" altLang="en-US" sz="3200" dirty="0">
                  <a:solidFill>
                    <a:srgbClr val="000000"/>
                  </a:solidFill>
                  <a:latin typeface="Times New Roman" pitchFamily="16" charset="0"/>
                </a:rPr>
                <a:t> for each procedure in the service interface.</a:t>
              </a:r>
            </a:p>
            <a:p>
              <a:pPr eaLnBrk="1" hangingPunct="1">
                <a:lnSpc>
                  <a:spcPct val="90000"/>
                </a:lnSpc>
                <a:buFont typeface="Times New Roman" pitchFamily="16" charset="0"/>
                <a:buChar char="•"/>
              </a:pPr>
              <a:r>
                <a:rPr lang="en-GB" altLang="en-US" sz="3200" dirty="0">
                  <a:solidFill>
                    <a:srgbClr val="000000"/>
                  </a:solidFill>
                  <a:latin typeface="Times New Roman" pitchFamily="16" charset="0"/>
                </a:rPr>
                <a:t>A client stub procedure is similar to a proxy method of RMI (discussed later).</a:t>
              </a:r>
            </a:p>
            <a:p>
              <a:pPr eaLnBrk="1" hangingPunct="1">
                <a:lnSpc>
                  <a:spcPct val="90000"/>
                </a:lnSpc>
                <a:buFont typeface="Times New Roman" pitchFamily="16" charset="0"/>
                <a:buChar char="•"/>
              </a:pPr>
              <a:r>
                <a:rPr lang="en-GB" altLang="en-US" sz="3200" dirty="0">
                  <a:solidFill>
                    <a:srgbClr val="000000"/>
                  </a:solidFill>
                  <a:latin typeface="Times New Roman" pitchFamily="16" charset="0"/>
                </a:rPr>
                <a:t>A server stub procedure is similar to a skeleton method of RMI (discussed later).</a:t>
              </a:r>
            </a:p>
          </p:txBody>
        </p:sp>
        <p:sp>
          <p:nvSpPr>
            <p:cNvPr id="17423" name="Line 4"/>
            <p:cNvSpPr>
              <a:spLocks noChangeShapeType="1"/>
            </p:cNvSpPr>
            <p:nvPr/>
          </p:nvSpPr>
          <p:spPr bwMode="auto">
            <a:xfrm>
              <a:off x="336" y="768"/>
              <a:ext cx="518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5"/>
            <p:cNvSpPr>
              <a:spLocks noChangeShapeType="1"/>
            </p:cNvSpPr>
            <p:nvPr/>
          </p:nvSpPr>
          <p:spPr bwMode="auto">
            <a:xfrm>
              <a:off x="336" y="3245"/>
              <a:ext cx="5184"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5" name="Line 6"/>
            <p:cNvSpPr>
              <a:spLocks noChangeShapeType="1"/>
            </p:cNvSpPr>
            <p:nvPr/>
          </p:nvSpPr>
          <p:spPr bwMode="auto">
            <a:xfrm>
              <a:off x="336" y="768"/>
              <a:ext cx="1" cy="247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6" name="Line 7"/>
            <p:cNvSpPr>
              <a:spLocks noChangeShapeType="1"/>
            </p:cNvSpPr>
            <p:nvPr/>
          </p:nvSpPr>
          <p:spPr bwMode="auto">
            <a:xfrm>
              <a:off x="5520" y="768"/>
              <a:ext cx="1" cy="247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13" name="AutoShape 8"/>
          <p:cNvSpPr>
            <a:spLocks noChangeArrowheads="1"/>
          </p:cNvSpPr>
          <p:nvPr/>
        </p:nvSpPr>
        <p:spPr bwMode="auto">
          <a:xfrm>
            <a:off x="857250" y="2405063"/>
            <a:ext cx="7429500" cy="2047875"/>
          </a:xfrm>
          <a:prstGeom prst="roundRect">
            <a:avLst>
              <a:gd name="adj" fmla="val 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7414" name="AutoShape 9"/>
          <p:cNvSpPr>
            <a:spLocks noChangeArrowheads="1"/>
          </p:cNvSpPr>
          <p:nvPr/>
        </p:nvSpPr>
        <p:spPr bwMode="auto">
          <a:xfrm>
            <a:off x="857250" y="2405063"/>
            <a:ext cx="7429500" cy="2047875"/>
          </a:xfrm>
          <a:prstGeom prst="roundRect">
            <a:avLst>
              <a:gd name="adj" fmla="val 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7415" name="AutoShape 10"/>
          <p:cNvSpPr>
            <a:spLocks noChangeArrowheads="1"/>
          </p:cNvSpPr>
          <p:nvPr/>
        </p:nvSpPr>
        <p:spPr bwMode="auto">
          <a:xfrm>
            <a:off x="857250" y="2405063"/>
            <a:ext cx="7429500" cy="2047875"/>
          </a:xfrm>
          <a:prstGeom prst="roundRect">
            <a:avLst>
              <a:gd name="adj" fmla="val 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7416" name="AutoShape 11"/>
          <p:cNvSpPr>
            <a:spLocks noChangeArrowheads="1"/>
          </p:cNvSpPr>
          <p:nvPr/>
        </p:nvSpPr>
        <p:spPr bwMode="auto">
          <a:xfrm>
            <a:off x="862013" y="2414588"/>
            <a:ext cx="7419975" cy="2028825"/>
          </a:xfrm>
          <a:prstGeom prst="roundRect">
            <a:avLst>
              <a:gd name="adj" fmla="val 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7417" name="AutoShape 12"/>
          <p:cNvSpPr>
            <a:spLocks noChangeArrowheads="1"/>
          </p:cNvSpPr>
          <p:nvPr/>
        </p:nvSpPr>
        <p:spPr bwMode="auto">
          <a:xfrm>
            <a:off x="862013" y="2414588"/>
            <a:ext cx="7419975" cy="2028825"/>
          </a:xfrm>
          <a:prstGeom prst="roundRect">
            <a:avLst>
              <a:gd name="adj" fmla="val 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7418" name="AutoShape 13"/>
          <p:cNvSpPr>
            <a:spLocks noChangeArrowheads="1"/>
          </p:cNvSpPr>
          <p:nvPr/>
        </p:nvSpPr>
        <p:spPr bwMode="auto">
          <a:xfrm>
            <a:off x="862013" y="2414588"/>
            <a:ext cx="7419975" cy="2028825"/>
          </a:xfrm>
          <a:prstGeom prst="roundRect">
            <a:avLst>
              <a:gd name="adj" fmla="val 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7419" name="AutoShape 14"/>
          <p:cNvSpPr>
            <a:spLocks noChangeArrowheads="1"/>
          </p:cNvSpPr>
          <p:nvPr/>
        </p:nvSpPr>
        <p:spPr bwMode="auto">
          <a:xfrm>
            <a:off x="862013" y="2414588"/>
            <a:ext cx="7419975" cy="2028825"/>
          </a:xfrm>
          <a:prstGeom prst="roundRect">
            <a:avLst>
              <a:gd name="adj" fmla="val 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7420" name="AutoShape 15"/>
          <p:cNvSpPr>
            <a:spLocks noChangeArrowheads="1"/>
          </p:cNvSpPr>
          <p:nvPr/>
        </p:nvSpPr>
        <p:spPr bwMode="auto">
          <a:xfrm>
            <a:off x="819150" y="2114550"/>
            <a:ext cx="7505700" cy="2628900"/>
          </a:xfrm>
          <a:prstGeom prst="roundRect">
            <a:avLst>
              <a:gd name="adj" fmla="val 6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endParaRPr lang="en-US" altLang="en-US"/>
          </a:p>
        </p:txBody>
      </p:sp>
      <p:sp>
        <p:nvSpPr>
          <p:cNvPr id="17421" name="Footer Placeholder 3"/>
          <p:cNvSpPr>
            <a:spLocks noGrp="1"/>
          </p:cNvSpPr>
          <p:nvPr/>
        </p:nvSpPr>
        <p:spPr bwMode="auto">
          <a:xfrm>
            <a:off x="609600" y="6172200"/>
            <a:ext cx="76057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extLst>
      <p:ext uri="{BB962C8B-B14F-4D97-AF65-F5344CB8AC3E}">
        <p14:creationId xmlns:p14="http://schemas.microsoft.com/office/powerpoint/2010/main" val="358403729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fld id="{70105288-0F39-42C1-83C3-E132CE9352BA}" type="slidenum">
              <a:rPr lang="en-GB" altLang="en-US">
                <a:solidFill>
                  <a:srgbClr val="000066"/>
                </a:solidFill>
              </a:rPr>
              <a:pPr eaLnBrk="1" hangingPunct="1"/>
              <a:t>8</a:t>
            </a:fld>
            <a:endParaRPr lang="en-GB" altLang="en-US">
              <a:solidFill>
                <a:srgbClr val="000066"/>
              </a:solidFill>
            </a:endParaRPr>
          </a:p>
        </p:txBody>
      </p:sp>
      <p:sp>
        <p:nvSpPr>
          <p:cNvPr id="49155" name="Rectangle 1"/>
          <p:cNvSpPr>
            <a:spLocks noGrp="1" noChangeArrowheads="1"/>
          </p:cNvSpPr>
          <p:nvPr>
            <p:ph type="title"/>
          </p:nvPr>
        </p:nvSpPr>
        <p:spPr>
          <a:xfrm>
            <a:off x="457200" y="565150"/>
            <a:ext cx="8228013" cy="561975"/>
          </a:xfrm>
        </p:spPr>
        <p:txBody>
          <a:bodyPr anchorCtr="1">
            <a:spAutoFit/>
          </a:bodyPr>
          <a:lstStyle/>
          <a:p>
            <a:pPr eaLnBrk="1" hangingPunct="1">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solidFill>
                  <a:srgbClr val="669900"/>
                </a:solidFill>
              </a:rPr>
              <a:t>Strength and Weaknesses of RPC</a:t>
            </a:r>
          </a:p>
        </p:txBody>
      </p:sp>
      <p:grpSp>
        <p:nvGrpSpPr>
          <p:cNvPr id="49156" name="Group 2"/>
          <p:cNvGrpSpPr>
            <a:grpSpLocks/>
          </p:cNvGrpSpPr>
          <p:nvPr/>
        </p:nvGrpSpPr>
        <p:grpSpPr bwMode="auto">
          <a:xfrm>
            <a:off x="304800" y="1295400"/>
            <a:ext cx="8228013" cy="4110038"/>
            <a:chOff x="336" y="768"/>
            <a:chExt cx="5183" cy="2589"/>
          </a:xfrm>
        </p:grpSpPr>
        <p:sp>
          <p:nvSpPr>
            <p:cNvPr id="49157" name="Rectangle 3"/>
            <p:cNvSpPr>
              <a:spLocks noChangeArrowheads="1"/>
            </p:cNvSpPr>
            <p:nvPr/>
          </p:nvSpPr>
          <p:spPr bwMode="auto">
            <a:xfrm>
              <a:off x="336" y="768"/>
              <a:ext cx="5184" cy="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6550" indent="-336550" eaLnBrk="0" hangingPunc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1pPr>
              <a:lvl2pPr marL="742950" indent="-285750" eaLnBrk="0" hangingPunc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2pPr>
              <a:lvl3pPr marL="1143000" indent="-228600" eaLnBrk="0" hangingPunc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3pPr>
              <a:lvl4pPr marL="1600200" indent="-228600" eaLnBrk="0" hangingPunc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4pPr>
              <a:lvl5pPr marL="2057400" indent="-228600" eaLnBrk="0" hangingPunc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5pPr>
              <a:lvl6pPr marL="2514600" indent="-228600" defTabSz="457200" eaLnBrk="0" fontAlgn="base" hangingPunct="0">
                <a:lnSpc>
                  <a:spcPct val="92000"/>
                </a:lnSpc>
                <a:spcBef>
                  <a:spcPct val="0"/>
                </a:spcBef>
                <a:spcAft>
                  <a:spcPct val="0"/>
                </a:spcAft>
                <a:buClr>
                  <a:srgbClr val="000000"/>
                </a:buClr>
                <a:buSzPct val="100000"/>
                <a:buFont typeface="Arial" charse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6pPr>
              <a:lvl7pPr marL="2971800" indent="-228600" defTabSz="457200" eaLnBrk="0" fontAlgn="base" hangingPunct="0">
                <a:lnSpc>
                  <a:spcPct val="92000"/>
                </a:lnSpc>
                <a:spcBef>
                  <a:spcPct val="0"/>
                </a:spcBef>
                <a:spcAft>
                  <a:spcPct val="0"/>
                </a:spcAft>
                <a:buClr>
                  <a:srgbClr val="000000"/>
                </a:buClr>
                <a:buSzPct val="100000"/>
                <a:buFont typeface="Arial" charse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7pPr>
              <a:lvl8pPr marL="3429000" indent="-228600" defTabSz="457200" eaLnBrk="0" fontAlgn="base" hangingPunct="0">
                <a:lnSpc>
                  <a:spcPct val="92000"/>
                </a:lnSpc>
                <a:spcBef>
                  <a:spcPct val="0"/>
                </a:spcBef>
                <a:spcAft>
                  <a:spcPct val="0"/>
                </a:spcAft>
                <a:buClr>
                  <a:srgbClr val="000000"/>
                </a:buClr>
                <a:buSzPct val="100000"/>
                <a:buFont typeface="Arial" charse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8pPr>
              <a:lvl9pPr marL="3886200" indent="-228600" defTabSz="457200" eaLnBrk="0" fontAlgn="base" hangingPunct="0">
                <a:lnSpc>
                  <a:spcPct val="92000"/>
                </a:lnSpc>
                <a:spcBef>
                  <a:spcPct val="0"/>
                </a:spcBef>
                <a:spcAft>
                  <a:spcPct val="0"/>
                </a:spcAft>
                <a:buClr>
                  <a:srgbClr val="000000"/>
                </a:buClr>
                <a:buSzPct val="100000"/>
                <a:buFont typeface="Arial" charse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solidFill>
                    <a:schemeClr val="bg1"/>
                  </a:solidFill>
                  <a:latin typeface="Arial" charset="0"/>
                  <a:cs typeface="Arial" charset="0"/>
                </a:defRPr>
              </a:lvl9pPr>
            </a:lstStyle>
            <a:p>
              <a:pPr eaLnBrk="1" hangingPunct="1">
                <a:lnSpc>
                  <a:spcPct val="90000"/>
                </a:lnSpc>
                <a:spcBef>
                  <a:spcPts val="600"/>
                </a:spcBef>
                <a:buFont typeface="Wingdings" charset="2"/>
                <a:buChar char=""/>
              </a:pPr>
              <a:r>
                <a:rPr lang="en-GB" altLang="en-US" sz="2800" dirty="0" smtClean="0">
                  <a:solidFill>
                    <a:srgbClr val="000000"/>
                  </a:solidFill>
                  <a:latin typeface="Times New Roman" pitchFamily="16" charset="0"/>
                </a:rPr>
                <a:t>RPC (or even RMI) </a:t>
              </a:r>
              <a:r>
                <a:rPr lang="en-GB" altLang="en-US" sz="2800" dirty="0">
                  <a:solidFill>
                    <a:srgbClr val="000000"/>
                  </a:solidFill>
                  <a:latin typeface="Times New Roman" pitchFamily="16" charset="0"/>
                </a:rPr>
                <a:t>is not well suited for </a:t>
              </a:r>
              <a:r>
                <a:rPr lang="en-GB" altLang="en-US" sz="2800" dirty="0" err="1">
                  <a:solidFill>
                    <a:srgbClr val="000000"/>
                  </a:solidFill>
                  <a:latin typeface="Times New Roman" pitchFamily="16" charset="0"/>
                </a:rPr>
                <a:t>adhoc</a:t>
              </a:r>
              <a:r>
                <a:rPr lang="en-GB" altLang="en-US" sz="2800" dirty="0">
                  <a:solidFill>
                    <a:srgbClr val="000000"/>
                  </a:solidFill>
                  <a:latin typeface="Times New Roman" pitchFamily="16" charset="0"/>
                </a:rPr>
                <a:t> query processing. </a:t>
              </a:r>
              <a:r>
                <a:rPr lang="en-GB" altLang="en-US" sz="2800" dirty="0" smtClean="0">
                  <a:solidFill>
                    <a:srgbClr val="000000"/>
                  </a:solidFill>
                  <a:latin typeface="Times New Roman" pitchFamily="16" charset="0"/>
                </a:rPr>
                <a:t>(e.g. SQL queries)</a:t>
              </a:r>
              <a:endParaRPr lang="en-GB" altLang="en-US" sz="2800" dirty="0">
                <a:solidFill>
                  <a:srgbClr val="000000"/>
                </a:solidFill>
                <a:latin typeface="Times New Roman" pitchFamily="16" charset="0"/>
              </a:endParaRPr>
            </a:p>
            <a:p>
              <a:pPr eaLnBrk="1" hangingPunct="1">
                <a:lnSpc>
                  <a:spcPct val="90000"/>
                </a:lnSpc>
                <a:spcBef>
                  <a:spcPts val="600"/>
                </a:spcBef>
                <a:buFont typeface="Wingdings" charset="2"/>
                <a:buChar char=""/>
              </a:pPr>
              <a:r>
                <a:rPr lang="en-GB" altLang="en-US" sz="2800" dirty="0">
                  <a:solidFill>
                    <a:srgbClr val="000000"/>
                  </a:solidFill>
                  <a:latin typeface="Times New Roman" pitchFamily="16" charset="0"/>
                </a:rPr>
                <a:t>It is not suited for transaction processing without special modification.</a:t>
              </a:r>
            </a:p>
            <a:p>
              <a:pPr eaLnBrk="1" hangingPunct="1">
                <a:lnSpc>
                  <a:spcPct val="90000"/>
                </a:lnSpc>
                <a:spcBef>
                  <a:spcPts val="600"/>
                </a:spcBef>
                <a:buFont typeface="Wingdings" charset="2"/>
                <a:buChar char=""/>
              </a:pPr>
              <a:r>
                <a:rPr lang="en-GB" altLang="en-US" sz="2800" dirty="0">
                  <a:solidFill>
                    <a:srgbClr val="000000"/>
                  </a:solidFill>
                  <a:latin typeface="Times New Roman" pitchFamily="16" charset="0"/>
                </a:rPr>
                <a:t>A separate special mode of </a:t>
              </a:r>
              <a:r>
                <a:rPr lang="en-GB" altLang="en-US" sz="2800" dirty="0" err="1" smtClean="0">
                  <a:solidFill>
                    <a:srgbClr val="000000"/>
                  </a:solidFill>
                  <a:latin typeface="Times New Roman" pitchFamily="16" charset="0"/>
                </a:rPr>
                <a:t>quer</a:t>
              </a:r>
              <a:r>
                <a:rPr lang="en-US" altLang="en-US" sz="2800" dirty="0">
                  <a:solidFill>
                    <a:srgbClr val="000000"/>
                  </a:solidFill>
                  <a:latin typeface="Times New Roman" pitchFamily="16" charset="0"/>
                </a:rPr>
                <a:t>y</a:t>
              </a:r>
              <a:r>
                <a:rPr lang="en-GB" altLang="en-US" sz="2800" dirty="0" err="1" smtClean="0">
                  <a:solidFill>
                    <a:srgbClr val="000000"/>
                  </a:solidFill>
                  <a:latin typeface="Times New Roman" pitchFamily="16" charset="0"/>
                </a:rPr>
                <a:t>ing</a:t>
              </a:r>
              <a:r>
                <a:rPr lang="en-GB" altLang="en-US" sz="2800" dirty="0" smtClean="0">
                  <a:solidFill>
                    <a:srgbClr val="000000"/>
                  </a:solidFill>
                  <a:latin typeface="Times New Roman" pitchFamily="16" charset="0"/>
                </a:rPr>
                <a:t> </a:t>
              </a:r>
              <a:r>
                <a:rPr lang="en-GB" altLang="en-US" sz="2800" dirty="0">
                  <a:solidFill>
                    <a:srgbClr val="000000"/>
                  </a:solidFill>
                  <a:latin typeface="Times New Roman" pitchFamily="16" charset="0"/>
                </a:rPr>
                <a:t>is proposed – Remote Data Access (RDA).</a:t>
              </a:r>
            </a:p>
            <a:p>
              <a:pPr eaLnBrk="1" hangingPunct="1">
                <a:lnSpc>
                  <a:spcPct val="90000"/>
                </a:lnSpc>
                <a:spcBef>
                  <a:spcPts val="600"/>
                </a:spcBef>
                <a:buFont typeface="Wingdings" charset="2"/>
                <a:buChar char=""/>
              </a:pPr>
              <a:r>
                <a:rPr lang="en-GB" altLang="en-US" sz="2800" dirty="0">
                  <a:solidFill>
                    <a:srgbClr val="000000"/>
                  </a:solidFill>
                  <a:latin typeface="Times New Roman" pitchFamily="16" charset="0"/>
                </a:rPr>
                <a:t>RDA is specially suited for DBMS.</a:t>
              </a:r>
            </a:p>
            <a:p>
              <a:pPr eaLnBrk="1" hangingPunct="1">
                <a:lnSpc>
                  <a:spcPct val="90000"/>
                </a:lnSpc>
                <a:spcBef>
                  <a:spcPts val="600"/>
                </a:spcBef>
                <a:buFont typeface="Wingdings" charset="2"/>
                <a:buChar char=""/>
              </a:pPr>
              <a:r>
                <a:rPr lang="en-GB" altLang="en-US" sz="2800" dirty="0">
                  <a:solidFill>
                    <a:srgbClr val="000000"/>
                  </a:solidFill>
                  <a:latin typeface="Times New Roman" pitchFamily="16" charset="0"/>
                </a:rPr>
                <a:t>In a general </a:t>
              </a:r>
              <a:r>
                <a:rPr lang="en-GB" altLang="en-US" sz="2800" dirty="0" err="1">
                  <a:solidFill>
                    <a:srgbClr val="000000"/>
                  </a:solidFill>
                  <a:latin typeface="Times New Roman" pitchFamily="16" charset="0"/>
                </a:rPr>
                <a:t>client_server</a:t>
              </a:r>
              <a:r>
                <a:rPr lang="en-GB" altLang="en-US" sz="2800" dirty="0">
                  <a:solidFill>
                    <a:srgbClr val="000000"/>
                  </a:solidFill>
                  <a:latin typeface="Times New Roman" pitchFamily="16" charset="0"/>
                </a:rPr>
                <a:t> environment both RPC and RDA are needed.</a:t>
              </a:r>
            </a:p>
          </p:txBody>
        </p:sp>
        <p:sp>
          <p:nvSpPr>
            <p:cNvPr id="49158" name="Line 4"/>
            <p:cNvSpPr>
              <a:spLocks noChangeShapeType="1"/>
            </p:cNvSpPr>
            <p:nvPr/>
          </p:nvSpPr>
          <p:spPr bwMode="auto">
            <a:xfrm>
              <a:off x="336" y="768"/>
              <a:ext cx="518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800"/>
            </a:p>
          </p:txBody>
        </p:sp>
        <p:sp>
          <p:nvSpPr>
            <p:cNvPr id="49159" name="Line 5"/>
            <p:cNvSpPr>
              <a:spLocks noChangeShapeType="1"/>
            </p:cNvSpPr>
            <p:nvPr/>
          </p:nvSpPr>
          <p:spPr bwMode="auto">
            <a:xfrm>
              <a:off x="336" y="3358"/>
              <a:ext cx="5184"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2800"/>
            </a:p>
          </p:txBody>
        </p:sp>
        <p:sp>
          <p:nvSpPr>
            <p:cNvPr id="49160" name="Line 6"/>
            <p:cNvSpPr>
              <a:spLocks noChangeShapeType="1"/>
            </p:cNvSpPr>
            <p:nvPr/>
          </p:nvSpPr>
          <p:spPr bwMode="auto">
            <a:xfrm>
              <a:off x="336" y="768"/>
              <a:ext cx="1" cy="259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2800"/>
            </a:p>
          </p:txBody>
        </p:sp>
        <p:sp>
          <p:nvSpPr>
            <p:cNvPr id="49161" name="Line 7"/>
            <p:cNvSpPr>
              <a:spLocks noChangeShapeType="1"/>
            </p:cNvSpPr>
            <p:nvPr/>
          </p:nvSpPr>
          <p:spPr bwMode="auto">
            <a:xfrm>
              <a:off x="5520" y="768"/>
              <a:ext cx="1" cy="259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2800"/>
            </a:p>
          </p:txBody>
        </p:sp>
      </p:grpSp>
    </p:spTree>
    <p:extLst>
      <p:ext uri="{BB962C8B-B14F-4D97-AF65-F5344CB8AC3E}">
        <p14:creationId xmlns:p14="http://schemas.microsoft.com/office/powerpoint/2010/main" val="275171280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mi.png"/>
          <p:cNvPicPr>
            <a:picLocks noGrp="1" noChangeAspect="1"/>
          </p:cNvPicPr>
          <p:nvPr>
            <p:ph idx="1"/>
          </p:nvPr>
        </p:nvPicPr>
        <p:blipFill>
          <a:blip r:embed="rId3"/>
          <a:stretch>
            <a:fillRect/>
          </a:stretch>
        </p:blipFill>
        <p:spPr>
          <a:xfrm>
            <a:off x="968948" y="1315590"/>
            <a:ext cx="6879652" cy="4094610"/>
          </a:xfrm>
        </p:spPr>
      </p:pic>
      <p:sp>
        <p:nvSpPr>
          <p:cNvPr id="5" name="Slide Number Placeholder 4"/>
          <p:cNvSpPr>
            <a:spLocks noGrp="1"/>
          </p:cNvSpPr>
          <p:nvPr>
            <p:ph type="sldNum" sz="quarter" idx="12"/>
          </p:nvPr>
        </p:nvSpPr>
        <p:spPr/>
        <p:txBody>
          <a:bodyPr/>
          <a:lstStyle/>
          <a:p>
            <a:fld id="{14ADBB30-7BEB-4607-A015-A14A59FC7A36}"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5024</TotalTime>
  <Words>2627</Words>
  <Application>Microsoft Office PowerPoint</Application>
  <PresentationFormat>On-screen Show (4:3)</PresentationFormat>
  <Paragraphs>375</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Adjacency</vt:lpstr>
      <vt:lpstr>Lecture 4 – RPC/RMI</vt:lpstr>
      <vt:lpstr>Topics</vt:lpstr>
      <vt:lpstr>Two main ways to do DC (apart from socket programming)</vt:lpstr>
      <vt:lpstr>Remote Procedure Call (RPC)</vt:lpstr>
      <vt:lpstr>RPC Interfaces</vt:lpstr>
      <vt:lpstr>Remote Procedure Call (RPC) </vt:lpstr>
      <vt:lpstr>SUN ONC RPC</vt:lpstr>
      <vt:lpstr>Strength and Weaknesses of RPC</vt:lpstr>
      <vt:lpstr>PowerPoint Presentation</vt:lpstr>
      <vt:lpstr>Java Remote Method Invocation</vt:lpstr>
      <vt:lpstr>Java Remote Method Invocation</vt:lpstr>
      <vt:lpstr>RMI System Architecture</vt:lpstr>
      <vt:lpstr>RMI Layered Structure</vt:lpstr>
      <vt:lpstr>RMI Layered Structure</vt:lpstr>
      <vt:lpstr>RMI Working Principles</vt:lpstr>
      <vt:lpstr>Ready to Develop One?</vt:lpstr>
      <vt:lpstr>A Simple RMI Application</vt:lpstr>
      <vt:lpstr>Service Interface: An Agreement  Between Server &amp; Client</vt:lpstr>
      <vt:lpstr>Server Application: Writing a Service Interface</vt:lpstr>
      <vt:lpstr>Server Application: Implementing the Service Interface</vt:lpstr>
      <vt:lpstr>Server Application: Instantiating &amp; Binding the Service </vt:lpstr>
      <vt:lpstr>A Simple RMI Application</vt:lpstr>
      <vt:lpstr>Client Application: Service Lookup</vt:lpstr>
      <vt:lpstr>Client Application:  Accessing Service</vt:lpstr>
      <vt:lpstr>A Simple RMI Application</vt:lpstr>
      <vt:lpstr>Server Deployment: Start RMI Registry</vt:lpstr>
      <vt:lpstr>Server Deployment: Compile the Server</vt:lpstr>
      <vt:lpstr>Server Deployment: Create Server Stub</vt:lpstr>
      <vt:lpstr>Security Deployment: Create Security Policy file  (Both Client &amp; Server)</vt:lpstr>
      <vt:lpstr>Start the Server</vt:lpstr>
      <vt:lpstr>Server Running</vt:lpstr>
      <vt:lpstr>Start the Client</vt:lpstr>
      <vt:lpstr>Client Interface</vt:lpstr>
      <vt:lpstr>Java RMI notes  </vt:lpstr>
      <vt:lpstr>Strength Of Java RMI</vt:lpstr>
      <vt:lpstr>Strengths Of Java RMI</vt:lpstr>
      <vt:lpstr>Weaknesses of Java RMI</vt:lpstr>
      <vt:lpstr>.NET Remoting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Remote Method Invocation</dc:title>
  <dc:creator>Masud</dc:creator>
  <cp:lastModifiedBy>Dharshana Kasthurirathna</cp:lastModifiedBy>
  <cp:revision>307</cp:revision>
  <dcterms:created xsi:type="dcterms:W3CDTF">2013-03-11T00:27:06Z</dcterms:created>
  <dcterms:modified xsi:type="dcterms:W3CDTF">2018-03-13T07:45:20Z</dcterms:modified>
</cp:coreProperties>
</file>