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8" r:id="rId69"/>
    <p:sldId id="329" r:id="rId70"/>
    <p:sldId id="330" r:id="rId71"/>
    <p:sldId id="331" r:id="rId72"/>
    <p:sldId id="332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34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B32F8-85C2-42EB-8219-9B3903F8BB74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C31E1-C11E-4B3D-9A42-10FFCDFD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9F083C-FB94-4E1F-B62A-2F93FB4D7E2C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9F083C-FB94-4E1F-B62A-2F93FB4D7E2C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96552CC-691D-4C87-ABB0-BD603AC222C0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2BFD9E4-807C-49AE-8BBA-CEEE9136873D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1ACF863-227A-42E0-8CA8-58DCD2BC820C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56" tIns="46029" rIns="92056" bIns="46029" numCol="1" anchor="t" anchorCtr="0" compatLnSpc="1">
            <a:prstTxWarp prst="textNoShape">
              <a:avLst/>
            </a:prstTxWarp>
          </a:bodyPr>
          <a:lstStyle/>
          <a:p>
            <a:endParaRPr lang="nl-NL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F75B-ED91-4A46-B244-1A258AEFBF9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ACE1-AB51-4786-81F4-6152CD82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9 - Service </a:t>
            </a:r>
            <a:r>
              <a:rPr lang="en-US" dirty="0" smtClean="0"/>
              <a:t>Integration</a:t>
            </a:r>
            <a:r>
              <a:rPr lang="en-US" dirty="0" smtClean="0"/>
              <a:t>, Orchestration, </a:t>
            </a:r>
            <a:r>
              <a:rPr lang="en-US" dirty="0" smtClean="0"/>
              <a:t>Security and Governance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Integration Tooling - SOA and Non-SOA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9" y="1358900"/>
            <a:ext cx="7857292" cy="509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4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dirty="0" smtClean="0">
                <a:solidFill>
                  <a:srgbClr val="EE6C00"/>
                </a:solidFill>
                <a:latin typeface="Arial Bold"/>
                <a:cs typeface="Arial Bold"/>
              </a:rPr>
              <a:t>ESB - Meets SOA Integration Challenges</a:t>
            </a:r>
          </a:p>
          <a:p>
            <a:pPr>
              <a:lnSpc>
                <a:spcPts val="414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4374" y="1556792"/>
            <a:ext cx="7023398" cy="9618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368300" algn="l"/>
              </a:tabLst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Transports: Support for web (HTTP), files (VFS), </a:t>
            </a:r>
          </a:p>
          <a:p>
            <a:pPr>
              <a:lnSpc>
                <a:spcPts val="2500"/>
              </a:lnSpc>
              <a:tabLst>
                <a:tab pos="368300" algn="l"/>
              </a:tabLst>
            </a:pPr>
            <a:r>
              <a:rPr lang="en-CA" sz="240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    e-mail (POP, IMAP) and more..</a:t>
            </a:r>
          </a:p>
          <a:p>
            <a:pPr>
              <a:lnSpc>
                <a:spcPts val="25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6607" y="2348880"/>
            <a:ext cx="7344318" cy="8218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Formats/ Protocols: XML, JSON, CSV, EDI, SOAP, </a:t>
            </a:r>
          </a:p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    REST and more..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4941" y="3106415"/>
            <a:ext cx="6807954" cy="8218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Domain specific apps: Financial Services (FIX),</a:t>
            </a:r>
          </a:p>
          <a:p>
            <a:pPr>
              <a:lnSpc>
                <a:spcPts val="2070"/>
              </a:lnSpc>
            </a:pPr>
            <a:r>
              <a:rPr lang="en-CA" sz="240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   Healthcare (HL7)..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1520" y="3754487"/>
            <a:ext cx="764273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COTS: SAP, IBM WebSphere MQ, MSMQ and more..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1520" y="4258543"/>
            <a:ext cx="890487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Cloud apps: Salesforce, Google Apps, Twitter, JIRA and more..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9323" y="4941168"/>
            <a:ext cx="7906010" cy="8218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Custom extensions: Handles proprietary/ non-standard </a:t>
            </a:r>
          </a:p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     integration cases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z="2400" smtClean="0"/>
              <a:t>11</a:t>
            </a:fld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577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499992" y="3042791"/>
            <a:ext cx="390170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400" dirty="0" smtClean="0">
                <a:latin typeface="Arial"/>
                <a:cs typeface="Arial"/>
              </a:rPr>
              <a:t>Using an ESB for Integration</a:t>
            </a:r>
          </a:p>
          <a:p>
            <a:pPr>
              <a:lnSpc>
                <a:spcPts val="2070"/>
              </a:lnSpc>
            </a:pPr>
            <a:endParaRPr lang="en-CA" sz="2400" dirty="0"/>
          </a:p>
        </p:txBody>
      </p:sp>
      <p:sp>
        <p:nvSpPr>
          <p:cNvPr id="3" name="TextBox 3"/>
          <p:cNvSpPr txBox="1"/>
          <p:nvPr/>
        </p:nvSpPr>
        <p:spPr>
          <a:xfrm>
            <a:off x="1371600" y="2895600"/>
            <a:ext cx="3543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CA" sz="3579" b="1" spc="-30" smtClean="0">
                <a:solidFill>
                  <a:srgbClr val="EE6C00"/>
                </a:solidFill>
                <a:latin typeface="Arial Bold"/>
                <a:cs typeface="Arial Bold"/>
              </a:rPr>
              <a:t>Hands On</a:t>
            </a:r>
          </a:p>
          <a:p>
            <a:pPr>
              <a:lnSpc>
                <a:spcPts val="483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5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Enterprise Integration Patterns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9425" y="1484784"/>
            <a:ext cx="694356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A design Pattern - A pattern that keeps occurring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5218" y="2159000"/>
            <a:ext cx="9064982" cy="9618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368300" algn="l"/>
              </a:tabLst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Solution architects over the years found some patterns that kept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	recurring</a:t>
            </a:r>
          </a:p>
          <a:p>
            <a:pPr>
              <a:lnSpc>
                <a:spcPts val="25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3700" y="2959100"/>
            <a:ext cx="783932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CE93D8"/>
                </a:solidFill>
                <a:latin typeface="Arial"/>
                <a:cs typeface="Arial"/>
              </a:rPr>
              <a:t>http://www.enterpriseintegrationpatterns.com/books1.html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" y="3945830"/>
            <a:ext cx="9170780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68300" algn="l"/>
              </a:tabLst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</a:t>
            </a:r>
            <a:r>
              <a:rPr lang="en-CA" sz="2400" dirty="0" err="1" smtClean="0">
                <a:solidFill>
                  <a:srgbClr val="685D46"/>
                </a:solidFill>
                <a:latin typeface="Arial"/>
                <a:cs typeface="Arial"/>
              </a:rPr>
              <a:t>Gregor</a:t>
            </a: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 Hope published a book - Enterprise Integration Patterns :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	Designing, Building, and Deploying Messaging Solutions</a:t>
            </a:r>
          </a:p>
          <a:p>
            <a:pPr>
              <a:lnSpc>
                <a:spcPts val="2400"/>
              </a:lnSpc>
              <a:tabLst>
                <a:tab pos="368300" algn="l"/>
              </a:tabLst>
            </a:pPr>
            <a:endParaRPr lang="en-CA" sz="2400" dirty="0">
              <a:solidFill>
                <a:srgbClr val="685D46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Contains 65 integration patterns</a:t>
            </a:r>
          </a:p>
          <a:p>
            <a:pPr>
              <a:lnSpc>
                <a:spcPts val="24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z="2400" smtClean="0"/>
              <a:t>13</a:t>
            </a:fld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1059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Enterprise Integration Patterns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1765300"/>
            <a:ext cx="371896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800" dirty="0" smtClean="0">
                <a:solidFill>
                  <a:srgbClr val="685D46"/>
                </a:solidFill>
                <a:latin typeface="Arial"/>
                <a:cs typeface="Arial"/>
              </a:rPr>
              <a:t>Content Based Routing</a:t>
            </a:r>
          </a:p>
          <a:p>
            <a:pPr>
              <a:lnSpc>
                <a:spcPts val="207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14</a:t>
            </a:fld>
            <a:endParaRPr lang="en-C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68813"/>
            <a:ext cx="8475453" cy="282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0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Enterprise Integration Patterns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1765300"/>
            <a:ext cx="134011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800" dirty="0" smtClean="0">
                <a:solidFill>
                  <a:srgbClr val="685D46"/>
                </a:solidFill>
                <a:latin typeface="Arial"/>
                <a:cs typeface="Arial"/>
              </a:rPr>
              <a:t>Enricher</a:t>
            </a:r>
          </a:p>
          <a:p>
            <a:pPr>
              <a:lnSpc>
                <a:spcPts val="207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15</a:t>
            </a:fld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49" y="1895474"/>
            <a:ext cx="6875401" cy="398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7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Enterprise Integration Patterns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1765300"/>
            <a:ext cx="178093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800" dirty="0" smtClean="0">
                <a:solidFill>
                  <a:srgbClr val="685D46"/>
                </a:solidFill>
                <a:latin typeface="Arial"/>
                <a:cs typeface="Arial"/>
              </a:rPr>
              <a:t>Aggregator</a:t>
            </a:r>
          </a:p>
          <a:p>
            <a:pPr>
              <a:lnSpc>
                <a:spcPts val="207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16</a:t>
            </a:fld>
            <a:endParaRPr lang="en-CA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9" y="2300311"/>
            <a:ext cx="8595009" cy="454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8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Enterprise Integration Patterns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1765300"/>
            <a:ext cx="281968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800" dirty="0" smtClean="0">
                <a:solidFill>
                  <a:srgbClr val="685D46"/>
                </a:solidFill>
                <a:latin typeface="Arial"/>
                <a:cs typeface="Arial"/>
              </a:rPr>
              <a:t>Process Manager</a:t>
            </a:r>
          </a:p>
          <a:p>
            <a:pPr>
              <a:lnSpc>
                <a:spcPts val="207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17</a:t>
            </a:fld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028543" cy="385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1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Enterprise Integration Patterns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1765300"/>
            <a:ext cx="284052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800" dirty="0" smtClean="0">
                <a:solidFill>
                  <a:srgbClr val="685D46"/>
                </a:solidFill>
                <a:latin typeface="Arial"/>
                <a:cs typeface="Arial"/>
              </a:rPr>
              <a:t>Polling Consumer</a:t>
            </a:r>
          </a:p>
          <a:p>
            <a:pPr>
              <a:lnSpc>
                <a:spcPts val="207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18</a:t>
            </a:fld>
            <a:endParaRPr lang="en-CA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0" y="2204864"/>
            <a:ext cx="7369197" cy="354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2782" b="1" spc="-20" smtClean="0">
                <a:solidFill>
                  <a:srgbClr val="EE6C00"/>
                </a:solidFill>
                <a:latin typeface="Arial Bold"/>
                <a:cs typeface="Arial Bold"/>
              </a:rPr>
              <a:t>SOA Space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19</a:t>
            </a:fld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72856"/>
            <a:ext cx="7333245" cy="49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1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Integration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2311400"/>
            <a:ext cx="87503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Plumbing different software applications/services/systems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and forming new software solutions is known as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‘Enterprise Integration’.</a:t>
            </a:r>
          </a:p>
          <a:p>
            <a:pPr>
              <a:lnSpc>
                <a:spcPts val="34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4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Service Orchestration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8" y="1892853"/>
            <a:ext cx="8611968" cy="41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Service Orchestration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Process Logic module is like a leader in an orchestration </a:t>
            </a:r>
          </a:p>
          <a:p>
            <a:r>
              <a:rPr lang="en-US" altLang="en-US" smtClean="0"/>
              <a:t>Services need to be linked and sequenced to form an application</a:t>
            </a:r>
          </a:p>
          <a:p>
            <a:pPr lvl="1"/>
            <a:r>
              <a:rPr lang="en-US" altLang="en-US" smtClean="0"/>
              <a:t>This process is known as orchestration.</a:t>
            </a:r>
          </a:p>
          <a:p>
            <a:r>
              <a:rPr lang="en-AU" altLang="en-US" smtClean="0"/>
              <a:t>Orchestration Models</a:t>
            </a:r>
          </a:p>
          <a:p>
            <a:pPr lvl="1"/>
            <a:r>
              <a:rPr lang="en-AU" altLang="en-US" sz="2400"/>
              <a:t>Activity diagram</a:t>
            </a:r>
          </a:p>
          <a:p>
            <a:pPr lvl="1"/>
            <a:r>
              <a:rPr lang="en-AU" altLang="en-US" sz="2400"/>
              <a:t>State charts</a:t>
            </a:r>
          </a:p>
          <a:p>
            <a:pPr lvl="1"/>
            <a:r>
              <a:rPr lang="en-AU" altLang="en-US" sz="2400"/>
              <a:t>Petri Nets</a:t>
            </a:r>
          </a:p>
          <a:p>
            <a:pPr lvl="1"/>
            <a:r>
              <a:rPr lang="en-AU" altLang="en-US" sz="2400"/>
              <a:t>Activity Hierarchy</a:t>
            </a:r>
          </a:p>
          <a:p>
            <a:pPr lvl="1"/>
            <a:r>
              <a:rPr lang="en-US" altLang="en-US" sz="240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44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Orchestration vs. Choreography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3962400" cy="4625975"/>
          </a:xfrm>
        </p:spPr>
        <p:txBody>
          <a:bodyPr/>
          <a:lstStyle/>
          <a:p>
            <a:r>
              <a:rPr lang="en-US" altLang="en-US" smtClean="0"/>
              <a:t>Orchestration</a:t>
            </a:r>
          </a:p>
          <a:p>
            <a:pPr lvl="1"/>
            <a:r>
              <a:rPr lang="en-US" altLang="en-US" sz="2400"/>
              <a:t>An executable business process describing a flow from the perspective and under control of a single endpoint</a:t>
            </a:r>
          </a:p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12" indent="-285736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2942" indent="-228588">
              <a:spcBef>
                <a:spcPct val="20000"/>
              </a:spcBef>
              <a:buClr>
                <a:srgbClr val="E66C7D"/>
              </a:buClr>
              <a:buFont typeface="Arial" pitchFamily="34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118" indent="-228588">
              <a:spcBef>
                <a:spcPct val="20000"/>
              </a:spcBef>
              <a:buClr>
                <a:srgbClr val="6BB76D"/>
              </a:buClr>
              <a:buFont typeface="Arial" pitchFamily="34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295" indent="-228588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47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648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8825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00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21035A6-8269-45FA-BC88-D751DA269973}" type="slidenum">
              <a:rPr lang="en-US" altLang="en-US" sz="1200">
                <a:solidFill>
                  <a:srgbClr val="3F3F3F"/>
                </a:solidFill>
              </a:rPr>
              <a:pPr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1447800"/>
            <a:ext cx="38862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1" tIns="91435" rIns="91435" bIns="45718"/>
          <a:lstStyle/>
          <a:p>
            <a:pPr marL="438128" indent="-319072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/>
              <a:t>Choreography</a:t>
            </a:r>
          </a:p>
          <a:p>
            <a:pPr marL="730213" lvl="1" indent="-273036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2400" dirty="0"/>
              <a:t>The observable public exchange of messages, rules of interaction and agreements between two or more business process endpoints</a:t>
            </a:r>
          </a:p>
          <a:p>
            <a:pPr marL="438128" indent="-319072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sz="3200" dirty="0"/>
          </a:p>
          <a:p>
            <a:pPr marL="438128" indent="-319072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sz="3200" dirty="0"/>
          </a:p>
        </p:txBody>
      </p:sp>
      <p:grpSp>
        <p:nvGrpSpPr>
          <p:cNvPr id="36870" name="Group 5"/>
          <p:cNvGrpSpPr>
            <a:grpSpLocks/>
          </p:cNvGrpSpPr>
          <p:nvPr/>
        </p:nvGrpSpPr>
        <p:grpSpPr bwMode="auto">
          <a:xfrm>
            <a:off x="1066800" y="4267200"/>
            <a:ext cx="2800350" cy="2232025"/>
            <a:chOff x="744" y="2626"/>
            <a:chExt cx="1764" cy="1406"/>
          </a:xfrm>
        </p:grpSpPr>
        <p:sp>
          <p:nvSpPr>
            <p:cNvPr id="36879" name="Oval 6"/>
            <p:cNvSpPr>
              <a:spLocks noChangeArrowheads="1"/>
            </p:cNvSpPr>
            <p:nvPr/>
          </p:nvSpPr>
          <p:spPr bwMode="auto">
            <a:xfrm>
              <a:off x="1428" y="2626"/>
              <a:ext cx="360" cy="360"/>
            </a:xfrm>
            <a:prstGeom prst="ellipse">
              <a:avLst/>
            </a:prstGeom>
            <a:solidFill>
              <a:srgbClr val="EAA200"/>
            </a:solidFill>
            <a:ln w="12700">
              <a:solidFill>
                <a:srgbClr val="000000"/>
              </a:solidFill>
              <a:round/>
              <a:headEnd/>
              <a:tailEnd type="none" w="lg" len="sm"/>
            </a:ln>
          </p:spPr>
          <p:txBody>
            <a:bodyPr wrap="none" lIns="0" tIns="0" rIns="0" bIns="0" anchor="ctr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Futura Bk"/>
                </a:rPr>
                <a:t>web</a:t>
              </a:r>
              <a:br>
                <a:rPr lang="en-US" altLang="en-US" sz="1200">
                  <a:latin typeface="Futura Bk"/>
                </a:rPr>
              </a:br>
              <a:r>
                <a:rPr lang="en-US" altLang="en-US" sz="1200">
                  <a:latin typeface="Futura Bk"/>
                </a:rPr>
                <a:t>service</a:t>
              </a:r>
            </a:p>
          </p:txBody>
        </p:sp>
        <p:sp>
          <p:nvSpPr>
            <p:cNvPr id="36880" name="Oval 7"/>
            <p:cNvSpPr>
              <a:spLocks noChangeArrowheads="1"/>
            </p:cNvSpPr>
            <p:nvPr/>
          </p:nvSpPr>
          <p:spPr bwMode="auto">
            <a:xfrm>
              <a:off x="744" y="3672"/>
              <a:ext cx="360" cy="360"/>
            </a:xfrm>
            <a:prstGeom prst="ellipse">
              <a:avLst/>
            </a:prstGeom>
            <a:solidFill>
              <a:srgbClr val="008266"/>
            </a:solidFill>
            <a:ln w="12700">
              <a:solidFill>
                <a:srgbClr val="000000"/>
              </a:solidFill>
              <a:round/>
              <a:headEnd/>
              <a:tailEnd type="none" w="lg" len="sm"/>
            </a:ln>
          </p:spPr>
          <p:txBody>
            <a:bodyPr wrap="none" lIns="0" tIns="0" rIns="0" bIns="0" anchor="ctr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Futura Bk"/>
                </a:rPr>
                <a:t>web</a:t>
              </a:r>
              <a:br>
                <a:rPr lang="en-US" altLang="en-US" sz="1200">
                  <a:latin typeface="Futura Bk"/>
                </a:rPr>
              </a:br>
              <a:r>
                <a:rPr lang="en-US" altLang="en-US" sz="1200">
                  <a:latin typeface="Futura Bk"/>
                </a:rPr>
                <a:t>service</a:t>
              </a:r>
              <a:endParaRPr lang="en-US" altLang="en-US" sz="2800">
                <a:latin typeface="Futura Bk"/>
              </a:endParaRPr>
            </a:p>
          </p:txBody>
        </p:sp>
        <p:sp>
          <p:nvSpPr>
            <p:cNvPr id="36881" name="Oval 8"/>
            <p:cNvSpPr>
              <a:spLocks noChangeArrowheads="1"/>
            </p:cNvSpPr>
            <p:nvPr/>
          </p:nvSpPr>
          <p:spPr bwMode="auto">
            <a:xfrm>
              <a:off x="2148" y="3672"/>
              <a:ext cx="360" cy="360"/>
            </a:xfrm>
            <a:prstGeom prst="ellipse">
              <a:avLst/>
            </a:prstGeom>
            <a:solidFill>
              <a:srgbClr val="E77003"/>
            </a:solidFill>
            <a:ln w="12700">
              <a:solidFill>
                <a:srgbClr val="000000"/>
              </a:solidFill>
              <a:round/>
              <a:headEnd/>
              <a:tailEnd type="none" w="lg" len="sm"/>
            </a:ln>
          </p:spPr>
          <p:txBody>
            <a:bodyPr wrap="none" lIns="0" tIns="0" rIns="0" bIns="0" anchor="ctr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Futura Bk"/>
                </a:rPr>
                <a:t>web</a:t>
              </a:r>
              <a:br>
                <a:rPr lang="en-US" altLang="en-US" sz="1200">
                  <a:latin typeface="Futura Bk"/>
                </a:rPr>
              </a:br>
              <a:r>
                <a:rPr lang="en-US" altLang="en-US" sz="1200">
                  <a:latin typeface="Futura Bk"/>
                </a:rPr>
                <a:t>service</a:t>
              </a:r>
            </a:p>
          </p:txBody>
        </p:sp>
        <p:sp>
          <p:nvSpPr>
            <p:cNvPr id="36882" name="AutoShape 9"/>
            <p:cNvSpPr>
              <a:spLocks noChangeArrowheads="1"/>
            </p:cNvSpPr>
            <p:nvPr/>
          </p:nvSpPr>
          <p:spPr bwMode="auto">
            <a:xfrm>
              <a:off x="1440" y="3214"/>
              <a:ext cx="345" cy="393"/>
            </a:xfrm>
            <a:prstGeom prst="diamond">
              <a:avLst/>
            </a:prstGeom>
            <a:solidFill>
              <a:srgbClr val="215E9B"/>
            </a:solidFill>
            <a:ln w="12700">
              <a:solidFill>
                <a:srgbClr val="000000"/>
              </a:solidFill>
              <a:miter lim="800000"/>
              <a:headEnd/>
              <a:tailEnd type="none" w="lg" len="sm"/>
            </a:ln>
          </p:spPr>
          <p:txBody>
            <a:bodyPr wrap="none" lIns="0" tIns="0" rIns="0" bIns="0" anchor="ctr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cxnSp>
          <p:nvCxnSpPr>
            <p:cNvPr id="36883" name="AutoShape 10"/>
            <p:cNvCxnSpPr>
              <a:cxnSpLocks noChangeShapeType="1"/>
              <a:stCxn id="36879" idx="4"/>
              <a:endCxn id="36882" idx="0"/>
            </p:cNvCxnSpPr>
            <p:nvPr/>
          </p:nvCxnSpPr>
          <p:spPr bwMode="auto">
            <a:xfrm>
              <a:off x="1608" y="2986"/>
              <a:ext cx="5" cy="22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11"/>
            <p:cNvCxnSpPr>
              <a:cxnSpLocks noChangeShapeType="1"/>
              <a:stCxn id="36882" idx="1"/>
              <a:endCxn id="36880" idx="0"/>
            </p:cNvCxnSpPr>
            <p:nvPr/>
          </p:nvCxnSpPr>
          <p:spPr bwMode="auto">
            <a:xfrm rot="10800000" flipV="1">
              <a:off x="924" y="3411"/>
              <a:ext cx="516" cy="261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12"/>
            <p:cNvCxnSpPr>
              <a:cxnSpLocks noChangeShapeType="1"/>
              <a:stCxn id="36882" idx="3"/>
              <a:endCxn id="36881" idx="0"/>
            </p:cNvCxnSpPr>
            <p:nvPr/>
          </p:nvCxnSpPr>
          <p:spPr bwMode="auto">
            <a:xfrm>
              <a:off x="1785" y="3411"/>
              <a:ext cx="543" cy="261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6" name="Text Box 13"/>
            <p:cNvSpPr txBox="1">
              <a:spLocks noChangeArrowheads="1"/>
            </p:cNvSpPr>
            <p:nvPr/>
          </p:nvSpPr>
          <p:spPr bwMode="auto">
            <a:xfrm>
              <a:off x="1188" y="3661"/>
              <a:ext cx="8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Futura Bk"/>
                </a:rPr>
                <a:t>process flow</a:t>
              </a:r>
            </a:p>
          </p:txBody>
        </p:sp>
      </p:grp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5562601" y="4495800"/>
            <a:ext cx="2705100" cy="1774825"/>
            <a:chOff x="3324" y="2748"/>
            <a:chExt cx="1848" cy="1262"/>
          </a:xfrm>
        </p:grpSpPr>
        <p:sp>
          <p:nvSpPr>
            <p:cNvPr id="36872" name="Oval 7"/>
            <p:cNvSpPr>
              <a:spLocks noChangeArrowheads="1"/>
            </p:cNvSpPr>
            <p:nvPr/>
          </p:nvSpPr>
          <p:spPr bwMode="auto">
            <a:xfrm>
              <a:off x="4056" y="2748"/>
              <a:ext cx="360" cy="360"/>
            </a:xfrm>
            <a:prstGeom prst="ellipse">
              <a:avLst/>
            </a:prstGeom>
            <a:solidFill>
              <a:srgbClr val="EAA200"/>
            </a:solidFill>
            <a:ln w="12700">
              <a:solidFill>
                <a:srgbClr val="000000"/>
              </a:solidFill>
              <a:round/>
              <a:headEnd/>
              <a:tailEnd type="none" w="lg" len="sm"/>
            </a:ln>
          </p:spPr>
          <p:txBody>
            <a:bodyPr wrap="none" lIns="0" tIns="0" rIns="0" bIns="0" anchor="ctr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Futura Bk"/>
                </a:rPr>
                <a:t>web</a:t>
              </a:r>
              <a:br>
                <a:rPr lang="en-US" altLang="en-US" sz="1200">
                  <a:latin typeface="Futura Bk"/>
                </a:rPr>
              </a:br>
              <a:r>
                <a:rPr lang="en-US" altLang="en-US" sz="1200">
                  <a:latin typeface="Futura Bk"/>
                </a:rPr>
                <a:t>service</a:t>
              </a:r>
            </a:p>
          </p:txBody>
        </p:sp>
        <p:sp>
          <p:nvSpPr>
            <p:cNvPr id="36873" name="Oval 8"/>
            <p:cNvSpPr>
              <a:spLocks noChangeArrowheads="1"/>
            </p:cNvSpPr>
            <p:nvPr/>
          </p:nvSpPr>
          <p:spPr bwMode="auto">
            <a:xfrm>
              <a:off x="3324" y="3626"/>
              <a:ext cx="360" cy="384"/>
            </a:xfrm>
            <a:prstGeom prst="ellipse">
              <a:avLst/>
            </a:prstGeom>
            <a:solidFill>
              <a:srgbClr val="008266"/>
            </a:solidFill>
            <a:ln w="12700">
              <a:solidFill>
                <a:srgbClr val="000000"/>
              </a:solidFill>
              <a:round/>
              <a:headEnd/>
              <a:tailEnd type="none" w="lg" len="sm"/>
            </a:ln>
          </p:spPr>
          <p:txBody>
            <a:bodyPr wrap="none" lIns="0" tIns="0" rIns="0" bIns="0" anchor="ctr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Futura Bk"/>
                </a:rPr>
                <a:t>web</a:t>
              </a:r>
              <a:br>
                <a:rPr lang="en-US" altLang="en-US" sz="1200">
                  <a:latin typeface="Futura Bk"/>
                </a:rPr>
              </a:br>
              <a:r>
                <a:rPr lang="en-US" altLang="en-US" sz="1200">
                  <a:latin typeface="Futura Bk"/>
                </a:rPr>
                <a:t>service</a:t>
              </a:r>
            </a:p>
          </p:txBody>
        </p:sp>
        <p:sp>
          <p:nvSpPr>
            <p:cNvPr id="36874" name="Oval 9"/>
            <p:cNvSpPr>
              <a:spLocks noChangeArrowheads="1"/>
            </p:cNvSpPr>
            <p:nvPr/>
          </p:nvSpPr>
          <p:spPr bwMode="auto">
            <a:xfrm>
              <a:off x="4812" y="3638"/>
              <a:ext cx="360" cy="360"/>
            </a:xfrm>
            <a:prstGeom prst="ellipse">
              <a:avLst/>
            </a:prstGeom>
            <a:solidFill>
              <a:srgbClr val="E77003"/>
            </a:solidFill>
            <a:ln w="12700">
              <a:solidFill>
                <a:srgbClr val="000000"/>
              </a:solidFill>
              <a:round/>
              <a:headEnd/>
              <a:tailEnd type="none" w="lg" len="sm"/>
            </a:ln>
          </p:spPr>
          <p:txBody>
            <a:bodyPr wrap="none" lIns="0" tIns="0" rIns="0" bIns="0" anchor="ctr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Futura Bk"/>
                </a:rPr>
                <a:t>web</a:t>
              </a:r>
              <a:br>
                <a:rPr lang="en-US" altLang="en-US" sz="1200">
                  <a:latin typeface="Futura Bk"/>
                </a:rPr>
              </a:br>
              <a:r>
                <a:rPr lang="en-US" altLang="en-US" sz="1200">
                  <a:latin typeface="Futura Bk"/>
                </a:rPr>
                <a:t>service</a:t>
              </a:r>
              <a:endParaRPr lang="en-US" altLang="en-US" sz="2800">
                <a:latin typeface="Futura Bk"/>
              </a:endParaRPr>
            </a:p>
          </p:txBody>
        </p:sp>
        <p:cxnSp>
          <p:nvCxnSpPr>
            <p:cNvPr id="36875" name="AutoShape 10"/>
            <p:cNvCxnSpPr>
              <a:cxnSpLocks noChangeShapeType="1"/>
              <a:stCxn id="36873" idx="7"/>
              <a:endCxn id="36872" idx="3"/>
            </p:cNvCxnSpPr>
            <p:nvPr/>
          </p:nvCxnSpPr>
          <p:spPr bwMode="auto">
            <a:xfrm flipV="1">
              <a:off x="3631" y="3055"/>
              <a:ext cx="478" cy="62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6" name="AutoShape 11"/>
            <p:cNvCxnSpPr>
              <a:cxnSpLocks noChangeShapeType="1"/>
              <a:stCxn id="36872" idx="5"/>
              <a:endCxn id="36874" idx="1"/>
            </p:cNvCxnSpPr>
            <p:nvPr/>
          </p:nvCxnSpPr>
          <p:spPr bwMode="auto">
            <a:xfrm>
              <a:off x="4363" y="3055"/>
              <a:ext cx="502" cy="63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7" name="AutoShape 12"/>
            <p:cNvCxnSpPr>
              <a:cxnSpLocks noChangeShapeType="1"/>
              <a:stCxn id="36873" idx="6"/>
              <a:endCxn id="36874" idx="2"/>
            </p:cNvCxnSpPr>
            <p:nvPr/>
          </p:nvCxnSpPr>
          <p:spPr bwMode="auto">
            <a:xfrm>
              <a:off x="3684" y="3818"/>
              <a:ext cx="112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3828" y="3447"/>
              <a:ext cx="9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Futura Bk"/>
                </a:rPr>
                <a:t>collaboration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9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108272" y="6554390"/>
            <a:ext cx="243333" cy="267891"/>
          </a:xfrm>
          <a:prstGeom prst="rect">
            <a:avLst/>
          </a:prstGeom>
          <a:noFill/>
          <a:ln>
            <a:noFill/>
          </a:ln>
        </p:spPr>
        <p:txBody>
          <a:bodyPr lIns="64281" tIns="32132" rIns="64281" bIns="32132" anchor="t" anchorCtr="0">
            <a:noAutofit/>
          </a:bodyPr>
          <a:lstStyle/>
          <a:p>
            <a:pPr algn="ctr">
              <a:buClr>
                <a:srgbClr val="E6E6E6"/>
              </a:buClr>
              <a:buSzPct val="25000"/>
            </a:pPr>
            <a:r>
              <a:rPr lang="en-US" sz="1300" b="1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75047" y="190069"/>
            <a:ext cx="7501389" cy="846304"/>
          </a:xfrm>
          <a:prstGeom prst="rect">
            <a:avLst/>
          </a:prstGeom>
          <a:noFill/>
          <a:ln>
            <a:noFill/>
          </a:ln>
        </p:spPr>
        <p:txBody>
          <a:bodyPr lIns="35717" tIns="35717" rIns="35717" bIns="35717" anchor="ctr" anchorCtr="0">
            <a:noAutofit/>
          </a:bodyPr>
          <a:lstStyle/>
          <a:p>
            <a:pPr>
              <a:buClr>
                <a:srgbClr val="FF5308"/>
              </a:buClr>
              <a:buSzPct val="25000"/>
            </a:pPr>
            <a:r>
              <a:rPr lang="en-US" sz="3400" b="1" dirty="0">
                <a:solidFill>
                  <a:srgbClr val="FF5308"/>
                </a:solidFill>
                <a:latin typeface="Calibri"/>
                <a:ea typeface="Calibri"/>
                <a:cs typeface="Calibri"/>
                <a:sym typeface="Calibri"/>
              </a:rPr>
              <a:t>Service Choreography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96" y="1341783"/>
            <a:ext cx="7491448" cy="49904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003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5400">
                <a:cs typeface="Arial" pitchFamily="34" charset="0"/>
              </a:rPr>
              <a:t>Choreography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249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ahoma" pitchFamily="34" charset="0"/>
              </a:rPr>
              <a:t>Does not rely on a central coordinator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ahoma" pitchFamily="34" charset="0"/>
              </a:rPr>
              <a:t>Each Web service involved in the choreography knows exactly when to execute its operations and with whom to interact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ahoma" pitchFamily="34" charset="0"/>
              </a:rPr>
              <a:t>Collaborative effort focusing on the exchange of messages in public business processes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ahoma" pitchFamily="34" charset="0"/>
              </a:rPr>
              <a:t>All participants in the choreography need to be aware of the business process, operations to execute, messages to exchange, and the timing of message exchanges. </a:t>
            </a:r>
          </a:p>
        </p:txBody>
      </p:sp>
    </p:spTree>
    <p:extLst>
      <p:ext uri="{BB962C8B-B14F-4D97-AF65-F5344CB8AC3E}">
        <p14:creationId xmlns:p14="http://schemas.microsoft.com/office/powerpoint/2010/main" val="5634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5400">
                <a:cs typeface="Arial" pitchFamily="34" charset="0"/>
              </a:rPr>
              <a:t>Choreography</a:t>
            </a:r>
          </a:p>
        </p:txBody>
      </p:sp>
      <p:pic>
        <p:nvPicPr>
          <p:cNvPr id="38915" name="Picture 3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2101850"/>
            <a:ext cx="6613525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154738" y="2422525"/>
            <a:ext cx="1016000" cy="3411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cs typeface="Times New Roman" pitchFamily="18" charset="0"/>
              </a:rPr>
              <a:t>1. Invoke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124575" y="4295775"/>
            <a:ext cx="1016000" cy="3411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cs typeface="Times New Roman" pitchFamily="18" charset="0"/>
              </a:rPr>
              <a:t>2. Invoke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401888" y="4302125"/>
            <a:ext cx="1016000" cy="3411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cs typeface="Times New Roman" pitchFamily="18" charset="0"/>
              </a:rPr>
              <a:t>4. Invoke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411413" y="2408239"/>
            <a:ext cx="1016000" cy="3411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cs typeface="Times New Roman" pitchFamily="18" charset="0"/>
              </a:rPr>
              <a:t>5. Invoke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883150" y="3490913"/>
            <a:ext cx="1016000" cy="3411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cs typeface="Times New Roman" pitchFamily="18" charset="0"/>
              </a:rPr>
              <a:t>3. Reply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088896" y="2593123"/>
            <a:ext cx="1313828" cy="70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8896" y="3912164"/>
            <a:ext cx="1313828" cy="88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674623" y="2700280"/>
            <a:ext cx="1465953" cy="70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74623" y="3912164"/>
            <a:ext cx="1465953" cy="88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>
                <a:cs typeface="Arial" pitchFamily="34" charset="0"/>
              </a:rPr>
              <a:t>Orchestration versus Choreography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892" y="1417639"/>
            <a:ext cx="8284196" cy="4583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ahoma" pitchFamily="34" charset="0"/>
              </a:rPr>
              <a:t>From the perspective of composing Web services to execute business processes, orchestration is a more flexible paradigm and has the following advantages over choreography: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ahoma" pitchFamily="34" charset="0"/>
              </a:rPr>
              <a:t>The coordination of component processes is centrally managed by a known coordinator.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ahoma" pitchFamily="34" charset="0"/>
              </a:rPr>
              <a:t>Web services can be incorporated without their being aware that they are taking part in a larger business process.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ahoma" pitchFamily="34" charset="0"/>
              </a:rPr>
              <a:t>Alternative scenarios can be put in place in case faults occur.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>
                <a:cs typeface="Arial" pitchFamily="34" charset="0"/>
              </a:rPr>
              <a:t>Orchestration versus Choreography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ahoma" pitchFamily="34" charset="0"/>
              </a:rPr>
              <a:t>BPEL supports two different ways of describing business processes that support orchestration and choreography: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solidFill>
                  <a:schemeClr val="hlink"/>
                </a:solidFill>
                <a:latin typeface="Tahoma" pitchFamily="34" charset="0"/>
              </a:rPr>
              <a:t>Executable processes</a:t>
            </a:r>
            <a:r>
              <a:rPr lang="en-US" altLang="en-US" sz="2400">
                <a:latin typeface="Tahoma" pitchFamily="34" charset="0"/>
              </a:rPr>
              <a:t> allow you to specify the exact details of business processes. They follow the orchestration paradigm and can be executed by an orchestration engine.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solidFill>
                  <a:schemeClr val="hlink"/>
                </a:solidFill>
                <a:latin typeface="Tahoma" pitchFamily="34" charset="0"/>
              </a:rPr>
              <a:t>Abstract business protocols</a:t>
            </a:r>
            <a:r>
              <a:rPr lang="en-US" altLang="en-US" sz="2400">
                <a:latin typeface="Tahoma" pitchFamily="34" charset="0"/>
              </a:rPr>
              <a:t> allow specification of the public message exchange between parties only. They do not include the internal details of process flows and are not executable. They follow the choreography paradigm. </a:t>
            </a:r>
          </a:p>
          <a:p>
            <a:pPr>
              <a:lnSpc>
                <a:spcPct val="90000"/>
              </a:lnSpc>
            </a:pPr>
            <a:endParaRPr lang="en-US" altLang="en-US" sz="2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Business Processes &amp; BPEL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259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400" dirty="0"/>
              <a:t>A </a:t>
            </a:r>
            <a:r>
              <a:rPr lang="en-US" altLang="en-US" sz="3400" b="1" dirty="0"/>
              <a:t>business process</a:t>
            </a:r>
            <a:r>
              <a:rPr lang="en-US" altLang="en-US" sz="3400" dirty="0"/>
              <a:t> is a collection of interrelated tasks, which are designed to deliver a particular result</a:t>
            </a:r>
          </a:p>
          <a:p>
            <a:r>
              <a:rPr lang="en-US" altLang="en-US" sz="3400" dirty="0"/>
              <a:t>A business process can be decomposed into several sub-processes, which have their own attributes, but are aligned with the goal of the overall process </a:t>
            </a:r>
          </a:p>
          <a:p>
            <a:r>
              <a:rPr lang="en-US" altLang="en-US" sz="3400" dirty="0"/>
              <a:t>The analysis of business processes typically includes the mapping of processes and sub-processes down to an activity level</a:t>
            </a:r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spcBef>
                <a:spcPct val="25000"/>
              </a:spcBef>
            </a:pPr>
            <a:r>
              <a:rPr lang="en-AU" altLang="en-US" dirty="0" smtClean="0"/>
              <a:t>BPEL: Business Process Execution Language</a:t>
            </a:r>
          </a:p>
          <a:p>
            <a:endParaRPr lang="en-US" altLang="en-US" sz="240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12" indent="-285736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2942" indent="-228588">
              <a:spcBef>
                <a:spcPct val="20000"/>
              </a:spcBef>
              <a:buClr>
                <a:srgbClr val="E66C7D"/>
              </a:buClr>
              <a:buFont typeface="Arial" pitchFamily="34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118" indent="-228588">
              <a:spcBef>
                <a:spcPct val="20000"/>
              </a:spcBef>
              <a:buClr>
                <a:srgbClr val="6BB76D"/>
              </a:buClr>
              <a:buFont typeface="Arial" pitchFamily="34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295" indent="-228588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47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648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8825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00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34EAB905-1644-4CA7-8305-A632E35ACB7F}" type="slidenum">
              <a:rPr lang="en-US" altLang="en-US" sz="1200">
                <a:solidFill>
                  <a:srgbClr val="3F3F3F"/>
                </a:solidFill>
              </a:rPr>
              <a:pPr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5975"/>
          </a:xfrm>
        </p:spPr>
        <p:txBody>
          <a:bodyPr>
            <a:normAutofit lnSpcReduction="10000"/>
          </a:bodyPr>
          <a:lstStyle/>
          <a:p>
            <a:pPr lvl="1">
              <a:spcBef>
                <a:spcPct val="25000"/>
              </a:spcBef>
            </a:pPr>
            <a:r>
              <a:rPr lang="en-AU" altLang="en-US" smtClean="0"/>
              <a:t>Basically a tool to create programs using flow diagrams, whose building blocks are individual services</a:t>
            </a:r>
          </a:p>
          <a:p>
            <a:pPr lvl="1">
              <a:spcBef>
                <a:spcPct val="25000"/>
              </a:spcBef>
            </a:pPr>
            <a:r>
              <a:rPr lang="en-AU" altLang="en-US" smtClean="0"/>
              <a:t>Really meant for business analysts, not programmers</a:t>
            </a:r>
          </a:p>
          <a:p>
            <a:pPr lvl="2">
              <a:spcBef>
                <a:spcPct val="25000"/>
              </a:spcBef>
            </a:pPr>
            <a:r>
              <a:rPr lang="en-AU" altLang="en-US" smtClean="0"/>
              <a:t>Facilitates orchestration without knowing how to code</a:t>
            </a:r>
          </a:p>
          <a:p>
            <a:pPr lvl="2">
              <a:spcBef>
                <a:spcPct val="25000"/>
              </a:spcBef>
            </a:pPr>
            <a:r>
              <a:rPr lang="en-AU" altLang="en-US" smtClean="0"/>
              <a:t>Programmers would do it in a ‘proper’ programming language</a:t>
            </a:r>
          </a:p>
          <a:p>
            <a:pPr lvl="1">
              <a:spcBef>
                <a:spcPct val="25000"/>
              </a:spcBef>
            </a:pPr>
            <a:r>
              <a:rPr lang="en-AU" altLang="en-US" smtClean="0"/>
              <a:t>WSBPEL is a BPEL implementation for Web Services</a:t>
            </a:r>
          </a:p>
          <a:p>
            <a:pPr lvl="2">
              <a:spcBef>
                <a:spcPct val="25000"/>
              </a:spcBef>
            </a:pPr>
            <a:r>
              <a:rPr lang="en-AU" altLang="en-US" smtClean="0"/>
              <a:t>BPEL could apply to other SOA approaches</a:t>
            </a:r>
          </a:p>
          <a:p>
            <a:endParaRPr lang="en-US" alt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12" indent="-285736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2942" indent="-228588">
              <a:spcBef>
                <a:spcPct val="20000"/>
              </a:spcBef>
              <a:buClr>
                <a:srgbClr val="E66C7D"/>
              </a:buClr>
              <a:buFont typeface="Arial" pitchFamily="34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118" indent="-228588">
              <a:spcBef>
                <a:spcPct val="20000"/>
              </a:spcBef>
              <a:buClr>
                <a:srgbClr val="6BB76D"/>
              </a:buClr>
              <a:buFont typeface="Arial" pitchFamily="34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295" indent="-228588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47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648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8825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00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3EEF869D-B61F-4C84-B1EA-2E8F5D62AF76}" type="slidenum">
              <a:rPr lang="en-US" altLang="en-US" sz="1200">
                <a:solidFill>
                  <a:srgbClr val="3F3F3F"/>
                </a:solidFill>
              </a:rPr>
              <a:pPr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07848"/>
            <a:ext cx="8229600" cy="1252728"/>
          </a:xfrm>
          <a:prstGeom prst="rect">
            <a:avLst/>
          </a:prstGeom>
        </p:spPr>
        <p:txBody>
          <a:bodyPr lIns="91435" tIns="45718" rIns="45718" bIns="45718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latin typeface="+mj-lt"/>
                <a:ea typeface="+mj-ea"/>
                <a:cs typeface="+mj-cs"/>
              </a:rPr>
              <a:t>BPEL</a:t>
            </a:r>
          </a:p>
        </p:txBody>
      </p:sp>
    </p:spTree>
    <p:extLst>
      <p:ext uri="{BB962C8B-B14F-4D97-AF65-F5344CB8AC3E}">
        <p14:creationId xmlns:p14="http://schemas.microsoft.com/office/powerpoint/2010/main" val="10609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When SOA Integration is Used?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653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Build new applications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3114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Expose a business function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2705100"/>
            <a:ext cx="8712200" cy="165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5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Reuse services to build new processes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Business process automation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Integrate data for analytics</a:t>
            </a:r>
          </a:p>
          <a:p>
            <a:pPr>
              <a:lnSpc>
                <a:spcPts val="42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7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BPEL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BPEL is an XML-based language. </a:t>
            </a:r>
          </a:p>
          <a:p>
            <a:r>
              <a:rPr lang="en-US" altLang="en-US" smtClean="0"/>
              <a:t>It is an open standard – not proprietary</a:t>
            </a:r>
          </a:p>
          <a:p>
            <a:r>
              <a:rPr lang="en-US" altLang="en-US" smtClean="0"/>
              <a:t>BPEL scope includes:</a:t>
            </a:r>
          </a:p>
          <a:p>
            <a:pPr lvl="1"/>
            <a:r>
              <a:rPr lang="en-US" altLang="en-US" smtClean="0"/>
              <a:t>Sequencing of process activities, especially Web Service interactions</a:t>
            </a:r>
          </a:p>
          <a:p>
            <a:pPr lvl="1"/>
            <a:r>
              <a:rPr lang="en-US" altLang="en-US" smtClean="0"/>
              <a:t>Correlation of messages and process instances</a:t>
            </a:r>
          </a:p>
          <a:p>
            <a:pPr lvl="1"/>
            <a:r>
              <a:rPr lang="en-US" altLang="en-US" smtClean="0"/>
              <a:t>Recovery behavior in case of failures and exceptional conditions</a:t>
            </a:r>
          </a:p>
          <a:p>
            <a:pPr lvl="1"/>
            <a:r>
              <a:rPr lang="en-US" altLang="en-US" smtClean="0"/>
              <a:t>Bilateral Web Service based relationships between process roles</a:t>
            </a:r>
          </a:p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12" indent="-285736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2942" indent="-228588">
              <a:spcBef>
                <a:spcPct val="20000"/>
              </a:spcBef>
              <a:buClr>
                <a:srgbClr val="E66C7D"/>
              </a:buClr>
              <a:buFont typeface="Arial" pitchFamily="34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118" indent="-228588">
              <a:spcBef>
                <a:spcPct val="20000"/>
              </a:spcBef>
              <a:buClr>
                <a:srgbClr val="6BB76D"/>
              </a:buClr>
              <a:buFont typeface="Arial" pitchFamily="34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295" indent="-228588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47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648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8825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00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2ED7D40E-05BF-4225-A95B-5A452D20935F}" type="slidenum">
              <a:rPr lang="en-US" altLang="en-US" sz="1200">
                <a:solidFill>
                  <a:srgbClr val="3F3F3F"/>
                </a:solidFill>
              </a:rPr>
              <a:pPr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BPEL Activity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6259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 BPEL process consists of steps. Each step is called an activity.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BPEL supports primitive and structural activities.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Primitive activities represent basic constructs and are used for common tasks, such as those listed below: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Invoking Web services, using </a:t>
            </a:r>
            <a:r>
              <a:rPr lang="en-US" altLang="en-US" sz="2400" b="1"/>
              <a:t>&lt;invoke&gt;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Waiting for the request, using </a:t>
            </a:r>
            <a:r>
              <a:rPr lang="en-US" altLang="en-US" sz="2400" b="1"/>
              <a:t>&lt;receive&gt;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Manipulating data variables, using </a:t>
            </a:r>
            <a:r>
              <a:rPr lang="en-US" altLang="en-US" sz="2400" b="1"/>
              <a:t>&lt;assign&gt;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Indicating faults and exceptions, using </a:t>
            </a:r>
            <a:r>
              <a:rPr lang="en-US" altLang="en-US" sz="2400" b="1"/>
              <a:t>&lt;throw&gt;</a:t>
            </a:r>
            <a:r>
              <a:rPr lang="en-US" altLang="en-US" sz="2400"/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30954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BPEL Activity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We can then combine these activities into more complex algorithms that specify the steps of a business process. </a:t>
            </a:r>
          </a:p>
          <a:p>
            <a:r>
              <a:rPr lang="en-US" altLang="en-US" sz="2800" dirty="0"/>
              <a:t>To combine primitive activities, BPEL supports several structure activities. </a:t>
            </a:r>
          </a:p>
          <a:p>
            <a:r>
              <a:rPr lang="en-US" altLang="en-US" sz="2800" dirty="0"/>
              <a:t>The most important are: </a:t>
            </a:r>
          </a:p>
          <a:p>
            <a:pPr lvl="1"/>
            <a:r>
              <a:rPr lang="en-US" altLang="en-US" sz="2500" dirty="0"/>
              <a:t>Sequence (</a:t>
            </a:r>
            <a:r>
              <a:rPr lang="en-US" altLang="en-US" sz="2500" b="1" dirty="0"/>
              <a:t>&lt;sequence&gt;</a:t>
            </a:r>
            <a:r>
              <a:rPr lang="en-US" altLang="en-US" sz="2500" dirty="0"/>
              <a:t>) for defining a set of activities that will be invoked in an ordered sequence </a:t>
            </a:r>
          </a:p>
          <a:p>
            <a:pPr lvl="1"/>
            <a:r>
              <a:rPr lang="en-US" altLang="en-US" sz="2500" dirty="0"/>
              <a:t>Flow (</a:t>
            </a:r>
            <a:r>
              <a:rPr lang="en-US" altLang="en-US" sz="2500" b="1" dirty="0"/>
              <a:t>&lt;flow&gt;</a:t>
            </a:r>
            <a:r>
              <a:rPr lang="en-US" altLang="en-US" sz="2500" dirty="0"/>
              <a:t>) for defining a set of activities that will be invoked in parallel </a:t>
            </a:r>
          </a:p>
          <a:p>
            <a:pPr lvl="1"/>
            <a:r>
              <a:rPr lang="en-US" altLang="en-US" sz="2500" dirty="0"/>
              <a:t>Case-switch construct (</a:t>
            </a:r>
            <a:r>
              <a:rPr lang="en-US" altLang="en-US" sz="2500" b="1" dirty="0"/>
              <a:t>&lt;switch&gt;</a:t>
            </a:r>
            <a:r>
              <a:rPr lang="en-US" altLang="en-US" sz="2500" dirty="0"/>
              <a:t>) for implementing branches </a:t>
            </a:r>
          </a:p>
          <a:p>
            <a:pPr lvl="1"/>
            <a:r>
              <a:rPr lang="en-US" altLang="en-US" sz="2500" dirty="0"/>
              <a:t>While (</a:t>
            </a:r>
            <a:r>
              <a:rPr lang="en-US" altLang="en-US" sz="2500" b="1" dirty="0"/>
              <a:t>&lt;while&gt;</a:t>
            </a:r>
            <a:r>
              <a:rPr lang="en-US" altLang="en-US" sz="2500" dirty="0"/>
              <a:t>) for defining loops, etc. </a:t>
            </a:r>
          </a:p>
        </p:txBody>
      </p:sp>
    </p:spTree>
    <p:extLst>
      <p:ext uri="{BB962C8B-B14F-4D97-AF65-F5344CB8AC3E}">
        <p14:creationId xmlns:p14="http://schemas.microsoft.com/office/powerpoint/2010/main" val="27316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BPEL-Example</a:t>
            </a:r>
            <a:endParaRPr lang="en-US" dirty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12" indent="-285736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2942" indent="-228588">
              <a:spcBef>
                <a:spcPct val="20000"/>
              </a:spcBef>
              <a:buClr>
                <a:srgbClr val="E66C7D"/>
              </a:buClr>
              <a:buFont typeface="Arial" pitchFamily="34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118" indent="-228588">
              <a:spcBef>
                <a:spcPct val="20000"/>
              </a:spcBef>
              <a:buClr>
                <a:srgbClr val="6BB76D"/>
              </a:buClr>
              <a:buFont typeface="Arial" pitchFamily="34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295" indent="-228588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47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648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8825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00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9418DA87-D60A-40CD-97F6-0DFD1627FFF8}" type="slidenum">
              <a:rPr lang="en-US" altLang="en-US" sz="1200">
                <a:solidFill>
                  <a:srgbClr val="3F3F3F"/>
                </a:solidFill>
              </a:rPr>
              <a:pPr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pSp>
        <p:nvGrpSpPr>
          <p:cNvPr id="47108" name="Content Placeholder 4"/>
          <p:cNvGrpSpPr>
            <a:grpSpLocks noGrp="1"/>
          </p:cNvGrpSpPr>
          <p:nvPr/>
        </p:nvGrpSpPr>
        <p:grpSpPr bwMode="auto">
          <a:xfrm>
            <a:off x="228600" y="1905001"/>
            <a:ext cx="5181600" cy="4092575"/>
            <a:chOff x="1988" y="1835"/>
            <a:chExt cx="8010" cy="5913"/>
          </a:xfrm>
        </p:grpSpPr>
        <p:sp>
          <p:nvSpPr>
            <p:cNvPr id="47110" name="Freeform 5"/>
            <p:cNvSpPr>
              <a:spLocks/>
            </p:cNvSpPr>
            <p:nvPr/>
          </p:nvSpPr>
          <p:spPr bwMode="auto">
            <a:xfrm>
              <a:off x="8533" y="2397"/>
              <a:ext cx="1345" cy="409"/>
            </a:xfrm>
            <a:custGeom>
              <a:avLst/>
              <a:gdLst>
                <a:gd name="T0" fmla="*/ 711 w 1057"/>
                <a:gd name="T1" fmla="*/ 2887 h 295"/>
                <a:gd name="T2" fmla="*/ 1014 w 1057"/>
                <a:gd name="T3" fmla="*/ 0 h 295"/>
                <a:gd name="T4" fmla="*/ 5558 w 1057"/>
                <a:gd name="T5" fmla="*/ 2925 h 295"/>
                <a:gd name="T6" fmla="*/ 5707 w 1057"/>
                <a:gd name="T7" fmla="*/ 2834 h 295"/>
                <a:gd name="T8" fmla="*/ 5906 w 1057"/>
                <a:gd name="T9" fmla="*/ 2799 h 295"/>
                <a:gd name="T10" fmla="*/ 6150 w 1057"/>
                <a:gd name="T11" fmla="*/ 2705 h 295"/>
                <a:gd name="T12" fmla="*/ 6455 w 1057"/>
                <a:gd name="T13" fmla="*/ 2661 h 295"/>
                <a:gd name="T14" fmla="*/ 6664 w 1057"/>
                <a:gd name="T15" fmla="*/ 2661 h 295"/>
                <a:gd name="T16" fmla="*/ 7132 w 1057"/>
                <a:gd name="T17" fmla="*/ 2641 h 295"/>
                <a:gd name="T18" fmla="*/ 7391 w 1057"/>
                <a:gd name="T19" fmla="*/ 2593 h 295"/>
                <a:gd name="T20" fmla="*/ 7849 w 1057"/>
                <a:gd name="T21" fmla="*/ 2593 h 295"/>
                <a:gd name="T22" fmla="*/ 8066 w 1057"/>
                <a:gd name="T23" fmla="*/ 2593 h 295"/>
                <a:gd name="T24" fmla="*/ 8181 w 1057"/>
                <a:gd name="T25" fmla="*/ 2593 h 295"/>
                <a:gd name="T26" fmla="*/ 8290 w 1057"/>
                <a:gd name="T27" fmla="*/ 2661 h 295"/>
                <a:gd name="T28" fmla="*/ 8445 w 1057"/>
                <a:gd name="T29" fmla="*/ 2834 h 295"/>
                <a:gd name="T30" fmla="*/ 8582 w 1057"/>
                <a:gd name="T31" fmla="*/ 3085 h 295"/>
                <a:gd name="T32" fmla="*/ 8648 w 1057"/>
                <a:gd name="T33" fmla="*/ 3193 h 295"/>
                <a:gd name="T34" fmla="*/ 8648 w 1057"/>
                <a:gd name="T35" fmla="*/ 3193 h 295"/>
                <a:gd name="T36" fmla="*/ 8763 w 1057"/>
                <a:gd name="T37" fmla="*/ 3329 h 295"/>
                <a:gd name="T38" fmla="*/ 8938 w 1057"/>
                <a:gd name="T39" fmla="*/ 3497 h 295"/>
                <a:gd name="T40" fmla="*/ 9094 w 1057"/>
                <a:gd name="T41" fmla="*/ 3750 h 295"/>
                <a:gd name="T42" fmla="*/ 9210 w 1057"/>
                <a:gd name="T43" fmla="*/ 4028 h 295"/>
                <a:gd name="T44" fmla="*/ 9241 w 1057"/>
                <a:gd name="T45" fmla="*/ 4247 h 295"/>
                <a:gd name="T46" fmla="*/ 9210 w 1057"/>
                <a:gd name="T47" fmla="*/ 4388 h 295"/>
                <a:gd name="T48" fmla="*/ 9150 w 1057"/>
                <a:gd name="T49" fmla="*/ 4560 h 295"/>
                <a:gd name="T50" fmla="*/ 9075 w 1057"/>
                <a:gd name="T51" fmla="*/ 4736 h 295"/>
                <a:gd name="T52" fmla="*/ 8938 w 1057"/>
                <a:gd name="T53" fmla="*/ 4848 h 295"/>
                <a:gd name="T54" fmla="*/ 8788 w 1057"/>
                <a:gd name="T55" fmla="*/ 5013 h 295"/>
                <a:gd name="T56" fmla="*/ 8630 w 1057"/>
                <a:gd name="T57" fmla="*/ 5092 h 295"/>
                <a:gd name="T58" fmla="*/ 8445 w 1057"/>
                <a:gd name="T59" fmla="*/ 5223 h 295"/>
                <a:gd name="T60" fmla="*/ 8191 w 1057"/>
                <a:gd name="T61" fmla="*/ 5298 h 295"/>
                <a:gd name="T62" fmla="*/ 8005 w 1057"/>
                <a:gd name="T63" fmla="*/ 5332 h 295"/>
                <a:gd name="T64" fmla="*/ 7600 w 1057"/>
                <a:gd name="T65" fmla="*/ 5381 h 295"/>
                <a:gd name="T66" fmla="*/ 6109 w 1057"/>
                <a:gd name="T67" fmla="*/ 5550 h 295"/>
                <a:gd name="T68" fmla="*/ 5727 w 1057"/>
                <a:gd name="T69" fmla="*/ 5476 h 295"/>
                <a:gd name="T70" fmla="*/ 5330 w 1057"/>
                <a:gd name="T71" fmla="*/ 5421 h 295"/>
                <a:gd name="T72" fmla="*/ 4564 w 1057"/>
                <a:gd name="T73" fmla="*/ 5421 h 295"/>
                <a:gd name="T74" fmla="*/ 2803 w 1057"/>
                <a:gd name="T75" fmla="*/ 5381 h 295"/>
                <a:gd name="T76" fmla="*/ 123 w 1057"/>
                <a:gd name="T77" fmla="*/ 4104 h 295"/>
                <a:gd name="T78" fmla="*/ 46 w 1057"/>
                <a:gd name="T79" fmla="*/ 3929 h 295"/>
                <a:gd name="T80" fmla="*/ 0 w 1057"/>
                <a:gd name="T81" fmla="*/ 3750 h 295"/>
                <a:gd name="T82" fmla="*/ 0 w 1057"/>
                <a:gd name="T83" fmla="*/ 3497 h 295"/>
                <a:gd name="T84" fmla="*/ 1 w 1057"/>
                <a:gd name="T85" fmla="*/ 3289 h 295"/>
                <a:gd name="T86" fmla="*/ 60 w 1057"/>
                <a:gd name="T87" fmla="*/ 3085 h 295"/>
                <a:gd name="T88" fmla="*/ 157 w 1057"/>
                <a:gd name="T89" fmla="*/ 2925 h 295"/>
                <a:gd name="T90" fmla="*/ 732 w 1057"/>
                <a:gd name="T91" fmla="*/ 2925 h 2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57"/>
                <a:gd name="T139" fmla="*/ 0 h 295"/>
                <a:gd name="T140" fmla="*/ 1057 w 1057"/>
                <a:gd name="T141" fmla="*/ 295 h 29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57" h="295">
                  <a:moveTo>
                    <a:pt x="83" y="154"/>
                  </a:moveTo>
                  <a:lnTo>
                    <a:pt x="81" y="152"/>
                  </a:lnTo>
                  <a:lnTo>
                    <a:pt x="29" y="0"/>
                  </a:lnTo>
                  <a:lnTo>
                    <a:pt x="116" y="0"/>
                  </a:lnTo>
                  <a:lnTo>
                    <a:pt x="240" y="154"/>
                  </a:lnTo>
                  <a:lnTo>
                    <a:pt x="636" y="154"/>
                  </a:lnTo>
                  <a:lnTo>
                    <a:pt x="644" y="152"/>
                  </a:lnTo>
                  <a:lnTo>
                    <a:pt x="653" y="150"/>
                  </a:lnTo>
                  <a:lnTo>
                    <a:pt x="662" y="150"/>
                  </a:lnTo>
                  <a:lnTo>
                    <a:pt x="675" y="148"/>
                  </a:lnTo>
                  <a:lnTo>
                    <a:pt x="688" y="146"/>
                  </a:lnTo>
                  <a:lnTo>
                    <a:pt x="703" y="143"/>
                  </a:lnTo>
                  <a:lnTo>
                    <a:pt x="719" y="143"/>
                  </a:lnTo>
                  <a:lnTo>
                    <a:pt x="738" y="141"/>
                  </a:lnTo>
                  <a:lnTo>
                    <a:pt x="749" y="141"/>
                  </a:lnTo>
                  <a:lnTo>
                    <a:pt x="762" y="141"/>
                  </a:lnTo>
                  <a:lnTo>
                    <a:pt x="788" y="139"/>
                  </a:lnTo>
                  <a:lnTo>
                    <a:pt x="815" y="139"/>
                  </a:lnTo>
                  <a:lnTo>
                    <a:pt x="845" y="137"/>
                  </a:lnTo>
                  <a:lnTo>
                    <a:pt x="869" y="137"/>
                  </a:lnTo>
                  <a:lnTo>
                    <a:pt x="897" y="137"/>
                  </a:lnTo>
                  <a:lnTo>
                    <a:pt x="922" y="137"/>
                  </a:lnTo>
                  <a:lnTo>
                    <a:pt x="928" y="137"/>
                  </a:lnTo>
                  <a:lnTo>
                    <a:pt x="935" y="137"/>
                  </a:lnTo>
                  <a:lnTo>
                    <a:pt x="943" y="139"/>
                  </a:lnTo>
                  <a:lnTo>
                    <a:pt x="948" y="141"/>
                  </a:lnTo>
                  <a:lnTo>
                    <a:pt x="954" y="143"/>
                  </a:lnTo>
                  <a:lnTo>
                    <a:pt x="965" y="150"/>
                  </a:lnTo>
                  <a:lnTo>
                    <a:pt x="974" y="156"/>
                  </a:lnTo>
                  <a:lnTo>
                    <a:pt x="981" y="163"/>
                  </a:lnTo>
                  <a:lnTo>
                    <a:pt x="989" y="169"/>
                  </a:lnTo>
                  <a:lnTo>
                    <a:pt x="978" y="161"/>
                  </a:lnTo>
                  <a:lnTo>
                    <a:pt x="989" y="169"/>
                  </a:lnTo>
                  <a:lnTo>
                    <a:pt x="991" y="172"/>
                  </a:lnTo>
                  <a:lnTo>
                    <a:pt x="1002" y="176"/>
                  </a:lnTo>
                  <a:lnTo>
                    <a:pt x="1013" y="180"/>
                  </a:lnTo>
                  <a:lnTo>
                    <a:pt x="1022" y="185"/>
                  </a:lnTo>
                  <a:lnTo>
                    <a:pt x="1031" y="191"/>
                  </a:lnTo>
                  <a:lnTo>
                    <a:pt x="1040" y="198"/>
                  </a:lnTo>
                  <a:lnTo>
                    <a:pt x="1046" y="204"/>
                  </a:lnTo>
                  <a:lnTo>
                    <a:pt x="1053" y="213"/>
                  </a:lnTo>
                  <a:lnTo>
                    <a:pt x="1057" y="219"/>
                  </a:lnTo>
                  <a:lnTo>
                    <a:pt x="1057" y="224"/>
                  </a:lnTo>
                  <a:lnTo>
                    <a:pt x="1055" y="228"/>
                  </a:lnTo>
                  <a:lnTo>
                    <a:pt x="1053" y="232"/>
                  </a:lnTo>
                  <a:lnTo>
                    <a:pt x="1052" y="237"/>
                  </a:lnTo>
                  <a:lnTo>
                    <a:pt x="1046" y="241"/>
                  </a:lnTo>
                  <a:lnTo>
                    <a:pt x="1042" y="245"/>
                  </a:lnTo>
                  <a:lnTo>
                    <a:pt x="1037" y="250"/>
                  </a:lnTo>
                  <a:lnTo>
                    <a:pt x="1029" y="254"/>
                  </a:lnTo>
                  <a:lnTo>
                    <a:pt x="1022" y="256"/>
                  </a:lnTo>
                  <a:lnTo>
                    <a:pt x="1015" y="260"/>
                  </a:lnTo>
                  <a:lnTo>
                    <a:pt x="1005" y="265"/>
                  </a:lnTo>
                  <a:lnTo>
                    <a:pt x="996" y="267"/>
                  </a:lnTo>
                  <a:lnTo>
                    <a:pt x="987" y="269"/>
                  </a:lnTo>
                  <a:lnTo>
                    <a:pt x="976" y="273"/>
                  </a:lnTo>
                  <a:lnTo>
                    <a:pt x="965" y="276"/>
                  </a:lnTo>
                  <a:lnTo>
                    <a:pt x="954" y="278"/>
                  </a:lnTo>
                  <a:lnTo>
                    <a:pt x="937" y="280"/>
                  </a:lnTo>
                  <a:lnTo>
                    <a:pt x="921" y="282"/>
                  </a:lnTo>
                  <a:lnTo>
                    <a:pt x="915" y="282"/>
                  </a:lnTo>
                  <a:lnTo>
                    <a:pt x="909" y="284"/>
                  </a:lnTo>
                  <a:lnTo>
                    <a:pt x="869" y="284"/>
                  </a:lnTo>
                  <a:lnTo>
                    <a:pt x="697" y="284"/>
                  </a:lnTo>
                  <a:lnTo>
                    <a:pt x="699" y="293"/>
                  </a:lnTo>
                  <a:lnTo>
                    <a:pt x="655" y="295"/>
                  </a:lnTo>
                  <a:lnTo>
                    <a:pt x="655" y="289"/>
                  </a:lnTo>
                  <a:lnTo>
                    <a:pt x="612" y="289"/>
                  </a:lnTo>
                  <a:lnTo>
                    <a:pt x="610" y="286"/>
                  </a:lnTo>
                  <a:lnTo>
                    <a:pt x="575" y="284"/>
                  </a:lnTo>
                  <a:lnTo>
                    <a:pt x="522" y="286"/>
                  </a:lnTo>
                  <a:lnTo>
                    <a:pt x="522" y="284"/>
                  </a:lnTo>
                  <a:lnTo>
                    <a:pt x="321" y="284"/>
                  </a:lnTo>
                  <a:lnTo>
                    <a:pt x="20" y="219"/>
                  </a:lnTo>
                  <a:lnTo>
                    <a:pt x="14" y="217"/>
                  </a:lnTo>
                  <a:lnTo>
                    <a:pt x="9" y="213"/>
                  </a:lnTo>
                  <a:lnTo>
                    <a:pt x="5" y="208"/>
                  </a:lnTo>
                  <a:lnTo>
                    <a:pt x="3" y="204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1" y="174"/>
                  </a:lnTo>
                  <a:lnTo>
                    <a:pt x="1" y="169"/>
                  </a:lnTo>
                  <a:lnTo>
                    <a:pt x="7" y="163"/>
                  </a:lnTo>
                  <a:lnTo>
                    <a:pt x="11" y="159"/>
                  </a:lnTo>
                  <a:lnTo>
                    <a:pt x="18" y="154"/>
                  </a:lnTo>
                  <a:lnTo>
                    <a:pt x="83" y="154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Freeform 6"/>
            <p:cNvSpPr>
              <a:spLocks/>
            </p:cNvSpPr>
            <p:nvPr/>
          </p:nvSpPr>
          <p:spPr bwMode="auto">
            <a:xfrm>
              <a:off x="8533" y="2397"/>
              <a:ext cx="1345" cy="409"/>
            </a:xfrm>
            <a:custGeom>
              <a:avLst/>
              <a:gdLst>
                <a:gd name="T0" fmla="*/ 711 w 1057"/>
                <a:gd name="T1" fmla="*/ 2887 h 295"/>
                <a:gd name="T2" fmla="*/ 1014 w 1057"/>
                <a:gd name="T3" fmla="*/ 0 h 295"/>
                <a:gd name="T4" fmla="*/ 5558 w 1057"/>
                <a:gd name="T5" fmla="*/ 2925 h 295"/>
                <a:gd name="T6" fmla="*/ 5707 w 1057"/>
                <a:gd name="T7" fmla="*/ 2834 h 295"/>
                <a:gd name="T8" fmla="*/ 5906 w 1057"/>
                <a:gd name="T9" fmla="*/ 2799 h 295"/>
                <a:gd name="T10" fmla="*/ 6150 w 1057"/>
                <a:gd name="T11" fmla="*/ 2705 h 295"/>
                <a:gd name="T12" fmla="*/ 6455 w 1057"/>
                <a:gd name="T13" fmla="*/ 2661 h 295"/>
                <a:gd name="T14" fmla="*/ 6664 w 1057"/>
                <a:gd name="T15" fmla="*/ 2661 h 295"/>
                <a:gd name="T16" fmla="*/ 7132 w 1057"/>
                <a:gd name="T17" fmla="*/ 2641 h 295"/>
                <a:gd name="T18" fmla="*/ 7391 w 1057"/>
                <a:gd name="T19" fmla="*/ 2593 h 295"/>
                <a:gd name="T20" fmla="*/ 7849 w 1057"/>
                <a:gd name="T21" fmla="*/ 2593 h 295"/>
                <a:gd name="T22" fmla="*/ 8066 w 1057"/>
                <a:gd name="T23" fmla="*/ 2593 h 295"/>
                <a:gd name="T24" fmla="*/ 8181 w 1057"/>
                <a:gd name="T25" fmla="*/ 2593 h 295"/>
                <a:gd name="T26" fmla="*/ 8290 w 1057"/>
                <a:gd name="T27" fmla="*/ 2661 h 295"/>
                <a:gd name="T28" fmla="*/ 8445 w 1057"/>
                <a:gd name="T29" fmla="*/ 2834 h 295"/>
                <a:gd name="T30" fmla="*/ 8582 w 1057"/>
                <a:gd name="T31" fmla="*/ 3085 h 295"/>
                <a:gd name="T32" fmla="*/ 8648 w 1057"/>
                <a:gd name="T33" fmla="*/ 3193 h 295"/>
                <a:gd name="T34" fmla="*/ 8648 w 1057"/>
                <a:gd name="T35" fmla="*/ 3193 h 295"/>
                <a:gd name="T36" fmla="*/ 8763 w 1057"/>
                <a:gd name="T37" fmla="*/ 3329 h 295"/>
                <a:gd name="T38" fmla="*/ 8938 w 1057"/>
                <a:gd name="T39" fmla="*/ 3497 h 295"/>
                <a:gd name="T40" fmla="*/ 9094 w 1057"/>
                <a:gd name="T41" fmla="*/ 3750 h 295"/>
                <a:gd name="T42" fmla="*/ 9210 w 1057"/>
                <a:gd name="T43" fmla="*/ 4028 h 295"/>
                <a:gd name="T44" fmla="*/ 9241 w 1057"/>
                <a:gd name="T45" fmla="*/ 4247 h 295"/>
                <a:gd name="T46" fmla="*/ 9210 w 1057"/>
                <a:gd name="T47" fmla="*/ 4388 h 295"/>
                <a:gd name="T48" fmla="*/ 9150 w 1057"/>
                <a:gd name="T49" fmla="*/ 4560 h 295"/>
                <a:gd name="T50" fmla="*/ 9075 w 1057"/>
                <a:gd name="T51" fmla="*/ 4736 h 295"/>
                <a:gd name="T52" fmla="*/ 8938 w 1057"/>
                <a:gd name="T53" fmla="*/ 4848 h 295"/>
                <a:gd name="T54" fmla="*/ 8788 w 1057"/>
                <a:gd name="T55" fmla="*/ 5013 h 295"/>
                <a:gd name="T56" fmla="*/ 8630 w 1057"/>
                <a:gd name="T57" fmla="*/ 5092 h 295"/>
                <a:gd name="T58" fmla="*/ 8445 w 1057"/>
                <a:gd name="T59" fmla="*/ 5223 h 295"/>
                <a:gd name="T60" fmla="*/ 8191 w 1057"/>
                <a:gd name="T61" fmla="*/ 5298 h 295"/>
                <a:gd name="T62" fmla="*/ 8005 w 1057"/>
                <a:gd name="T63" fmla="*/ 5332 h 295"/>
                <a:gd name="T64" fmla="*/ 7600 w 1057"/>
                <a:gd name="T65" fmla="*/ 5381 h 295"/>
                <a:gd name="T66" fmla="*/ 6109 w 1057"/>
                <a:gd name="T67" fmla="*/ 5550 h 295"/>
                <a:gd name="T68" fmla="*/ 5727 w 1057"/>
                <a:gd name="T69" fmla="*/ 5476 h 295"/>
                <a:gd name="T70" fmla="*/ 5330 w 1057"/>
                <a:gd name="T71" fmla="*/ 5421 h 295"/>
                <a:gd name="T72" fmla="*/ 4564 w 1057"/>
                <a:gd name="T73" fmla="*/ 5421 h 295"/>
                <a:gd name="T74" fmla="*/ 2803 w 1057"/>
                <a:gd name="T75" fmla="*/ 5381 h 295"/>
                <a:gd name="T76" fmla="*/ 123 w 1057"/>
                <a:gd name="T77" fmla="*/ 4104 h 295"/>
                <a:gd name="T78" fmla="*/ 46 w 1057"/>
                <a:gd name="T79" fmla="*/ 3929 h 295"/>
                <a:gd name="T80" fmla="*/ 0 w 1057"/>
                <a:gd name="T81" fmla="*/ 3750 h 295"/>
                <a:gd name="T82" fmla="*/ 0 w 1057"/>
                <a:gd name="T83" fmla="*/ 3497 h 295"/>
                <a:gd name="T84" fmla="*/ 1 w 1057"/>
                <a:gd name="T85" fmla="*/ 3289 h 295"/>
                <a:gd name="T86" fmla="*/ 60 w 1057"/>
                <a:gd name="T87" fmla="*/ 3085 h 295"/>
                <a:gd name="T88" fmla="*/ 157 w 1057"/>
                <a:gd name="T89" fmla="*/ 2925 h 295"/>
                <a:gd name="T90" fmla="*/ 732 w 1057"/>
                <a:gd name="T91" fmla="*/ 2925 h 2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57"/>
                <a:gd name="T139" fmla="*/ 0 h 295"/>
                <a:gd name="T140" fmla="*/ 1057 w 1057"/>
                <a:gd name="T141" fmla="*/ 295 h 29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57" h="295">
                  <a:moveTo>
                    <a:pt x="83" y="154"/>
                  </a:moveTo>
                  <a:lnTo>
                    <a:pt x="81" y="152"/>
                  </a:lnTo>
                  <a:lnTo>
                    <a:pt x="29" y="0"/>
                  </a:lnTo>
                  <a:lnTo>
                    <a:pt x="116" y="0"/>
                  </a:lnTo>
                  <a:lnTo>
                    <a:pt x="240" y="154"/>
                  </a:lnTo>
                  <a:lnTo>
                    <a:pt x="636" y="154"/>
                  </a:lnTo>
                  <a:lnTo>
                    <a:pt x="644" y="152"/>
                  </a:lnTo>
                  <a:lnTo>
                    <a:pt x="653" y="150"/>
                  </a:lnTo>
                  <a:lnTo>
                    <a:pt x="662" y="150"/>
                  </a:lnTo>
                  <a:lnTo>
                    <a:pt x="675" y="148"/>
                  </a:lnTo>
                  <a:lnTo>
                    <a:pt x="688" y="146"/>
                  </a:lnTo>
                  <a:lnTo>
                    <a:pt x="703" y="143"/>
                  </a:lnTo>
                  <a:lnTo>
                    <a:pt x="719" y="143"/>
                  </a:lnTo>
                  <a:lnTo>
                    <a:pt x="738" y="141"/>
                  </a:lnTo>
                  <a:lnTo>
                    <a:pt x="749" y="141"/>
                  </a:lnTo>
                  <a:lnTo>
                    <a:pt x="762" y="141"/>
                  </a:lnTo>
                  <a:lnTo>
                    <a:pt x="788" y="139"/>
                  </a:lnTo>
                  <a:lnTo>
                    <a:pt x="815" y="139"/>
                  </a:lnTo>
                  <a:lnTo>
                    <a:pt x="845" y="137"/>
                  </a:lnTo>
                  <a:lnTo>
                    <a:pt x="869" y="137"/>
                  </a:lnTo>
                  <a:lnTo>
                    <a:pt x="897" y="137"/>
                  </a:lnTo>
                  <a:lnTo>
                    <a:pt x="922" y="137"/>
                  </a:lnTo>
                  <a:lnTo>
                    <a:pt x="928" y="137"/>
                  </a:lnTo>
                  <a:lnTo>
                    <a:pt x="935" y="137"/>
                  </a:lnTo>
                  <a:lnTo>
                    <a:pt x="943" y="139"/>
                  </a:lnTo>
                  <a:lnTo>
                    <a:pt x="948" y="141"/>
                  </a:lnTo>
                  <a:lnTo>
                    <a:pt x="954" y="143"/>
                  </a:lnTo>
                  <a:lnTo>
                    <a:pt x="965" y="150"/>
                  </a:lnTo>
                  <a:lnTo>
                    <a:pt x="974" y="156"/>
                  </a:lnTo>
                  <a:lnTo>
                    <a:pt x="981" y="163"/>
                  </a:lnTo>
                  <a:lnTo>
                    <a:pt x="989" y="169"/>
                  </a:lnTo>
                  <a:lnTo>
                    <a:pt x="978" y="161"/>
                  </a:lnTo>
                  <a:lnTo>
                    <a:pt x="989" y="169"/>
                  </a:lnTo>
                  <a:lnTo>
                    <a:pt x="991" y="172"/>
                  </a:lnTo>
                  <a:lnTo>
                    <a:pt x="1002" y="176"/>
                  </a:lnTo>
                  <a:lnTo>
                    <a:pt x="1013" y="180"/>
                  </a:lnTo>
                  <a:lnTo>
                    <a:pt x="1022" y="185"/>
                  </a:lnTo>
                  <a:lnTo>
                    <a:pt x="1031" y="191"/>
                  </a:lnTo>
                  <a:lnTo>
                    <a:pt x="1040" y="198"/>
                  </a:lnTo>
                  <a:lnTo>
                    <a:pt x="1046" y="204"/>
                  </a:lnTo>
                  <a:lnTo>
                    <a:pt x="1053" y="213"/>
                  </a:lnTo>
                  <a:lnTo>
                    <a:pt x="1057" y="219"/>
                  </a:lnTo>
                  <a:lnTo>
                    <a:pt x="1057" y="224"/>
                  </a:lnTo>
                  <a:lnTo>
                    <a:pt x="1055" y="228"/>
                  </a:lnTo>
                  <a:lnTo>
                    <a:pt x="1053" y="232"/>
                  </a:lnTo>
                  <a:lnTo>
                    <a:pt x="1052" y="237"/>
                  </a:lnTo>
                  <a:lnTo>
                    <a:pt x="1046" y="241"/>
                  </a:lnTo>
                  <a:lnTo>
                    <a:pt x="1042" y="245"/>
                  </a:lnTo>
                  <a:lnTo>
                    <a:pt x="1037" y="250"/>
                  </a:lnTo>
                  <a:lnTo>
                    <a:pt x="1029" y="254"/>
                  </a:lnTo>
                  <a:lnTo>
                    <a:pt x="1022" y="256"/>
                  </a:lnTo>
                  <a:lnTo>
                    <a:pt x="1015" y="260"/>
                  </a:lnTo>
                  <a:lnTo>
                    <a:pt x="1005" y="265"/>
                  </a:lnTo>
                  <a:lnTo>
                    <a:pt x="996" y="267"/>
                  </a:lnTo>
                  <a:lnTo>
                    <a:pt x="987" y="269"/>
                  </a:lnTo>
                  <a:lnTo>
                    <a:pt x="976" y="273"/>
                  </a:lnTo>
                  <a:lnTo>
                    <a:pt x="965" y="276"/>
                  </a:lnTo>
                  <a:lnTo>
                    <a:pt x="954" y="278"/>
                  </a:lnTo>
                  <a:lnTo>
                    <a:pt x="937" y="280"/>
                  </a:lnTo>
                  <a:lnTo>
                    <a:pt x="921" y="282"/>
                  </a:lnTo>
                  <a:lnTo>
                    <a:pt x="915" y="282"/>
                  </a:lnTo>
                  <a:lnTo>
                    <a:pt x="909" y="284"/>
                  </a:lnTo>
                  <a:lnTo>
                    <a:pt x="869" y="284"/>
                  </a:lnTo>
                  <a:lnTo>
                    <a:pt x="697" y="284"/>
                  </a:lnTo>
                  <a:lnTo>
                    <a:pt x="699" y="293"/>
                  </a:lnTo>
                  <a:lnTo>
                    <a:pt x="655" y="295"/>
                  </a:lnTo>
                  <a:lnTo>
                    <a:pt x="655" y="289"/>
                  </a:lnTo>
                  <a:lnTo>
                    <a:pt x="612" y="289"/>
                  </a:lnTo>
                  <a:lnTo>
                    <a:pt x="610" y="286"/>
                  </a:lnTo>
                  <a:lnTo>
                    <a:pt x="575" y="284"/>
                  </a:lnTo>
                  <a:lnTo>
                    <a:pt x="522" y="286"/>
                  </a:lnTo>
                  <a:lnTo>
                    <a:pt x="522" y="284"/>
                  </a:lnTo>
                  <a:lnTo>
                    <a:pt x="321" y="284"/>
                  </a:lnTo>
                  <a:lnTo>
                    <a:pt x="20" y="219"/>
                  </a:lnTo>
                  <a:lnTo>
                    <a:pt x="14" y="217"/>
                  </a:lnTo>
                  <a:lnTo>
                    <a:pt x="9" y="213"/>
                  </a:lnTo>
                  <a:lnTo>
                    <a:pt x="5" y="208"/>
                  </a:lnTo>
                  <a:lnTo>
                    <a:pt x="3" y="204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1" y="174"/>
                  </a:lnTo>
                  <a:lnTo>
                    <a:pt x="1" y="169"/>
                  </a:lnTo>
                  <a:lnTo>
                    <a:pt x="7" y="163"/>
                  </a:lnTo>
                  <a:lnTo>
                    <a:pt x="11" y="159"/>
                  </a:lnTo>
                  <a:lnTo>
                    <a:pt x="18" y="154"/>
                  </a:lnTo>
                  <a:lnTo>
                    <a:pt x="83" y="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Freeform 7"/>
            <p:cNvSpPr>
              <a:spLocks/>
            </p:cNvSpPr>
            <p:nvPr/>
          </p:nvSpPr>
          <p:spPr bwMode="auto">
            <a:xfrm>
              <a:off x="8623" y="3416"/>
              <a:ext cx="1345" cy="1631"/>
            </a:xfrm>
            <a:custGeom>
              <a:avLst/>
              <a:gdLst>
                <a:gd name="T0" fmla="*/ 8422 w 1057"/>
                <a:gd name="T1" fmla="*/ 22177 h 1177"/>
                <a:gd name="T2" fmla="*/ 8599 w 1057"/>
                <a:gd name="T3" fmla="*/ 22098 h 1177"/>
                <a:gd name="T4" fmla="*/ 8763 w 1057"/>
                <a:gd name="T5" fmla="*/ 21931 h 1177"/>
                <a:gd name="T6" fmla="*/ 8924 w 1057"/>
                <a:gd name="T7" fmla="*/ 21681 h 1177"/>
                <a:gd name="T8" fmla="*/ 9035 w 1057"/>
                <a:gd name="T9" fmla="*/ 21365 h 1177"/>
                <a:gd name="T10" fmla="*/ 9126 w 1057"/>
                <a:gd name="T11" fmla="*/ 21039 h 1177"/>
                <a:gd name="T12" fmla="*/ 9210 w 1057"/>
                <a:gd name="T13" fmla="*/ 20627 h 1177"/>
                <a:gd name="T14" fmla="*/ 9241 w 1057"/>
                <a:gd name="T15" fmla="*/ 20172 h 1177"/>
                <a:gd name="T16" fmla="*/ 9241 w 1057"/>
                <a:gd name="T17" fmla="*/ 19972 h 1177"/>
                <a:gd name="T18" fmla="*/ 9241 w 1057"/>
                <a:gd name="T19" fmla="*/ 2199 h 1177"/>
                <a:gd name="T20" fmla="*/ 9224 w 1057"/>
                <a:gd name="T21" fmla="*/ 1806 h 1177"/>
                <a:gd name="T22" fmla="*/ 9181 w 1057"/>
                <a:gd name="T23" fmla="*/ 1365 h 1177"/>
                <a:gd name="T24" fmla="*/ 9094 w 1057"/>
                <a:gd name="T25" fmla="*/ 985 h 1177"/>
                <a:gd name="T26" fmla="*/ 8987 w 1057"/>
                <a:gd name="T27" fmla="*/ 662 h 1177"/>
                <a:gd name="T28" fmla="*/ 8837 w 1057"/>
                <a:gd name="T29" fmla="*/ 384 h 1177"/>
                <a:gd name="T30" fmla="*/ 8678 w 1057"/>
                <a:gd name="T31" fmla="*/ 170 h 1177"/>
                <a:gd name="T32" fmla="*/ 8522 w 1057"/>
                <a:gd name="T33" fmla="*/ 40 h 1177"/>
                <a:gd name="T34" fmla="*/ 8324 w 1057"/>
                <a:gd name="T35" fmla="*/ 0 h 1177"/>
                <a:gd name="T36" fmla="*/ 830 w 1057"/>
                <a:gd name="T37" fmla="*/ 40 h 1177"/>
                <a:gd name="T38" fmla="*/ 636 w 1057"/>
                <a:gd name="T39" fmla="*/ 133 h 1177"/>
                <a:gd name="T40" fmla="*/ 480 w 1057"/>
                <a:gd name="T41" fmla="*/ 280 h 1177"/>
                <a:gd name="T42" fmla="*/ 331 w 1057"/>
                <a:gd name="T43" fmla="*/ 532 h 1177"/>
                <a:gd name="T44" fmla="*/ 213 w 1057"/>
                <a:gd name="T45" fmla="*/ 840 h 1177"/>
                <a:gd name="T46" fmla="*/ 121 w 1057"/>
                <a:gd name="T47" fmla="*/ 1193 h 1177"/>
                <a:gd name="T48" fmla="*/ 28 w 1057"/>
                <a:gd name="T49" fmla="*/ 1559 h 1177"/>
                <a:gd name="T50" fmla="*/ 0 w 1057"/>
                <a:gd name="T51" fmla="*/ 2001 h 1177"/>
                <a:gd name="T52" fmla="*/ 0 w 1057"/>
                <a:gd name="T53" fmla="*/ 2199 h 1177"/>
                <a:gd name="T54" fmla="*/ 0 w 1057"/>
                <a:gd name="T55" fmla="*/ 20172 h 1177"/>
                <a:gd name="T56" fmla="*/ 28 w 1057"/>
                <a:gd name="T57" fmla="*/ 20627 h 1177"/>
                <a:gd name="T58" fmla="*/ 121 w 1057"/>
                <a:gd name="T59" fmla="*/ 21039 h 1177"/>
                <a:gd name="T60" fmla="*/ 213 w 1057"/>
                <a:gd name="T61" fmla="*/ 21365 h 1177"/>
                <a:gd name="T62" fmla="*/ 331 w 1057"/>
                <a:gd name="T63" fmla="*/ 21681 h 1177"/>
                <a:gd name="T64" fmla="*/ 480 w 1057"/>
                <a:gd name="T65" fmla="*/ 21931 h 1177"/>
                <a:gd name="T66" fmla="*/ 636 w 1057"/>
                <a:gd name="T67" fmla="*/ 22098 h 1177"/>
                <a:gd name="T68" fmla="*/ 830 w 1057"/>
                <a:gd name="T69" fmla="*/ 22177 h 1177"/>
                <a:gd name="T70" fmla="*/ 923 w 1057"/>
                <a:gd name="T71" fmla="*/ 22177 h 1177"/>
                <a:gd name="T72" fmla="*/ 8324 w 1057"/>
                <a:gd name="T73" fmla="*/ 22177 h 117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57"/>
                <a:gd name="T112" fmla="*/ 0 h 1177"/>
                <a:gd name="T113" fmla="*/ 1057 w 1057"/>
                <a:gd name="T114" fmla="*/ 1177 h 117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57" h="1177">
                  <a:moveTo>
                    <a:pt x="952" y="1177"/>
                  </a:moveTo>
                  <a:lnTo>
                    <a:pt x="963" y="1177"/>
                  </a:lnTo>
                  <a:lnTo>
                    <a:pt x="974" y="1175"/>
                  </a:lnTo>
                  <a:lnTo>
                    <a:pt x="983" y="1173"/>
                  </a:lnTo>
                  <a:lnTo>
                    <a:pt x="992" y="1169"/>
                  </a:lnTo>
                  <a:lnTo>
                    <a:pt x="1002" y="1164"/>
                  </a:lnTo>
                  <a:lnTo>
                    <a:pt x="1011" y="1158"/>
                  </a:lnTo>
                  <a:lnTo>
                    <a:pt x="1020" y="1151"/>
                  </a:lnTo>
                  <a:lnTo>
                    <a:pt x="1028" y="1143"/>
                  </a:lnTo>
                  <a:lnTo>
                    <a:pt x="1033" y="1134"/>
                  </a:lnTo>
                  <a:lnTo>
                    <a:pt x="1040" y="1125"/>
                  </a:lnTo>
                  <a:lnTo>
                    <a:pt x="1044" y="1117"/>
                  </a:lnTo>
                  <a:lnTo>
                    <a:pt x="1050" y="1106"/>
                  </a:lnTo>
                  <a:lnTo>
                    <a:pt x="1053" y="1095"/>
                  </a:lnTo>
                  <a:lnTo>
                    <a:pt x="1055" y="1084"/>
                  </a:lnTo>
                  <a:lnTo>
                    <a:pt x="1057" y="1071"/>
                  </a:lnTo>
                  <a:lnTo>
                    <a:pt x="1057" y="1060"/>
                  </a:lnTo>
                  <a:lnTo>
                    <a:pt x="1057" y="117"/>
                  </a:lnTo>
                  <a:lnTo>
                    <a:pt x="1057" y="106"/>
                  </a:lnTo>
                  <a:lnTo>
                    <a:pt x="1055" y="96"/>
                  </a:lnTo>
                  <a:lnTo>
                    <a:pt x="1053" y="83"/>
                  </a:lnTo>
                  <a:lnTo>
                    <a:pt x="1050" y="72"/>
                  </a:lnTo>
                  <a:lnTo>
                    <a:pt x="1044" y="63"/>
                  </a:lnTo>
                  <a:lnTo>
                    <a:pt x="1040" y="52"/>
                  </a:lnTo>
                  <a:lnTo>
                    <a:pt x="1033" y="44"/>
                  </a:lnTo>
                  <a:lnTo>
                    <a:pt x="1028" y="35"/>
                  </a:lnTo>
                  <a:lnTo>
                    <a:pt x="1020" y="28"/>
                  </a:lnTo>
                  <a:lnTo>
                    <a:pt x="1011" y="20"/>
                  </a:lnTo>
                  <a:lnTo>
                    <a:pt x="1002" y="15"/>
                  </a:lnTo>
                  <a:lnTo>
                    <a:pt x="992" y="9"/>
                  </a:lnTo>
                  <a:lnTo>
                    <a:pt x="983" y="7"/>
                  </a:lnTo>
                  <a:lnTo>
                    <a:pt x="974" y="2"/>
                  </a:lnTo>
                  <a:lnTo>
                    <a:pt x="963" y="2"/>
                  </a:lnTo>
                  <a:lnTo>
                    <a:pt x="952" y="0"/>
                  </a:lnTo>
                  <a:lnTo>
                    <a:pt x="105" y="0"/>
                  </a:lnTo>
                  <a:lnTo>
                    <a:pt x="94" y="2"/>
                  </a:lnTo>
                  <a:lnTo>
                    <a:pt x="85" y="2"/>
                  </a:lnTo>
                  <a:lnTo>
                    <a:pt x="73" y="7"/>
                  </a:lnTo>
                  <a:lnTo>
                    <a:pt x="64" y="9"/>
                  </a:lnTo>
                  <a:lnTo>
                    <a:pt x="55" y="15"/>
                  </a:lnTo>
                  <a:lnTo>
                    <a:pt x="46" y="20"/>
                  </a:lnTo>
                  <a:lnTo>
                    <a:pt x="38" y="28"/>
                  </a:lnTo>
                  <a:lnTo>
                    <a:pt x="31" y="35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3" y="63"/>
                  </a:lnTo>
                  <a:lnTo>
                    <a:pt x="7" y="72"/>
                  </a:lnTo>
                  <a:lnTo>
                    <a:pt x="3" y="83"/>
                  </a:lnTo>
                  <a:lnTo>
                    <a:pt x="1" y="96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060"/>
                  </a:lnTo>
                  <a:lnTo>
                    <a:pt x="0" y="1071"/>
                  </a:lnTo>
                  <a:lnTo>
                    <a:pt x="1" y="1084"/>
                  </a:lnTo>
                  <a:lnTo>
                    <a:pt x="3" y="1095"/>
                  </a:lnTo>
                  <a:lnTo>
                    <a:pt x="7" y="1106"/>
                  </a:lnTo>
                  <a:lnTo>
                    <a:pt x="13" y="1117"/>
                  </a:lnTo>
                  <a:lnTo>
                    <a:pt x="18" y="1125"/>
                  </a:lnTo>
                  <a:lnTo>
                    <a:pt x="24" y="1134"/>
                  </a:lnTo>
                  <a:lnTo>
                    <a:pt x="31" y="1143"/>
                  </a:lnTo>
                  <a:lnTo>
                    <a:pt x="38" y="1151"/>
                  </a:lnTo>
                  <a:lnTo>
                    <a:pt x="46" y="1158"/>
                  </a:lnTo>
                  <a:lnTo>
                    <a:pt x="55" y="1164"/>
                  </a:lnTo>
                  <a:lnTo>
                    <a:pt x="64" y="1169"/>
                  </a:lnTo>
                  <a:lnTo>
                    <a:pt x="73" y="1173"/>
                  </a:lnTo>
                  <a:lnTo>
                    <a:pt x="85" y="1175"/>
                  </a:lnTo>
                  <a:lnTo>
                    <a:pt x="94" y="1177"/>
                  </a:lnTo>
                  <a:lnTo>
                    <a:pt x="105" y="1177"/>
                  </a:lnTo>
                  <a:lnTo>
                    <a:pt x="952" y="1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Freeform 8"/>
            <p:cNvSpPr>
              <a:spLocks/>
            </p:cNvSpPr>
            <p:nvPr/>
          </p:nvSpPr>
          <p:spPr bwMode="auto">
            <a:xfrm>
              <a:off x="8756" y="4140"/>
              <a:ext cx="1095" cy="391"/>
            </a:xfrm>
            <a:custGeom>
              <a:avLst/>
              <a:gdLst>
                <a:gd name="T0" fmla="*/ 0 w 860"/>
                <a:gd name="T1" fmla="*/ 0 h 282"/>
                <a:gd name="T2" fmla="*/ 0 w 860"/>
                <a:gd name="T3" fmla="*/ 5333 h 282"/>
                <a:gd name="T4" fmla="*/ 556 w 860"/>
                <a:gd name="T5" fmla="*/ 5333 h 282"/>
                <a:gd name="T6" fmla="*/ 556 w 860"/>
                <a:gd name="T7" fmla="*/ 3974 h 282"/>
                <a:gd name="T8" fmla="*/ 7011 w 860"/>
                <a:gd name="T9" fmla="*/ 3974 h 282"/>
                <a:gd name="T10" fmla="*/ 7011 w 860"/>
                <a:gd name="T11" fmla="*/ 5333 h 282"/>
                <a:gd name="T12" fmla="*/ 7563 w 860"/>
                <a:gd name="T13" fmla="*/ 5333 h 282"/>
                <a:gd name="T14" fmla="*/ 7563 w 860"/>
                <a:gd name="T15" fmla="*/ 1339 h 282"/>
                <a:gd name="T16" fmla="*/ 7011 w 860"/>
                <a:gd name="T17" fmla="*/ 1339 h 282"/>
                <a:gd name="T18" fmla="*/ 7011 w 860"/>
                <a:gd name="T19" fmla="*/ 2677 h 282"/>
                <a:gd name="T20" fmla="*/ 556 w 860"/>
                <a:gd name="T21" fmla="*/ 2677 h 282"/>
                <a:gd name="T22" fmla="*/ 556 w 860"/>
                <a:gd name="T23" fmla="*/ 0 h 282"/>
                <a:gd name="T24" fmla="*/ 0 w 860"/>
                <a:gd name="T25" fmla="*/ 0 h 2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0"/>
                <a:gd name="T40" fmla="*/ 0 h 282"/>
                <a:gd name="T41" fmla="*/ 860 w 860"/>
                <a:gd name="T42" fmla="*/ 282 h 2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0" h="282">
                  <a:moveTo>
                    <a:pt x="0" y="0"/>
                  </a:moveTo>
                  <a:lnTo>
                    <a:pt x="0" y="282"/>
                  </a:lnTo>
                  <a:lnTo>
                    <a:pt x="63" y="282"/>
                  </a:lnTo>
                  <a:lnTo>
                    <a:pt x="63" y="210"/>
                  </a:lnTo>
                  <a:lnTo>
                    <a:pt x="797" y="210"/>
                  </a:lnTo>
                  <a:lnTo>
                    <a:pt x="797" y="282"/>
                  </a:lnTo>
                  <a:lnTo>
                    <a:pt x="860" y="282"/>
                  </a:lnTo>
                  <a:lnTo>
                    <a:pt x="860" y="71"/>
                  </a:lnTo>
                  <a:lnTo>
                    <a:pt x="797" y="71"/>
                  </a:lnTo>
                  <a:lnTo>
                    <a:pt x="797" y="141"/>
                  </a:lnTo>
                  <a:lnTo>
                    <a:pt x="63" y="141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Freeform 9"/>
            <p:cNvSpPr>
              <a:spLocks/>
            </p:cNvSpPr>
            <p:nvPr/>
          </p:nvSpPr>
          <p:spPr bwMode="auto">
            <a:xfrm>
              <a:off x="8756" y="4140"/>
              <a:ext cx="1095" cy="391"/>
            </a:xfrm>
            <a:custGeom>
              <a:avLst/>
              <a:gdLst>
                <a:gd name="T0" fmla="*/ 0 w 860"/>
                <a:gd name="T1" fmla="*/ 0 h 282"/>
                <a:gd name="T2" fmla="*/ 0 w 860"/>
                <a:gd name="T3" fmla="*/ 5333 h 282"/>
                <a:gd name="T4" fmla="*/ 556 w 860"/>
                <a:gd name="T5" fmla="*/ 5333 h 282"/>
                <a:gd name="T6" fmla="*/ 556 w 860"/>
                <a:gd name="T7" fmla="*/ 3974 h 282"/>
                <a:gd name="T8" fmla="*/ 7011 w 860"/>
                <a:gd name="T9" fmla="*/ 3974 h 282"/>
                <a:gd name="T10" fmla="*/ 7011 w 860"/>
                <a:gd name="T11" fmla="*/ 5333 h 282"/>
                <a:gd name="T12" fmla="*/ 7563 w 860"/>
                <a:gd name="T13" fmla="*/ 5333 h 282"/>
                <a:gd name="T14" fmla="*/ 7563 w 860"/>
                <a:gd name="T15" fmla="*/ 1339 h 282"/>
                <a:gd name="T16" fmla="*/ 7011 w 860"/>
                <a:gd name="T17" fmla="*/ 1339 h 282"/>
                <a:gd name="T18" fmla="*/ 7011 w 860"/>
                <a:gd name="T19" fmla="*/ 2677 h 282"/>
                <a:gd name="T20" fmla="*/ 556 w 860"/>
                <a:gd name="T21" fmla="*/ 2677 h 282"/>
                <a:gd name="T22" fmla="*/ 556 w 860"/>
                <a:gd name="T23" fmla="*/ 0 h 282"/>
                <a:gd name="T24" fmla="*/ 0 w 860"/>
                <a:gd name="T25" fmla="*/ 0 h 2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0"/>
                <a:gd name="T40" fmla="*/ 0 h 282"/>
                <a:gd name="T41" fmla="*/ 860 w 860"/>
                <a:gd name="T42" fmla="*/ 282 h 2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0" h="282">
                  <a:moveTo>
                    <a:pt x="0" y="0"/>
                  </a:moveTo>
                  <a:lnTo>
                    <a:pt x="0" y="282"/>
                  </a:lnTo>
                  <a:lnTo>
                    <a:pt x="63" y="282"/>
                  </a:lnTo>
                  <a:lnTo>
                    <a:pt x="63" y="210"/>
                  </a:lnTo>
                  <a:lnTo>
                    <a:pt x="797" y="210"/>
                  </a:lnTo>
                  <a:lnTo>
                    <a:pt x="797" y="282"/>
                  </a:lnTo>
                  <a:lnTo>
                    <a:pt x="860" y="282"/>
                  </a:lnTo>
                  <a:lnTo>
                    <a:pt x="860" y="71"/>
                  </a:lnTo>
                  <a:lnTo>
                    <a:pt x="797" y="71"/>
                  </a:lnTo>
                  <a:lnTo>
                    <a:pt x="797" y="141"/>
                  </a:lnTo>
                  <a:lnTo>
                    <a:pt x="63" y="141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Freeform 10"/>
            <p:cNvSpPr>
              <a:spLocks/>
            </p:cNvSpPr>
            <p:nvPr/>
          </p:nvSpPr>
          <p:spPr bwMode="auto">
            <a:xfrm>
              <a:off x="9024" y="4174"/>
              <a:ext cx="722" cy="129"/>
            </a:xfrm>
            <a:custGeom>
              <a:avLst/>
              <a:gdLst>
                <a:gd name="T0" fmla="*/ 536 w 567"/>
                <a:gd name="T1" fmla="*/ 329 h 93"/>
                <a:gd name="T2" fmla="*/ 479 w 567"/>
                <a:gd name="T3" fmla="*/ 329 h 93"/>
                <a:gd name="T4" fmla="*/ 421 w 567"/>
                <a:gd name="T5" fmla="*/ 354 h 93"/>
                <a:gd name="T6" fmla="*/ 378 w 567"/>
                <a:gd name="T7" fmla="*/ 391 h 93"/>
                <a:gd name="T8" fmla="*/ 326 w 567"/>
                <a:gd name="T9" fmla="*/ 437 h 93"/>
                <a:gd name="T10" fmla="*/ 280 w 567"/>
                <a:gd name="T11" fmla="*/ 491 h 93"/>
                <a:gd name="T12" fmla="*/ 224 w 567"/>
                <a:gd name="T13" fmla="*/ 571 h 93"/>
                <a:gd name="T14" fmla="*/ 155 w 567"/>
                <a:gd name="T15" fmla="*/ 739 h 93"/>
                <a:gd name="T16" fmla="*/ 76 w 567"/>
                <a:gd name="T17" fmla="*/ 889 h 93"/>
                <a:gd name="T18" fmla="*/ 59 w 567"/>
                <a:gd name="T19" fmla="*/ 1025 h 93"/>
                <a:gd name="T20" fmla="*/ 36 w 567"/>
                <a:gd name="T21" fmla="*/ 1139 h 93"/>
                <a:gd name="T22" fmla="*/ 22 w 567"/>
                <a:gd name="T23" fmla="*/ 1273 h 93"/>
                <a:gd name="T24" fmla="*/ 0 w 567"/>
                <a:gd name="T25" fmla="*/ 1380 h 93"/>
                <a:gd name="T26" fmla="*/ 0 w 567"/>
                <a:gd name="T27" fmla="*/ 1524 h 93"/>
                <a:gd name="T28" fmla="*/ 0 w 567"/>
                <a:gd name="T29" fmla="*/ 1634 h 93"/>
                <a:gd name="T30" fmla="*/ 0 w 567"/>
                <a:gd name="T31" fmla="*/ 1730 h 93"/>
                <a:gd name="T32" fmla="*/ 0 w 567"/>
                <a:gd name="T33" fmla="*/ 1766 h 93"/>
                <a:gd name="T34" fmla="*/ 0 w 567"/>
                <a:gd name="T35" fmla="*/ 1766 h 93"/>
                <a:gd name="T36" fmla="*/ 4988 w 567"/>
                <a:gd name="T37" fmla="*/ 1766 h 93"/>
                <a:gd name="T38" fmla="*/ 4988 w 567"/>
                <a:gd name="T39" fmla="*/ 1634 h 93"/>
                <a:gd name="T40" fmla="*/ 4988 w 567"/>
                <a:gd name="T41" fmla="*/ 1524 h 93"/>
                <a:gd name="T42" fmla="*/ 4971 w 567"/>
                <a:gd name="T43" fmla="*/ 1380 h 93"/>
                <a:gd name="T44" fmla="*/ 4960 w 567"/>
                <a:gd name="T45" fmla="*/ 1273 h 93"/>
                <a:gd name="T46" fmla="*/ 4933 w 567"/>
                <a:gd name="T47" fmla="*/ 1139 h 93"/>
                <a:gd name="T48" fmla="*/ 4924 w 567"/>
                <a:gd name="T49" fmla="*/ 1025 h 93"/>
                <a:gd name="T50" fmla="*/ 4897 w 567"/>
                <a:gd name="T51" fmla="*/ 889 h 93"/>
                <a:gd name="T52" fmla="*/ 4862 w 567"/>
                <a:gd name="T53" fmla="*/ 821 h 93"/>
                <a:gd name="T54" fmla="*/ 4801 w 567"/>
                <a:gd name="T55" fmla="*/ 606 h 93"/>
                <a:gd name="T56" fmla="*/ 4743 w 567"/>
                <a:gd name="T57" fmla="*/ 571 h 93"/>
                <a:gd name="T58" fmla="*/ 4705 w 567"/>
                <a:gd name="T59" fmla="*/ 491 h 93"/>
                <a:gd name="T60" fmla="*/ 4667 w 567"/>
                <a:gd name="T61" fmla="*/ 437 h 93"/>
                <a:gd name="T62" fmla="*/ 4608 w 567"/>
                <a:gd name="T63" fmla="*/ 391 h 93"/>
                <a:gd name="T64" fmla="*/ 4551 w 567"/>
                <a:gd name="T65" fmla="*/ 354 h 93"/>
                <a:gd name="T66" fmla="*/ 4503 w 567"/>
                <a:gd name="T67" fmla="*/ 329 h 93"/>
                <a:gd name="T68" fmla="*/ 4485 w 567"/>
                <a:gd name="T69" fmla="*/ 329 h 93"/>
                <a:gd name="T70" fmla="*/ 4449 w 567"/>
                <a:gd name="T71" fmla="*/ 329 h 93"/>
                <a:gd name="T72" fmla="*/ 4210 w 567"/>
                <a:gd name="T73" fmla="*/ 250 h 93"/>
                <a:gd name="T74" fmla="*/ 3970 w 567"/>
                <a:gd name="T75" fmla="*/ 184 h 93"/>
                <a:gd name="T76" fmla="*/ 3725 w 567"/>
                <a:gd name="T77" fmla="*/ 105 h 93"/>
                <a:gd name="T78" fmla="*/ 3480 w 567"/>
                <a:gd name="T79" fmla="*/ 76 h 93"/>
                <a:gd name="T80" fmla="*/ 3219 w 567"/>
                <a:gd name="T81" fmla="*/ 40 h 93"/>
                <a:gd name="T82" fmla="*/ 2976 w 567"/>
                <a:gd name="T83" fmla="*/ 40 h 93"/>
                <a:gd name="T84" fmla="*/ 2733 w 567"/>
                <a:gd name="T85" fmla="*/ 0 h 93"/>
                <a:gd name="T86" fmla="*/ 2484 w 567"/>
                <a:gd name="T87" fmla="*/ 0 h 93"/>
                <a:gd name="T88" fmla="*/ 2244 w 567"/>
                <a:gd name="T89" fmla="*/ 0 h 93"/>
                <a:gd name="T90" fmla="*/ 1999 w 567"/>
                <a:gd name="T91" fmla="*/ 40 h 93"/>
                <a:gd name="T92" fmla="*/ 1762 w 567"/>
                <a:gd name="T93" fmla="*/ 40 h 93"/>
                <a:gd name="T94" fmla="*/ 1513 w 567"/>
                <a:gd name="T95" fmla="*/ 76 h 93"/>
                <a:gd name="T96" fmla="*/ 1263 w 567"/>
                <a:gd name="T97" fmla="*/ 105 h 93"/>
                <a:gd name="T98" fmla="*/ 1019 w 567"/>
                <a:gd name="T99" fmla="*/ 184 h 93"/>
                <a:gd name="T100" fmla="*/ 779 w 567"/>
                <a:gd name="T101" fmla="*/ 250 h 93"/>
                <a:gd name="T102" fmla="*/ 536 w 567"/>
                <a:gd name="T103" fmla="*/ 329 h 93"/>
                <a:gd name="T104" fmla="*/ 536 w 567"/>
                <a:gd name="T105" fmla="*/ 329 h 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7"/>
                <a:gd name="T160" fmla="*/ 0 h 93"/>
                <a:gd name="T161" fmla="*/ 567 w 567"/>
                <a:gd name="T162" fmla="*/ 93 h 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7" h="93">
                  <a:moveTo>
                    <a:pt x="61" y="17"/>
                  </a:moveTo>
                  <a:lnTo>
                    <a:pt x="54" y="17"/>
                  </a:lnTo>
                  <a:lnTo>
                    <a:pt x="48" y="19"/>
                  </a:lnTo>
                  <a:lnTo>
                    <a:pt x="43" y="21"/>
                  </a:lnTo>
                  <a:lnTo>
                    <a:pt x="37" y="23"/>
                  </a:lnTo>
                  <a:lnTo>
                    <a:pt x="32" y="26"/>
                  </a:lnTo>
                  <a:lnTo>
                    <a:pt x="26" y="30"/>
                  </a:lnTo>
                  <a:lnTo>
                    <a:pt x="17" y="39"/>
                  </a:lnTo>
                  <a:lnTo>
                    <a:pt x="9" y="47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7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567" y="93"/>
                  </a:lnTo>
                  <a:lnTo>
                    <a:pt x="567" y="86"/>
                  </a:lnTo>
                  <a:lnTo>
                    <a:pt x="567" y="80"/>
                  </a:lnTo>
                  <a:lnTo>
                    <a:pt x="565" y="73"/>
                  </a:lnTo>
                  <a:lnTo>
                    <a:pt x="563" y="67"/>
                  </a:lnTo>
                  <a:lnTo>
                    <a:pt x="561" y="60"/>
                  </a:lnTo>
                  <a:lnTo>
                    <a:pt x="559" y="54"/>
                  </a:lnTo>
                  <a:lnTo>
                    <a:pt x="556" y="47"/>
                  </a:lnTo>
                  <a:lnTo>
                    <a:pt x="552" y="43"/>
                  </a:lnTo>
                  <a:lnTo>
                    <a:pt x="545" y="32"/>
                  </a:lnTo>
                  <a:lnTo>
                    <a:pt x="539" y="30"/>
                  </a:lnTo>
                  <a:lnTo>
                    <a:pt x="535" y="26"/>
                  </a:lnTo>
                  <a:lnTo>
                    <a:pt x="530" y="23"/>
                  </a:lnTo>
                  <a:lnTo>
                    <a:pt x="524" y="21"/>
                  </a:lnTo>
                  <a:lnTo>
                    <a:pt x="517" y="19"/>
                  </a:lnTo>
                  <a:lnTo>
                    <a:pt x="511" y="17"/>
                  </a:lnTo>
                  <a:lnTo>
                    <a:pt x="510" y="17"/>
                  </a:lnTo>
                  <a:lnTo>
                    <a:pt x="506" y="17"/>
                  </a:lnTo>
                  <a:lnTo>
                    <a:pt x="478" y="13"/>
                  </a:lnTo>
                  <a:lnTo>
                    <a:pt x="451" y="10"/>
                  </a:lnTo>
                  <a:lnTo>
                    <a:pt x="423" y="6"/>
                  </a:lnTo>
                  <a:lnTo>
                    <a:pt x="395" y="4"/>
                  </a:lnTo>
                  <a:lnTo>
                    <a:pt x="366" y="2"/>
                  </a:lnTo>
                  <a:lnTo>
                    <a:pt x="338" y="2"/>
                  </a:lnTo>
                  <a:lnTo>
                    <a:pt x="310" y="0"/>
                  </a:lnTo>
                  <a:lnTo>
                    <a:pt x="283" y="0"/>
                  </a:lnTo>
                  <a:lnTo>
                    <a:pt x="255" y="0"/>
                  </a:lnTo>
                  <a:lnTo>
                    <a:pt x="227" y="2"/>
                  </a:lnTo>
                  <a:lnTo>
                    <a:pt x="200" y="2"/>
                  </a:lnTo>
                  <a:lnTo>
                    <a:pt x="172" y="4"/>
                  </a:lnTo>
                  <a:lnTo>
                    <a:pt x="144" y="6"/>
                  </a:lnTo>
                  <a:lnTo>
                    <a:pt x="116" y="10"/>
                  </a:lnTo>
                  <a:lnTo>
                    <a:pt x="89" y="13"/>
                  </a:lnTo>
                  <a:lnTo>
                    <a:pt x="6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Freeform 11"/>
            <p:cNvSpPr>
              <a:spLocks/>
            </p:cNvSpPr>
            <p:nvPr/>
          </p:nvSpPr>
          <p:spPr bwMode="auto">
            <a:xfrm>
              <a:off x="9024" y="4174"/>
              <a:ext cx="722" cy="129"/>
            </a:xfrm>
            <a:custGeom>
              <a:avLst/>
              <a:gdLst>
                <a:gd name="T0" fmla="*/ 536 w 567"/>
                <a:gd name="T1" fmla="*/ 329 h 93"/>
                <a:gd name="T2" fmla="*/ 479 w 567"/>
                <a:gd name="T3" fmla="*/ 329 h 93"/>
                <a:gd name="T4" fmla="*/ 421 w 567"/>
                <a:gd name="T5" fmla="*/ 354 h 93"/>
                <a:gd name="T6" fmla="*/ 378 w 567"/>
                <a:gd name="T7" fmla="*/ 391 h 93"/>
                <a:gd name="T8" fmla="*/ 326 w 567"/>
                <a:gd name="T9" fmla="*/ 437 h 93"/>
                <a:gd name="T10" fmla="*/ 280 w 567"/>
                <a:gd name="T11" fmla="*/ 491 h 93"/>
                <a:gd name="T12" fmla="*/ 224 w 567"/>
                <a:gd name="T13" fmla="*/ 571 h 93"/>
                <a:gd name="T14" fmla="*/ 155 w 567"/>
                <a:gd name="T15" fmla="*/ 739 h 93"/>
                <a:gd name="T16" fmla="*/ 76 w 567"/>
                <a:gd name="T17" fmla="*/ 889 h 93"/>
                <a:gd name="T18" fmla="*/ 59 w 567"/>
                <a:gd name="T19" fmla="*/ 1025 h 93"/>
                <a:gd name="T20" fmla="*/ 36 w 567"/>
                <a:gd name="T21" fmla="*/ 1139 h 93"/>
                <a:gd name="T22" fmla="*/ 22 w 567"/>
                <a:gd name="T23" fmla="*/ 1273 h 93"/>
                <a:gd name="T24" fmla="*/ 0 w 567"/>
                <a:gd name="T25" fmla="*/ 1380 h 93"/>
                <a:gd name="T26" fmla="*/ 0 w 567"/>
                <a:gd name="T27" fmla="*/ 1524 h 93"/>
                <a:gd name="T28" fmla="*/ 0 w 567"/>
                <a:gd name="T29" fmla="*/ 1634 h 93"/>
                <a:gd name="T30" fmla="*/ 0 w 567"/>
                <a:gd name="T31" fmla="*/ 1730 h 93"/>
                <a:gd name="T32" fmla="*/ 0 w 567"/>
                <a:gd name="T33" fmla="*/ 1766 h 93"/>
                <a:gd name="T34" fmla="*/ 0 w 567"/>
                <a:gd name="T35" fmla="*/ 1766 h 93"/>
                <a:gd name="T36" fmla="*/ 4988 w 567"/>
                <a:gd name="T37" fmla="*/ 1766 h 93"/>
                <a:gd name="T38" fmla="*/ 4988 w 567"/>
                <a:gd name="T39" fmla="*/ 1634 h 93"/>
                <a:gd name="T40" fmla="*/ 4988 w 567"/>
                <a:gd name="T41" fmla="*/ 1524 h 93"/>
                <a:gd name="T42" fmla="*/ 4971 w 567"/>
                <a:gd name="T43" fmla="*/ 1380 h 93"/>
                <a:gd name="T44" fmla="*/ 4960 w 567"/>
                <a:gd name="T45" fmla="*/ 1273 h 93"/>
                <a:gd name="T46" fmla="*/ 4933 w 567"/>
                <a:gd name="T47" fmla="*/ 1139 h 93"/>
                <a:gd name="T48" fmla="*/ 4924 w 567"/>
                <a:gd name="T49" fmla="*/ 1025 h 93"/>
                <a:gd name="T50" fmla="*/ 4897 w 567"/>
                <a:gd name="T51" fmla="*/ 889 h 93"/>
                <a:gd name="T52" fmla="*/ 4862 w 567"/>
                <a:gd name="T53" fmla="*/ 821 h 93"/>
                <a:gd name="T54" fmla="*/ 4801 w 567"/>
                <a:gd name="T55" fmla="*/ 606 h 93"/>
                <a:gd name="T56" fmla="*/ 4743 w 567"/>
                <a:gd name="T57" fmla="*/ 571 h 93"/>
                <a:gd name="T58" fmla="*/ 4705 w 567"/>
                <a:gd name="T59" fmla="*/ 491 h 93"/>
                <a:gd name="T60" fmla="*/ 4667 w 567"/>
                <a:gd name="T61" fmla="*/ 437 h 93"/>
                <a:gd name="T62" fmla="*/ 4608 w 567"/>
                <a:gd name="T63" fmla="*/ 391 h 93"/>
                <a:gd name="T64" fmla="*/ 4551 w 567"/>
                <a:gd name="T65" fmla="*/ 354 h 93"/>
                <a:gd name="T66" fmla="*/ 4503 w 567"/>
                <a:gd name="T67" fmla="*/ 329 h 93"/>
                <a:gd name="T68" fmla="*/ 4485 w 567"/>
                <a:gd name="T69" fmla="*/ 329 h 93"/>
                <a:gd name="T70" fmla="*/ 4449 w 567"/>
                <a:gd name="T71" fmla="*/ 329 h 93"/>
                <a:gd name="T72" fmla="*/ 4210 w 567"/>
                <a:gd name="T73" fmla="*/ 250 h 93"/>
                <a:gd name="T74" fmla="*/ 3970 w 567"/>
                <a:gd name="T75" fmla="*/ 184 h 93"/>
                <a:gd name="T76" fmla="*/ 3725 w 567"/>
                <a:gd name="T77" fmla="*/ 105 h 93"/>
                <a:gd name="T78" fmla="*/ 3480 w 567"/>
                <a:gd name="T79" fmla="*/ 76 h 93"/>
                <a:gd name="T80" fmla="*/ 3219 w 567"/>
                <a:gd name="T81" fmla="*/ 40 h 93"/>
                <a:gd name="T82" fmla="*/ 2976 w 567"/>
                <a:gd name="T83" fmla="*/ 40 h 93"/>
                <a:gd name="T84" fmla="*/ 2733 w 567"/>
                <a:gd name="T85" fmla="*/ 0 h 93"/>
                <a:gd name="T86" fmla="*/ 2484 w 567"/>
                <a:gd name="T87" fmla="*/ 0 h 93"/>
                <a:gd name="T88" fmla="*/ 2244 w 567"/>
                <a:gd name="T89" fmla="*/ 0 h 93"/>
                <a:gd name="T90" fmla="*/ 1999 w 567"/>
                <a:gd name="T91" fmla="*/ 40 h 93"/>
                <a:gd name="T92" fmla="*/ 1762 w 567"/>
                <a:gd name="T93" fmla="*/ 40 h 93"/>
                <a:gd name="T94" fmla="*/ 1513 w 567"/>
                <a:gd name="T95" fmla="*/ 76 h 93"/>
                <a:gd name="T96" fmla="*/ 1263 w 567"/>
                <a:gd name="T97" fmla="*/ 105 h 93"/>
                <a:gd name="T98" fmla="*/ 1019 w 567"/>
                <a:gd name="T99" fmla="*/ 184 h 93"/>
                <a:gd name="T100" fmla="*/ 779 w 567"/>
                <a:gd name="T101" fmla="*/ 250 h 93"/>
                <a:gd name="T102" fmla="*/ 536 w 567"/>
                <a:gd name="T103" fmla="*/ 329 h 93"/>
                <a:gd name="T104" fmla="*/ 536 w 567"/>
                <a:gd name="T105" fmla="*/ 329 h 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7"/>
                <a:gd name="T160" fmla="*/ 0 h 93"/>
                <a:gd name="T161" fmla="*/ 567 w 567"/>
                <a:gd name="T162" fmla="*/ 93 h 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7" h="93">
                  <a:moveTo>
                    <a:pt x="61" y="17"/>
                  </a:moveTo>
                  <a:lnTo>
                    <a:pt x="54" y="17"/>
                  </a:lnTo>
                  <a:lnTo>
                    <a:pt x="48" y="19"/>
                  </a:lnTo>
                  <a:lnTo>
                    <a:pt x="43" y="21"/>
                  </a:lnTo>
                  <a:lnTo>
                    <a:pt x="37" y="23"/>
                  </a:lnTo>
                  <a:lnTo>
                    <a:pt x="32" y="26"/>
                  </a:lnTo>
                  <a:lnTo>
                    <a:pt x="26" y="30"/>
                  </a:lnTo>
                  <a:lnTo>
                    <a:pt x="17" y="39"/>
                  </a:lnTo>
                  <a:lnTo>
                    <a:pt x="9" y="47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7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567" y="93"/>
                  </a:lnTo>
                  <a:lnTo>
                    <a:pt x="567" y="86"/>
                  </a:lnTo>
                  <a:lnTo>
                    <a:pt x="567" y="80"/>
                  </a:lnTo>
                  <a:lnTo>
                    <a:pt x="565" y="73"/>
                  </a:lnTo>
                  <a:lnTo>
                    <a:pt x="563" y="67"/>
                  </a:lnTo>
                  <a:lnTo>
                    <a:pt x="561" y="60"/>
                  </a:lnTo>
                  <a:lnTo>
                    <a:pt x="559" y="54"/>
                  </a:lnTo>
                  <a:lnTo>
                    <a:pt x="556" y="47"/>
                  </a:lnTo>
                  <a:lnTo>
                    <a:pt x="552" y="43"/>
                  </a:lnTo>
                  <a:lnTo>
                    <a:pt x="545" y="32"/>
                  </a:lnTo>
                  <a:lnTo>
                    <a:pt x="539" y="30"/>
                  </a:lnTo>
                  <a:lnTo>
                    <a:pt x="535" y="26"/>
                  </a:lnTo>
                  <a:lnTo>
                    <a:pt x="530" y="23"/>
                  </a:lnTo>
                  <a:lnTo>
                    <a:pt x="524" y="21"/>
                  </a:lnTo>
                  <a:lnTo>
                    <a:pt x="517" y="19"/>
                  </a:lnTo>
                  <a:lnTo>
                    <a:pt x="511" y="17"/>
                  </a:lnTo>
                  <a:lnTo>
                    <a:pt x="510" y="17"/>
                  </a:lnTo>
                  <a:lnTo>
                    <a:pt x="506" y="17"/>
                  </a:lnTo>
                  <a:lnTo>
                    <a:pt x="478" y="13"/>
                  </a:lnTo>
                  <a:lnTo>
                    <a:pt x="451" y="10"/>
                  </a:lnTo>
                  <a:lnTo>
                    <a:pt x="423" y="6"/>
                  </a:lnTo>
                  <a:lnTo>
                    <a:pt x="395" y="4"/>
                  </a:lnTo>
                  <a:lnTo>
                    <a:pt x="366" y="2"/>
                  </a:lnTo>
                  <a:lnTo>
                    <a:pt x="338" y="2"/>
                  </a:lnTo>
                  <a:lnTo>
                    <a:pt x="310" y="0"/>
                  </a:lnTo>
                  <a:lnTo>
                    <a:pt x="283" y="0"/>
                  </a:lnTo>
                  <a:lnTo>
                    <a:pt x="255" y="0"/>
                  </a:lnTo>
                  <a:lnTo>
                    <a:pt x="227" y="2"/>
                  </a:lnTo>
                  <a:lnTo>
                    <a:pt x="200" y="2"/>
                  </a:lnTo>
                  <a:lnTo>
                    <a:pt x="172" y="4"/>
                  </a:lnTo>
                  <a:lnTo>
                    <a:pt x="144" y="6"/>
                  </a:lnTo>
                  <a:lnTo>
                    <a:pt x="116" y="10"/>
                  </a:lnTo>
                  <a:lnTo>
                    <a:pt x="89" y="13"/>
                  </a:lnTo>
                  <a:lnTo>
                    <a:pt x="61" y="1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Freeform 12"/>
            <p:cNvSpPr>
              <a:spLocks noEditPoints="1"/>
            </p:cNvSpPr>
            <p:nvPr/>
          </p:nvSpPr>
          <p:spPr bwMode="auto">
            <a:xfrm>
              <a:off x="9182" y="5795"/>
              <a:ext cx="389" cy="373"/>
            </a:xfrm>
            <a:custGeom>
              <a:avLst/>
              <a:gdLst>
                <a:gd name="T0" fmla="*/ 0 w 306"/>
                <a:gd name="T1" fmla="*/ 3784 h 269"/>
                <a:gd name="T2" fmla="*/ 46 w 306"/>
                <a:gd name="T3" fmla="*/ 3367 h 269"/>
                <a:gd name="T4" fmla="*/ 119 w 306"/>
                <a:gd name="T5" fmla="*/ 3088 h 269"/>
                <a:gd name="T6" fmla="*/ 192 w 306"/>
                <a:gd name="T7" fmla="*/ 2929 h 269"/>
                <a:gd name="T8" fmla="*/ 244 w 306"/>
                <a:gd name="T9" fmla="*/ 2888 h 269"/>
                <a:gd name="T10" fmla="*/ 297 w 306"/>
                <a:gd name="T11" fmla="*/ 2888 h 269"/>
                <a:gd name="T12" fmla="*/ 353 w 306"/>
                <a:gd name="T13" fmla="*/ 2929 h 269"/>
                <a:gd name="T14" fmla="*/ 417 w 306"/>
                <a:gd name="T15" fmla="*/ 3088 h 269"/>
                <a:gd name="T16" fmla="*/ 493 w 306"/>
                <a:gd name="T17" fmla="*/ 3367 h 269"/>
                <a:gd name="T18" fmla="*/ 548 w 306"/>
                <a:gd name="T19" fmla="*/ 3784 h 269"/>
                <a:gd name="T20" fmla="*/ 548 w 306"/>
                <a:gd name="T21" fmla="*/ 4005 h 269"/>
                <a:gd name="T22" fmla="*/ 530 w 306"/>
                <a:gd name="T23" fmla="*/ 4427 h 269"/>
                <a:gd name="T24" fmla="*/ 454 w 306"/>
                <a:gd name="T25" fmla="*/ 4770 h 269"/>
                <a:gd name="T26" fmla="*/ 378 w 306"/>
                <a:gd name="T27" fmla="*/ 5018 h 269"/>
                <a:gd name="T28" fmla="*/ 320 w 306"/>
                <a:gd name="T29" fmla="*/ 5096 h 269"/>
                <a:gd name="T30" fmla="*/ 270 w 306"/>
                <a:gd name="T31" fmla="*/ 5096 h 269"/>
                <a:gd name="T32" fmla="*/ 212 w 306"/>
                <a:gd name="T33" fmla="*/ 5096 h 269"/>
                <a:gd name="T34" fmla="*/ 156 w 306"/>
                <a:gd name="T35" fmla="*/ 5018 h 269"/>
                <a:gd name="T36" fmla="*/ 76 w 306"/>
                <a:gd name="T37" fmla="*/ 4770 h 269"/>
                <a:gd name="T38" fmla="*/ 22 w 306"/>
                <a:gd name="T39" fmla="*/ 4427 h 269"/>
                <a:gd name="T40" fmla="*/ 0 w 306"/>
                <a:gd name="T41" fmla="*/ 4005 h 269"/>
                <a:gd name="T42" fmla="*/ 2113 w 306"/>
                <a:gd name="T43" fmla="*/ 1125 h 269"/>
                <a:gd name="T44" fmla="*/ 2119 w 306"/>
                <a:gd name="T45" fmla="*/ 667 h 269"/>
                <a:gd name="T46" fmla="*/ 2194 w 306"/>
                <a:gd name="T47" fmla="*/ 347 h 269"/>
                <a:gd name="T48" fmla="*/ 2272 w 306"/>
                <a:gd name="T49" fmla="*/ 96 h 269"/>
                <a:gd name="T50" fmla="*/ 2312 w 306"/>
                <a:gd name="T51" fmla="*/ 0 h 269"/>
                <a:gd name="T52" fmla="*/ 2389 w 306"/>
                <a:gd name="T53" fmla="*/ 0 h 269"/>
                <a:gd name="T54" fmla="*/ 2432 w 306"/>
                <a:gd name="T55" fmla="*/ 0 h 269"/>
                <a:gd name="T56" fmla="*/ 2494 w 306"/>
                <a:gd name="T57" fmla="*/ 96 h 269"/>
                <a:gd name="T58" fmla="*/ 2581 w 306"/>
                <a:gd name="T59" fmla="*/ 347 h 269"/>
                <a:gd name="T60" fmla="*/ 2631 w 306"/>
                <a:gd name="T61" fmla="*/ 667 h 269"/>
                <a:gd name="T62" fmla="*/ 2657 w 306"/>
                <a:gd name="T63" fmla="*/ 1125 h 269"/>
                <a:gd name="T64" fmla="*/ 2657 w 306"/>
                <a:gd name="T65" fmla="*/ 1328 h 269"/>
                <a:gd name="T66" fmla="*/ 2611 w 306"/>
                <a:gd name="T67" fmla="*/ 1729 h 269"/>
                <a:gd name="T68" fmla="*/ 2521 w 306"/>
                <a:gd name="T69" fmla="*/ 2019 h 269"/>
                <a:gd name="T70" fmla="*/ 2462 w 306"/>
                <a:gd name="T71" fmla="*/ 2170 h 269"/>
                <a:gd name="T72" fmla="*/ 2417 w 306"/>
                <a:gd name="T73" fmla="*/ 2219 h 269"/>
                <a:gd name="T74" fmla="*/ 2353 w 306"/>
                <a:gd name="T75" fmla="*/ 2219 h 269"/>
                <a:gd name="T76" fmla="*/ 2310 w 306"/>
                <a:gd name="T77" fmla="*/ 2170 h 269"/>
                <a:gd name="T78" fmla="*/ 2215 w 306"/>
                <a:gd name="T79" fmla="*/ 2019 h 269"/>
                <a:gd name="T80" fmla="*/ 2164 w 306"/>
                <a:gd name="T81" fmla="*/ 1729 h 269"/>
                <a:gd name="T82" fmla="*/ 2113 w 306"/>
                <a:gd name="T83" fmla="*/ 1328 h 269"/>
                <a:gd name="T84" fmla="*/ 2113 w 306"/>
                <a:gd name="T85" fmla="*/ 1125 h 2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6"/>
                <a:gd name="T130" fmla="*/ 0 h 269"/>
                <a:gd name="T131" fmla="*/ 306 w 306"/>
                <a:gd name="T132" fmla="*/ 269 h 2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6" h="269">
                  <a:moveTo>
                    <a:pt x="0" y="211"/>
                  </a:moveTo>
                  <a:lnTo>
                    <a:pt x="0" y="200"/>
                  </a:lnTo>
                  <a:lnTo>
                    <a:pt x="2" y="189"/>
                  </a:lnTo>
                  <a:lnTo>
                    <a:pt x="5" y="178"/>
                  </a:lnTo>
                  <a:lnTo>
                    <a:pt x="9" y="169"/>
                  </a:lnTo>
                  <a:lnTo>
                    <a:pt x="13" y="163"/>
                  </a:lnTo>
                  <a:lnTo>
                    <a:pt x="18" y="156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2"/>
                  </a:lnTo>
                  <a:lnTo>
                    <a:pt x="31" y="152"/>
                  </a:lnTo>
                  <a:lnTo>
                    <a:pt x="35" y="152"/>
                  </a:lnTo>
                  <a:lnTo>
                    <a:pt x="37" y="154"/>
                  </a:lnTo>
                  <a:lnTo>
                    <a:pt x="40" y="154"/>
                  </a:lnTo>
                  <a:lnTo>
                    <a:pt x="44" y="156"/>
                  </a:lnTo>
                  <a:lnTo>
                    <a:pt x="48" y="163"/>
                  </a:lnTo>
                  <a:lnTo>
                    <a:pt x="53" y="169"/>
                  </a:lnTo>
                  <a:lnTo>
                    <a:pt x="57" y="178"/>
                  </a:lnTo>
                  <a:lnTo>
                    <a:pt x="61" y="189"/>
                  </a:lnTo>
                  <a:lnTo>
                    <a:pt x="63" y="200"/>
                  </a:lnTo>
                  <a:lnTo>
                    <a:pt x="63" y="211"/>
                  </a:lnTo>
                  <a:lnTo>
                    <a:pt x="63" y="224"/>
                  </a:lnTo>
                  <a:lnTo>
                    <a:pt x="61" y="234"/>
                  </a:lnTo>
                  <a:lnTo>
                    <a:pt x="57" y="243"/>
                  </a:lnTo>
                  <a:lnTo>
                    <a:pt x="53" y="252"/>
                  </a:lnTo>
                  <a:lnTo>
                    <a:pt x="48" y="260"/>
                  </a:lnTo>
                  <a:lnTo>
                    <a:pt x="44" y="265"/>
                  </a:lnTo>
                  <a:lnTo>
                    <a:pt x="40" y="267"/>
                  </a:lnTo>
                  <a:lnTo>
                    <a:pt x="37" y="269"/>
                  </a:lnTo>
                  <a:lnTo>
                    <a:pt x="35" y="269"/>
                  </a:lnTo>
                  <a:lnTo>
                    <a:pt x="31" y="269"/>
                  </a:lnTo>
                  <a:lnTo>
                    <a:pt x="28" y="269"/>
                  </a:lnTo>
                  <a:lnTo>
                    <a:pt x="24" y="269"/>
                  </a:lnTo>
                  <a:lnTo>
                    <a:pt x="22" y="267"/>
                  </a:lnTo>
                  <a:lnTo>
                    <a:pt x="18" y="265"/>
                  </a:lnTo>
                  <a:lnTo>
                    <a:pt x="13" y="260"/>
                  </a:lnTo>
                  <a:lnTo>
                    <a:pt x="9" y="252"/>
                  </a:lnTo>
                  <a:lnTo>
                    <a:pt x="5" y="243"/>
                  </a:lnTo>
                  <a:lnTo>
                    <a:pt x="2" y="234"/>
                  </a:lnTo>
                  <a:lnTo>
                    <a:pt x="0" y="224"/>
                  </a:lnTo>
                  <a:lnTo>
                    <a:pt x="0" y="211"/>
                  </a:lnTo>
                  <a:close/>
                  <a:moveTo>
                    <a:pt x="243" y="59"/>
                  </a:moveTo>
                  <a:lnTo>
                    <a:pt x="243" y="46"/>
                  </a:lnTo>
                  <a:lnTo>
                    <a:pt x="245" y="35"/>
                  </a:lnTo>
                  <a:lnTo>
                    <a:pt x="249" y="26"/>
                  </a:lnTo>
                  <a:lnTo>
                    <a:pt x="253" y="18"/>
                  </a:lnTo>
                  <a:lnTo>
                    <a:pt x="256" y="9"/>
                  </a:lnTo>
                  <a:lnTo>
                    <a:pt x="262" y="5"/>
                  </a:lnTo>
                  <a:lnTo>
                    <a:pt x="266" y="2"/>
                  </a:lnTo>
                  <a:lnTo>
                    <a:pt x="267" y="0"/>
                  </a:lnTo>
                  <a:lnTo>
                    <a:pt x="271" y="0"/>
                  </a:lnTo>
                  <a:lnTo>
                    <a:pt x="275" y="0"/>
                  </a:lnTo>
                  <a:lnTo>
                    <a:pt x="279" y="0"/>
                  </a:lnTo>
                  <a:lnTo>
                    <a:pt x="280" y="0"/>
                  </a:lnTo>
                  <a:lnTo>
                    <a:pt x="284" y="2"/>
                  </a:lnTo>
                  <a:lnTo>
                    <a:pt x="288" y="5"/>
                  </a:lnTo>
                  <a:lnTo>
                    <a:pt x="291" y="9"/>
                  </a:lnTo>
                  <a:lnTo>
                    <a:pt x="297" y="18"/>
                  </a:lnTo>
                  <a:lnTo>
                    <a:pt x="301" y="26"/>
                  </a:lnTo>
                  <a:lnTo>
                    <a:pt x="304" y="35"/>
                  </a:lnTo>
                  <a:lnTo>
                    <a:pt x="306" y="46"/>
                  </a:lnTo>
                  <a:lnTo>
                    <a:pt x="306" y="59"/>
                  </a:lnTo>
                  <a:lnTo>
                    <a:pt x="306" y="70"/>
                  </a:lnTo>
                  <a:lnTo>
                    <a:pt x="304" y="80"/>
                  </a:lnTo>
                  <a:lnTo>
                    <a:pt x="301" y="91"/>
                  </a:lnTo>
                  <a:lnTo>
                    <a:pt x="297" y="100"/>
                  </a:lnTo>
                  <a:lnTo>
                    <a:pt x="291" y="107"/>
                  </a:lnTo>
                  <a:lnTo>
                    <a:pt x="288" y="113"/>
                  </a:lnTo>
                  <a:lnTo>
                    <a:pt x="284" y="115"/>
                  </a:lnTo>
                  <a:lnTo>
                    <a:pt x="280" y="115"/>
                  </a:lnTo>
                  <a:lnTo>
                    <a:pt x="279" y="117"/>
                  </a:lnTo>
                  <a:lnTo>
                    <a:pt x="275" y="117"/>
                  </a:lnTo>
                  <a:lnTo>
                    <a:pt x="271" y="117"/>
                  </a:lnTo>
                  <a:lnTo>
                    <a:pt x="267" y="115"/>
                  </a:lnTo>
                  <a:lnTo>
                    <a:pt x="266" y="115"/>
                  </a:lnTo>
                  <a:lnTo>
                    <a:pt x="262" y="113"/>
                  </a:lnTo>
                  <a:lnTo>
                    <a:pt x="256" y="107"/>
                  </a:lnTo>
                  <a:lnTo>
                    <a:pt x="253" y="100"/>
                  </a:lnTo>
                  <a:lnTo>
                    <a:pt x="249" y="91"/>
                  </a:lnTo>
                  <a:lnTo>
                    <a:pt x="245" y="80"/>
                  </a:lnTo>
                  <a:lnTo>
                    <a:pt x="243" y="70"/>
                  </a:lnTo>
                  <a:lnTo>
                    <a:pt x="243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Freeform 13"/>
            <p:cNvSpPr>
              <a:spLocks/>
            </p:cNvSpPr>
            <p:nvPr/>
          </p:nvSpPr>
          <p:spPr bwMode="auto">
            <a:xfrm>
              <a:off x="3062" y="2038"/>
              <a:ext cx="5392" cy="5710"/>
            </a:xfrm>
            <a:custGeom>
              <a:avLst/>
              <a:gdLst>
                <a:gd name="T0" fmla="*/ 34960 w 4236"/>
                <a:gd name="T1" fmla="*/ 77881 h 4119"/>
                <a:gd name="T2" fmla="*/ 35303 w 4236"/>
                <a:gd name="T3" fmla="*/ 77789 h 4119"/>
                <a:gd name="T4" fmla="*/ 35635 w 4236"/>
                <a:gd name="T5" fmla="*/ 77538 h 4119"/>
                <a:gd name="T6" fmla="*/ 35943 w 4236"/>
                <a:gd name="T7" fmla="*/ 77226 h 4119"/>
                <a:gd name="T8" fmla="*/ 36223 w 4236"/>
                <a:gd name="T9" fmla="*/ 76783 h 4119"/>
                <a:gd name="T10" fmla="*/ 36625 w 4236"/>
                <a:gd name="T11" fmla="*/ 75867 h 4119"/>
                <a:gd name="T12" fmla="*/ 36819 w 4236"/>
                <a:gd name="T13" fmla="*/ 75234 h 4119"/>
                <a:gd name="T14" fmla="*/ 36978 w 4236"/>
                <a:gd name="T15" fmla="*/ 74499 h 4119"/>
                <a:gd name="T16" fmla="*/ 37083 w 4236"/>
                <a:gd name="T17" fmla="*/ 73694 h 4119"/>
                <a:gd name="T18" fmla="*/ 37143 w 4236"/>
                <a:gd name="T19" fmla="*/ 72873 h 4119"/>
                <a:gd name="T20" fmla="*/ 37161 w 4236"/>
                <a:gd name="T21" fmla="*/ 72313 h 4119"/>
                <a:gd name="T22" fmla="*/ 37161 w 4236"/>
                <a:gd name="T23" fmla="*/ 5293 h 4119"/>
                <a:gd name="T24" fmla="*/ 37102 w 4236"/>
                <a:gd name="T25" fmla="*/ 4483 h 4119"/>
                <a:gd name="T26" fmla="*/ 37007 w 4236"/>
                <a:gd name="T27" fmla="*/ 3661 h 4119"/>
                <a:gd name="T28" fmla="*/ 36881 w 4236"/>
                <a:gd name="T29" fmla="*/ 2904 h 4119"/>
                <a:gd name="T30" fmla="*/ 36690 w 4236"/>
                <a:gd name="T31" fmla="*/ 2264 h 4119"/>
                <a:gd name="T32" fmla="*/ 36322 w 4236"/>
                <a:gd name="T33" fmla="*/ 1270 h 4119"/>
                <a:gd name="T34" fmla="*/ 36037 w 4236"/>
                <a:gd name="T35" fmla="*/ 840 h 4119"/>
                <a:gd name="T36" fmla="*/ 35737 w 4236"/>
                <a:gd name="T37" fmla="*/ 456 h 4119"/>
                <a:gd name="T38" fmla="*/ 35402 w 4236"/>
                <a:gd name="T39" fmla="*/ 202 h 4119"/>
                <a:gd name="T40" fmla="*/ 35073 w 4236"/>
                <a:gd name="T41" fmla="*/ 40 h 4119"/>
                <a:gd name="T42" fmla="*/ 34824 w 4236"/>
                <a:gd name="T43" fmla="*/ 0 h 4119"/>
                <a:gd name="T44" fmla="*/ 2079 w 4236"/>
                <a:gd name="T45" fmla="*/ 40 h 4119"/>
                <a:gd name="T46" fmla="*/ 1740 w 4236"/>
                <a:gd name="T47" fmla="*/ 202 h 4119"/>
                <a:gd name="T48" fmla="*/ 1413 w 4236"/>
                <a:gd name="T49" fmla="*/ 456 h 4119"/>
                <a:gd name="T50" fmla="*/ 1118 w 4236"/>
                <a:gd name="T51" fmla="*/ 840 h 4119"/>
                <a:gd name="T52" fmla="*/ 838 w 4236"/>
                <a:gd name="T53" fmla="*/ 1270 h 4119"/>
                <a:gd name="T54" fmla="*/ 453 w 4236"/>
                <a:gd name="T55" fmla="*/ 2264 h 4119"/>
                <a:gd name="T56" fmla="*/ 280 w 4236"/>
                <a:gd name="T57" fmla="*/ 2904 h 4119"/>
                <a:gd name="T58" fmla="*/ 131 w 4236"/>
                <a:gd name="T59" fmla="*/ 3661 h 4119"/>
                <a:gd name="T60" fmla="*/ 36 w 4236"/>
                <a:gd name="T61" fmla="*/ 4483 h 4119"/>
                <a:gd name="T62" fmla="*/ 0 w 4236"/>
                <a:gd name="T63" fmla="*/ 5293 h 4119"/>
                <a:gd name="T64" fmla="*/ 0 w 4236"/>
                <a:gd name="T65" fmla="*/ 72313 h 4119"/>
                <a:gd name="T66" fmla="*/ 22 w 4236"/>
                <a:gd name="T67" fmla="*/ 73167 h 4119"/>
                <a:gd name="T68" fmla="*/ 97 w 4236"/>
                <a:gd name="T69" fmla="*/ 74000 h 4119"/>
                <a:gd name="T70" fmla="*/ 221 w 4236"/>
                <a:gd name="T71" fmla="*/ 74737 h 4119"/>
                <a:gd name="T72" fmla="*/ 393 w 4236"/>
                <a:gd name="T73" fmla="*/ 75418 h 4119"/>
                <a:gd name="T74" fmla="*/ 682 w 4236"/>
                <a:gd name="T75" fmla="*/ 76251 h 4119"/>
                <a:gd name="T76" fmla="*/ 1029 w 4236"/>
                <a:gd name="T77" fmla="*/ 76943 h 4119"/>
                <a:gd name="T78" fmla="*/ 1312 w 4236"/>
                <a:gd name="T79" fmla="*/ 77335 h 4119"/>
                <a:gd name="T80" fmla="*/ 1619 w 4236"/>
                <a:gd name="T81" fmla="*/ 77632 h 4119"/>
                <a:gd name="T82" fmla="*/ 1964 w 4236"/>
                <a:gd name="T83" fmla="*/ 77829 h 4119"/>
                <a:gd name="T84" fmla="*/ 2319 w 4236"/>
                <a:gd name="T85" fmla="*/ 77881 h 411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36"/>
                <a:gd name="T130" fmla="*/ 0 h 4119"/>
                <a:gd name="T131" fmla="*/ 4236 w 4236"/>
                <a:gd name="T132" fmla="*/ 4119 h 411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36" h="4119">
                  <a:moveTo>
                    <a:pt x="264" y="4119"/>
                  </a:moveTo>
                  <a:lnTo>
                    <a:pt x="3970" y="4119"/>
                  </a:lnTo>
                  <a:lnTo>
                    <a:pt x="3985" y="4119"/>
                  </a:lnTo>
                  <a:lnTo>
                    <a:pt x="3998" y="4119"/>
                  </a:lnTo>
                  <a:lnTo>
                    <a:pt x="4011" y="4117"/>
                  </a:lnTo>
                  <a:lnTo>
                    <a:pt x="4024" y="4115"/>
                  </a:lnTo>
                  <a:lnTo>
                    <a:pt x="4036" y="4111"/>
                  </a:lnTo>
                  <a:lnTo>
                    <a:pt x="4049" y="4106"/>
                  </a:lnTo>
                  <a:lnTo>
                    <a:pt x="4062" y="4102"/>
                  </a:lnTo>
                  <a:lnTo>
                    <a:pt x="4073" y="4098"/>
                  </a:lnTo>
                  <a:lnTo>
                    <a:pt x="4086" y="4091"/>
                  </a:lnTo>
                  <a:lnTo>
                    <a:pt x="4097" y="4085"/>
                  </a:lnTo>
                  <a:lnTo>
                    <a:pt x="4108" y="4078"/>
                  </a:lnTo>
                  <a:lnTo>
                    <a:pt x="4119" y="4070"/>
                  </a:lnTo>
                  <a:lnTo>
                    <a:pt x="4129" y="4061"/>
                  </a:lnTo>
                  <a:lnTo>
                    <a:pt x="4140" y="4052"/>
                  </a:lnTo>
                  <a:lnTo>
                    <a:pt x="4158" y="4033"/>
                  </a:lnTo>
                  <a:lnTo>
                    <a:pt x="4175" y="4013"/>
                  </a:lnTo>
                  <a:lnTo>
                    <a:pt x="4182" y="4002"/>
                  </a:lnTo>
                  <a:lnTo>
                    <a:pt x="4190" y="3989"/>
                  </a:lnTo>
                  <a:lnTo>
                    <a:pt x="4197" y="3979"/>
                  </a:lnTo>
                  <a:lnTo>
                    <a:pt x="4204" y="3966"/>
                  </a:lnTo>
                  <a:lnTo>
                    <a:pt x="4210" y="3953"/>
                  </a:lnTo>
                  <a:lnTo>
                    <a:pt x="4215" y="3940"/>
                  </a:lnTo>
                  <a:lnTo>
                    <a:pt x="4219" y="3927"/>
                  </a:lnTo>
                  <a:lnTo>
                    <a:pt x="4223" y="3914"/>
                  </a:lnTo>
                  <a:lnTo>
                    <a:pt x="4227" y="3898"/>
                  </a:lnTo>
                  <a:lnTo>
                    <a:pt x="4230" y="3885"/>
                  </a:lnTo>
                  <a:lnTo>
                    <a:pt x="4232" y="3870"/>
                  </a:lnTo>
                  <a:lnTo>
                    <a:pt x="4234" y="3855"/>
                  </a:lnTo>
                  <a:lnTo>
                    <a:pt x="4236" y="3840"/>
                  </a:lnTo>
                  <a:lnTo>
                    <a:pt x="4236" y="3825"/>
                  </a:lnTo>
                  <a:lnTo>
                    <a:pt x="4236" y="295"/>
                  </a:lnTo>
                  <a:lnTo>
                    <a:pt x="4236" y="280"/>
                  </a:lnTo>
                  <a:lnTo>
                    <a:pt x="4234" y="265"/>
                  </a:lnTo>
                  <a:lnTo>
                    <a:pt x="4232" y="250"/>
                  </a:lnTo>
                  <a:lnTo>
                    <a:pt x="4230" y="237"/>
                  </a:lnTo>
                  <a:lnTo>
                    <a:pt x="4227" y="221"/>
                  </a:lnTo>
                  <a:lnTo>
                    <a:pt x="4223" y="208"/>
                  </a:lnTo>
                  <a:lnTo>
                    <a:pt x="4219" y="193"/>
                  </a:lnTo>
                  <a:lnTo>
                    <a:pt x="4215" y="180"/>
                  </a:lnTo>
                  <a:lnTo>
                    <a:pt x="4210" y="167"/>
                  </a:lnTo>
                  <a:lnTo>
                    <a:pt x="4204" y="154"/>
                  </a:lnTo>
                  <a:lnTo>
                    <a:pt x="4197" y="143"/>
                  </a:lnTo>
                  <a:lnTo>
                    <a:pt x="4190" y="130"/>
                  </a:lnTo>
                  <a:lnTo>
                    <a:pt x="4182" y="120"/>
                  </a:lnTo>
                  <a:lnTo>
                    <a:pt x="4175" y="109"/>
                  </a:lnTo>
                  <a:lnTo>
                    <a:pt x="4158" y="87"/>
                  </a:lnTo>
                  <a:lnTo>
                    <a:pt x="4140" y="67"/>
                  </a:lnTo>
                  <a:lnTo>
                    <a:pt x="4129" y="59"/>
                  </a:lnTo>
                  <a:lnTo>
                    <a:pt x="4119" y="50"/>
                  </a:lnTo>
                  <a:lnTo>
                    <a:pt x="4108" y="44"/>
                  </a:lnTo>
                  <a:lnTo>
                    <a:pt x="4097" y="37"/>
                  </a:lnTo>
                  <a:lnTo>
                    <a:pt x="4086" y="31"/>
                  </a:lnTo>
                  <a:lnTo>
                    <a:pt x="4073" y="24"/>
                  </a:lnTo>
                  <a:lnTo>
                    <a:pt x="4062" y="20"/>
                  </a:lnTo>
                  <a:lnTo>
                    <a:pt x="4049" y="13"/>
                  </a:lnTo>
                  <a:lnTo>
                    <a:pt x="4036" y="11"/>
                  </a:lnTo>
                  <a:lnTo>
                    <a:pt x="4024" y="7"/>
                  </a:lnTo>
                  <a:lnTo>
                    <a:pt x="4011" y="5"/>
                  </a:lnTo>
                  <a:lnTo>
                    <a:pt x="3998" y="2"/>
                  </a:lnTo>
                  <a:lnTo>
                    <a:pt x="3985" y="2"/>
                  </a:lnTo>
                  <a:lnTo>
                    <a:pt x="3970" y="0"/>
                  </a:lnTo>
                  <a:lnTo>
                    <a:pt x="264" y="0"/>
                  </a:lnTo>
                  <a:lnTo>
                    <a:pt x="251" y="2"/>
                  </a:lnTo>
                  <a:lnTo>
                    <a:pt x="237" y="2"/>
                  </a:lnTo>
                  <a:lnTo>
                    <a:pt x="224" y="5"/>
                  </a:lnTo>
                  <a:lnTo>
                    <a:pt x="211" y="7"/>
                  </a:lnTo>
                  <a:lnTo>
                    <a:pt x="198" y="11"/>
                  </a:lnTo>
                  <a:lnTo>
                    <a:pt x="185" y="13"/>
                  </a:lnTo>
                  <a:lnTo>
                    <a:pt x="174" y="20"/>
                  </a:lnTo>
                  <a:lnTo>
                    <a:pt x="161" y="24"/>
                  </a:lnTo>
                  <a:lnTo>
                    <a:pt x="150" y="31"/>
                  </a:lnTo>
                  <a:lnTo>
                    <a:pt x="139" y="37"/>
                  </a:lnTo>
                  <a:lnTo>
                    <a:pt x="128" y="44"/>
                  </a:lnTo>
                  <a:lnTo>
                    <a:pt x="117" y="50"/>
                  </a:lnTo>
                  <a:lnTo>
                    <a:pt x="106" y="59"/>
                  </a:lnTo>
                  <a:lnTo>
                    <a:pt x="96" y="67"/>
                  </a:lnTo>
                  <a:lnTo>
                    <a:pt x="78" y="87"/>
                  </a:lnTo>
                  <a:lnTo>
                    <a:pt x="59" y="109"/>
                  </a:lnTo>
                  <a:lnTo>
                    <a:pt x="52" y="120"/>
                  </a:lnTo>
                  <a:lnTo>
                    <a:pt x="45" y="130"/>
                  </a:lnTo>
                  <a:lnTo>
                    <a:pt x="37" y="143"/>
                  </a:lnTo>
                  <a:lnTo>
                    <a:pt x="32" y="154"/>
                  </a:lnTo>
                  <a:lnTo>
                    <a:pt x="26" y="167"/>
                  </a:lnTo>
                  <a:lnTo>
                    <a:pt x="21" y="180"/>
                  </a:lnTo>
                  <a:lnTo>
                    <a:pt x="15" y="193"/>
                  </a:lnTo>
                  <a:lnTo>
                    <a:pt x="11" y="208"/>
                  </a:lnTo>
                  <a:lnTo>
                    <a:pt x="8" y="221"/>
                  </a:lnTo>
                  <a:lnTo>
                    <a:pt x="4" y="237"/>
                  </a:lnTo>
                  <a:lnTo>
                    <a:pt x="2" y="250"/>
                  </a:lnTo>
                  <a:lnTo>
                    <a:pt x="0" y="265"/>
                  </a:lnTo>
                  <a:lnTo>
                    <a:pt x="0" y="280"/>
                  </a:lnTo>
                  <a:lnTo>
                    <a:pt x="0" y="295"/>
                  </a:lnTo>
                  <a:lnTo>
                    <a:pt x="0" y="3825"/>
                  </a:lnTo>
                  <a:lnTo>
                    <a:pt x="0" y="3840"/>
                  </a:lnTo>
                  <a:lnTo>
                    <a:pt x="0" y="3855"/>
                  </a:lnTo>
                  <a:lnTo>
                    <a:pt x="2" y="3870"/>
                  </a:lnTo>
                  <a:lnTo>
                    <a:pt x="4" y="3885"/>
                  </a:lnTo>
                  <a:lnTo>
                    <a:pt x="8" y="3898"/>
                  </a:lnTo>
                  <a:lnTo>
                    <a:pt x="11" y="3914"/>
                  </a:lnTo>
                  <a:lnTo>
                    <a:pt x="15" y="3927"/>
                  </a:lnTo>
                  <a:lnTo>
                    <a:pt x="21" y="3940"/>
                  </a:lnTo>
                  <a:lnTo>
                    <a:pt x="26" y="3953"/>
                  </a:lnTo>
                  <a:lnTo>
                    <a:pt x="32" y="3966"/>
                  </a:lnTo>
                  <a:lnTo>
                    <a:pt x="37" y="3979"/>
                  </a:lnTo>
                  <a:lnTo>
                    <a:pt x="45" y="3989"/>
                  </a:lnTo>
                  <a:lnTo>
                    <a:pt x="52" y="4002"/>
                  </a:lnTo>
                  <a:lnTo>
                    <a:pt x="59" y="4013"/>
                  </a:lnTo>
                  <a:lnTo>
                    <a:pt x="78" y="4033"/>
                  </a:lnTo>
                  <a:lnTo>
                    <a:pt x="96" y="4052"/>
                  </a:lnTo>
                  <a:lnTo>
                    <a:pt x="106" y="4061"/>
                  </a:lnTo>
                  <a:lnTo>
                    <a:pt x="117" y="4070"/>
                  </a:lnTo>
                  <a:lnTo>
                    <a:pt x="128" y="4078"/>
                  </a:lnTo>
                  <a:lnTo>
                    <a:pt x="139" y="4085"/>
                  </a:lnTo>
                  <a:lnTo>
                    <a:pt x="150" y="4091"/>
                  </a:lnTo>
                  <a:lnTo>
                    <a:pt x="161" y="4098"/>
                  </a:lnTo>
                  <a:lnTo>
                    <a:pt x="174" y="4102"/>
                  </a:lnTo>
                  <a:lnTo>
                    <a:pt x="185" y="4106"/>
                  </a:lnTo>
                  <a:lnTo>
                    <a:pt x="198" y="4111"/>
                  </a:lnTo>
                  <a:lnTo>
                    <a:pt x="211" y="4115"/>
                  </a:lnTo>
                  <a:lnTo>
                    <a:pt x="224" y="4117"/>
                  </a:lnTo>
                  <a:lnTo>
                    <a:pt x="237" y="4119"/>
                  </a:lnTo>
                  <a:lnTo>
                    <a:pt x="251" y="4119"/>
                  </a:lnTo>
                  <a:lnTo>
                    <a:pt x="264" y="4119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Freeform 14"/>
            <p:cNvSpPr>
              <a:spLocks/>
            </p:cNvSpPr>
            <p:nvPr/>
          </p:nvSpPr>
          <p:spPr bwMode="auto">
            <a:xfrm>
              <a:off x="3062" y="2038"/>
              <a:ext cx="5392" cy="5710"/>
            </a:xfrm>
            <a:custGeom>
              <a:avLst/>
              <a:gdLst>
                <a:gd name="T0" fmla="*/ 34960 w 4236"/>
                <a:gd name="T1" fmla="*/ 77881 h 4119"/>
                <a:gd name="T2" fmla="*/ 35303 w 4236"/>
                <a:gd name="T3" fmla="*/ 77789 h 4119"/>
                <a:gd name="T4" fmla="*/ 35635 w 4236"/>
                <a:gd name="T5" fmla="*/ 77538 h 4119"/>
                <a:gd name="T6" fmla="*/ 35943 w 4236"/>
                <a:gd name="T7" fmla="*/ 77226 h 4119"/>
                <a:gd name="T8" fmla="*/ 36223 w 4236"/>
                <a:gd name="T9" fmla="*/ 76783 h 4119"/>
                <a:gd name="T10" fmla="*/ 36625 w 4236"/>
                <a:gd name="T11" fmla="*/ 75867 h 4119"/>
                <a:gd name="T12" fmla="*/ 36819 w 4236"/>
                <a:gd name="T13" fmla="*/ 75234 h 4119"/>
                <a:gd name="T14" fmla="*/ 36978 w 4236"/>
                <a:gd name="T15" fmla="*/ 74499 h 4119"/>
                <a:gd name="T16" fmla="*/ 37083 w 4236"/>
                <a:gd name="T17" fmla="*/ 73694 h 4119"/>
                <a:gd name="T18" fmla="*/ 37143 w 4236"/>
                <a:gd name="T19" fmla="*/ 72873 h 4119"/>
                <a:gd name="T20" fmla="*/ 37161 w 4236"/>
                <a:gd name="T21" fmla="*/ 72313 h 4119"/>
                <a:gd name="T22" fmla="*/ 37161 w 4236"/>
                <a:gd name="T23" fmla="*/ 5293 h 4119"/>
                <a:gd name="T24" fmla="*/ 37102 w 4236"/>
                <a:gd name="T25" fmla="*/ 4483 h 4119"/>
                <a:gd name="T26" fmla="*/ 37007 w 4236"/>
                <a:gd name="T27" fmla="*/ 3661 h 4119"/>
                <a:gd name="T28" fmla="*/ 36881 w 4236"/>
                <a:gd name="T29" fmla="*/ 2904 h 4119"/>
                <a:gd name="T30" fmla="*/ 36690 w 4236"/>
                <a:gd name="T31" fmla="*/ 2264 h 4119"/>
                <a:gd name="T32" fmla="*/ 36322 w 4236"/>
                <a:gd name="T33" fmla="*/ 1270 h 4119"/>
                <a:gd name="T34" fmla="*/ 36037 w 4236"/>
                <a:gd name="T35" fmla="*/ 840 h 4119"/>
                <a:gd name="T36" fmla="*/ 35737 w 4236"/>
                <a:gd name="T37" fmla="*/ 456 h 4119"/>
                <a:gd name="T38" fmla="*/ 35402 w 4236"/>
                <a:gd name="T39" fmla="*/ 202 h 4119"/>
                <a:gd name="T40" fmla="*/ 35073 w 4236"/>
                <a:gd name="T41" fmla="*/ 40 h 4119"/>
                <a:gd name="T42" fmla="*/ 34824 w 4236"/>
                <a:gd name="T43" fmla="*/ 0 h 4119"/>
                <a:gd name="T44" fmla="*/ 2079 w 4236"/>
                <a:gd name="T45" fmla="*/ 40 h 4119"/>
                <a:gd name="T46" fmla="*/ 1740 w 4236"/>
                <a:gd name="T47" fmla="*/ 202 h 4119"/>
                <a:gd name="T48" fmla="*/ 1413 w 4236"/>
                <a:gd name="T49" fmla="*/ 456 h 4119"/>
                <a:gd name="T50" fmla="*/ 1118 w 4236"/>
                <a:gd name="T51" fmla="*/ 840 h 4119"/>
                <a:gd name="T52" fmla="*/ 838 w 4236"/>
                <a:gd name="T53" fmla="*/ 1270 h 4119"/>
                <a:gd name="T54" fmla="*/ 453 w 4236"/>
                <a:gd name="T55" fmla="*/ 2264 h 4119"/>
                <a:gd name="T56" fmla="*/ 280 w 4236"/>
                <a:gd name="T57" fmla="*/ 2904 h 4119"/>
                <a:gd name="T58" fmla="*/ 131 w 4236"/>
                <a:gd name="T59" fmla="*/ 3661 h 4119"/>
                <a:gd name="T60" fmla="*/ 36 w 4236"/>
                <a:gd name="T61" fmla="*/ 4483 h 4119"/>
                <a:gd name="T62" fmla="*/ 0 w 4236"/>
                <a:gd name="T63" fmla="*/ 5293 h 4119"/>
                <a:gd name="T64" fmla="*/ 0 w 4236"/>
                <a:gd name="T65" fmla="*/ 72313 h 4119"/>
                <a:gd name="T66" fmla="*/ 22 w 4236"/>
                <a:gd name="T67" fmla="*/ 73167 h 4119"/>
                <a:gd name="T68" fmla="*/ 97 w 4236"/>
                <a:gd name="T69" fmla="*/ 74000 h 4119"/>
                <a:gd name="T70" fmla="*/ 221 w 4236"/>
                <a:gd name="T71" fmla="*/ 74737 h 4119"/>
                <a:gd name="T72" fmla="*/ 393 w 4236"/>
                <a:gd name="T73" fmla="*/ 75418 h 4119"/>
                <a:gd name="T74" fmla="*/ 682 w 4236"/>
                <a:gd name="T75" fmla="*/ 76251 h 4119"/>
                <a:gd name="T76" fmla="*/ 1029 w 4236"/>
                <a:gd name="T77" fmla="*/ 76943 h 4119"/>
                <a:gd name="T78" fmla="*/ 1312 w 4236"/>
                <a:gd name="T79" fmla="*/ 77335 h 4119"/>
                <a:gd name="T80" fmla="*/ 1619 w 4236"/>
                <a:gd name="T81" fmla="*/ 77632 h 4119"/>
                <a:gd name="T82" fmla="*/ 1964 w 4236"/>
                <a:gd name="T83" fmla="*/ 77829 h 4119"/>
                <a:gd name="T84" fmla="*/ 2319 w 4236"/>
                <a:gd name="T85" fmla="*/ 77881 h 411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36"/>
                <a:gd name="T130" fmla="*/ 0 h 4119"/>
                <a:gd name="T131" fmla="*/ 4236 w 4236"/>
                <a:gd name="T132" fmla="*/ 4119 h 411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36" h="4119">
                  <a:moveTo>
                    <a:pt x="264" y="4119"/>
                  </a:moveTo>
                  <a:lnTo>
                    <a:pt x="3970" y="4119"/>
                  </a:lnTo>
                  <a:lnTo>
                    <a:pt x="3985" y="4119"/>
                  </a:lnTo>
                  <a:lnTo>
                    <a:pt x="3998" y="4119"/>
                  </a:lnTo>
                  <a:lnTo>
                    <a:pt x="4011" y="4117"/>
                  </a:lnTo>
                  <a:lnTo>
                    <a:pt x="4024" y="4115"/>
                  </a:lnTo>
                  <a:lnTo>
                    <a:pt x="4036" y="4111"/>
                  </a:lnTo>
                  <a:lnTo>
                    <a:pt x="4049" y="4106"/>
                  </a:lnTo>
                  <a:lnTo>
                    <a:pt x="4062" y="4102"/>
                  </a:lnTo>
                  <a:lnTo>
                    <a:pt x="4073" y="4098"/>
                  </a:lnTo>
                  <a:lnTo>
                    <a:pt x="4086" y="4091"/>
                  </a:lnTo>
                  <a:lnTo>
                    <a:pt x="4097" y="4085"/>
                  </a:lnTo>
                  <a:lnTo>
                    <a:pt x="4108" y="4078"/>
                  </a:lnTo>
                  <a:lnTo>
                    <a:pt x="4119" y="4070"/>
                  </a:lnTo>
                  <a:lnTo>
                    <a:pt x="4129" y="4061"/>
                  </a:lnTo>
                  <a:lnTo>
                    <a:pt x="4140" y="4052"/>
                  </a:lnTo>
                  <a:lnTo>
                    <a:pt x="4158" y="4033"/>
                  </a:lnTo>
                  <a:lnTo>
                    <a:pt x="4175" y="4013"/>
                  </a:lnTo>
                  <a:lnTo>
                    <a:pt x="4182" y="4002"/>
                  </a:lnTo>
                  <a:lnTo>
                    <a:pt x="4190" y="3989"/>
                  </a:lnTo>
                  <a:lnTo>
                    <a:pt x="4197" y="3979"/>
                  </a:lnTo>
                  <a:lnTo>
                    <a:pt x="4204" y="3966"/>
                  </a:lnTo>
                  <a:lnTo>
                    <a:pt x="4210" y="3953"/>
                  </a:lnTo>
                  <a:lnTo>
                    <a:pt x="4215" y="3940"/>
                  </a:lnTo>
                  <a:lnTo>
                    <a:pt x="4219" y="3927"/>
                  </a:lnTo>
                  <a:lnTo>
                    <a:pt x="4223" y="3914"/>
                  </a:lnTo>
                  <a:lnTo>
                    <a:pt x="4227" y="3898"/>
                  </a:lnTo>
                  <a:lnTo>
                    <a:pt x="4230" y="3885"/>
                  </a:lnTo>
                  <a:lnTo>
                    <a:pt x="4232" y="3870"/>
                  </a:lnTo>
                  <a:lnTo>
                    <a:pt x="4234" y="3855"/>
                  </a:lnTo>
                  <a:lnTo>
                    <a:pt x="4236" y="3840"/>
                  </a:lnTo>
                  <a:lnTo>
                    <a:pt x="4236" y="3825"/>
                  </a:lnTo>
                  <a:lnTo>
                    <a:pt x="4236" y="295"/>
                  </a:lnTo>
                  <a:lnTo>
                    <a:pt x="4236" y="280"/>
                  </a:lnTo>
                  <a:lnTo>
                    <a:pt x="4234" y="265"/>
                  </a:lnTo>
                  <a:lnTo>
                    <a:pt x="4232" y="250"/>
                  </a:lnTo>
                  <a:lnTo>
                    <a:pt x="4230" y="237"/>
                  </a:lnTo>
                  <a:lnTo>
                    <a:pt x="4227" y="221"/>
                  </a:lnTo>
                  <a:lnTo>
                    <a:pt x="4223" y="208"/>
                  </a:lnTo>
                  <a:lnTo>
                    <a:pt x="4219" y="193"/>
                  </a:lnTo>
                  <a:lnTo>
                    <a:pt x="4215" y="180"/>
                  </a:lnTo>
                  <a:lnTo>
                    <a:pt x="4210" y="167"/>
                  </a:lnTo>
                  <a:lnTo>
                    <a:pt x="4204" y="154"/>
                  </a:lnTo>
                  <a:lnTo>
                    <a:pt x="4197" y="143"/>
                  </a:lnTo>
                  <a:lnTo>
                    <a:pt x="4190" y="130"/>
                  </a:lnTo>
                  <a:lnTo>
                    <a:pt x="4182" y="120"/>
                  </a:lnTo>
                  <a:lnTo>
                    <a:pt x="4175" y="109"/>
                  </a:lnTo>
                  <a:lnTo>
                    <a:pt x="4158" y="87"/>
                  </a:lnTo>
                  <a:lnTo>
                    <a:pt x="4140" y="67"/>
                  </a:lnTo>
                  <a:lnTo>
                    <a:pt x="4129" y="59"/>
                  </a:lnTo>
                  <a:lnTo>
                    <a:pt x="4119" y="50"/>
                  </a:lnTo>
                  <a:lnTo>
                    <a:pt x="4108" y="44"/>
                  </a:lnTo>
                  <a:lnTo>
                    <a:pt x="4097" y="37"/>
                  </a:lnTo>
                  <a:lnTo>
                    <a:pt x="4086" y="31"/>
                  </a:lnTo>
                  <a:lnTo>
                    <a:pt x="4073" y="24"/>
                  </a:lnTo>
                  <a:lnTo>
                    <a:pt x="4062" y="20"/>
                  </a:lnTo>
                  <a:lnTo>
                    <a:pt x="4049" y="13"/>
                  </a:lnTo>
                  <a:lnTo>
                    <a:pt x="4036" y="11"/>
                  </a:lnTo>
                  <a:lnTo>
                    <a:pt x="4024" y="7"/>
                  </a:lnTo>
                  <a:lnTo>
                    <a:pt x="4011" y="5"/>
                  </a:lnTo>
                  <a:lnTo>
                    <a:pt x="3998" y="2"/>
                  </a:lnTo>
                  <a:lnTo>
                    <a:pt x="3985" y="2"/>
                  </a:lnTo>
                  <a:lnTo>
                    <a:pt x="3970" y="0"/>
                  </a:lnTo>
                  <a:lnTo>
                    <a:pt x="264" y="0"/>
                  </a:lnTo>
                  <a:lnTo>
                    <a:pt x="251" y="2"/>
                  </a:lnTo>
                  <a:lnTo>
                    <a:pt x="237" y="2"/>
                  </a:lnTo>
                  <a:lnTo>
                    <a:pt x="224" y="5"/>
                  </a:lnTo>
                  <a:lnTo>
                    <a:pt x="211" y="7"/>
                  </a:lnTo>
                  <a:lnTo>
                    <a:pt x="198" y="11"/>
                  </a:lnTo>
                  <a:lnTo>
                    <a:pt x="185" y="13"/>
                  </a:lnTo>
                  <a:lnTo>
                    <a:pt x="174" y="20"/>
                  </a:lnTo>
                  <a:lnTo>
                    <a:pt x="161" y="24"/>
                  </a:lnTo>
                  <a:lnTo>
                    <a:pt x="150" y="31"/>
                  </a:lnTo>
                  <a:lnTo>
                    <a:pt x="139" y="37"/>
                  </a:lnTo>
                  <a:lnTo>
                    <a:pt x="128" y="44"/>
                  </a:lnTo>
                  <a:lnTo>
                    <a:pt x="117" y="50"/>
                  </a:lnTo>
                  <a:lnTo>
                    <a:pt x="106" y="59"/>
                  </a:lnTo>
                  <a:lnTo>
                    <a:pt x="96" y="67"/>
                  </a:lnTo>
                  <a:lnTo>
                    <a:pt x="78" y="87"/>
                  </a:lnTo>
                  <a:lnTo>
                    <a:pt x="59" y="109"/>
                  </a:lnTo>
                  <a:lnTo>
                    <a:pt x="52" y="120"/>
                  </a:lnTo>
                  <a:lnTo>
                    <a:pt x="45" y="130"/>
                  </a:lnTo>
                  <a:lnTo>
                    <a:pt x="37" y="143"/>
                  </a:lnTo>
                  <a:lnTo>
                    <a:pt x="32" y="154"/>
                  </a:lnTo>
                  <a:lnTo>
                    <a:pt x="26" y="167"/>
                  </a:lnTo>
                  <a:lnTo>
                    <a:pt x="21" y="180"/>
                  </a:lnTo>
                  <a:lnTo>
                    <a:pt x="15" y="193"/>
                  </a:lnTo>
                  <a:lnTo>
                    <a:pt x="11" y="208"/>
                  </a:lnTo>
                  <a:lnTo>
                    <a:pt x="8" y="221"/>
                  </a:lnTo>
                  <a:lnTo>
                    <a:pt x="4" y="237"/>
                  </a:lnTo>
                  <a:lnTo>
                    <a:pt x="2" y="250"/>
                  </a:lnTo>
                  <a:lnTo>
                    <a:pt x="0" y="265"/>
                  </a:lnTo>
                  <a:lnTo>
                    <a:pt x="0" y="280"/>
                  </a:lnTo>
                  <a:lnTo>
                    <a:pt x="0" y="295"/>
                  </a:lnTo>
                  <a:lnTo>
                    <a:pt x="0" y="3825"/>
                  </a:lnTo>
                  <a:lnTo>
                    <a:pt x="0" y="3840"/>
                  </a:lnTo>
                  <a:lnTo>
                    <a:pt x="0" y="3855"/>
                  </a:lnTo>
                  <a:lnTo>
                    <a:pt x="2" y="3870"/>
                  </a:lnTo>
                  <a:lnTo>
                    <a:pt x="4" y="3885"/>
                  </a:lnTo>
                  <a:lnTo>
                    <a:pt x="8" y="3898"/>
                  </a:lnTo>
                  <a:lnTo>
                    <a:pt x="11" y="3914"/>
                  </a:lnTo>
                  <a:lnTo>
                    <a:pt x="15" y="3927"/>
                  </a:lnTo>
                  <a:lnTo>
                    <a:pt x="21" y="3940"/>
                  </a:lnTo>
                  <a:lnTo>
                    <a:pt x="26" y="3953"/>
                  </a:lnTo>
                  <a:lnTo>
                    <a:pt x="32" y="3966"/>
                  </a:lnTo>
                  <a:lnTo>
                    <a:pt x="37" y="3979"/>
                  </a:lnTo>
                  <a:lnTo>
                    <a:pt x="45" y="3989"/>
                  </a:lnTo>
                  <a:lnTo>
                    <a:pt x="52" y="4002"/>
                  </a:lnTo>
                  <a:lnTo>
                    <a:pt x="59" y="4013"/>
                  </a:lnTo>
                  <a:lnTo>
                    <a:pt x="78" y="4033"/>
                  </a:lnTo>
                  <a:lnTo>
                    <a:pt x="96" y="4052"/>
                  </a:lnTo>
                  <a:lnTo>
                    <a:pt x="106" y="4061"/>
                  </a:lnTo>
                  <a:lnTo>
                    <a:pt x="117" y="4070"/>
                  </a:lnTo>
                  <a:lnTo>
                    <a:pt x="128" y="4078"/>
                  </a:lnTo>
                  <a:lnTo>
                    <a:pt x="139" y="4085"/>
                  </a:lnTo>
                  <a:lnTo>
                    <a:pt x="150" y="4091"/>
                  </a:lnTo>
                  <a:lnTo>
                    <a:pt x="161" y="4098"/>
                  </a:lnTo>
                  <a:lnTo>
                    <a:pt x="174" y="4102"/>
                  </a:lnTo>
                  <a:lnTo>
                    <a:pt x="185" y="4106"/>
                  </a:lnTo>
                  <a:lnTo>
                    <a:pt x="198" y="4111"/>
                  </a:lnTo>
                  <a:lnTo>
                    <a:pt x="211" y="4115"/>
                  </a:lnTo>
                  <a:lnTo>
                    <a:pt x="224" y="4117"/>
                  </a:lnTo>
                  <a:lnTo>
                    <a:pt x="237" y="4119"/>
                  </a:lnTo>
                  <a:lnTo>
                    <a:pt x="251" y="4119"/>
                  </a:lnTo>
                  <a:lnTo>
                    <a:pt x="264" y="4119"/>
                  </a:lnTo>
                </a:path>
              </a:pathLst>
            </a:custGeom>
            <a:noFill/>
            <a:ln w="698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Freeform 15"/>
            <p:cNvSpPr>
              <a:spLocks/>
            </p:cNvSpPr>
            <p:nvPr/>
          </p:nvSpPr>
          <p:spPr bwMode="auto">
            <a:xfrm>
              <a:off x="2894" y="1835"/>
              <a:ext cx="5390" cy="5710"/>
            </a:xfrm>
            <a:custGeom>
              <a:avLst/>
              <a:gdLst>
                <a:gd name="T0" fmla="*/ 34911 w 4235"/>
                <a:gd name="T1" fmla="*/ 77881 h 4119"/>
                <a:gd name="T2" fmla="*/ 35249 w 4235"/>
                <a:gd name="T3" fmla="*/ 77789 h 4119"/>
                <a:gd name="T4" fmla="*/ 35588 w 4235"/>
                <a:gd name="T5" fmla="*/ 77538 h 4119"/>
                <a:gd name="T6" fmla="*/ 35892 w 4235"/>
                <a:gd name="T7" fmla="*/ 77205 h 4119"/>
                <a:gd name="T8" fmla="*/ 36172 w 4235"/>
                <a:gd name="T9" fmla="*/ 76783 h 4119"/>
                <a:gd name="T10" fmla="*/ 36511 w 4235"/>
                <a:gd name="T11" fmla="*/ 76079 h 4119"/>
                <a:gd name="T12" fmla="*/ 36700 w 4235"/>
                <a:gd name="T13" fmla="*/ 75418 h 4119"/>
                <a:gd name="T14" fmla="*/ 36879 w 4235"/>
                <a:gd name="T15" fmla="*/ 74708 h 4119"/>
                <a:gd name="T16" fmla="*/ 37012 w 4235"/>
                <a:gd name="T17" fmla="*/ 73971 h 4119"/>
                <a:gd name="T18" fmla="*/ 37076 w 4235"/>
                <a:gd name="T19" fmla="*/ 73167 h 4119"/>
                <a:gd name="T20" fmla="*/ 37109 w 4235"/>
                <a:gd name="T21" fmla="*/ 72338 h 4119"/>
                <a:gd name="T22" fmla="*/ 37109 w 4235"/>
                <a:gd name="T23" fmla="*/ 5581 h 4119"/>
                <a:gd name="T24" fmla="*/ 37076 w 4235"/>
                <a:gd name="T25" fmla="*/ 4705 h 4119"/>
                <a:gd name="T26" fmla="*/ 37012 w 4235"/>
                <a:gd name="T27" fmla="*/ 3926 h 4119"/>
                <a:gd name="T28" fmla="*/ 36879 w 4235"/>
                <a:gd name="T29" fmla="*/ 3165 h 4119"/>
                <a:gd name="T30" fmla="*/ 36700 w 4235"/>
                <a:gd name="T31" fmla="*/ 2463 h 4119"/>
                <a:gd name="T32" fmla="*/ 36511 w 4235"/>
                <a:gd name="T33" fmla="*/ 1833 h 4119"/>
                <a:gd name="T34" fmla="*/ 36172 w 4235"/>
                <a:gd name="T35" fmla="*/ 1090 h 4119"/>
                <a:gd name="T36" fmla="*/ 35892 w 4235"/>
                <a:gd name="T37" fmla="*/ 697 h 4119"/>
                <a:gd name="T38" fmla="*/ 35588 w 4235"/>
                <a:gd name="T39" fmla="*/ 353 h 4119"/>
                <a:gd name="T40" fmla="*/ 35249 w 4235"/>
                <a:gd name="T41" fmla="*/ 105 h 4119"/>
                <a:gd name="T42" fmla="*/ 34911 w 4235"/>
                <a:gd name="T43" fmla="*/ 0 h 4119"/>
                <a:gd name="T44" fmla="*/ 2304 w 4235"/>
                <a:gd name="T45" fmla="*/ 0 h 4119"/>
                <a:gd name="T46" fmla="*/ 1968 w 4235"/>
                <a:gd name="T47" fmla="*/ 76 h 4119"/>
                <a:gd name="T48" fmla="*/ 1633 w 4235"/>
                <a:gd name="T49" fmla="*/ 250 h 4119"/>
                <a:gd name="T50" fmla="*/ 1308 w 4235"/>
                <a:gd name="T51" fmla="*/ 567 h 4119"/>
                <a:gd name="T52" fmla="*/ 1016 w 4235"/>
                <a:gd name="T53" fmla="*/ 991 h 4119"/>
                <a:gd name="T54" fmla="*/ 673 w 4235"/>
                <a:gd name="T55" fmla="*/ 1655 h 4119"/>
                <a:gd name="T56" fmla="*/ 452 w 4235"/>
                <a:gd name="T57" fmla="*/ 2249 h 4119"/>
                <a:gd name="T58" fmla="*/ 271 w 4235"/>
                <a:gd name="T59" fmla="*/ 2904 h 4119"/>
                <a:gd name="T60" fmla="*/ 123 w 4235"/>
                <a:gd name="T61" fmla="*/ 3661 h 4119"/>
                <a:gd name="T62" fmla="*/ 46 w 4235"/>
                <a:gd name="T63" fmla="*/ 4457 h 4119"/>
                <a:gd name="T64" fmla="*/ 0 w 4235"/>
                <a:gd name="T65" fmla="*/ 5293 h 4119"/>
                <a:gd name="T66" fmla="*/ 0 w 4235"/>
                <a:gd name="T67" fmla="*/ 72338 h 4119"/>
                <a:gd name="T68" fmla="*/ 1 w 4235"/>
                <a:gd name="T69" fmla="*/ 73167 h 4119"/>
                <a:gd name="T70" fmla="*/ 97 w 4235"/>
                <a:gd name="T71" fmla="*/ 73971 h 4119"/>
                <a:gd name="T72" fmla="*/ 220 w 4235"/>
                <a:gd name="T73" fmla="*/ 74708 h 4119"/>
                <a:gd name="T74" fmla="*/ 384 w 4235"/>
                <a:gd name="T75" fmla="*/ 75418 h 4119"/>
                <a:gd name="T76" fmla="*/ 598 w 4235"/>
                <a:gd name="T77" fmla="*/ 76079 h 4119"/>
                <a:gd name="T78" fmla="*/ 925 w 4235"/>
                <a:gd name="T79" fmla="*/ 76783 h 4119"/>
                <a:gd name="T80" fmla="*/ 1212 w 4235"/>
                <a:gd name="T81" fmla="*/ 77205 h 4119"/>
                <a:gd name="T82" fmla="*/ 1513 w 4235"/>
                <a:gd name="T83" fmla="*/ 77538 h 4119"/>
                <a:gd name="T84" fmla="*/ 1839 w 4235"/>
                <a:gd name="T85" fmla="*/ 77761 h 4119"/>
                <a:gd name="T86" fmla="*/ 2195 w 4235"/>
                <a:gd name="T87" fmla="*/ 77881 h 41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35"/>
                <a:gd name="T133" fmla="*/ 0 h 4119"/>
                <a:gd name="T134" fmla="*/ 4235 w 4235"/>
                <a:gd name="T135" fmla="*/ 4119 h 41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35" h="4119">
                  <a:moveTo>
                    <a:pt x="263" y="4119"/>
                  </a:moveTo>
                  <a:lnTo>
                    <a:pt x="3971" y="4119"/>
                  </a:lnTo>
                  <a:lnTo>
                    <a:pt x="3984" y="4119"/>
                  </a:lnTo>
                  <a:lnTo>
                    <a:pt x="3997" y="4119"/>
                  </a:lnTo>
                  <a:lnTo>
                    <a:pt x="4010" y="4117"/>
                  </a:lnTo>
                  <a:lnTo>
                    <a:pt x="4023" y="4115"/>
                  </a:lnTo>
                  <a:lnTo>
                    <a:pt x="4036" y="4110"/>
                  </a:lnTo>
                  <a:lnTo>
                    <a:pt x="4048" y="4106"/>
                  </a:lnTo>
                  <a:lnTo>
                    <a:pt x="4061" y="4102"/>
                  </a:lnTo>
                  <a:lnTo>
                    <a:pt x="4072" y="4097"/>
                  </a:lnTo>
                  <a:lnTo>
                    <a:pt x="4085" y="4091"/>
                  </a:lnTo>
                  <a:lnTo>
                    <a:pt x="4096" y="4084"/>
                  </a:lnTo>
                  <a:lnTo>
                    <a:pt x="4108" y="4078"/>
                  </a:lnTo>
                  <a:lnTo>
                    <a:pt x="4119" y="4069"/>
                  </a:lnTo>
                  <a:lnTo>
                    <a:pt x="4128" y="4061"/>
                  </a:lnTo>
                  <a:lnTo>
                    <a:pt x="4139" y="4052"/>
                  </a:lnTo>
                  <a:lnTo>
                    <a:pt x="4157" y="4032"/>
                  </a:lnTo>
                  <a:lnTo>
                    <a:pt x="4167" y="4024"/>
                  </a:lnTo>
                  <a:lnTo>
                    <a:pt x="4174" y="4013"/>
                  </a:lnTo>
                  <a:lnTo>
                    <a:pt x="4183" y="4002"/>
                  </a:lnTo>
                  <a:lnTo>
                    <a:pt x="4189" y="3989"/>
                  </a:lnTo>
                  <a:lnTo>
                    <a:pt x="4196" y="3978"/>
                  </a:lnTo>
                  <a:lnTo>
                    <a:pt x="4204" y="3965"/>
                  </a:lnTo>
                  <a:lnTo>
                    <a:pt x="4209" y="3952"/>
                  </a:lnTo>
                  <a:lnTo>
                    <a:pt x="4215" y="3939"/>
                  </a:lnTo>
                  <a:lnTo>
                    <a:pt x="4218" y="3926"/>
                  </a:lnTo>
                  <a:lnTo>
                    <a:pt x="4224" y="3913"/>
                  </a:lnTo>
                  <a:lnTo>
                    <a:pt x="4226" y="3898"/>
                  </a:lnTo>
                  <a:lnTo>
                    <a:pt x="4229" y="3885"/>
                  </a:lnTo>
                  <a:lnTo>
                    <a:pt x="4231" y="3870"/>
                  </a:lnTo>
                  <a:lnTo>
                    <a:pt x="4233" y="3855"/>
                  </a:lnTo>
                  <a:lnTo>
                    <a:pt x="4235" y="3842"/>
                  </a:lnTo>
                  <a:lnTo>
                    <a:pt x="4235" y="3826"/>
                  </a:lnTo>
                  <a:lnTo>
                    <a:pt x="4235" y="295"/>
                  </a:lnTo>
                  <a:lnTo>
                    <a:pt x="4235" y="280"/>
                  </a:lnTo>
                  <a:lnTo>
                    <a:pt x="4233" y="264"/>
                  </a:lnTo>
                  <a:lnTo>
                    <a:pt x="4231" y="249"/>
                  </a:lnTo>
                  <a:lnTo>
                    <a:pt x="4229" y="236"/>
                  </a:lnTo>
                  <a:lnTo>
                    <a:pt x="4226" y="221"/>
                  </a:lnTo>
                  <a:lnTo>
                    <a:pt x="4224" y="208"/>
                  </a:lnTo>
                  <a:lnTo>
                    <a:pt x="4218" y="193"/>
                  </a:lnTo>
                  <a:lnTo>
                    <a:pt x="4215" y="180"/>
                  </a:lnTo>
                  <a:lnTo>
                    <a:pt x="4209" y="167"/>
                  </a:lnTo>
                  <a:lnTo>
                    <a:pt x="4204" y="154"/>
                  </a:lnTo>
                  <a:lnTo>
                    <a:pt x="4196" y="143"/>
                  </a:lnTo>
                  <a:lnTo>
                    <a:pt x="4189" y="130"/>
                  </a:lnTo>
                  <a:lnTo>
                    <a:pt x="4183" y="119"/>
                  </a:lnTo>
                  <a:lnTo>
                    <a:pt x="4174" y="108"/>
                  </a:lnTo>
                  <a:lnTo>
                    <a:pt x="4167" y="97"/>
                  </a:lnTo>
                  <a:lnTo>
                    <a:pt x="4157" y="87"/>
                  </a:lnTo>
                  <a:lnTo>
                    <a:pt x="4139" y="67"/>
                  </a:lnTo>
                  <a:lnTo>
                    <a:pt x="4128" y="58"/>
                  </a:lnTo>
                  <a:lnTo>
                    <a:pt x="4119" y="52"/>
                  </a:lnTo>
                  <a:lnTo>
                    <a:pt x="4108" y="43"/>
                  </a:lnTo>
                  <a:lnTo>
                    <a:pt x="4096" y="37"/>
                  </a:lnTo>
                  <a:lnTo>
                    <a:pt x="4085" y="30"/>
                  </a:lnTo>
                  <a:lnTo>
                    <a:pt x="4072" y="24"/>
                  </a:lnTo>
                  <a:lnTo>
                    <a:pt x="4061" y="19"/>
                  </a:lnTo>
                  <a:lnTo>
                    <a:pt x="4048" y="13"/>
                  </a:lnTo>
                  <a:lnTo>
                    <a:pt x="4036" y="11"/>
                  </a:lnTo>
                  <a:lnTo>
                    <a:pt x="4023" y="6"/>
                  </a:lnTo>
                  <a:lnTo>
                    <a:pt x="4010" y="4"/>
                  </a:lnTo>
                  <a:lnTo>
                    <a:pt x="3997" y="2"/>
                  </a:lnTo>
                  <a:lnTo>
                    <a:pt x="3984" y="0"/>
                  </a:lnTo>
                  <a:lnTo>
                    <a:pt x="3971" y="0"/>
                  </a:lnTo>
                  <a:lnTo>
                    <a:pt x="263" y="0"/>
                  </a:lnTo>
                  <a:lnTo>
                    <a:pt x="251" y="0"/>
                  </a:lnTo>
                  <a:lnTo>
                    <a:pt x="238" y="2"/>
                  </a:lnTo>
                  <a:lnTo>
                    <a:pt x="225" y="4"/>
                  </a:lnTo>
                  <a:lnTo>
                    <a:pt x="210" y="6"/>
                  </a:lnTo>
                  <a:lnTo>
                    <a:pt x="199" y="11"/>
                  </a:lnTo>
                  <a:lnTo>
                    <a:pt x="186" y="13"/>
                  </a:lnTo>
                  <a:lnTo>
                    <a:pt x="173" y="19"/>
                  </a:lnTo>
                  <a:lnTo>
                    <a:pt x="162" y="24"/>
                  </a:lnTo>
                  <a:lnTo>
                    <a:pt x="149" y="30"/>
                  </a:lnTo>
                  <a:lnTo>
                    <a:pt x="138" y="37"/>
                  </a:lnTo>
                  <a:lnTo>
                    <a:pt x="127" y="43"/>
                  </a:lnTo>
                  <a:lnTo>
                    <a:pt x="116" y="52"/>
                  </a:lnTo>
                  <a:lnTo>
                    <a:pt x="105" y="58"/>
                  </a:lnTo>
                  <a:lnTo>
                    <a:pt x="95" y="67"/>
                  </a:lnTo>
                  <a:lnTo>
                    <a:pt x="77" y="87"/>
                  </a:lnTo>
                  <a:lnTo>
                    <a:pt x="68" y="97"/>
                  </a:lnTo>
                  <a:lnTo>
                    <a:pt x="59" y="108"/>
                  </a:lnTo>
                  <a:lnTo>
                    <a:pt x="51" y="119"/>
                  </a:lnTo>
                  <a:lnTo>
                    <a:pt x="44" y="130"/>
                  </a:lnTo>
                  <a:lnTo>
                    <a:pt x="36" y="143"/>
                  </a:lnTo>
                  <a:lnTo>
                    <a:pt x="31" y="154"/>
                  </a:lnTo>
                  <a:lnTo>
                    <a:pt x="25" y="167"/>
                  </a:lnTo>
                  <a:lnTo>
                    <a:pt x="20" y="180"/>
                  </a:lnTo>
                  <a:lnTo>
                    <a:pt x="14" y="193"/>
                  </a:lnTo>
                  <a:lnTo>
                    <a:pt x="11" y="208"/>
                  </a:lnTo>
                  <a:lnTo>
                    <a:pt x="7" y="221"/>
                  </a:lnTo>
                  <a:lnTo>
                    <a:pt x="5" y="236"/>
                  </a:lnTo>
                  <a:lnTo>
                    <a:pt x="1" y="249"/>
                  </a:lnTo>
                  <a:lnTo>
                    <a:pt x="0" y="264"/>
                  </a:lnTo>
                  <a:lnTo>
                    <a:pt x="0" y="280"/>
                  </a:lnTo>
                  <a:lnTo>
                    <a:pt x="0" y="295"/>
                  </a:lnTo>
                  <a:lnTo>
                    <a:pt x="0" y="3826"/>
                  </a:lnTo>
                  <a:lnTo>
                    <a:pt x="0" y="3842"/>
                  </a:lnTo>
                  <a:lnTo>
                    <a:pt x="0" y="3855"/>
                  </a:lnTo>
                  <a:lnTo>
                    <a:pt x="1" y="3870"/>
                  </a:lnTo>
                  <a:lnTo>
                    <a:pt x="5" y="3885"/>
                  </a:lnTo>
                  <a:lnTo>
                    <a:pt x="7" y="3898"/>
                  </a:lnTo>
                  <a:lnTo>
                    <a:pt x="11" y="3913"/>
                  </a:lnTo>
                  <a:lnTo>
                    <a:pt x="14" y="3926"/>
                  </a:lnTo>
                  <a:lnTo>
                    <a:pt x="20" y="3939"/>
                  </a:lnTo>
                  <a:lnTo>
                    <a:pt x="25" y="3952"/>
                  </a:lnTo>
                  <a:lnTo>
                    <a:pt x="31" y="3965"/>
                  </a:lnTo>
                  <a:lnTo>
                    <a:pt x="36" y="3978"/>
                  </a:lnTo>
                  <a:lnTo>
                    <a:pt x="44" y="3989"/>
                  </a:lnTo>
                  <a:lnTo>
                    <a:pt x="51" y="4002"/>
                  </a:lnTo>
                  <a:lnTo>
                    <a:pt x="59" y="4013"/>
                  </a:lnTo>
                  <a:lnTo>
                    <a:pt x="68" y="4024"/>
                  </a:lnTo>
                  <a:lnTo>
                    <a:pt x="77" y="4032"/>
                  </a:lnTo>
                  <a:lnTo>
                    <a:pt x="95" y="4052"/>
                  </a:lnTo>
                  <a:lnTo>
                    <a:pt x="105" y="4061"/>
                  </a:lnTo>
                  <a:lnTo>
                    <a:pt x="116" y="4069"/>
                  </a:lnTo>
                  <a:lnTo>
                    <a:pt x="127" y="4078"/>
                  </a:lnTo>
                  <a:lnTo>
                    <a:pt x="138" y="4084"/>
                  </a:lnTo>
                  <a:lnTo>
                    <a:pt x="149" y="4091"/>
                  </a:lnTo>
                  <a:lnTo>
                    <a:pt x="162" y="4097"/>
                  </a:lnTo>
                  <a:lnTo>
                    <a:pt x="173" y="4102"/>
                  </a:lnTo>
                  <a:lnTo>
                    <a:pt x="186" y="4106"/>
                  </a:lnTo>
                  <a:lnTo>
                    <a:pt x="199" y="4110"/>
                  </a:lnTo>
                  <a:lnTo>
                    <a:pt x="210" y="4113"/>
                  </a:lnTo>
                  <a:lnTo>
                    <a:pt x="225" y="4117"/>
                  </a:lnTo>
                  <a:lnTo>
                    <a:pt x="238" y="4119"/>
                  </a:lnTo>
                  <a:lnTo>
                    <a:pt x="251" y="4119"/>
                  </a:lnTo>
                  <a:lnTo>
                    <a:pt x="263" y="4119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Freeform 16"/>
            <p:cNvSpPr>
              <a:spLocks/>
            </p:cNvSpPr>
            <p:nvPr/>
          </p:nvSpPr>
          <p:spPr bwMode="auto">
            <a:xfrm>
              <a:off x="2894" y="1835"/>
              <a:ext cx="5390" cy="5710"/>
            </a:xfrm>
            <a:custGeom>
              <a:avLst/>
              <a:gdLst>
                <a:gd name="T0" fmla="*/ 34911 w 4235"/>
                <a:gd name="T1" fmla="*/ 77881 h 4119"/>
                <a:gd name="T2" fmla="*/ 35249 w 4235"/>
                <a:gd name="T3" fmla="*/ 77789 h 4119"/>
                <a:gd name="T4" fmla="*/ 35588 w 4235"/>
                <a:gd name="T5" fmla="*/ 77538 h 4119"/>
                <a:gd name="T6" fmla="*/ 35892 w 4235"/>
                <a:gd name="T7" fmla="*/ 77205 h 4119"/>
                <a:gd name="T8" fmla="*/ 36172 w 4235"/>
                <a:gd name="T9" fmla="*/ 76783 h 4119"/>
                <a:gd name="T10" fmla="*/ 36511 w 4235"/>
                <a:gd name="T11" fmla="*/ 76079 h 4119"/>
                <a:gd name="T12" fmla="*/ 36700 w 4235"/>
                <a:gd name="T13" fmla="*/ 75418 h 4119"/>
                <a:gd name="T14" fmla="*/ 36879 w 4235"/>
                <a:gd name="T15" fmla="*/ 74708 h 4119"/>
                <a:gd name="T16" fmla="*/ 37012 w 4235"/>
                <a:gd name="T17" fmla="*/ 73971 h 4119"/>
                <a:gd name="T18" fmla="*/ 37076 w 4235"/>
                <a:gd name="T19" fmla="*/ 73167 h 4119"/>
                <a:gd name="T20" fmla="*/ 37109 w 4235"/>
                <a:gd name="T21" fmla="*/ 72338 h 4119"/>
                <a:gd name="T22" fmla="*/ 37109 w 4235"/>
                <a:gd name="T23" fmla="*/ 5581 h 4119"/>
                <a:gd name="T24" fmla="*/ 37076 w 4235"/>
                <a:gd name="T25" fmla="*/ 4705 h 4119"/>
                <a:gd name="T26" fmla="*/ 37012 w 4235"/>
                <a:gd name="T27" fmla="*/ 3926 h 4119"/>
                <a:gd name="T28" fmla="*/ 36879 w 4235"/>
                <a:gd name="T29" fmla="*/ 3165 h 4119"/>
                <a:gd name="T30" fmla="*/ 36700 w 4235"/>
                <a:gd name="T31" fmla="*/ 2463 h 4119"/>
                <a:gd name="T32" fmla="*/ 36511 w 4235"/>
                <a:gd name="T33" fmla="*/ 1833 h 4119"/>
                <a:gd name="T34" fmla="*/ 36172 w 4235"/>
                <a:gd name="T35" fmla="*/ 1090 h 4119"/>
                <a:gd name="T36" fmla="*/ 35892 w 4235"/>
                <a:gd name="T37" fmla="*/ 697 h 4119"/>
                <a:gd name="T38" fmla="*/ 35588 w 4235"/>
                <a:gd name="T39" fmla="*/ 353 h 4119"/>
                <a:gd name="T40" fmla="*/ 35249 w 4235"/>
                <a:gd name="T41" fmla="*/ 105 h 4119"/>
                <a:gd name="T42" fmla="*/ 34911 w 4235"/>
                <a:gd name="T43" fmla="*/ 0 h 4119"/>
                <a:gd name="T44" fmla="*/ 2304 w 4235"/>
                <a:gd name="T45" fmla="*/ 0 h 4119"/>
                <a:gd name="T46" fmla="*/ 1968 w 4235"/>
                <a:gd name="T47" fmla="*/ 76 h 4119"/>
                <a:gd name="T48" fmla="*/ 1633 w 4235"/>
                <a:gd name="T49" fmla="*/ 250 h 4119"/>
                <a:gd name="T50" fmla="*/ 1308 w 4235"/>
                <a:gd name="T51" fmla="*/ 567 h 4119"/>
                <a:gd name="T52" fmla="*/ 1016 w 4235"/>
                <a:gd name="T53" fmla="*/ 991 h 4119"/>
                <a:gd name="T54" fmla="*/ 673 w 4235"/>
                <a:gd name="T55" fmla="*/ 1655 h 4119"/>
                <a:gd name="T56" fmla="*/ 452 w 4235"/>
                <a:gd name="T57" fmla="*/ 2249 h 4119"/>
                <a:gd name="T58" fmla="*/ 271 w 4235"/>
                <a:gd name="T59" fmla="*/ 2904 h 4119"/>
                <a:gd name="T60" fmla="*/ 123 w 4235"/>
                <a:gd name="T61" fmla="*/ 3661 h 4119"/>
                <a:gd name="T62" fmla="*/ 46 w 4235"/>
                <a:gd name="T63" fmla="*/ 4457 h 4119"/>
                <a:gd name="T64" fmla="*/ 0 w 4235"/>
                <a:gd name="T65" fmla="*/ 5293 h 4119"/>
                <a:gd name="T66" fmla="*/ 0 w 4235"/>
                <a:gd name="T67" fmla="*/ 72338 h 4119"/>
                <a:gd name="T68" fmla="*/ 1 w 4235"/>
                <a:gd name="T69" fmla="*/ 73167 h 4119"/>
                <a:gd name="T70" fmla="*/ 97 w 4235"/>
                <a:gd name="T71" fmla="*/ 73971 h 4119"/>
                <a:gd name="T72" fmla="*/ 220 w 4235"/>
                <a:gd name="T73" fmla="*/ 74708 h 4119"/>
                <a:gd name="T74" fmla="*/ 384 w 4235"/>
                <a:gd name="T75" fmla="*/ 75418 h 4119"/>
                <a:gd name="T76" fmla="*/ 598 w 4235"/>
                <a:gd name="T77" fmla="*/ 76079 h 4119"/>
                <a:gd name="T78" fmla="*/ 925 w 4235"/>
                <a:gd name="T79" fmla="*/ 76783 h 4119"/>
                <a:gd name="T80" fmla="*/ 1212 w 4235"/>
                <a:gd name="T81" fmla="*/ 77205 h 4119"/>
                <a:gd name="T82" fmla="*/ 1513 w 4235"/>
                <a:gd name="T83" fmla="*/ 77538 h 4119"/>
                <a:gd name="T84" fmla="*/ 1839 w 4235"/>
                <a:gd name="T85" fmla="*/ 77761 h 4119"/>
                <a:gd name="T86" fmla="*/ 2195 w 4235"/>
                <a:gd name="T87" fmla="*/ 77881 h 41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35"/>
                <a:gd name="T133" fmla="*/ 0 h 4119"/>
                <a:gd name="T134" fmla="*/ 4235 w 4235"/>
                <a:gd name="T135" fmla="*/ 4119 h 41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35" h="4119">
                  <a:moveTo>
                    <a:pt x="263" y="4119"/>
                  </a:moveTo>
                  <a:lnTo>
                    <a:pt x="3971" y="4119"/>
                  </a:lnTo>
                  <a:lnTo>
                    <a:pt x="3984" y="4119"/>
                  </a:lnTo>
                  <a:lnTo>
                    <a:pt x="3997" y="4119"/>
                  </a:lnTo>
                  <a:lnTo>
                    <a:pt x="4010" y="4117"/>
                  </a:lnTo>
                  <a:lnTo>
                    <a:pt x="4023" y="4115"/>
                  </a:lnTo>
                  <a:lnTo>
                    <a:pt x="4036" y="4110"/>
                  </a:lnTo>
                  <a:lnTo>
                    <a:pt x="4048" y="4106"/>
                  </a:lnTo>
                  <a:lnTo>
                    <a:pt x="4061" y="4102"/>
                  </a:lnTo>
                  <a:lnTo>
                    <a:pt x="4072" y="4097"/>
                  </a:lnTo>
                  <a:lnTo>
                    <a:pt x="4085" y="4091"/>
                  </a:lnTo>
                  <a:lnTo>
                    <a:pt x="4096" y="4084"/>
                  </a:lnTo>
                  <a:lnTo>
                    <a:pt x="4108" y="4078"/>
                  </a:lnTo>
                  <a:lnTo>
                    <a:pt x="4119" y="4069"/>
                  </a:lnTo>
                  <a:lnTo>
                    <a:pt x="4128" y="4061"/>
                  </a:lnTo>
                  <a:lnTo>
                    <a:pt x="4139" y="4052"/>
                  </a:lnTo>
                  <a:lnTo>
                    <a:pt x="4157" y="4032"/>
                  </a:lnTo>
                  <a:lnTo>
                    <a:pt x="4167" y="4024"/>
                  </a:lnTo>
                  <a:lnTo>
                    <a:pt x="4174" y="4013"/>
                  </a:lnTo>
                  <a:lnTo>
                    <a:pt x="4183" y="4002"/>
                  </a:lnTo>
                  <a:lnTo>
                    <a:pt x="4189" y="3989"/>
                  </a:lnTo>
                  <a:lnTo>
                    <a:pt x="4196" y="3978"/>
                  </a:lnTo>
                  <a:lnTo>
                    <a:pt x="4204" y="3965"/>
                  </a:lnTo>
                  <a:lnTo>
                    <a:pt x="4209" y="3952"/>
                  </a:lnTo>
                  <a:lnTo>
                    <a:pt x="4215" y="3939"/>
                  </a:lnTo>
                  <a:lnTo>
                    <a:pt x="4218" y="3926"/>
                  </a:lnTo>
                  <a:lnTo>
                    <a:pt x="4224" y="3913"/>
                  </a:lnTo>
                  <a:lnTo>
                    <a:pt x="4226" y="3898"/>
                  </a:lnTo>
                  <a:lnTo>
                    <a:pt x="4229" y="3885"/>
                  </a:lnTo>
                  <a:lnTo>
                    <a:pt x="4231" y="3870"/>
                  </a:lnTo>
                  <a:lnTo>
                    <a:pt x="4233" y="3855"/>
                  </a:lnTo>
                  <a:lnTo>
                    <a:pt x="4235" y="3842"/>
                  </a:lnTo>
                  <a:lnTo>
                    <a:pt x="4235" y="3826"/>
                  </a:lnTo>
                  <a:lnTo>
                    <a:pt x="4235" y="295"/>
                  </a:lnTo>
                  <a:lnTo>
                    <a:pt x="4235" y="280"/>
                  </a:lnTo>
                  <a:lnTo>
                    <a:pt x="4233" y="264"/>
                  </a:lnTo>
                  <a:lnTo>
                    <a:pt x="4231" y="249"/>
                  </a:lnTo>
                  <a:lnTo>
                    <a:pt x="4229" y="236"/>
                  </a:lnTo>
                  <a:lnTo>
                    <a:pt x="4226" y="221"/>
                  </a:lnTo>
                  <a:lnTo>
                    <a:pt x="4224" y="208"/>
                  </a:lnTo>
                  <a:lnTo>
                    <a:pt x="4218" y="193"/>
                  </a:lnTo>
                  <a:lnTo>
                    <a:pt x="4215" y="180"/>
                  </a:lnTo>
                  <a:lnTo>
                    <a:pt x="4209" y="167"/>
                  </a:lnTo>
                  <a:lnTo>
                    <a:pt x="4204" y="154"/>
                  </a:lnTo>
                  <a:lnTo>
                    <a:pt x="4196" y="143"/>
                  </a:lnTo>
                  <a:lnTo>
                    <a:pt x="4189" y="130"/>
                  </a:lnTo>
                  <a:lnTo>
                    <a:pt x="4183" y="119"/>
                  </a:lnTo>
                  <a:lnTo>
                    <a:pt x="4174" y="108"/>
                  </a:lnTo>
                  <a:lnTo>
                    <a:pt x="4167" y="97"/>
                  </a:lnTo>
                  <a:lnTo>
                    <a:pt x="4157" y="87"/>
                  </a:lnTo>
                  <a:lnTo>
                    <a:pt x="4139" y="67"/>
                  </a:lnTo>
                  <a:lnTo>
                    <a:pt x="4128" y="58"/>
                  </a:lnTo>
                  <a:lnTo>
                    <a:pt x="4119" y="52"/>
                  </a:lnTo>
                  <a:lnTo>
                    <a:pt x="4108" y="43"/>
                  </a:lnTo>
                  <a:lnTo>
                    <a:pt x="4096" y="37"/>
                  </a:lnTo>
                  <a:lnTo>
                    <a:pt x="4085" y="30"/>
                  </a:lnTo>
                  <a:lnTo>
                    <a:pt x="4072" y="24"/>
                  </a:lnTo>
                  <a:lnTo>
                    <a:pt x="4061" y="19"/>
                  </a:lnTo>
                  <a:lnTo>
                    <a:pt x="4048" y="13"/>
                  </a:lnTo>
                  <a:lnTo>
                    <a:pt x="4036" y="11"/>
                  </a:lnTo>
                  <a:lnTo>
                    <a:pt x="4023" y="6"/>
                  </a:lnTo>
                  <a:lnTo>
                    <a:pt x="4010" y="4"/>
                  </a:lnTo>
                  <a:lnTo>
                    <a:pt x="3997" y="2"/>
                  </a:lnTo>
                  <a:lnTo>
                    <a:pt x="3984" y="0"/>
                  </a:lnTo>
                  <a:lnTo>
                    <a:pt x="3971" y="0"/>
                  </a:lnTo>
                  <a:lnTo>
                    <a:pt x="263" y="0"/>
                  </a:lnTo>
                  <a:lnTo>
                    <a:pt x="251" y="0"/>
                  </a:lnTo>
                  <a:lnTo>
                    <a:pt x="238" y="2"/>
                  </a:lnTo>
                  <a:lnTo>
                    <a:pt x="225" y="4"/>
                  </a:lnTo>
                  <a:lnTo>
                    <a:pt x="210" y="6"/>
                  </a:lnTo>
                  <a:lnTo>
                    <a:pt x="199" y="11"/>
                  </a:lnTo>
                  <a:lnTo>
                    <a:pt x="186" y="13"/>
                  </a:lnTo>
                  <a:lnTo>
                    <a:pt x="173" y="19"/>
                  </a:lnTo>
                  <a:lnTo>
                    <a:pt x="162" y="24"/>
                  </a:lnTo>
                  <a:lnTo>
                    <a:pt x="149" y="30"/>
                  </a:lnTo>
                  <a:lnTo>
                    <a:pt x="138" y="37"/>
                  </a:lnTo>
                  <a:lnTo>
                    <a:pt x="127" y="43"/>
                  </a:lnTo>
                  <a:lnTo>
                    <a:pt x="116" y="52"/>
                  </a:lnTo>
                  <a:lnTo>
                    <a:pt x="105" y="58"/>
                  </a:lnTo>
                  <a:lnTo>
                    <a:pt x="95" y="67"/>
                  </a:lnTo>
                  <a:lnTo>
                    <a:pt x="77" y="87"/>
                  </a:lnTo>
                  <a:lnTo>
                    <a:pt x="68" y="97"/>
                  </a:lnTo>
                  <a:lnTo>
                    <a:pt x="59" y="108"/>
                  </a:lnTo>
                  <a:lnTo>
                    <a:pt x="51" y="119"/>
                  </a:lnTo>
                  <a:lnTo>
                    <a:pt x="44" y="130"/>
                  </a:lnTo>
                  <a:lnTo>
                    <a:pt x="36" y="143"/>
                  </a:lnTo>
                  <a:lnTo>
                    <a:pt x="31" y="154"/>
                  </a:lnTo>
                  <a:lnTo>
                    <a:pt x="25" y="167"/>
                  </a:lnTo>
                  <a:lnTo>
                    <a:pt x="20" y="180"/>
                  </a:lnTo>
                  <a:lnTo>
                    <a:pt x="14" y="193"/>
                  </a:lnTo>
                  <a:lnTo>
                    <a:pt x="11" y="208"/>
                  </a:lnTo>
                  <a:lnTo>
                    <a:pt x="7" y="221"/>
                  </a:lnTo>
                  <a:lnTo>
                    <a:pt x="5" y="236"/>
                  </a:lnTo>
                  <a:lnTo>
                    <a:pt x="1" y="249"/>
                  </a:lnTo>
                  <a:lnTo>
                    <a:pt x="0" y="264"/>
                  </a:lnTo>
                  <a:lnTo>
                    <a:pt x="0" y="280"/>
                  </a:lnTo>
                  <a:lnTo>
                    <a:pt x="0" y="295"/>
                  </a:lnTo>
                  <a:lnTo>
                    <a:pt x="0" y="3826"/>
                  </a:lnTo>
                  <a:lnTo>
                    <a:pt x="0" y="3842"/>
                  </a:lnTo>
                  <a:lnTo>
                    <a:pt x="0" y="3855"/>
                  </a:lnTo>
                  <a:lnTo>
                    <a:pt x="1" y="3870"/>
                  </a:lnTo>
                  <a:lnTo>
                    <a:pt x="5" y="3885"/>
                  </a:lnTo>
                  <a:lnTo>
                    <a:pt x="7" y="3898"/>
                  </a:lnTo>
                  <a:lnTo>
                    <a:pt x="11" y="3913"/>
                  </a:lnTo>
                  <a:lnTo>
                    <a:pt x="14" y="3926"/>
                  </a:lnTo>
                  <a:lnTo>
                    <a:pt x="20" y="3939"/>
                  </a:lnTo>
                  <a:lnTo>
                    <a:pt x="25" y="3952"/>
                  </a:lnTo>
                  <a:lnTo>
                    <a:pt x="31" y="3965"/>
                  </a:lnTo>
                  <a:lnTo>
                    <a:pt x="36" y="3978"/>
                  </a:lnTo>
                  <a:lnTo>
                    <a:pt x="44" y="3989"/>
                  </a:lnTo>
                  <a:lnTo>
                    <a:pt x="51" y="4002"/>
                  </a:lnTo>
                  <a:lnTo>
                    <a:pt x="59" y="4013"/>
                  </a:lnTo>
                  <a:lnTo>
                    <a:pt x="68" y="4024"/>
                  </a:lnTo>
                  <a:lnTo>
                    <a:pt x="77" y="4032"/>
                  </a:lnTo>
                  <a:lnTo>
                    <a:pt x="95" y="4052"/>
                  </a:lnTo>
                  <a:lnTo>
                    <a:pt x="105" y="4061"/>
                  </a:lnTo>
                  <a:lnTo>
                    <a:pt x="116" y="4069"/>
                  </a:lnTo>
                  <a:lnTo>
                    <a:pt x="127" y="4078"/>
                  </a:lnTo>
                  <a:lnTo>
                    <a:pt x="138" y="4084"/>
                  </a:lnTo>
                  <a:lnTo>
                    <a:pt x="149" y="4091"/>
                  </a:lnTo>
                  <a:lnTo>
                    <a:pt x="162" y="4097"/>
                  </a:lnTo>
                  <a:lnTo>
                    <a:pt x="173" y="4102"/>
                  </a:lnTo>
                  <a:lnTo>
                    <a:pt x="186" y="4106"/>
                  </a:lnTo>
                  <a:lnTo>
                    <a:pt x="199" y="4110"/>
                  </a:lnTo>
                  <a:lnTo>
                    <a:pt x="210" y="4113"/>
                  </a:lnTo>
                  <a:lnTo>
                    <a:pt x="225" y="4117"/>
                  </a:lnTo>
                  <a:lnTo>
                    <a:pt x="238" y="4119"/>
                  </a:lnTo>
                  <a:lnTo>
                    <a:pt x="251" y="4119"/>
                  </a:lnTo>
                  <a:lnTo>
                    <a:pt x="263" y="4119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Freeform 17"/>
            <p:cNvSpPr>
              <a:spLocks/>
            </p:cNvSpPr>
            <p:nvPr/>
          </p:nvSpPr>
          <p:spPr bwMode="auto">
            <a:xfrm>
              <a:off x="3531" y="2447"/>
              <a:ext cx="1216" cy="816"/>
            </a:xfrm>
            <a:custGeom>
              <a:avLst/>
              <a:gdLst>
                <a:gd name="T0" fmla="*/ 8385 w 955"/>
                <a:gd name="T1" fmla="*/ 5067 h 588"/>
                <a:gd name="T2" fmla="*/ 8270 w 955"/>
                <a:gd name="T3" fmla="*/ 4220 h 588"/>
                <a:gd name="T4" fmla="*/ 8075 w 955"/>
                <a:gd name="T5" fmla="*/ 3442 h 588"/>
                <a:gd name="T6" fmla="*/ 7790 w 955"/>
                <a:gd name="T7" fmla="*/ 2694 h 588"/>
                <a:gd name="T8" fmla="*/ 7441 w 955"/>
                <a:gd name="T9" fmla="*/ 2021 h 588"/>
                <a:gd name="T10" fmla="*/ 7020 w 955"/>
                <a:gd name="T11" fmla="*/ 1452 h 588"/>
                <a:gd name="T12" fmla="*/ 6549 w 955"/>
                <a:gd name="T13" fmla="*/ 953 h 588"/>
                <a:gd name="T14" fmla="*/ 6021 w 955"/>
                <a:gd name="T15" fmla="*/ 536 h 588"/>
                <a:gd name="T16" fmla="*/ 5441 w 955"/>
                <a:gd name="T17" fmla="*/ 250 h 588"/>
                <a:gd name="T18" fmla="*/ 4836 w 955"/>
                <a:gd name="T19" fmla="*/ 78 h 588"/>
                <a:gd name="T20" fmla="*/ 4193 w 955"/>
                <a:gd name="T21" fmla="*/ 0 h 588"/>
                <a:gd name="T22" fmla="*/ 3567 w 955"/>
                <a:gd name="T23" fmla="*/ 78 h 588"/>
                <a:gd name="T24" fmla="*/ 2960 w 955"/>
                <a:gd name="T25" fmla="*/ 250 h 588"/>
                <a:gd name="T26" fmla="*/ 2396 w 955"/>
                <a:gd name="T27" fmla="*/ 536 h 588"/>
                <a:gd name="T28" fmla="*/ 1859 w 955"/>
                <a:gd name="T29" fmla="*/ 953 h 588"/>
                <a:gd name="T30" fmla="*/ 1384 w 955"/>
                <a:gd name="T31" fmla="*/ 1452 h 588"/>
                <a:gd name="T32" fmla="*/ 956 w 955"/>
                <a:gd name="T33" fmla="*/ 2021 h 588"/>
                <a:gd name="T34" fmla="*/ 624 w 955"/>
                <a:gd name="T35" fmla="*/ 2694 h 588"/>
                <a:gd name="T36" fmla="*/ 345 w 955"/>
                <a:gd name="T37" fmla="*/ 3442 h 588"/>
                <a:gd name="T38" fmla="*/ 131 w 955"/>
                <a:gd name="T39" fmla="*/ 4220 h 588"/>
                <a:gd name="T40" fmla="*/ 36 w 955"/>
                <a:gd name="T41" fmla="*/ 5067 h 588"/>
                <a:gd name="T42" fmla="*/ 22 w 955"/>
                <a:gd name="T43" fmla="*/ 5915 h 588"/>
                <a:gd name="T44" fmla="*/ 103 w 955"/>
                <a:gd name="T45" fmla="*/ 6746 h 588"/>
                <a:gd name="T46" fmla="*/ 260 w 955"/>
                <a:gd name="T47" fmla="*/ 7536 h 588"/>
                <a:gd name="T48" fmla="*/ 512 w 955"/>
                <a:gd name="T49" fmla="*/ 8278 h 588"/>
                <a:gd name="T50" fmla="*/ 840 w 955"/>
                <a:gd name="T51" fmla="*/ 9001 h 588"/>
                <a:gd name="T52" fmla="*/ 1247 w 955"/>
                <a:gd name="T53" fmla="*/ 9610 h 588"/>
                <a:gd name="T54" fmla="*/ 1686 w 955"/>
                <a:gd name="T55" fmla="*/ 10099 h 588"/>
                <a:gd name="T56" fmla="*/ 2200 w 955"/>
                <a:gd name="T57" fmla="*/ 10552 h 588"/>
                <a:gd name="T58" fmla="*/ 2759 w 955"/>
                <a:gd name="T59" fmla="*/ 10886 h 588"/>
                <a:gd name="T60" fmla="*/ 3354 w 955"/>
                <a:gd name="T61" fmla="*/ 11126 h 588"/>
                <a:gd name="T62" fmla="*/ 3991 w 955"/>
                <a:gd name="T63" fmla="*/ 11220 h 588"/>
                <a:gd name="T64" fmla="*/ 4628 w 955"/>
                <a:gd name="T65" fmla="*/ 11220 h 588"/>
                <a:gd name="T66" fmla="*/ 5255 w 955"/>
                <a:gd name="T67" fmla="*/ 11067 h 588"/>
                <a:gd name="T68" fmla="*/ 5832 w 955"/>
                <a:gd name="T69" fmla="*/ 10793 h 588"/>
                <a:gd name="T70" fmla="*/ 6389 w 955"/>
                <a:gd name="T71" fmla="*/ 10429 h 588"/>
                <a:gd name="T72" fmla="*/ 6871 w 955"/>
                <a:gd name="T73" fmla="*/ 9932 h 588"/>
                <a:gd name="T74" fmla="*/ 7310 w 955"/>
                <a:gd name="T75" fmla="*/ 9401 h 588"/>
                <a:gd name="T76" fmla="*/ 7683 w 955"/>
                <a:gd name="T77" fmla="*/ 8772 h 588"/>
                <a:gd name="T78" fmla="*/ 7985 w 955"/>
                <a:gd name="T79" fmla="*/ 8082 h 588"/>
                <a:gd name="T80" fmla="*/ 8203 w 955"/>
                <a:gd name="T81" fmla="*/ 7291 h 588"/>
                <a:gd name="T82" fmla="*/ 8341 w 955"/>
                <a:gd name="T83" fmla="*/ 6450 h 588"/>
                <a:gd name="T84" fmla="*/ 8400 w 955"/>
                <a:gd name="T85" fmla="*/ 5632 h 5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5"/>
                <a:gd name="T130" fmla="*/ 0 h 588"/>
                <a:gd name="T131" fmla="*/ 955 w 955"/>
                <a:gd name="T132" fmla="*/ 588 h 5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5" h="588">
                  <a:moveTo>
                    <a:pt x="955" y="295"/>
                  </a:moveTo>
                  <a:lnTo>
                    <a:pt x="955" y="280"/>
                  </a:lnTo>
                  <a:lnTo>
                    <a:pt x="953" y="265"/>
                  </a:lnTo>
                  <a:lnTo>
                    <a:pt x="949" y="249"/>
                  </a:lnTo>
                  <a:lnTo>
                    <a:pt x="945" y="234"/>
                  </a:lnTo>
                  <a:lnTo>
                    <a:pt x="940" y="221"/>
                  </a:lnTo>
                  <a:lnTo>
                    <a:pt x="932" y="206"/>
                  </a:lnTo>
                  <a:lnTo>
                    <a:pt x="925" y="193"/>
                  </a:lnTo>
                  <a:lnTo>
                    <a:pt x="918" y="180"/>
                  </a:lnTo>
                  <a:lnTo>
                    <a:pt x="908" y="167"/>
                  </a:lnTo>
                  <a:lnTo>
                    <a:pt x="897" y="154"/>
                  </a:lnTo>
                  <a:lnTo>
                    <a:pt x="886" y="141"/>
                  </a:lnTo>
                  <a:lnTo>
                    <a:pt x="873" y="130"/>
                  </a:lnTo>
                  <a:lnTo>
                    <a:pt x="860" y="119"/>
                  </a:lnTo>
                  <a:lnTo>
                    <a:pt x="846" y="106"/>
                  </a:lnTo>
                  <a:lnTo>
                    <a:pt x="831" y="98"/>
                  </a:lnTo>
                  <a:lnTo>
                    <a:pt x="814" y="87"/>
                  </a:lnTo>
                  <a:lnTo>
                    <a:pt x="798" y="76"/>
                  </a:lnTo>
                  <a:lnTo>
                    <a:pt x="781" y="67"/>
                  </a:lnTo>
                  <a:lnTo>
                    <a:pt x="763" y="59"/>
                  </a:lnTo>
                  <a:lnTo>
                    <a:pt x="744" y="50"/>
                  </a:lnTo>
                  <a:lnTo>
                    <a:pt x="726" y="43"/>
                  </a:lnTo>
                  <a:lnTo>
                    <a:pt x="705" y="35"/>
                  </a:lnTo>
                  <a:lnTo>
                    <a:pt x="685" y="28"/>
                  </a:lnTo>
                  <a:lnTo>
                    <a:pt x="663" y="24"/>
                  </a:lnTo>
                  <a:lnTo>
                    <a:pt x="641" y="17"/>
                  </a:lnTo>
                  <a:lnTo>
                    <a:pt x="619" y="13"/>
                  </a:lnTo>
                  <a:lnTo>
                    <a:pt x="597" y="9"/>
                  </a:lnTo>
                  <a:lnTo>
                    <a:pt x="574" y="7"/>
                  </a:lnTo>
                  <a:lnTo>
                    <a:pt x="550" y="4"/>
                  </a:lnTo>
                  <a:lnTo>
                    <a:pt x="526" y="2"/>
                  </a:lnTo>
                  <a:lnTo>
                    <a:pt x="502" y="0"/>
                  </a:lnTo>
                  <a:lnTo>
                    <a:pt x="477" y="0"/>
                  </a:lnTo>
                  <a:lnTo>
                    <a:pt x="453" y="0"/>
                  </a:lnTo>
                  <a:lnTo>
                    <a:pt x="429" y="2"/>
                  </a:lnTo>
                  <a:lnTo>
                    <a:pt x="405" y="4"/>
                  </a:lnTo>
                  <a:lnTo>
                    <a:pt x="381" y="7"/>
                  </a:lnTo>
                  <a:lnTo>
                    <a:pt x="359" y="9"/>
                  </a:lnTo>
                  <a:lnTo>
                    <a:pt x="336" y="13"/>
                  </a:lnTo>
                  <a:lnTo>
                    <a:pt x="314" y="17"/>
                  </a:lnTo>
                  <a:lnTo>
                    <a:pt x="292" y="24"/>
                  </a:lnTo>
                  <a:lnTo>
                    <a:pt x="272" y="28"/>
                  </a:lnTo>
                  <a:lnTo>
                    <a:pt x="250" y="35"/>
                  </a:lnTo>
                  <a:lnTo>
                    <a:pt x="231" y="43"/>
                  </a:lnTo>
                  <a:lnTo>
                    <a:pt x="211" y="50"/>
                  </a:lnTo>
                  <a:lnTo>
                    <a:pt x="192" y="59"/>
                  </a:lnTo>
                  <a:lnTo>
                    <a:pt x="174" y="67"/>
                  </a:lnTo>
                  <a:lnTo>
                    <a:pt x="157" y="76"/>
                  </a:lnTo>
                  <a:lnTo>
                    <a:pt x="141" y="87"/>
                  </a:lnTo>
                  <a:lnTo>
                    <a:pt x="124" y="98"/>
                  </a:lnTo>
                  <a:lnTo>
                    <a:pt x="109" y="106"/>
                  </a:lnTo>
                  <a:lnTo>
                    <a:pt x="96" y="119"/>
                  </a:lnTo>
                  <a:lnTo>
                    <a:pt x="82" y="130"/>
                  </a:lnTo>
                  <a:lnTo>
                    <a:pt x="71" y="141"/>
                  </a:lnTo>
                  <a:lnTo>
                    <a:pt x="58" y="154"/>
                  </a:lnTo>
                  <a:lnTo>
                    <a:pt x="48" y="167"/>
                  </a:lnTo>
                  <a:lnTo>
                    <a:pt x="39" y="180"/>
                  </a:lnTo>
                  <a:lnTo>
                    <a:pt x="30" y="193"/>
                  </a:lnTo>
                  <a:lnTo>
                    <a:pt x="23" y="206"/>
                  </a:lnTo>
                  <a:lnTo>
                    <a:pt x="15" y="221"/>
                  </a:lnTo>
                  <a:lnTo>
                    <a:pt x="12" y="234"/>
                  </a:lnTo>
                  <a:lnTo>
                    <a:pt x="6" y="249"/>
                  </a:lnTo>
                  <a:lnTo>
                    <a:pt x="4" y="265"/>
                  </a:lnTo>
                  <a:lnTo>
                    <a:pt x="2" y="280"/>
                  </a:lnTo>
                  <a:lnTo>
                    <a:pt x="0" y="295"/>
                  </a:lnTo>
                  <a:lnTo>
                    <a:pt x="2" y="310"/>
                  </a:lnTo>
                  <a:lnTo>
                    <a:pt x="4" y="325"/>
                  </a:lnTo>
                  <a:lnTo>
                    <a:pt x="6" y="338"/>
                  </a:lnTo>
                  <a:lnTo>
                    <a:pt x="12" y="354"/>
                  </a:lnTo>
                  <a:lnTo>
                    <a:pt x="15" y="369"/>
                  </a:lnTo>
                  <a:lnTo>
                    <a:pt x="23" y="382"/>
                  </a:lnTo>
                  <a:lnTo>
                    <a:pt x="30" y="395"/>
                  </a:lnTo>
                  <a:lnTo>
                    <a:pt x="39" y="410"/>
                  </a:lnTo>
                  <a:lnTo>
                    <a:pt x="48" y="423"/>
                  </a:lnTo>
                  <a:lnTo>
                    <a:pt x="58" y="434"/>
                  </a:lnTo>
                  <a:lnTo>
                    <a:pt x="71" y="447"/>
                  </a:lnTo>
                  <a:lnTo>
                    <a:pt x="82" y="460"/>
                  </a:lnTo>
                  <a:lnTo>
                    <a:pt x="96" y="471"/>
                  </a:lnTo>
                  <a:lnTo>
                    <a:pt x="109" y="481"/>
                  </a:lnTo>
                  <a:lnTo>
                    <a:pt x="124" y="492"/>
                  </a:lnTo>
                  <a:lnTo>
                    <a:pt x="141" y="503"/>
                  </a:lnTo>
                  <a:lnTo>
                    <a:pt x="157" y="512"/>
                  </a:lnTo>
                  <a:lnTo>
                    <a:pt x="174" y="520"/>
                  </a:lnTo>
                  <a:lnTo>
                    <a:pt x="192" y="529"/>
                  </a:lnTo>
                  <a:lnTo>
                    <a:pt x="211" y="538"/>
                  </a:lnTo>
                  <a:lnTo>
                    <a:pt x="231" y="546"/>
                  </a:lnTo>
                  <a:lnTo>
                    <a:pt x="250" y="553"/>
                  </a:lnTo>
                  <a:lnTo>
                    <a:pt x="272" y="559"/>
                  </a:lnTo>
                  <a:lnTo>
                    <a:pt x="292" y="566"/>
                  </a:lnTo>
                  <a:lnTo>
                    <a:pt x="314" y="570"/>
                  </a:lnTo>
                  <a:lnTo>
                    <a:pt x="336" y="575"/>
                  </a:lnTo>
                  <a:lnTo>
                    <a:pt x="359" y="579"/>
                  </a:lnTo>
                  <a:lnTo>
                    <a:pt x="381" y="583"/>
                  </a:lnTo>
                  <a:lnTo>
                    <a:pt x="405" y="585"/>
                  </a:lnTo>
                  <a:lnTo>
                    <a:pt x="429" y="588"/>
                  </a:lnTo>
                  <a:lnTo>
                    <a:pt x="453" y="588"/>
                  </a:lnTo>
                  <a:lnTo>
                    <a:pt x="477" y="588"/>
                  </a:lnTo>
                  <a:lnTo>
                    <a:pt x="502" y="588"/>
                  </a:lnTo>
                  <a:lnTo>
                    <a:pt x="526" y="588"/>
                  </a:lnTo>
                  <a:lnTo>
                    <a:pt x="550" y="585"/>
                  </a:lnTo>
                  <a:lnTo>
                    <a:pt x="574" y="583"/>
                  </a:lnTo>
                  <a:lnTo>
                    <a:pt x="597" y="579"/>
                  </a:lnTo>
                  <a:lnTo>
                    <a:pt x="619" y="575"/>
                  </a:lnTo>
                  <a:lnTo>
                    <a:pt x="641" y="570"/>
                  </a:lnTo>
                  <a:lnTo>
                    <a:pt x="663" y="566"/>
                  </a:lnTo>
                  <a:lnTo>
                    <a:pt x="685" y="559"/>
                  </a:lnTo>
                  <a:lnTo>
                    <a:pt x="705" y="553"/>
                  </a:lnTo>
                  <a:lnTo>
                    <a:pt x="726" y="546"/>
                  </a:lnTo>
                  <a:lnTo>
                    <a:pt x="744" y="538"/>
                  </a:lnTo>
                  <a:lnTo>
                    <a:pt x="763" y="529"/>
                  </a:lnTo>
                  <a:lnTo>
                    <a:pt x="781" y="520"/>
                  </a:lnTo>
                  <a:lnTo>
                    <a:pt x="798" y="512"/>
                  </a:lnTo>
                  <a:lnTo>
                    <a:pt x="814" y="503"/>
                  </a:lnTo>
                  <a:lnTo>
                    <a:pt x="831" y="492"/>
                  </a:lnTo>
                  <a:lnTo>
                    <a:pt x="846" y="481"/>
                  </a:lnTo>
                  <a:lnTo>
                    <a:pt x="860" y="471"/>
                  </a:lnTo>
                  <a:lnTo>
                    <a:pt x="873" y="460"/>
                  </a:lnTo>
                  <a:lnTo>
                    <a:pt x="886" y="447"/>
                  </a:lnTo>
                  <a:lnTo>
                    <a:pt x="897" y="434"/>
                  </a:lnTo>
                  <a:lnTo>
                    <a:pt x="908" y="423"/>
                  </a:lnTo>
                  <a:lnTo>
                    <a:pt x="918" y="410"/>
                  </a:lnTo>
                  <a:lnTo>
                    <a:pt x="925" y="395"/>
                  </a:lnTo>
                  <a:lnTo>
                    <a:pt x="932" y="382"/>
                  </a:lnTo>
                  <a:lnTo>
                    <a:pt x="940" y="369"/>
                  </a:lnTo>
                  <a:lnTo>
                    <a:pt x="945" y="354"/>
                  </a:lnTo>
                  <a:lnTo>
                    <a:pt x="949" y="338"/>
                  </a:lnTo>
                  <a:lnTo>
                    <a:pt x="953" y="325"/>
                  </a:lnTo>
                  <a:lnTo>
                    <a:pt x="955" y="310"/>
                  </a:lnTo>
                  <a:lnTo>
                    <a:pt x="955" y="2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Freeform 18"/>
            <p:cNvSpPr>
              <a:spLocks/>
            </p:cNvSpPr>
            <p:nvPr/>
          </p:nvSpPr>
          <p:spPr bwMode="auto">
            <a:xfrm>
              <a:off x="3531" y="2447"/>
              <a:ext cx="1216" cy="816"/>
            </a:xfrm>
            <a:custGeom>
              <a:avLst/>
              <a:gdLst>
                <a:gd name="T0" fmla="*/ 8385 w 955"/>
                <a:gd name="T1" fmla="*/ 5067 h 588"/>
                <a:gd name="T2" fmla="*/ 8270 w 955"/>
                <a:gd name="T3" fmla="*/ 4220 h 588"/>
                <a:gd name="T4" fmla="*/ 8075 w 955"/>
                <a:gd name="T5" fmla="*/ 3442 h 588"/>
                <a:gd name="T6" fmla="*/ 7790 w 955"/>
                <a:gd name="T7" fmla="*/ 2694 h 588"/>
                <a:gd name="T8" fmla="*/ 7441 w 955"/>
                <a:gd name="T9" fmla="*/ 2021 h 588"/>
                <a:gd name="T10" fmla="*/ 7020 w 955"/>
                <a:gd name="T11" fmla="*/ 1452 h 588"/>
                <a:gd name="T12" fmla="*/ 6549 w 955"/>
                <a:gd name="T13" fmla="*/ 953 h 588"/>
                <a:gd name="T14" fmla="*/ 6021 w 955"/>
                <a:gd name="T15" fmla="*/ 536 h 588"/>
                <a:gd name="T16" fmla="*/ 5441 w 955"/>
                <a:gd name="T17" fmla="*/ 250 h 588"/>
                <a:gd name="T18" fmla="*/ 4836 w 955"/>
                <a:gd name="T19" fmla="*/ 78 h 588"/>
                <a:gd name="T20" fmla="*/ 4193 w 955"/>
                <a:gd name="T21" fmla="*/ 0 h 588"/>
                <a:gd name="T22" fmla="*/ 3567 w 955"/>
                <a:gd name="T23" fmla="*/ 78 h 588"/>
                <a:gd name="T24" fmla="*/ 2960 w 955"/>
                <a:gd name="T25" fmla="*/ 250 h 588"/>
                <a:gd name="T26" fmla="*/ 2396 w 955"/>
                <a:gd name="T27" fmla="*/ 536 h 588"/>
                <a:gd name="T28" fmla="*/ 1859 w 955"/>
                <a:gd name="T29" fmla="*/ 953 h 588"/>
                <a:gd name="T30" fmla="*/ 1384 w 955"/>
                <a:gd name="T31" fmla="*/ 1452 h 588"/>
                <a:gd name="T32" fmla="*/ 956 w 955"/>
                <a:gd name="T33" fmla="*/ 2021 h 588"/>
                <a:gd name="T34" fmla="*/ 624 w 955"/>
                <a:gd name="T35" fmla="*/ 2694 h 588"/>
                <a:gd name="T36" fmla="*/ 345 w 955"/>
                <a:gd name="T37" fmla="*/ 3442 h 588"/>
                <a:gd name="T38" fmla="*/ 131 w 955"/>
                <a:gd name="T39" fmla="*/ 4220 h 588"/>
                <a:gd name="T40" fmla="*/ 36 w 955"/>
                <a:gd name="T41" fmla="*/ 5067 h 588"/>
                <a:gd name="T42" fmla="*/ 22 w 955"/>
                <a:gd name="T43" fmla="*/ 5915 h 588"/>
                <a:gd name="T44" fmla="*/ 103 w 955"/>
                <a:gd name="T45" fmla="*/ 6746 h 588"/>
                <a:gd name="T46" fmla="*/ 260 w 955"/>
                <a:gd name="T47" fmla="*/ 7536 h 588"/>
                <a:gd name="T48" fmla="*/ 512 w 955"/>
                <a:gd name="T49" fmla="*/ 8278 h 588"/>
                <a:gd name="T50" fmla="*/ 840 w 955"/>
                <a:gd name="T51" fmla="*/ 9001 h 588"/>
                <a:gd name="T52" fmla="*/ 1247 w 955"/>
                <a:gd name="T53" fmla="*/ 9610 h 588"/>
                <a:gd name="T54" fmla="*/ 1686 w 955"/>
                <a:gd name="T55" fmla="*/ 10099 h 588"/>
                <a:gd name="T56" fmla="*/ 2200 w 955"/>
                <a:gd name="T57" fmla="*/ 10552 h 588"/>
                <a:gd name="T58" fmla="*/ 2759 w 955"/>
                <a:gd name="T59" fmla="*/ 10886 h 588"/>
                <a:gd name="T60" fmla="*/ 3354 w 955"/>
                <a:gd name="T61" fmla="*/ 11126 h 588"/>
                <a:gd name="T62" fmla="*/ 3991 w 955"/>
                <a:gd name="T63" fmla="*/ 11220 h 588"/>
                <a:gd name="T64" fmla="*/ 4628 w 955"/>
                <a:gd name="T65" fmla="*/ 11220 h 588"/>
                <a:gd name="T66" fmla="*/ 5255 w 955"/>
                <a:gd name="T67" fmla="*/ 11067 h 588"/>
                <a:gd name="T68" fmla="*/ 5832 w 955"/>
                <a:gd name="T69" fmla="*/ 10793 h 588"/>
                <a:gd name="T70" fmla="*/ 6389 w 955"/>
                <a:gd name="T71" fmla="*/ 10429 h 588"/>
                <a:gd name="T72" fmla="*/ 6871 w 955"/>
                <a:gd name="T73" fmla="*/ 9932 h 588"/>
                <a:gd name="T74" fmla="*/ 7310 w 955"/>
                <a:gd name="T75" fmla="*/ 9401 h 588"/>
                <a:gd name="T76" fmla="*/ 7683 w 955"/>
                <a:gd name="T77" fmla="*/ 8772 h 588"/>
                <a:gd name="T78" fmla="*/ 7985 w 955"/>
                <a:gd name="T79" fmla="*/ 8082 h 588"/>
                <a:gd name="T80" fmla="*/ 8203 w 955"/>
                <a:gd name="T81" fmla="*/ 7291 h 588"/>
                <a:gd name="T82" fmla="*/ 8341 w 955"/>
                <a:gd name="T83" fmla="*/ 6450 h 588"/>
                <a:gd name="T84" fmla="*/ 8400 w 955"/>
                <a:gd name="T85" fmla="*/ 5632 h 5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5"/>
                <a:gd name="T130" fmla="*/ 0 h 588"/>
                <a:gd name="T131" fmla="*/ 955 w 955"/>
                <a:gd name="T132" fmla="*/ 588 h 5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5" h="588">
                  <a:moveTo>
                    <a:pt x="955" y="295"/>
                  </a:moveTo>
                  <a:lnTo>
                    <a:pt x="955" y="280"/>
                  </a:lnTo>
                  <a:lnTo>
                    <a:pt x="953" y="265"/>
                  </a:lnTo>
                  <a:lnTo>
                    <a:pt x="949" y="249"/>
                  </a:lnTo>
                  <a:lnTo>
                    <a:pt x="945" y="234"/>
                  </a:lnTo>
                  <a:lnTo>
                    <a:pt x="940" y="221"/>
                  </a:lnTo>
                  <a:lnTo>
                    <a:pt x="932" y="206"/>
                  </a:lnTo>
                  <a:lnTo>
                    <a:pt x="925" y="193"/>
                  </a:lnTo>
                  <a:lnTo>
                    <a:pt x="918" y="180"/>
                  </a:lnTo>
                  <a:lnTo>
                    <a:pt x="908" y="167"/>
                  </a:lnTo>
                  <a:lnTo>
                    <a:pt x="897" y="154"/>
                  </a:lnTo>
                  <a:lnTo>
                    <a:pt x="886" y="141"/>
                  </a:lnTo>
                  <a:lnTo>
                    <a:pt x="873" y="130"/>
                  </a:lnTo>
                  <a:lnTo>
                    <a:pt x="860" y="119"/>
                  </a:lnTo>
                  <a:lnTo>
                    <a:pt x="846" y="106"/>
                  </a:lnTo>
                  <a:lnTo>
                    <a:pt x="831" y="98"/>
                  </a:lnTo>
                  <a:lnTo>
                    <a:pt x="814" y="87"/>
                  </a:lnTo>
                  <a:lnTo>
                    <a:pt x="798" y="76"/>
                  </a:lnTo>
                  <a:lnTo>
                    <a:pt x="781" y="67"/>
                  </a:lnTo>
                  <a:lnTo>
                    <a:pt x="763" y="59"/>
                  </a:lnTo>
                  <a:lnTo>
                    <a:pt x="744" y="50"/>
                  </a:lnTo>
                  <a:lnTo>
                    <a:pt x="726" y="43"/>
                  </a:lnTo>
                  <a:lnTo>
                    <a:pt x="705" y="35"/>
                  </a:lnTo>
                  <a:lnTo>
                    <a:pt x="685" y="28"/>
                  </a:lnTo>
                  <a:lnTo>
                    <a:pt x="663" y="24"/>
                  </a:lnTo>
                  <a:lnTo>
                    <a:pt x="641" y="17"/>
                  </a:lnTo>
                  <a:lnTo>
                    <a:pt x="619" y="13"/>
                  </a:lnTo>
                  <a:lnTo>
                    <a:pt x="597" y="9"/>
                  </a:lnTo>
                  <a:lnTo>
                    <a:pt x="574" y="7"/>
                  </a:lnTo>
                  <a:lnTo>
                    <a:pt x="550" y="4"/>
                  </a:lnTo>
                  <a:lnTo>
                    <a:pt x="526" y="2"/>
                  </a:lnTo>
                  <a:lnTo>
                    <a:pt x="502" y="0"/>
                  </a:lnTo>
                  <a:lnTo>
                    <a:pt x="477" y="0"/>
                  </a:lnTo>
                  <a:lnTo>
                    <a:pt x="453" y="0"/>
                  </a:lnTo>
                  <a:lnTo>
                    <a:pt x="429" y="2"/>
                  </a:lnTo>
                  <a:lnTo>
                    <a:pt x="405" y="4"/>
                  </a:lnTo>
                  <a:lnTo>
                    <a:pt x="381" y="7"/>
                  </a:lnTo>
                  <a:lnTo>
                    <a:pt x="359" y="9"/>
                  </a:lnTo>
                  <a:lnTo>
                    <a:pt x="336" y="13"/>
                  </a:lnTo>
                  <a:lnTo>
                    <a:pt x="314" y="17"/>
                  </a:lnTo>
                  <a:lnTo>
                    <a:pt x="292" y="24"/>
                  </a:lnTo>
                  <a:lnTo>
                    <a:pt x="272" y="28"/>
                  </a:lnTo>
                  <a:lnTo>
                    <a:pt x="250" y="35"/>
                  </a:lnTo>
                  <a:lnTo>
                    <a:pt x="231" y="43"/>
                  </a:lnTo>
                  <a:lnTo>
                    <a:pt x="211" y="50"/>
                  </a:lnTo>
                  <a:lnTo>
                    <a:pt x="192" y="59"/>
                  </a:lnTo>
                  <a:lnTo>
                    <a:pt x="174" y="67"/>
                  </a:lnTo>
                  <a:lnTo>
                    <a:pt x="157" y="76"/>
                  </a:lnTo>
                  <a:lnTo>
                    <a:pt x="141" y="87"/>
                  </a:lnTo>
                  <a:lnTo>
                    <a:pt x="124" y="98"/>
                  </a:lnTo>
                  <a:lnTo>
                    <a:pt x="109" y="106"/>
                  </a:lnTo>
                  <a:lnTo>
                    <a:pt x="96" y="119"/>
                  </a:lnTo>
                  <a:lnTo>
                    <a:pt x="82" y="130"/>
                  </a:lnTo>
                  <a:lnTo>
                    <a:pt x="71" y="141"/>
                  </a:lnTo>
                  <a:lnTo>
                    <a:pt x="58" y="154"/>
                  </a:lnTo>
                  <a:lnTo>
                    <a:pt x="48" y="167"/>
                  </a:lnTo>
                  <a:lnTo>
                    <a:pt x="39" y="180"/>
                  </a:lnTo>
                  <a:lnTo>
                    <a:pt x="30" y="193"/>
                  </a:lnTo>
                  <a:lnTo>
                    <a:pt x="23" y="206"/>
                  </a:lnTo>
                  <a:lnTo>
                    <a:pt x="15" y="221"/>
                  </a:lnTo>
                  <a:lnTo>
                    <a:pt x="12" y="234"/>
                  </a:lnTo>
                  <a:lnTo>
                    <a:pt x="6" y="249"/>
                  </a:lnTo>
                  <a:lnTo>
                    <a:pt x="4" y="265"/>
                  </a:lnTo>
                  <a:lnTo>
                    <a:pt x="2" y="280"/>
                  </a:lnTo>
                  <a:lnTo>
                    <a:pt x="0" y="295"/>
                  </a:lnTo>
                  <a:lnTo>
                    <a:pt x="2" y="310"/>
                  </a:lnTo>
                  <a:lnTo>
                    <a:pt x="4" y="325"/>
                  </a:lnTo>
                  <a:lnTo>
                    <a:pt x="6" y="338"/>
                  </a:lnTo>
                  <a:lnTo>
                    <a:pt x="12" y="354"/>
                  </a:lnTo>
                  <a:lnTo>
                    <a:pt x="15" y="369"/>
                  </a:lnTo>
                  <a:lnTo>
                    <a:pt x="23" y="382"/>
                  </a:lnTo>
                  <a:lnTo>
                    <a:pt x="30" y="395"/>
                  </a:lnTo>
                  <a:lnTo>
                    <a:pt x="39" y="410"/>
                  </a:lnTo>
                  <a:lnTo>
                    <a:pt x="48" y="423"/>
                  </a:lnTo>
                  <a:lnTo>
                    <a:pt x="58" y="434"/>
                  </a:lnTo>
                  <a:lnTo>
                    <a:pt x="71" y="447"/>
                  </a:lnTo>
                  <a:lnTo>
                    <a:pt x="82" y="460"/>
                  </a:lnTo>
                  <a:lnTo>
                    <a:pt x="96" y="471"/>
                  </a:lnTo>
                  <a:lnTo>
                    <a:pt x="109" y="481"/>
                  </a:lnTo>
                  <a:lnTo>
                    <a:pt x="124" y="492"/>
                  </a:lnTo>
                  <a:lnTo>
                    <a:pt x="141" y="503"/>
                  </a:lnTo>
                  <a:lnTo>
                    <a:pt x="157" y="512"/>
                  </a:lnTo>
                  <a:lnTo>
                    <a:pt x="174" y="520"/>
                  </a:lnTo>
                  <a:lnTo>
                    <a:pt x="192" y="529"/>
                  </a:lnTo>
                  <a:lnTo>
                    <a:pt x="211" y="538"/>
                  </a:lnTo>
                  <a:lnTo>
                    <a:pt x="231" y="546"/>
                  </a:lnTo>
                  <a:lnTo>
                    <a:pt x="250" y="553"/>
                  </a:lnTo>
                  <a:lnTo>
                    <a:pt x="272" y="559"/>
                  </a:lnTo>
                  <a:lnTo>
                    <a:pt x="292" y="566"/>
                  </a:lnTo>
                  <a:lnTo>
                    <a:pt x="314" y="570"/>
                  </a:lnTo>
                  <a:lnTo>
                    <a:pt x="336" y="575"/>
                  </a:lnTo>
                  <a:lnTo>
                    <a:pt x="359" y="579"/>
                  </a:lnTo>
                  <a:lnTo>
                    <a:pt x="381" y="583"/>
                  </a:lnTo>
                  <a:lnTo>
                    <a:pt x="405" y="585"/>
                  </a:lnTo>
                  <a:lnTo>
                    <a:pt x="429" y="588"/>
                  </a:lnTo>
                  <a:lnTo>
                    <a:pt x="453" y="588"/>
                  </a:lnTo>
                  <a:lnTo>
                    <a:pt x="477" y="588"/>
                  </a:lnTo>
                  <a:lnTo>
                    <a:pt x="502" y="588"/>
                  </a:lnTo>
                  <a:lnTo>
                    <a:pt x="526" y="588"/>
                  </a:lnTo>
                  <a:lnTo>
                    <a:pt x="550" y="585"/>
                  </a:lnTo>
                  <a:lnTo>
                    <a:pt x="574" y="583"/>
                  </a:lnTo>
                  <a:lnTo>
                    <a:pt x="597" y="579"/>
                  </a:lnTo>
                  <a:lnTo>
                    <a:pt x="619" y="575"/>
                  </a:lnTo>
                  <a:lnTo>
                    <a:pt x="641" y="570"/>
                  </a:lnTo>
                  <a:lnTo>
                    <a:pt x="663" y="566"/>
                  </a:lnTo>
                  <a:lnTo>
                    <a:pt x="685" y="559"/>
                  </a:lnTo>
                  <a:lnTo>
                    <a:pt x="705" y="553"/>
                  </a:lnTo>
                  <a:lnTo>
                    <a:pt x="726" y="546"/>
                  </a:lnTo>
                  <a:lnTo>
                    <a:pt x="744" y="538"/>
                  </a:lnTo>
                  <a:lnTo>
                    <a:pt x="763" y="529"/>
                  </a:lnTo>
                  <a:lnTo>
                    <a:pt x="781" y="520"/>
                  </a:lnTo>
                  <a:lnTo>
                    <a:pt x="798" y="512"/>
                  </a:lnTo>
                  <a:lnTo>
                    <a:pt x="814" y="503"/>
                  </a:lnTo>
                  <a:lnTo>
                    <a:pt x="831" y="492"/>
                  </a:lnTo>
                  <a:lnTo>
                    <a:pt x="846" y="481"/>
                  </a:lnTo>
                  <a:lnTo>
                    <a:pt x="860" y="471"/>
                  </a:lnTo>
                  <a:lnTo>
                    <a:pt x="873" y="460"/>
                  </a:lnTo>
                  <a:lnTo>
                    <a:pt x="886" y="447"/>
                  </a:lnTo>
                  <a:lnTo>
                    <a:pt x="897" y="434"/>
                  </a:lnTo>
                  <a:lnTo>
                    <a:pt x="908" y="423"/>
                  </a:lnTo>
                  <a:lnTo>
                    <a:pt x="918" y="410"/>
                  </a:lnTo>
                  <a:lnTo>
                    <a:pt x="925" y="395"/>
                  </a:lnTo>
                  <a:lnTo>
                    <a:pt x="932" y="382"/>
                  </a:lnTo>
                  <a:lnTo>
                    <a:pt x="940" y="369"/>
                  </a:lnTo>
                  <a:lnTo>
                    <a:pt x="945" y="354"/>
                  </a:lnTo>
                  <a:lnTo>
                    <a:pt x="949" y="338"/>
                  </a:lnTo>
                  <a:lnTo>
                    <a:pt x="953" y="325"/>
                  </a:lnTo>
                  <a:lnTo>
                    <a:pt x="955" y="310"/>
                  </a:lnTo>
                  <a:lnTo>
                    <a:pt x="955" y="295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3722" y="2585"/>
              <a:ext cx="89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Receive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Itinerary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25" name="Freeform 20"/>
            <p:cNvSpPr>
              <a:spLocks noEditPoints="1"/>
            </p:cNvSpPr>
            <p:nvPr/>
          </p:nvSpPr>
          <p:spPr bwMode="auto">
            <a:xfrm>
              <a:off x="2049" y="2244"/>
              <a:ext cx="339" cy="1019"/>
            </a:xfrm>
            <a:custGeom>
              <a:avLst/>
              <a:gdLst>
                <a:gd name="T0" fmla="*/ 1337 w 266"/>
                <a:gd name="T1" fmla="*/ 13605 h 735"/>
                <a:gd name="T2" fmla="*/ 1510 w 266"/>
                <a:gd name="T3" fmla="*/ 13910 h 735"/>
                <a:gd name="T4" fmla="*/ 1670 w 266"/>
                <a:gd name="T5" fmla="*/ 13910 h 735"/>
                <a:gd name="T6" fmla="*/ 1834 w 266"/>
                <a:gd name="T7" fmla="*/ 13605 h 735"/>
                <a:gd name="T8" fmla="*/ 1876 w 266"/>
                <a:gd name="T9" fmla="*/ 13243 h 735"/>
                <a:gd name="T10" fmla="*/ 1910 w 266"/>
                <a:gd name="T11" fmla="*/ 4019 h 735"/>
                <a:gd name="T12" fmla="*/ 1998 w 266"/>
                <a:gd name="T13" fmla="*/ 4055 h 735"/>
                <a:gd name="T14" fmla="*/ 1998 w 266"/>
                <a:gd name="T15" fmla="*/ 7841 h 735"/>
                <a:gd name="T16" fmla="*/ 2047 w 266"/>
                <a:gd name="T17" fmla="*/ 8163 h 735"/>
                <a:gd name="T18" fmla="*/ 2172 w 266"/>
                <a:gd name="T19" fmla="*/ 8288 h 735"/>
                <a:gd name="T20" fmla="*/ 2307 w 266"/>
                <a:gd name="T21" fmla="*/ 8163 h 735"/>
                <a:gd name="T22" fmla="*/ 2362 w 266"/>
                <a:gd name="T23" fmla="*/ 7841 h 735"/>
                <a:gd name="T24" fmla="*/ 2362 w 266"/>
                <a:gd name="T25" fmla="*/ 3344 h 735"/>
                <a:gd name="T26" fmla="*/ 2280 w 266"/>
                <a:gd name="T27" fmla="*/ 3074 h 735"/>
                <a:gd name="T28" fmla="*/ 2172 w 266"/>
                <a:gd name="T29" fmla="*/ 2993 h 735"/>
                <a:gd name="T30" fmla="*/ 76 w 266"/>
                <a:gd name="T31" fmla="*/ 3074 h 735"/>
                <a:gd name="T32" fmla="*/ 0 w 266"/>
                <a:gd name="T33" fmla="*/ 3344 h 735"/>
                <a:gd name="T34" fmla="*/ 0 w 266"/>
                <a:gd name="T35" fmla="*/ 7918 h 735"/>
                <a:gd name="T36" fmla="*/ 76 w 266"/>
                <a:gd name="T37" fmla="*/ 8192 h 735"/>
                <a:gd name="T38" fmla="*/ 219 w 266"/>
                <a:gd name="T39" fmla="*/ 8288 h 735"/>
                <a:gd name="T40" fmla="*/ 326 w 266"/>
                <a:gd name="T41" fmla="*/ 8083 h 735"/>
                <a:gd name="T42" fmla="*/ 357 w 266"/>
                <a:gd name="T43" fmla="*/ 7841 h 735"/>
                <a:gd name="T44" fmla="*/ 377 w 266"/>
                <a:gd name="T45" fmla="*/ 4019 h 735"/>
                <a:gd name="T46" fmla="*/ 455 w 266"/>
                <a:gd name="T47" fmla="*/ 4019 h 735"/>
                <a:gd name="T48" fmla="*/ 480 w 266"/>
                <a:gd name="T49" fmla="*/ 4149 h 735"/>
                <a:gd name="T50" fmla="*/ 511 w 266"/>
                <a:gd name="T51" fmla="*/ 13605 h 735"/>
                <a:gd name="T52" fmla="*/ 688 w 266"/>
                <a:gd name="T53" fmla="*/ 13910 h 735"/>
                <a:gd name="T54" fmla="*/ 846 w 266"/>
                <a:gd name="T55" fmla="*/ 13910 h 735"/>
                <a:gd name="T56" fmla="*/ 1012 w 266"/>
                <a:gd name="T57" fmla="*/ 13605 h 735"/>
                <a:gd name="T58" fmla="*/ 1065 w 266"/>
                <a:gd name="T59" fmla="*/ 13243 h 735"/>
                <a:gd name="T60" fmla="*/ 1065 w 266"/>
                <a:gd name="T61" fmla="*/ 8327 h 735"/>
                <a:gd name="T62" fmla="*/ 1185 w 266"/>
                <a:gd name="T63" fmla="*/ 8163 h 735"/>
                <a:gd name="T64" fmla="*/ 1277 w 266"/>
                <a:gd name="T65" fmla="*/ 8288 h 735"/>
                <a:gd name="T66" fmla="*/ 1296 w 266"/>
                <a:gd name="T67" fmla="*/ 8433 h 735"/>
                <a:gd name="T68" fmla="*/ 656 w 266"/>
                <a:gd name="T69" fmla="*/ 1194 h 735"/>
                <a:gd name="T70" fmla="*/ 715 w 266"/>
                <a:gd name="T71" fmla="*/ 697 h 735"/>
                <a:gd name="T72" fmla="*/ 934 w 266"/>
                <a:gd name="T73" fmla="*/ 146 h 735"/>
                <a:gd name="T74" fmla="*/ 1125 w 266"/>
                <a:gd name="T75" fmla="*/ 0 h 735"/>
                <a:gd name="T76" fmla="*/ 1320 w 266"/>
                <a:gd name="T77" fmla="*/ 40 h 735"/>
                <a:gd name="T78" fmla="*/ 1531 w 266"/>
                <a:gd name="T79" fmla="*/ 388 h 735"/>
                <a:gd name="T80" fmla="*/ 1670 w 266"/>
                <a:gd name="T81" fmla="*/ 944 h 735"/>
                <a:gd name="T82" fmla="*/ 1704 w 266"/>
                <a:gd name="T83" fmla="*/ 1339 h 735"/>
                <a:gd name="T84" fmla="*/ 1652 w 266"/>
                <a:gd name="T85" fmla="*/ 1834 h 735"/>
                <a:gd name="T86" fmla="*/ 1472 w 266"/>
                <a:gd name="T87" fmla="*/ 2412 h 735"/>
                <a:gd name="T88" fmla="*/ 1277 w 266"/>
                <a:gd name="T89" fmla="*/ 2608 h 735"/>
                <a:gd name="T90" fmla="*/ 1065 w 266"/>
                <a:gd name="T91" fmla="*/ 2608 h 735"/>
                <a:gd name="T92" fmla="*/ 883 w 266"/>
                <a:gd name="T93" fmla="*/ 2412 h 735"/>
                <a:gd name="T94" fmla="*/ 702 w 266"/>
                <a:gd name="T95" fmla="*/ 1834 h 735"/>
                <a:gd name="T96" fmla="*/ 656 w 266"/>
                <a:gd name="T97" fmla="*/ 1339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6"/>
                <a:gd name="T148" fmla="*/ 0 h 735"/>
                <a:gd name="T149" fmla="*/ 266 w 266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6" h="735">
                  <a:moveTo>
                    <a:pt x="146" y="700"/>
                  </a:moveTo>
                  <a:lnTo>
                    <a:pt x="146" y="709"/>
                  </a:lnTo>
                  <a:lnTo>
                    <a:pt x="148" y="713"/>
                  </a:lnTo>
                  <a:lnTo>
                    <a:pt x="151" y="719"/>
                  </a:lnTo>
                  <a:lnTo>
                    <a:pt x="155" y="726"/>
                  </a:lnTo>
                  <a:lnTo>
                    <a:pt x="159" y="728"/>
                  </a:lnTo>
                  <a:lnTo>
                    <a:pt x="164" y="732"/>
                  </a:lnTo>
                  <a:lnTo>
                    <a:pt x="170" y="735"/>
                  </a:lnTo>
                  <a:lnTo>
                    <a:pt x="175" y="735"/>
                  </a:lnTo>
                  <a:lnTo>
                    <a:pt x="183" y="735"/>
                  </a:lnTo>
                  <a:lnTo>
                    <a:pt x="188" y="735"/>
                  </a:lnTo>
                  <a:lnTo>
                    <a:pt x="194" y="732"/>
                  </a:lnTo>
                  <a:lnTo>
                    <a:pt x="199" y="728"/>
                  </a:lnTo>
                  <a:lnTo>
                    <a:pt x="203" y="726"/>
                  </a:lnTo>
                  <a:lnTo>
                    <a:pt x="207" y="719"/>
                  </a:lnTo>
                  <a:lnTo>
                    <a:pt x="210" y="713"/>
                  </a:lnTo>
                  <a:lnTo>
                    <a:pt x="212" y="709"/>
                  </a:lnTo>
                  <a:lnTo>
                    <a:pt x="212" y="700"/>
                  </a:lnTo>
                  <a:lnTo>
                    <a:pt x="212" y="219"/>
                  </a:lnTo>
                  <a:lnTo>
                    <a:pt x="212" y="214"/>
                  </a:lnTo>
                  <a:lnTo>
                    <a:pt x="214" y="212"/>
                  </a:lnTo>
                  <a:lnTo>
                    <a:pt x="216" y="212"/>
                  </a:lnTo>
                  <a:lnTo>
                    <a:pt x="220" y="210"/>
                  </a:lnTo>
                  <a:lnTo>
                    <a:pt x="221" y="212"/>
                  </a:lnTo>
                  <a:lnTo>
                    <a:pt x="223" y="212"/>
                  </a:lnTo>
                  <a:lnTo>
                    <a:pt x="225" y="214"/>
                  </a:lnTo>
                  <a:lnTo>
                    <a:pt x="225" y="219"/>
                  </a:lnTo>
                  <a:lnTo>
                    <a:pt x="225" y="414"/>
                  </a:lnTo>
                  <a:lnTo>
                    <a:pt x="225" y="418"/>
                  </a:lnTo>
                  <a:lnTo>
                    <a:pt x="227" y="422"/>
                  </a:lnTo>
                  <a:lnTo>
                    <a:pt x="229" y="427"/>
                  </a:lnTo>
                  <a:lnTo>
                    <a:pt x="231" y="431"/>
                  </a:lnTo>
                  <a:lnTo>
                    <a:pt x="234" y="433"/>
                  </a:lnTo>
                  <a:lnTo>
                    <a:pt x="236" y="435"/>
                  </a:lnTo>
                  <a:lnTo>
                    <a:pt x="240" y="438"/>
                  </a:lnTo>
                  <a:lnTo>
                    <a:pt x="245" y="438"/>
                  </a:lnTo>
                  <a:lnTo>
                    <a:pt x="249" y="438"/>
                  </a:lnTo>
                  <a:lnTo>
                    <a:pt x="253" y="435"/>
                  </a:lnTo>
                  <a:lnTo>
                    <a:pt x="257" y="433"/>
                  </a:lnTo>
                  <a:lnTo>
                    <a:pt x="260" y="431"/>
                  </a:lnTo>
                  <a:lnTo>
                    <a:pt x="262" y="427"/>
                  </a:lnTo>
                  <a:lnTo>
                    <a:pt x="264" y="422"/>
                  </a:lnTo>
                  <a:lnTo>
                    <a:pt x="266" y="418"/>
                  </a:lnTo>
                  <a:lnTo>
                    <a:pt x="266" y="414"/>
                  </a:lnTo>
                  <a:lnTo>
                    <a:pt x="266" y="182"/>
                  </a:lnTo>
                  <a:lnTo>
                    <a:pt x="266" y="177"/>
                  </a:lnTo>
                  <a:lnTo>
                    <a:pt x="264" y="173"/>
                  </a:lnTo>
                  <a:lnTo>
                    <a:pt x="262" y="169"/>
                  </a:lnTo>
                  <a:lnTo>
                    <a:pt x="260" y="164"/>
                  </a:lnTo>
                  <a:lnTo>
                    <a:pt x="257" y="162"/>
                  </a:lnTo>
                  <a:lnTo>
                    <a:pt x="253" y="160"/>
                  </a:lnTo>
                  <a:lnTo>
                    <a:pt x="249" y="158"/>
                  </a:lnTo>
                  <a:lnTo>
                    <a:pt x="245" y="158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3" y="160"/>
                  </a:lnTo>
                  <a:lnTo>
                    <a:pt x="9" y="162"/>
                  </a:lnTo>
                  <a:lnTo>
                    <a:pt x="6" y="164"/>
                  </a:lnTo>
                  <a:lnTo>
                    <a:pt x="4" y="169"/>
                  </a:lnTo>
                  <a:lnTo>
                    <a:pt x="2" y="173"/>
                  </a:lnTo>
                  <a:lnTo>
                    <a:pt x="0" y="177"/>
                  </a:lnTo>
                  <a:lnTo>
                    <a:pt x="0" y="182"/>
                  </a:lnTo>
                  <a:lnTo>
                    <a:pt x="0" y="414"/>
                  </a:lnTo>
                  <a:lnTo>
                    <a:pt x="0" y="418"/>
                  </a:lnTo>
                  <a:lnTo>
                    <a:pt x="2" y="422"/>
                  </a:lnTo>
                  <a:lnTo>
                    <a:pt x="4" y="427"/>
                  </a:lnTo>
                  <a:lnTo>
                    <a:pt x="6" y="431"/>
                  </a:lnTo>
                  <a:lnTo>
                    <a:pt x="9" y="433"/>
                  </a:lnTo>
                  <a:lnTo>
                    <a:pt x="13" y="435"/>
                  </a:lnTo>
                  <a:lnTo>
                    <a:pt x="17" y="438"/>
                  </a:lnTo>
                  <a:lnTo>
                    <a:pt x="20" y="438"/>
                  </a:lnTo>
                  <a:lnTo>
                    <a:pt x="24" y="438"/>
                  </a:lnTo>
                  <a:lnTo>
                    <a:pt x="28" y="435"/>
                  </a:lnTo>
                  <a:lnTo>
                    <a:pt x="31" y="433"/>
                  </a:lnTo>
                  <a:lnTo>
                    <a:pt x="35" y="431"/>
                  </a:lnTo>
                  <a:lnTo>
                    <a:pt x="37" y="427"/>
                  </a:lnTo>
                  <a:lnTo>
                    <a:pt x="39" y="422"/>
                  </a:lnTo>
                  <a:lnTo>
                    <a:pt x="39" y="418"/>
                  </a:lnTo>
                  <a:lnTo>
                    <a:pt x="41" y="414"/>
                  </a:lnTo>
                  <a:lnTo>
                    <a:pt x="41" y="219"/>
                  </a:lnTo>
                  <a:lnTo>
                    <a:pt x="41" y="214"/>
                  </a:lnTo>
                  <a:lnTo>
                    <a:pt x="42" y="212"/>
                  </a:lnTo>
                  <a:lnTo>
                    <a:pt x="44" y="212"/>
                  </a:lnTo>
                  <a:lnTo>
                    <a:pt x="46" y="210"/>
                  </a:lnTo>
                  <a:lnTo>
                    <a:pt x="50" y="212"/>
                  </a:lnTo>
                  <a:lnTo>
                    <a:pt x="52" y="212"/>
                  </a:lnTo>
                  <a:lnTo>
                    <a:pt x="54" y="214"/>
                  </a:lnTo>
                  <a:lnTo>
                    <a:pt x="54" y="219"/>
                  </a:lnTo>
                  <a:lnTo>
                    <a:pt x="54" y="700"/>
                  </a:lnTo>
                  <a:lnTo>
                    <a:pt x="54" y="706"/>
                  </a:lnTo>
                  <a:lnTo>
                    <a:pt x="55" y="713"/>
                  </a:lnTo>
                  <a:lnTo>
                    <a:pt x="57" y="719"/>
                  </a:lnTo>
                  <a:lnTo>
                    <a:pt x="61" y="724"/>
                  </a:lnTo>
                  <a:lnTo>
                    <a:pt x="66" y="728"/>
                  </a:lnTo>
                  <a:lnTo>
                    <a:pt x="70" y="732"/>
                  </a:lnTo>
                  <a:lnTo>
                    <a:pt x="78" y="735"/>
                  </a:lnTo>
                  <a:lnTo>
                    <a:pt x="83" y="735"/>
                  </a:lnTo>
                  <a:lnTo>
                    <a:pt x="90" y="735"/>
                  </a:lnTo>
                  <a:lnTo>
                    <a:pt x="96" y="735"/>
                  </a:lnTo>
                  <a:lnTo>
                    <a:pt x="102" y="732"/>
                  </a:lnTo>
                  <a:lnTo>
                    <a:pt x="107" y="728"/>
                  </a:lnTo>
                  <a:lnTo>
                    <a:pt x="111" y="724"/>
                  </a:lnTo>
                  <a:lnTo>
                    <a:pt x="114" y="719"/>
                  </a:lnTo>
                  <a:lnTo>
                    <a:pt x="118" y="713"/>
                  </a:lnTo>
                  <a:lnTo>
                    <a:pt x="120" y="706"/>
                  </a:lnTo>
                  <a:lnTo>
                    <a:pt x="120" y="700"/>
                  </a:lnTo>
                  <a:lnTo>
                    <a:pt x="120" y="446"/>
                  </a:lnTo>
                  <a:lnTo>
                    <a:pt x="120" y="442"/>
                  </a:lnTo>
                  <a:lnTo>
                    <a:pt x="120" y="440"/>
                  </a:lnTo>
                  <a:lnTo>
                    <a:pt x="124" y="435"/>
                  </a:lnTo>
                  <a:lnTo>
                    <a:pt x="127" y="431"/>
                  </a:lnTo>
                  <a:lnTo>
                    <a:pt x="129" y="431"/>
                  </a:lnTo>
                  <a:lnTo>
                    <a:pt x="133" y="431"/>
                  </a:lnTo>
                  <a:lnTo>
                    <a:pt x="135" y="431"/>
                  </a:lnTo>
                  <a:lnTo>
                    <a:pt x="138" y="431"/>
                  </a:lnTo>
                  <a:lnTo>
                    <a:pt x="142" y="435"/>
                  </a:lnTo>
                  <a:lnTo>
                    <a:pt x="144" y="438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6"/>
                  </a:lnTo>
                  <a:lnTo>
                    <a:pt x="146" y="700"/>
                  </a:lnTo>
                  <a:close/>
                  <a:moveTo>
                    <a:pt x="74" y="71"/>
                  </a:moveTo>
                  <a:lnTo>
                    <a:pt x="74" y="63"/>
                  </a:lnTo>
                  <a:lnTo>
                    <a:pt x="76" y="56"/>
                  </a:lnTo>
                  <a:lnTo>
                    <a:pt x="76" y="50"/>
                  </a:lnTo>
                  <a:lnTo>
                    <a:pt x="79" y="43"/>
                  </a:lnTo>
                  <a:lnTo>
                    <a:pt x="81" y="37"/>
                  </a:lnTo>
                  <a:lnTo>
                    <a:pt x="83" y="30"/>
                  </a:lnTo>
                  <a:lnTo>
                    <a:pt x="90" y="21"/>
                  </a:lnTo>
                  <a:lnTo>
                    <a:pt x="100" y="13"/>
                  </a:lnTo>
                  <a:lnTo>
                    <a:pt x="105" y="8"/>
                  </a:lnTo>
                  <a:lnTo>
                    <a:pt x="109" y="6"/>
                  </a:lnTo>
                  <a:lnTo>
                    <a:pt x="114" y="2"/>
                  </a:lnTo>
                  <a:lnTo>
                    <a:pt x="120" y="2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55" y="6"/>
                  </a:lnTo>
                  <a:lnTo>
                    <a:pt x="161" y="8"/>
                  </a:lnTo>
                  <a:lnTo>
                    <a:pt x="166" y="13"/>
                  </a:lnTo>
                  <a:lnTo>
                    <a:pt x="173" y="21"/>
                  </a:lnTo>
                  <a:lnTo>
                    <a:pt x="181" y="30"/>
                  </a:lnTo>
                  <a:lnTo>
                    <a:pt x="185" y="37"/>
                  </a:lnTo>
                  <a:lnTo>
                    <a:pt x="186" y="43"/>
                  </a:lnTo>
                  <a:lnTo>
                    <a:pt x="188" y="50"/>
                  </a:lnTo>
                  <a:lnTo>
                    <a:pt x="190" y="56"/>
                  </a:lnTo>
                  <a:lnTo>
                    <a:pt x="190" y="63"/>
                  </a:lnTo>
                  <a:lnTo>
                    <a:pt x="192" y="71"/>
                  </a:lnTo>
                  <a:lnTo>
                    <a:pt x="190" y="78"/>
                  </a:lnTo>
                  <a:lnTo>
                    <a:pt x="190" y="84"/>
                  </a:lnTo>
                  <a:lnTo>
                    <a:pt x="188" y="91"/>
                  </a:lnTo>
                  <a:lnTo>
                    <a:pt x="186" y="97"/>
                  </a:lnTo>
                  <a:lnTo>
                    <a:pt x="185" y="104"/>
                  </a:lnTo>
                  <a:lnTo>
                    <a:pt x="181" y="110"/>
                  </a:lnTo>
                  <a:lnTo>
                    <a:pt x="173" y="119"/>
                  </a:lnTo>
                  <a:lnTo>
                    <a:pt x="166" y="128"/>
                  </a:lnTo>
                  <a:lnTo>
                    <a:pt x="161" y="132"/>
                  </a:lnTo>
                  <a:lnTo>
                    <a:pt x="155" y="134"/>
                  </a:lnTo>
                  <a:lnTo>
                    <a:pt x="149" y="136"/>
                  </a:lnTo>
                  <a:lnTo>
                    <a:pt x="144" y="138"/>
                  </a:lnTo>
                  <a:lnTo>
                    <a:pt x="138" y="138"/>
                  </a:lnTo>
                  <a:lnTo>
                    <a:pt x="133" y="141"/>
                  </a:lnTo>
                  <a:lnTo>
                    <a:pt x="127" y="138"/>
                  </a:lnTo>
                  <a:lnTo>
                    <a:pt x="120" y="138"/>
                  </a:lnTo>
                  <a:lnTo>
                    <a:pt x="114" y="136"/>
                  </a:lnTo>
                  <a:lnTo>
                    <a:pt x="109" y="134"/>
                  </a:lnTo>
                  <a:lnTo>
                    <a:pt x="105" y="132"/>
                  </a:lnTo>
                  <a:lnTo>
                    <a:pt x="100" y="128"/>
                  </a:lnTo>
                  <a:lnTo>
                    <a:pt x="90" y="119"/>
                  </a:lnTo>
                  <a:lnTo>
                    <a:pt x="83" y="110"/>
                  </a:lnTo>
                  <a:lnTo>
                    <a:pt x="81" y="104"/>
                  </a:lnTo>
                  <a:lnTo>
                    <a:pt x="79" y="97"/>
                  </a:lnTo>
                  <a:lnTo>
                    <a:pt x="76" y="91"/>
                  </a:lnTo>
                  <a:lnTo>
                    <a:pt x="76" y="84"/>
                  </a:lnTo>
                  <a:lnTo>
                    <a:pt x="74" y="78"/>
                  </a:lnTo>
                  <a:lnTo>
                    <a:pt x="7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Freeform 21"/>
            <p:cNvSpPr>
              <a:spLocks/>
            </p:cNvSpPr>
            <p:nvPr/>
          </p:nvSpPr>
          <p:spPr bwMode="auto">
            <a:xfrm>
              <a:off x="5083" y="3364"/>
              <a:ext cx="1215" cy="818"/>
            </a:xfrm>
            <a:custGeom>
              <a:avLst/>
              <a:gdLst>
                <a:gd name="T0" fmla="*/ 8376 w 954"/>
                <a:gd name="T1" fmla="*/ 5013 h 590"/>
                <a:gd name="T2" fmla="*/ 8281 w 954"/>
                <a:gd name="T3" fmla="*/ 4177 h 590"/>
                <a:gd name="T4" fmla="*/ 8067 w 954"/>
                <a:gd name="T5" fmla="*/ 3416 h 590"/>
                <a:gd name="T6" fmla="*/ 7787 w 954"/>
                <a:gd name="T7" fmla="*/ 2705 h 590"/>
                <a:gd name="T8" fmla="*/ 7445 w 954"/>
                <a:gd name="T9" fmla="*/ 2056 h 590"/>
                <a:gd name="T10" fmla="*/ 7030 w 954"/>
                <a:gd name="T11" fmla="*/ 1434 h 590"/>
                <a:gd name="T12" fmla="*/ 6551 w 954"/>
                <a:gd name="T13" fmla="*/ 944 h 590"/>
                <a:gd name="T14" fmla="*/ 6018 w 954"/>
                <a:gd name="T15" fmla="*/ 586 h 590"/>
                <a:gd name="T16" fmla="*/ 5445 w 954"/>
                <a:gd name="T17" fmla="*/ 250 h 590"/>
                <a:gd name="T18" fmla="*/ 4836 w 954"/>
                <a:gd name="T19" fmla="*/ 96 h 590"/>
                <a:gd name="T20" fmla="*/ 4210 w 954"/>
                <a:gd name="T21" fmla="*/ 0 h 590"/>
                <a:gd name="T22" fmla="*/ 3562 w 954"/>
                <a:gd name="T23" fmla="*/ 96 h 590"/>
                <a:gd name="T24" fmla="*/ 2960 w 954"/>
                <a:gd name="T25" fmla="*/ 250 h 590"/>
                <a:gd name="T26" fmla="*/ 2385 w 954"/>
                <a:gd name="T27" fmla="*/ 586 h 590"/>
                <a:gd name="T28" fmla="*/ 1848 w 954"/>
                <a:gd name="T29" fmla="*/ 944 h 590"/>
                <a:gd name="T30" fmla="*/ 1374 w 954"/>
                <a:gd name="T31" fmla="*/ 1434 h 590"/>
                <a:gd name="T32" fmla="*/ 954 w 954"/>
                <a:gd name="T33" fmla="*/ 2056 h 590"/>
                <a:gd name="T34" fmla="*/ 613 w 954"/>
                <a:gd name="T35" fmla="*/ 2705 h 590"/>
                <a:gd name="T36" fmla="*/ 331 w 954"/>
                <a:gd name="T37" fmla="*/ 3416 h 590"/>
                <a:gd name="T38" fmla="*/ 136 w 954"/>
                <a:gd name="T39" fmla="*/ 4177 h 590"/>
                <a:gd name="T40" fmla="*/ 28 w 954"/>
                <a:gd name="T41" fmla="*/ 5013 h 590"/>
                <a:gd name="T42" fmla="*/ 1 w 954"/>
                <a:gd name="T43" fmla="*/ 5863 h 590"/>
                <a:gd name="T44" fmla="*/ 97 w 954"/>
                <a:gd name="T45" fmla="*/ 6705 h 590"/>
                <a:gd name="T46" fmla="*/ 256 w 954"/>
                <a:gd name="T47" fmla="*/ 7516 h 590"/>
                <a:gd name="T48" fmla="*/ 520 w 954"/>
                <a:gd name="T49" fmla="*/ 8235 h 590"/>
                <a:gd name="T50" fmla="*/ 837 w 954"/>
                <a:gd name="T51" fmla="*/ 8912 h 590"/>
                <a:gd name="T52" fmla="*/ 1233 w 954"/>
                <a:gd name="T53" fmla="*/ 9505 h 590"/>
                <a:gd name="T54" fmla="*/ 1682 w 954"/>
                <a:gd name="T55" fmla="*/ 10071 h 590"/>
                <a:gd name="T56" fmla="*/ 2196 w 954"/>
                <a:gd name="T57" fmla="*/ 10470 h 590"/>
                <a:gd name="T58" fmla="*/ 2761 w 954"/>
                <a:gd name="T59" fmla="*/ 10842 h 590"/>
                <a:gd name="T60" fmla="*/ 3353 w 954"/>
                <a:gd name="T61" fmla="*/ 11061 h 590"/>
                <a:gd name="T62" fmla="*/ 3991 w 954"/>
                <a:gd name="T63" fmla="*/ 11161 h 590"/>
                <a:gd name="T64" fmla="*/ 4631 w 954"/>
                <a:gd name="T65" fmla="*/ 11132 h 590"/>
                <a:gd name="T66" fmla="*/ 5257 w 954"/>
                <a:gd name="T67" fmla="*/ 11004 h 590"/>
                <a:gd name="T68" fmla="*/ 5838 w 954"/>
                <a:gd name="T69" fmla="*/ 10710 h 590"/>
                <a:gd name="T70" fmla="*/ 6378 w 954"/>
                <a:gd name="T71" fmla="*/ 10350 h 590"/>
                <a:gd name="T72" fmla="*/ 6874 w 954"/>
                <a:gd name="T73" fmla="*/ 9892 h 590"/>
                <a:gd name="T74" fmla="*/ 7315 w 954"/>
                <a:gd name="T75" fmla="*/ 9318 h 590"/>
                <a:gd name="T76" fmla="*/ 7691 w 954"/>
                <a:gd name="T77" fmla="*/ 8711 h 590"/>
                <a:gd name="T78" fmla="*/ 7988 w 954"/>
                <a:gd name="T79" fmla="*/ 7994 h 590"/>
                <a:gd name="T80" fmla="*/ 8206 w 954"/>
                <a:gd name="T81" fmla="*/ 7239 h 590"/>
                <a:gd name="T82" fmla="*/ 8357 w 954"/>
                <a:gd name="T83" fmla="*/ 6466 h 590"/>
                <a:gd name="T84" fmla="*/ 8406 w 954"/>
                <a:gd name="T85" fmla="*/ 5585 h 5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4"/>
                <a:gd name="T130" fmla="*/ 0 h 590"/>
                <a:gd name="T131" fmla="*/ 954 w 954"/>
                <a:gd name="T132" fmla="*/ 590 h 5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4" h="590">
                  <a:moveTo>
                    <a:pt x="954" y="295"/>
                  </a:moveTo>
                  <a:lnTo>
                    <a:pt x="952" y="280"/>
                  </a:lnTo>
                  <a:lnTo>
                    <a:pt x="950" y="265"/>
                  </a:lnTo>
                  <a:lnTo>
                    <a:pt x="948" y="250"/>
                  </a:lnTo>
                  <a:lnTo>
                    <a:pt x="943" y="237"/>
                  </a:lnTo>
                  <a:lnTo>
                    <a:pt x="939" y="221"/>
                  </a:lnTo>
                  <a:lnTo>
                    <a:pt x="931" y="208"/>
                  </a:lnTo>
                  <a:lnTo>
                    <a:pt x="924" y="193"/>
                  </a:lnTo>
                  <a:lnTo>
                    <a:pt x="915" y="180"/>
                  </a:lnTo>
                  <a:lnTo>
                    <a:pt x="906" y="167"/>
                  </a:lnTo>
                  <a:lnTo>
                    <a:pt x="895" y="154"/>
                  </a:lnTo>
                  <a:lnTo>
                    <a:pt x="883" y="143"/>
                  </a:lnTo>
                  <a:lnTo>
                    <a:pt x="872" y="130"/>
                  </a:lnTo>
                  <a:lnTo>
                    <a:pt x="858" y="120"/>
                  </a:lnTo>
                  <a:lnTo>
                    <a:pt x="845" y="109"/>
                  </a:lnTo>
                  <a:lnTo>
                    <a:pt x="830" y="98"/>
                  </a:lnTo>
                  <a:lnTo>
                    <a:pt x="813" y="87"/>
                  </a:lnTo>
                  <a:lnTo>
                    <a:pt x="797" y="76"/>
                  </a:lnTo>
                  <a:lnTo>
                    <a:pt x="780" y="68"/>
                  </a:lnTo>
                  <a:lnTo>
                    <a:pt x="762" y="59"/>
                  </a:lnTo>
                  <a:lnTo>
                    <a:pt x="743" y="50"/>
                  </a:lnTo>
                  <a:lnTo>
                    <a:pt x="723" y="44"/>
                  </a:lnTo>
                  <a:lnTo>
                    <a:pt x="704" y="37"/>
                  </a:lnTo>
                  <a:lnTo>
                    <a:pt x="682" y="31"/>
                  </a:lnTo>
                  <a:lnTo>
                    <a:pt x="662" y="24"/>
                  </a:lnTo>
                  <a:lnTo>
                    <a:pt x="640" y="18"/>
                  </a:lnTo>
                  <a:lnTo>
                    <a:pt x="618" y="13"/>
                  </a:lnTo>
                  <a:lnTo>
                    <a:pt x="596" y="9"/>
                  </a:lnTo>
                  <a:lnTo>
                    <a:pt x="573" y="7"/>
                  </a:lnTo>
                  <a:lnTo>
                    <a:pt x="549" y="5"/>
                  </a:lnTo>
                  <a:lnTo>
                    <a:pt x="525" y="3"/>
                  </a:lnTo>
                  <a:lnTo>
                    <a:pt x="501" y="0"/>
                  </a:lnTo>
                  <a:lnTo>
                    <a:pt x="477" y="0"/>
                  </a:lnTo>
                  <a:lnTo>
                    <a:pt x="452" y="0"/>
                  </a:lnTo>
                  <a:lnTo>
                    <a:pt x="428" y="3"/>
                  </a:lnTo>
                  <a:lnTo>
                    <a:pt x="404" y="5"/>
                  </a:lnTo>
                  <a:lnTo>
                    <a:pt x="382" y="7"/>
                  </a:lnTo>
                  <a:lnTo>
                    <a:pt x="358" y="9"/>
                  </a:lnTo>
                  <a:lnTo>
                    <a:pt x="335" y="13"/>
                  </a:lnTo>
                  <a:lnTo>
                    <a:pt x="313" y="18"/>
                  </a:lnTo>
                  <a:lnTo>
                    <a:pt x="291" y="24"/>
                  </a:lnTo>
                  <a:lnTo>
                    <a:pt x="271" y="31"/>
                  </a:lnTo>
                  <a:lnTo>
                    <a:pt x="249" y="37"/>
                  </a:lnTo>
                  <a:lnTo>
                    <a:pt x="230" y="44"/>
                  </a:lnTo>
                  <a:lnTo>
                    <a:pt x="210" y="50"/>
                  </a:lnTo>
                  <a:lnTo>
                    <a:pt x="191" y="59"/>
                  </a:lnTo>
                  <a:lnTo>
                    <a:pt x="173" y="68"/>
                  </a:lnTo>
                  <a:lnTo>
                    <a:pt x="156" y="76"/>
                  </a:lnTo>
                  <a:lnTo>
                    <a:pt x="140" y="87"/>
                  </a:lnTo>
                  <a:lnTo>
                    <a:pt x="123" y="98"/>
                  </a:lnTo>
                  <a:lnTo>
                    <a:pt x="108" y="109"/>
                  </a:lnTo>
                  <a:lnTo>
                    <a:pt x="95" y="120"/>
                  </a:lnTo>
                  <a:lnTo>
                    <a:pt x="81" y="130"/>
                  </a:lnTo>
                  <a:lnTo>
                    <a:pt x="70" y="143"/>
                  </a:lnTo>
                  <a:lnTo>
                    <a:pt x="59" y="154"/>
                  </a:lnTo>
                  <a:lnTo>
                    <a:pt x="47" y="167"/>
                  </a:lnTo>
                  <a:lnTo>
                    <a:pt x="38" y="180"/>
                  </a:lnTo>
                  <a:lnTo>
                    <a:pt x="29" y="193"/>
                  </a:lnTo>
                  <a:lnTo>
                    <a:pt x="22" y="208"/>
                  </a:lnTo>
                  <a:lnTo>
                    <a:pt x="16" y="221"/>
                  </a:lnTo>
                  <a:lnTo>
                    <a:pt x="11" y="237"/>
                  </a:lnTo>
                  <a:lnTo>
                    <a:pt x="5" y="250"/>
                  </a:lnTo>
                  <a:lnTo>
                    <a:pt x="3" y="265"/>
                  </a:lnTo>
                  <a:lnTo>
                    <a:pt x="1" y="280"/>
                  </a:lnTo>
                  <a:lnTo>
                    <a:pt x="0" y="295"/>
                  </a:lnTo>
                  <a:lnTo>
                    <a:pt x="1" y="310"/>
                  </a:lnTo>
                  <a:lnTo>
                    <a:pt x="3" y="326"/>
                  </a:lnTo>
                  <a:lnTo>
                    <a:pt x="5" y="341"/>
                  </a:lnTo>
                  <a:lnTo>
                    <a:pt x="11" y="354"/>
                  </a:lnTo>
                  <a:lnTo>
                    <a:pt x="16" y="369"/>
                  </a:lnTo>
                  <a:lnTo>
                    <a:pt x="22" y="382"/>
                  </a:lnTo>
                  <a:lnTo>
                    <a:pt x="29" y="397"/>
                  </a:lnTo>
                  <a:lnTo>
                    <a:pt x="38" y="410"/>
                  </a:lnTo>
                  <a:lnTo>
                    <a:pt x="47" y="423"/>
                  </a:lnTo>
                  <a:lnTo>
                    <a:pt x="59" y="436"/>
                  </a:lnTo>
                  <a:lnTo>
                    <a:pt x="70" y="447"/>
                  </a:lnTo>
                  <a:lnTo>
                    <a:pt x="81" y="460"/>
                  </a:lnTo>
                  <a:lnTo>
                    <a:pt x="95" y="471"/>
                  </a:lnTo>
                  <a:lnTo>
                    <a:pt x="108" y="482"/>
                  </a:lnTo>
                  <a:lnTo>
                    <a:pt x="123" y="492"/>
                  </a:lnTo>
                  <a:lnTo>
                    <a:pt x="140" y="503"/>
                  </a:lnTo>
                  <a:lnTo>
                    <a:pt x="156" y="514"/>
                  </a:lnTo>
                  <a:lnTo>
                    <a:pt x="173" y="523"/>
                  </a:lnTo>
                  <a:lnTo>
                    <a:pt x="191" y="532"/>
                  </a:lnTo>
                  <a:lnTo>
                    <a:pt x="210" y="540"/>
                  </a:lnTo>
                  <a:lnTo>
                    <a:pt x="230" y="547"/>
                  </a:lnTo>
                  <a:lnTo>
                    <a:pt x="249" y="553"/>
                  </a:lnTo>
                  <a:lnTo>
                    <a:pt x="271" y="560"/>
                  </a:lnTo>
                  <a:lnTo>
                    <a:pt x="291" y="566"/>
                  </a:lnTo>
                  <a:lnTo>
                    <a:pt x="313" y="573"/>
                  </a:lnTo>
                  <a:lnTo>
                    <a:pt x="335" y="577"/>
                  </a:lnTo>
                  <a:lnTo>
                    <a:pt x="358" y="581"/>
                  </a:lnTo>
                  <a:lnTo>
                    <a:pt x="380" y="584"/>
                  </a:lnTo>
                  <a:lnTo>
                    <a:pt x="404" y="586"/>
                  </a:lnTo>
                  <a:lnTo>
                    <a:pt x="428" y="588"/>
                  </a:lnTo>
                  <a:lnTo>
                    <a:pt x="452" y="590"/>
                  </a:lnTo>
                  <a:lnTo>
                    <a:pt x="477" y="590"/>
                  </a:lnTo>
                  <a:lnTo>
                    <a:pt x="501" y="590"/>
                  </a:lnTo>
                  <a:lnTo>
                    <a:pt x="525" y="588"/>
                  </a:lnTo>
                  <a:lnTo>
                    <a:pt x="549" y="586"/>
                  </a:lnTo>
                  <a:lnTo>
                    <a:pt x="573" y="584"/>
                  </a:lnTo>
                  <a:lnTo>
                    <a:pt x="596" y="581"/>
                  </a:lnTo>
                  <a:lnTo>
                    <a:pt x="618" y="577"/>
                  </a:lnTo>
                  <a:lnTo>
                    <a:pt x="640" y="573"/>
                  </a:lnTo>
                  <a:lnTo>
                    <a:pt x="662" y="566"/>
                  </a:lnTo>
                  <a:lnTo>
                    <a:pt x="682" y="560"/>
                  </a:lnTo>
                  <a:lnTo>
                    <a:pt x="704" y="553"/>
                  </a:lnTo>
                  <a:lnTo>
                    <a:pt x="723" y="547"/>
                  </a:lnTo>
                  <a:lnTo>
                    <a:pt x="743" y="540"/>
                  </a:lnTo>
                  <a:lnTo>
                    <a:pt x="762" y="532"/>
                  </a:lnTo>
                  <a:lnTo>
                    <a:pt x="780" y="523"/>
                  </a:lnTo>
                  <a:lnTo>
                    <a:pt x="797" y="514"/>
                  </a:lnTo>
                  <a:lnTo>
                    <a:pt x="813" y="503"/>
                  </a:lnTo>
                  <a:lnTo>
                    <a:pt x="830" y="492"/>
                  </a:lnTo>
                  <a:lnTo>
                    <a:pt x="845" y="482"/>
                  </a:lnTo>
                  <a:lnTo>
                    <a:pt x="858" y="471"/>
                  </a:lnTo>
                  <a:lnTo>
                    <a:pt x="872" y="460"/>
                  </a:lnTo>
                  <a:lnTo>
                    <a:pt x="883" y="447"/>
                  </a:lnTo>
                  <a:lnTo>
                    <a:pt x="895" y="436"/>
                  </a:lnTo>
                  <a:lnTo>
                    <a:pt x="906" y="423"/>
                  </a:lnTo>
                  <a:lnTo>
                    <a:pt x="915" y="410"/>
                  </a:lnTo>
                  <a:lnTo>
                    <a:pt x="924" y="397"/>
                  </a:lnTo>
                  <a:lnTo>
                    <a:pt x="931" y="382"/>
                  </a:lnTo>
                  <a:lnTo>
                    <a:pt x="939" y="369"/>
                  </a:lnTo>
                  <a:lnTo>
                    <a:pt x="943" y="354"/>
                  </a:lnTo>
                  <a:lnTo>
                    <a:pt x="948" y="341"/>
                  </a:lnTo>
                  <a:lnTo>
                    <a:pt x="950" y="326"/>
                  </a:lnTo>
                  <a:lnTo>
                    <a:pt x="952" y="310"/>
                  </a:lnTo>
                  <a:lnTo>
                    <a:pt x="954" y="295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Freeform 22"/>
            <p:cNvSpPr>
              <a:spLocks/>
            </p:cNvSpPr>
            <p:nvPr/>
          </p:nvSpPr>
          <p:spPr bwMode="auto">
            <a:xfrm>
              <a:off x="5083" y="3364"/>
              <a:ext cx="1215" cy="818"/>
            </a:xfrm>
            <a:custGeom>
              <a:avLst/>
              <a:gdLst>
                <a:gd name="T0" fmla="*/ 8376 w 954"/>
                <a:gd name="T1" fmla="*/ 5013 h 590"/>
                <a:gd name="T2" fmla="*/ 8281 w 954"/>
                <a:gd name="T3" fmla="*/ 4177 h 590"/>
                <a:gd name="T4" fmla="*/ 8067 w 954"/>
                <a:gd name="T5" fmla="*/ 3416 h 590"/>
                <a:gd name="T6" fmla="*/ 7787 w 954"/>
                <a:gd name="T7" fmla="*/ 2705 h 590"/>
                <a:gd name="T8" fmla="*/ 7445 w 954"/>
                <a:gd name="T9" fmla="*/ 2056 h 590"/>
                <a:gd name="T10" fmla="*/ 7030 w 954"/>
                <a:gd name="T11" fmla="*/ 1434 h 590"/>
                <a:gd name="T12" fmla="*/ 6551 w 954"/>
                <a:gd name="T13" fmla="*/ 944 h 590"/>
                <a:gd name="T14" fmla="*/ 6018 w 954"/>
                <a:gd name="T15" fmla="*/ 586 h 590"/>
                <a:gd name="T16" fmla="*/ 5445 w 954"/>
                <a:gd name="T17" fmla="*/ 250 h 590"/>
                <a:gd name="T18" fmla="*/ 4836 w 954"/>
                <a:gd name="T19" fmla="*/ 96 h 590"/>
                <a:gd name="T20" fmla="*/ 4210 w 954"/>
                <a:gd name="T21" fmla="*/ 0 h 590"/>
                <a:gd name="T22" fmla="*/ 3562 w 954"/>
                <a:gd name="T23" fmla="*/ 96 h 590"/>
                <a:gd name="T24" fmla="*/ 2960 w 954"/>
                <a:gd name="T25" fmla="*/ 250 h 590"/>
                <a:gd name="T26" fmla="*/ 2385 w 954"/>
                <a:gd name="T27" fmla="*/ 586 h 590"/>
                <a:gd name="T28" fmla="*/ 1848 w 954"/>
                <a:gd name="T29" fmla="*/ 944 h 590"/>
                <a:gd name="T30" fmla="*/ 1374 w 954"/>
                <a:gd name="T31" fmla="*/ 1434 h 590"/>
                <a:gd name="T32" fmla="*/ 954 w 954"/>
                <a:gd name="T33" fmla="*/ 2056 h 590"/>
                <a:gd name="T34" fmla="*/ 613 w 954"/>
                <a:gd name="T35" fmla="*/ 2705 h 590"/>
                <a:gd name="T36" fmla="*/ 331 w 954"/>
                <a:gd name="T37" fmla="*/ 3416 h 590"/>
                <a:gd name="T38" fmla="*/ 136 w 954"/>
                <a:gd name="T39" fmla="*/ 4177 h 590"/>
                <a:gd name="T40" fmla="*/ 28 w 954"/>
                <a:gd name="T41" fmla="*/ 5013 h 590"/>
                <a:gd name="T42" fmla="*/ 1 w 954"/>
                <a:gd name="T43" fmla="*/ 5863 h 590"/>
                <a:gd name="T44" fmla="*/ 97 w 954"/>
                <a:gd name="T45" fmla="*/ 6705 h 590"/>
                <a:gd name="T46" fmla="*/ 256 w 954"/>
                <a:gd name="T47" fmla="*/ 7516 h 590"/>
                <a:gd name="T48" fmla="*/ 520 w 954"/>
                <a:gd name="T49" fmla="*/ 8235 h 590"/>
                <a:gd name="T50" fmla="*/ 837 w 954"/>
                <a:gd name="T51" fmla="*/ 8912 h 590"/>
                <a:gd name="T52" fmla="*/ 1233 w 954"/>
                <a:gd name="T53" fmla="*/ 9505 h 590"/>
                <a:gd name="T54" fmla="*/ 1682 w 954"/>
                <a:gd name="T55" fmla="*/ 10071 h 590"/>
                <a:gd name="T56" fmla="*/ 2196 w 954"/>
                <a:gd name="T57" fmla="*/ 10470 h 590"/>
                <a:gd name="T58" fmla="*/ 2761 w 954"/>
                <a:gd name="T59" fmla="*/ 10842 h 590"/>
                <a:gd name="T60" fmla="*/ 3353 w 954"/>
                <a:gd name="T61" fmla="*/ 11061 h 590"/>
                <a:gd name="T62" fmla="*/ 3991 w 954"/>
                <a:gd name="T63" fmla="*/ 11161 h 590"/>
                <a:gd name="T64" fmla="*/ 4631 w 954"/>
                <a:gd name="T65" fmla="*/ 11132 h 590"/>
                <a:gd name="T66" fmla="*/ 5257 w 954"/>
                <a:gd name="T67" fmla="*/ 11004 h 590"/>
                <a:gd name="T68" fmla="*/ 5838 w 954"/>
                <a:gd name="T69" fmla="*/ 10710 h 590"/>
                <a:gd name="T70" fmla="*/ 6378 w 954"/>
                <a:gd name="T71" fmla="*/ 10350 h 590"/>
                <a:gd name="T72" fmla="*/ 6874 w 954"/>
                <a:gd name="T73" fmla="*/ 9892 h 590"/>
                <a:gd name="T74" fmla="*/ 7315 w 954"/>
                <a:gd name="T75" fmla="*/ 9318 h 590"/>
                <a:gd name="T76" fmla="*/ 7691 w 954"/>
                <a:gd name="T77" fmla="*/ 8711 h 590"/>
                <a:gd name="T78" fmla="*/ 7988 w 954"/>
                <a:gd name="T79" fmla="*/ 7994 h 590"/>
                <a:gd name="T80" fmla="*/ 8206 w 954"/>
                <a:gd name="T81" fmla="*/ 7239 h 590"/>
                <a:gd name="T82" fmla="*/ 8357 w 954"/>
                <a:gd name="T83" fmla="*/ 6466 h 590"/>
                <a:gd name="T84" fmla="*/ 8406 w 954"/>
                <a:gd name="T85" fmla="*/ 5585 h 5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4"/>
                <a:gd name="T130" fmla="*/ 0 h 590"/>
                <a:gd name="T131" fmla="*/ 954 w 954"/>
                <a:gd name="T132" fmla="*/ 590 h 5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4" h="590">
                  <a:moveTo>
                    <a:pt x="954" y="295"/>
                  </a:moveTo>
                  <a:lnTo>
                    <a:pt x="952" y="280"/>
                  </a:lnTo>
                  <a:lnTo>
                    <a:pt x="950" y="265"/>
                  </a:lnTo>
                  <a:lnTo>
                    <a:pt x="948" y="250"/>
                  </a:lnTo>
                  <a:lnTo>
                    <a:pt x="943" y="237"/>
                  </a:lnTo>
                  <a:lnTo>
                    <a:pt x="939" y="221"/>
                  </a:lnTo>
                  <a:lnTo>
                    <a:pt x="931" y="208"/>
                  </a:lnTo>
                  <a:lnTo>
                    <a:pt x="924" y="193"/>
                  </a:lnTo>
                  <a:lnTo>
                    <a:pt x="915" y="180"/>
                  </a:lnTo>
                  <a:lnTo>
                    <a:pt x="906" y="167"/>
                  </a:lnTo>
                  <a:lnTo>
                    <a:pt x="895" y="154"/>
                  </a:lnTo>
                  <a:lnTo>
                    <a:pt x="883" y="143"/>
                  </a:lnTo>
                  <a:lnTo>
                    <a:pt x="872" y="130"/>
                  </a:lnTo>
                  <a:lnTo>
                    <a:pt x="858" y="120"/>
                  </a:lnTo>
                  <a:lnTo>
                    <a:pt x="845" y="109"/>
                  </a:lnTo>
                  <a:lnTo>
                    <a:pt x="830" y="98"/>
                  </a:lnTo>
                  <a:lnTo>
                    <a:pt x="813" y="87"/>
                  </a:lnTo>
                  <a:lnTo>
                    <a:pt x="797" y="76"/>
                  </a:lnTo>
                  <a:lnTo>
                    <a:pt x="780" y="68"/>
                  </a:lnTo>
                  <a:lnTo>
                    <a:pt x="762" y="59"/>
                  </a:lnTo>
                  <a:lnTo>
                    <a:pt x="743" y="50"/>
                  </a:lnTo>
                  <a:lnTo>
                    <a:pt x="723" y="44"/>
                  </a:lnTo>
                  <a:lnTo>
                    <a:pt x="704" y="37"/>
                  </a:lnTo>
                  <a:lnTo>
                    <a:pt x="682" y="31"/>
                  </a:lnTo>
                  <a:lnTo>
                    <a:pt x="662" y="24"/>
                  </a:lnTo>
                  <a:lnTo>
                    <a:pt x="640" y="18"/>
                  </a:lnTo>
                  <a:lnTo>
                    <a:pt x="618" y="13"/>
                  </a:lnTo>
                  <a:lnTo>
                    <a:pt x="596" y="9"/>
                  </a:lnTo>
                  <a:lnTo>
                    <a:pt x="573" y="7"/>
                  </a:lnTo>
                  <a:lnTo>
                    <a:pt x="549" y="5"/>
                  </a:lnTo>
                  <a:lnTo>
                    <a:pt x="525" y="3"/>
                  </a:lnTo>
                  <a:lnTo>
                    <a:pt x="501" y="0"/>
                  </a:lnTo>
                  <a:lnTo>
                    <a:pt x="477" y="0"/>
                  </a:lnTo>
                  <a:lnTo>
                    <a:pt x="452" y="0"/>
                  </a:lnTo>
                  <a:lnTo>
                    <a:pt x="428" y="3"/>
                  </a:lnTo>
                  <a:lnTo>
                    <a:pt x="404" y="5"/>
                  </a:lnTo>
                  <a:lnTo>
                    <a:pt x="382" y="7"/>
                  </a:lnTo>
                  <a:lnTo>
                    <a:pt x="358" y="9"/>
                  </a:lnTo>
                  <a:lnTo>
                    <a:pt x="335" y="13"/>
                  </a:lnTo>
                  <a:lnTo>
                    <a:pt x="313" y="18"/>
                  </a:lnTo>
                  <a:lnTo>
                    <a:pt x="291" y="24"/>
                  </a:lnTo>
                  <a:lnTo>
                    <a:pt x="271" y="31"/>
                  </a:lnTo>
                  <a:lnTo>
                    <a:pt x="249" y="37"/>
                  </a:lnTo>
                  <a:lnTo>
                    <a:pt x="230" y="44"/>
                  </a:lnTo>
                  <a:lnTo>
                    <a:pt x="210" y="50"/>
                  </a:lnTo>
                  <a:lnTo>
                    <a:pt x="191" y="59"/>
                  </a:lnTo>
                  <a:lnTo>
                    <a:pt x="173" y="68"/>
                  </a:lnTo>
                  <a:lnTo>
                    <a:pt x="156" y="76"/>
                  </a:lnTo>
                  <a:lnTo>
                    <a:pt x="140" y="87"/>
                  </a:lnTo>
                  <a:lnTo>
                    <a:pt x="123" y="98"/>
                  </a:lnTo>
                  <a:lnTo>
                    <a:pt x="108" y="109"/>
                  </a:lnTo>
                  <a:lnTo>
                    <a:pt x="95" y="120"/>
                  </a:lnTo>
                  <a:lnTo>
                    <a:pt x="81" y="130"/>
                  </a:lnTo>
                  <a:lnTo>
                    <a:pt x="70" y="143"/>
                  </a:lnTo>
                  <a:lnTo>
                    <a:pt x="59" y="154"/>
                  </a:lnTo>
                  <a:lnTo>
                    <a:pt x="47" y="167"/>
                  </a:lnTo>
                  <a:lnTo>
                    <a:pt x="38" y="180"/>
                  </a:lnTo>
                  <a:lnTo>
                    <a:pt x="29" y="193"/>
                  </a:lnTo>
                  <a:lnTo>
                    <a:pt x="22" y="208"/>
                  </a:lnTo>
                  <a:lnTo>
                    <a:pt x="16" y="221"/>
                  </a:lnTo>
                  <a:lnTo>
                    <a:pt x="11" y="237"/>
                  </a:lnTo>
                  <a:lnTo>
                    <a:pt x="5" y="250"/>
                  </a:lnTo>
                  <a:lnTo>
                    <a:pt x="3" y="265"/>
                  </a:lnTo>
                  <a:lnTo>
                    <a:pt x="1" y="280"/>
                  </a:lnTo>
                  <a:lnTo>
                    <a:pt x="0" y="295"/>
                  </a:lnTo>
                  <a:lnTo>
                    <a:pt x="1" y="310"/>
                  </a:lnTo>
                  <a:lnTo>
                    <a:pt x="3" y="326"/>
                  </a:lnTo>
                  <a:lnTo>
                    <a:pt x="5" y="341"/>
                  </a:lnTo>
                  <a:lnTo>
                    <a:pt x="11" y="354"/>
                  </a:lnTo>
                  <a:lnTo>
                    <a:pt x="16" y="369"/>
                  </a:lnTo>
                  <a:lnTo>
                    <a:pt x="22" y="382"/>
                  </a:lnTo>
                  <a:lnTo>
                    <a:pt x="29" y="397"/>
                  </a:lnTo>
                  <a:lnTo>
                    <a:pt x="38" y="410"/>
                  </a:lnTo>
                  <a:lnTo>
                    <a:pt x="47" y="423"/>
                  </a:lnTo>
                  <a:lnTo>
                    <a:pt x="59" y="436"/>
                  </a:lnTo>
                  <a:lnTo>
                    <a:pt x="70" y="447"/>
                  </a:lnTo>
                  <a:lnTo>
                    <a:pt x="81" y="460"/>
                  </a:lnTo>
                  <a:lnTo>
                    <a:pt x="95" y="471"/>
                  </a:lnTo>
                  <a:lnTo>
                    <a:pt x="108" y="482"/>
                  </a:lnTo>
                  <a:lnTo>
                    <a:pt x="123" y="492"/>
                  </a:lnTo>
                  <a:lnTo>
                    <a:pt x="140" y="503"/>
                  </a:lnTo>
                  <a:lnTo>
                    <a:pt x="156" y="514"/>
                  </a:lnTo>
                  <a:lnTo>
                    <a:pt x="173" y="523"/>
                  </a:lnTo>
                  <a:lnTo>
                    <a:pt x="191" y="532"/>
                  </a:lnTo>
                  <a:lnTo>
                    <a:pt x="210" y="540"/>
                  </a:lnTo>
                  <a:lnTo>
                    <a:pt x="230" y="547"/>
                  </a:lnTo>
                  <a:lnTo>
                    <a:pt x="249" y="553"/>
                  </a:lnTo>
                  <a:lnTo>
                    <a:pt x="271" y="560"/>
                  </a:lnTo>
                  <a:lnTo>
                    <a:pt x="291" y="566"/>
                  </a:lnTo>
                  <a:lnTo>
                    <a:pt x="313" y="573"/>
                  </a:lnTo>
                  <a:lnTo>
                    <a:pt x="335" y="577"/>
                  </a:lnTo>
                  <a:lnTo>
                    <a:pt x="358" y="581"/>
                  </a:lnTo>
                  <a:lnTo>
                    <a:pt x="380" y="584"/>
                  </a:lnTo>
                  <a:lnTo>
                    <a:pt x="404" y="586"/>
                  </a:lnTo>
                  <a:lnTo>
                    <a:pt x="428" y="588"/>
                  </a:lnTo>
                  <a:lnTo>
                    <a:pt x="452" y="590"/>
                  </a:lnTo>
                  <a:lnTo>
                    <a:pt x="477" y="590"/>
                  </a:lnTo>
                  <a:lnTo>
                    <a:pt x="501" y="590"/>
                  </a:lnTo>
                  <a:lnTo>
                    <a:pt x="525" y="588"/>
                  </a:lnTo>
                  <a:lnTo>
                    <a:pt x="549" y="586"/>
                  </a:lnTo>
                  <a:lnTo>
                    <a:pt x="573" y="584"/>
                  </a:lnTo>
                  <a:lnTo>
                    <a:pt x="596" y="581"/>
                  </a:lnTo>
                  <a:lnTo>
                    <a:pt x="618" y="577"/>
                  </a:lnTo>
                  <a:lnTo>
                    <a:pt x="640" y="573"/>
                  </a:lnTo>
                  <a:lnTo>
                    <a:pt x="662" y="566"/>
                  </a:lnTo>
                  <a:lnTo>
                    <a:pt x="682" y="560"/>
                  </a:lnTo>
                  <a:lnTo>
                    <a:pt x="704" y="553"/>
                  </a:lnTo>
                  <a:lnTo>
                    <a:pt x="723" y="547"/>
                  </a:lnTo>
                  <a:lnTo>
                    <a:pt x="743" y="540"/>
                  </a:lnTo>
                  <a:lnTo>
                    <a:pt x="762" y="532"/>
                  </a:lnTo>
                  <a:lnTo>
                    <a:pt x="780" y="523"/>
                  </a:lnTo>
                  <a:lnTo>
                    <a:pt x="797" y="514"/>
                  </a:lnTo>
                  <a:lnTo>
                    <a:pt x="813" y="503"/>
                  </a:lnTo>
                  <a:lnTo>
                    <a:pt x="830" y="492"/>
                  </a:lnTo>
                  <a:lnTo>
                    <a:pt x="845" y="482"/>
                  </a:lnTo>
                  <a:lnTo>
                    <a:pt x="858" y="471"/>
                  </a:lnTo>
                  <a:lnTo>
                    <a:pt x="872" y="460"/>
                  </a:lnTo>
                  <a:lnTo>
                    <a:pt x="883" y="447"/>
                  </a:lnTo>
                  <a:lnTo>
                    <a:pt x="895" y="436"/>
                  </a:lnTo>
                  <a:lnTo>
                    <a:pt x="906" y="423"/>
                  </a:lnTo>
                  <a:lnTo>
                    <a:pt x="915" y="410"/>
                  </a:lnTo>
                  <a:lnTo>
                    <a:pt x="924" y="397"/>
                  </a:lnTo>
                  <a:lnTo>
                    <a:pt x="931" y="382"/>
                  </a:lnTo>
                  <a:lnTo>
                    <a:pt x="939" y="369"/>
                  </a:lnTo>
                  <a:lnTo>
                    <a:pt x="943" y="354"/>
                  </a:lnTo>
                  <a:lnTo>
                    <a:pt x="948" y="341"/>
                  </a:lnTo>
                  <a:lnTo>
                    <a:pt x="950" y="326"/>
                  </a:lnTo>
                  <a:lnTo>
                    <a:pt x="952" y="310"/>
                  </a:lnTo>
                  <a:lnTo>
                    <a:pt x="954" y="295"/>
                  </a:lnTo>
                </a:path>
              </a:pathLst>
            </a:custGeom>
            <a:solidFill>
              <a:srgbClr val="FFFFFF"/>
            </a:solidFill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5303" y="3503"/>
              <a:ext cx="9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Reserve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Flights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29" name="Freeform 24"/>
            <p:cNvSpPr>
              <a:spLocks/>
            </p:cNvSpPr>
            <p:nvPr/>
          </p:nvSpPr>
          <p:spPr bwMode="auto">
            <a:xfrm>
              <a:off x="5083" y="4383"/>
              <a:ext cx="1215" cy="818"/>
            </a:xfrm>
            <a:custGeom>
              <a:avLst/>
              <a:gdLst>
                <a:gd name="T0" fmla="*/ 8376 w 954"/>
                <a:gd name="T1" fmla="*/ 5013 h 590"/>
                <a:gd name="T2" fmla="*/ 8281 w 954"/>
                <a:gd name="T3" fmla="*/ 4177 h 590"/>
                <a:gd name="T4" fmla="*/ 8067 w 954"/>
                <a:gd name="T5" fmla="*/ 3416 h 590"/>
                <a:gd name="T6" fmla="*/ 7787 w 954"/>
                <a:gd name="T7" fmla="*/ 2705 h 590"/>
                <a:gd name="T8" fmla="*/ 7445 w 954"/>
                <a:gd name="T9" fmla="*/ 2056 h 590"/>
                <a:gd name="T10" fmla="*/ 7030 w 954"/>
                <a:gd name="T11" fmla="*/ 1474 h 590"/>
                <a:gd name="T12" fmla="*/ 6551 w 954"/>
                <a:gd name="T13" fmla="*/ 991 h 590"/>
                <a:gd name="T14" fmla="*/ 6018 w 954"/>
                <a:gd name="T15" fmla="*/ 586 h 590"/>
                <a:gd name="T16" fmla="*/ 5445 w 954"/>
                <a:gd name="T17" fmla="*/ 280 h 590"/>
                <a:gd name="T18" fmla="*/ 4836 w 954"/>
                <a:gd name="T19" fmla="*/ 96 h 590"/>
                <a:gd name="T20" fmla="*/ 4210 w 954"/>
                <a:gd name="T21" fmla="*/ 0 h 590"/>
                <a:gd name="T22" fmla="*/ 3562 w 954"/>
                <a:gd name="T23" fmla="*/ 96 h 590"/>
                <a:gd name="T24" fmla="*/ 2960 w 954"/>
                <a:gd name="T25" fmla="*/ 280 h 590"/>
                <a:gd name="T26" fmla="*/ 2385 w 954"/>
                <a:gd name="T27" fmla="*/ 586 h 590"/>
                <a:gd name="T28" fmla="*/ 1848 w 954"/>
                <a:gd name="T29" fmla="*/ 991 h 590"/>
                <a:gd name="T30" fmla="*/ 1374 w 954"/>
                <a:gd name="T31" fmla="*/ 1474 h 590"/>
                <a:gd name="T32" fmla="*/ 954 w 954"/>
                <a:gd name="T33" fmla="*/ 2056 h 590"/>
                <a:gd name="T34" fmla="*/ 613 w 954"/>
                <a:gd name="T35" fmla="*/ 2705 h 590"/>
                <a:gd name="T36" fmla="*/ 331 w 954"/>
                <a:gd name="T37" fmla="*/ 3416 h 590"/>
                <a:gd name="T38" fmla="*/ 136 w 954"/>
                <a:gd name="T39" fmla="*/ 4177 h 590"/>
                <a:gd name="T40" fmla="*/ 28 w 954"/>
                <a:gd name="T41" fmla="*/ 5013 h 590"/>
                <a:gd name="T42" fmla="*/ 1 w 954"/>
                <a:gd name="T43" fmla="*/ 5863 h 590"/>
                <a:gd name="T44" fmla="*/ 97 w 954"/>
                <a:gd name="T45" fmla="*/ 6746 h 590"/>
                <a:gd name="T46" fmla="*/ 256 w 954"/>
                <a:gd name="T47" fmla="*/ 7516 h 590"/>
                <a:gd name="T48" fmla="*/ 520 w 954"/>
                <a:gd name="T49" fmla="*/ 8235 h 590"/>
                <a:gd name="T50" fmla="*/ 837 w 954"/>
                <a:gd name="T51" fmla="*/ 8912 h 590"/>
                <a:gd name="T52" fmla="*/ 1233 w 954"/>
                <a:gd name="T53" fmla="*/ 9505 h 590"/>
                <a:gd name="T54" fmla="*/ 1682 w 954"/>
                <a:gd name="T55" fmla="*/ 10039 h 590"/>
                <a:gd name="T56" fmla="*/ 2196 w 954"/>
                <a:gd name="T57" fmla="*/ 10497 h 590"/>
                <a:gd name="T58" fmla="*/ 2761 w 954"/>
                <a:gd name="T59" fmla="*/ 10842 h 590"/>
                <a:gd name="T60" fmla="*/ 3353 w 954"/>
                <a:gd name="T61" fmla="*/ 11061 h 590"/>
                <a:gd name="T62" fmla="*/ 3991 w 954"/>
                <a:gd name="T63" fmla="*/ 11161 h 590"/>
                <a:gd name="T64" fmla="*/ 4631 w 954"/>
                <a:gd name="T65" fmla="*/ 11132 h 590"/>
                <a:gd name="T66" fmla="*/ 5257 w 954"/>
                <a:gd name="T67" fmla="*/ 11004 h 590"/>
                <a:gd name="T68" fmla="*/ 5838 w 954"/>
                <a:gd name="T69" fmla="*/ 10710 h 590"/>
                <a:gd name="T70" fmla="*/ 6378 w 954"/>
                <a:gd name="T71" fmla="*/ 10350 h 590"/>
                <a:gd name="T72" fmla="*/ 6874 w 954"/>
                <a:gd name="T73" fmla="*/ 9892 h 590"/>
                <a:gd name="T74" fmla="*/ 7315 w 954"/>
                <a:gd name="T75" fmla="*/ 9371 h 590"/>
                <a:gd name="T76" fmla="*/ 7691 w 954"/>
                <a:gd name="T77" fmla="*/ 8711 h 590"/>
                <a:gd name="T78" fmla="*/ 7988 w 954"/>
                <a:gd name="T79" fmla="*/ 7994 h 590"/>
                <a:gd name="T80" fmla="*/ 8206 w 954"/>
                <a:gd name="T81" fmla="*/ 7264 h 590"/>
                <a:gd name="T82" fmla="*/ 8357 w 954"/>
                <a:gd name="T83" fmla="*/ 6466 h 590"/>
                <a:gd name="T84" fmla="*/ 8406 w 954"/>
                <a:gd name="T85" fmla="*/ 5585 h 5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4"/>
                <a:gd name="T130" fmla="*/ 0 h 590"/>
                <a:gd name="T131" fmla="*/ 954 w 954"/>
                <a:gd name="T132" fmla="*/ 590 h 5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4" h="590">
                  <a:moveTo>
                    <a:pt x="954" y="295"/>
                  </a:moveTo>
                  <a:lnTo>
                    <a:pt x="952" y="280"/>
                  </a:lnTo>
                  <a:lnTo>
                    <a:pt x="950" y="265"/>
                  </a:lnTo>
                  <a:lnTo>
                    <a:pt x="948" y="250"/>
                  </a:lnTo>
                  <a:lnTo>
                    <a:pt x="943" y="237"/>
                  </a:lnTo>
                  <a:lnTo>
                    <a:pt x="939" y="221"/>
                  </a:lnTo>
                  <a:lnTo>
                    <a:pt x="931" y="208"/>
                  </a:lnTo>
                  <a:lnTo>
                    <a:pt x="924" y="195"/>
                  </a:lnTo>
                  <a:lnTo>
                    <a:pt x="915" y="180"/>
                  </a:lnTo>
                  <a:lnTo>
                    <a:pt x="906" y="167"/>
                  </a:lnTo>
                  <a:lnTo>
                    <a:pt x="895" y="156"/>
                  </a:lnTo>
                  <a:lnTo>
                    <a:pt x="883" y="143"/>
                  </a:lnTo>
                  <a:lnTo>
                    <a:pt x="872" y="130"/>
                  </a:lnTo>
                  <a:lnTo>
                    <a:pt x="858" y="120"/>
                  </a:lnTo>
                  <a:lnTo>
                    <a:pt x="845" y="109"/>
                  </a:lnTo>
                  <a:lnTo>
                    <a:pt x="830" y="98"/>
                  </a:lnTo>
                  <a:lnTo>
                    <a:pt x="813" y="87"/>
                  </a:lnTo>
                  <a:lnTo>
                    <a:pt x="797" y="78"/>
                  </a:lnTo>
                  <a:lnTo>
                    <a:pt x="780" y="68"/>
                  </a:lnTo>
                  <a:lnTo>
                    <a:pt x="762" y="59"/>
                  </a:lnTo>
                  <a:lnTo>
                    <a:pt x="743" y="52"/>
                  </a:lnTo>
                  <a:lnTo>
                    <a:pt x="723" y="44"/>
                  </a:lnTo>
                  <a:lnTo>
                    <a:pt x="704" y="37"/>
                  </a:lnTo>
                  <a:lnTo>
                    <a:pt x="682" y="31"/>
                  </a:lnTo>
                  <a:lnTo>
                    <a:pt x="662" y="24"/>
                  </a:lnTo>
                  <a:lnTo>
                    <a:pt x="640" y="20"/>
                  </a:lnTo>
                  <a:lnTo>
                    <a:pt x="618" y="15"/>
                  </a:lnTo>
                  <a:lnTo>
                    <a:pt x="596" y="11"/>
                  </a:lnTo>
                  <a:lnTo>
                    <a:pt x="573" y="7"/>
                  </a:lnTo>
                  <a:lnTo>
                    <a:pt x="549" y="5"/>
                  </a:lnTo>
                  <a:lnTo>
                    <a:pt x="525" y="2"/>
                  </a:lnTo>
                  <a:lnTo>
                    <a:pt x="501" y="2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8" y="2"/>
                  </a:lnTo>
                  <a:lnTo>
                    <a:pt x="404" y="5"/>
                  </a:lnTo>
                  <a:lnTo>
                    <a:pt x="382" y="7"/>
                  </a:lnTo>
                  <a:lnTo>
                    <a:pt x="358" y="11"/>
                  </a:lnTo>
                  <a:lnTo>
                    <a:pt x="335" y="15"/>
                  </a:lnTo>
                  <a:lnTo>
                    <a:pt x="313" y="20"/>
                  </a:lnTo>
                  <a:lnTo>
                    <a:pt x="291" y="24"/>
                  </a:lnTo>
                  <a:lnTo>
                    <a:pt x="271" y="31"/>
                  </a:lnTo>
                  <a:lnTo>
                    <a:pt x="249" y="37"/>
                  </a:lnTo>
                  <a:lnTo>
                    <a:pt x="230" y="44"/>
                  </a:lnTo>
                  <a:lnTo>
                    <a:pt x="210" y="52"/>
                  </a:lnTo>
                  <a:lnTo>
                    <a:pt x="191" y="59"/>
                  </a:lnTo>
                  <a:lnTo>
                    <a:pt x="173" y="68"/>
                  </a:lnTo>
                  <a:lnTo>
                    <a:pt x="156" y="78"/>
                  </a:lnTo>
                  <a:lnTo>
                    <a:pt x="140" y="87"/>
                  </a:lnTo>
                  <a:lnTo>
                    <a:pt x="123" y="98"/>
                  </a:lnTo>
                  <a:lnTo>
                    <a:pt x="108" y="109"/>
                  </a:lnTo>
                  <a:lnTo>
                    <a:pt x="95" y="120"/>
                  </a:lnTo>
                  <a:lnTo>
                    <a:pt x="81" y="130"/>
                  </a:lnTo>
                  <a:lnTo>
                    <a:pt x="70" y="143"/>
                  </a:lnTo>
                  <a:lnTo>
                    <a:pt x="59" y="156"/>
                  </a:lnTo>
                  <a:lnTo>
                    <a:pt x="47" y="167"/>
                  </a:lnTo>
                  <a:lnTo>
                    <a:pt x="38" y="180"/>
                  </a:lnTo>
                  <a:lnTo>
                    <a:pt x="29" y="195"/>
                  </a:lnTo>
                  <a:lnTo>
                    <a:pt x="22" y="208"/>
                  </a:lnTo>
                  <a:lnTo>
                    <a:pt x="16" y="221"/>
                  </a:lnTo>
                  <a:lnTo>
                    <a:pt x="11" y="237"/>
                  </a:lnTo>
                  <a:lnTo>
                    <a:pt x="5" y="250"/>
                  </a:lnTo>
                  <a:lnTo>
                    <a:pt x="3" y="265"/>
                  </a:lnTo>
                  <a:lnTo>
                    <a:pt x="1" y="280"/>
                  </a:lnTo>
                  <a:lnTo>
                    <a:pt x="0" y="295"/>
                  </a:lnTo>
                  <a:lnTo>
                    <a:pt x="1" y="310"/>
                  </a:lnTo>
                  <a:lnTo>
                    <a:pt x="3" y="326"/>
                  </a:lnTo>
                  <a:lnTo>
                    <a:pt x="5" y="341"/>
                  </a:lnTo>
                  <a:lnTo>
                    <a:pt x="11" y="356"/>
                  </a:lnTo>
                  <a:lnTo>
                    <a:pt x="16" y="369"/>
                  </a:lnTo>
                  <a:lnTo>
                    <a:pt x="22" y="384"/>
                  </a:lnTo>
                  <a:lnTo>
                    <a:pt x="29" y="397"/>
                  </a:lnTo>
                  <a:lnTo>
                    <a:pt x="38" y="410"/>
                  </a:lnTo>
                  <a:lnTo>
                    <a:pt x="47" y="423"/>
                  </a:lnTo>
                  <a:lnTo>
                    <a:pt x="59" y="436"/>
                  </a:lnTo>
                  <a:lnTo>
                    <a:pt x="70" y="449"/>
                  </a:lnTo>
                  <a:lnTo>
                    <a:pt x="81" y="460"/>
                  </a:lnTo>
                  <a:lnTo>
                    <a:pt x="95" y="471"/>
                  </a:lnTo>
                  <a:lnTo>
                    <a:pt x="108" y="484"/>
                  </a:lnTo>
                  <a:lnTo>
                    <a:pt x="123" y="495"/>
                  </a:lnTo>
                  <a:lnTo>
                    <a:pt x="140" y="503"/>
                  </a:lnTo>
                  <a:lnTo>
                    <a:pt x="156" y="514"/>
                  </a:lnTo>
                  <a:lnTo>
                    <a:pt x="173" y="523"/>
                  </a:lnTo>
                  <a:lnTo>
                    <a:pt x="191" y="531"/>
                  </a:lnTo>
                  <a:lnTo>
                    <a:pt x="210" y="540"/>
                  </a:lnTo>
                  <a:lnTo>
                    <a:pt x="230" y="547"/>
                  </a:lnTo>
                  <a:lnTo>
                    <a:pt x="249" y="555"/>
                  </a:lnTo>
                  <a:lnTo>
                    <a:pt x="271" y="562"/>
                  </a:lnTo>
                  <a:lnTo>
                    <a:pt x="291" y="566"/>
                  </a:lnTo>
                  <a:lnTo>
                    <a:pt x="313" y="573"/>
                  </a:lnTo>
                  <a:lnTo>
                    <a:pt x="335" y="577"/>
                  </a:lnTo>
                  <a:lnTo>
                    <a:pt x="358" y="581"/>
                  </a:lnTo>
                  <a:lnTo>
                    <a:pt x="380" y="584"/>
                  </a:lnTo>
                  <a:lnTo>
                    <a:pt x="404" y="588"/>
                  </a:lnTo>
                  <a:lnTo>
                    <a:pt x="428" y="588"/>
                  </a:lnTo>
                  <a:lnTo>
                    <a:pt x="452" y="590"/>
                  </a:lnTo>
                  <a:lnTo>
                    <a:pt x="477" y="590"/>
                  </a:lnTo>
                  <a:lnTo>
                    <a:pt x="501" y="590"/>
                  </a:lnTo>
                  <a:lnTo>
                    <a:pt x="525" y="588"/>
                  </a:lnTo>
                  <a:lnTo>
                    <a:pt x="549" y="588"/>
                  </a:lnTo>
                  <a:lnTo>
                    <a:pt x="573" y="584"/>
                  </a:lnTo>
                  <a:lnTo>
                    <a:pt x="596" y="581"/>
                  </a:lnTo>
                  <a:lnTo>
                    <a:pt x="618" y="577"/>
                  </a:lnTo>
                  <a:lnTo>
                    <a:pt x="640" y="573"/>
                  </a:lnTo>
                  <a:lnTo>
                    <a:pt x="662" y="566"/>
                  </a:lnTo>
                  <a:lnTo>
                    <a:pt x="682" y="562"/>
                  </a:lnTo>
                  <a:lnTo>
                    <a:pt x="704" y="555"/>
                  </a:lnTo>
                  <a:lnTo>
                    <a:pt x="723" y="547"/>
                  </a:lnTo>
                  <a:lnTo>
                    <a:pt x="743" y="540"/>
                  </a:lnTo>
                  <a:lnTo>
                    <a:pt x="762" y="531"/>
                  </a:lnTo>
                  <a:lnTo>
                    <a:pt x="780" y="523"/>
                  </a:lnTo>
                  <a:lnTo>
                    <a:pt x="797" y="514"/>
                  </a:lnTo>
                  <a:lnTo>
                    <a:pt x="813" y="503"/>
                  </a:lnTo>
                  <a:lnTo>
                    <a:pt x="830" y="495"/>
                  </a:lnTo>
                  <a:lnTo>
                    <a:pt x="845" y="484"/>
                  </a:lnTo>
                  <a:lnTo>
                    <a:pt x="858" y="471"/>
                  </a:lnTo>
                  <a:lnTo>
                    <a:pt x="872" y="460"/>
                  </a:lnTo>
                  <a:lnTo>
                    <a:pt x="883" y="449"/>
                  </a:lnTo>
                  <a:lnTo>
                    <a:pt x="895" y="436"/>
                  </a:lnTo>
                  <a:lnTo>
                    <a:pt x="906" y="423"/>
                  </a:lnTo>
                  <a:lnTo>
                    <a:pt x="915" y="410"/>
                  </a:lnTo>
                  <a:lnTo>
                    <a:pt x="924" y="397"/>
                  </a:lnTo>
                  <a:lnTo>
                    <a:pt x="931" y="384"/>
                  </a:lnTo>
                  <a:lnTo>
                    <a:pt x="939" y="369"/>
                  </a:lnTo>
                  <a:lnTo>
                    <a:pt x="943" y="356"/>
                  </a:lnTo>
                  <a:lnTo>
                    <a:pt x="948" y="341"/>
                  </a:lnTo>
                  <a:lnTo>
                    <a:pt x="950" y="326"/>
                  </a:lnTo>
                  <a:lnTo>
                    <a:pt x="952" y="310"/>
                  </a:lnTo>
                  <a:lnTo>
                    <a:pt x="954" y="295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Freeform 25"/>
            <p:cNvSpPr>
              <a:spLocks/>
            </p:cNvSpPr>
            <p:nvPr/>
          </p:nvSpPr>
          <p:spPr bwMode="auto">
            <a:xfrm>
              <a:off x="5083" y="4383"/>
              <a:ext cx="1215" cy="818"/>
            </a:xfrm>
            <a:custGeom>
              <a:avLst/>
              <a:gdLst>
                <a:gd name="T0" fmla="*/ 8376 w 954"/>
                <a:gd name="T1" fmla="*/ 5013 h 590"/>
                <a:gd name="T2" fmla="*/ 8281 w 954"/>
                <a:gd name="T3" fmla="*/ 4177 h 590"/>
                <a:gd name="T4" fmla="*/ 8067 w 954"/>
                <a:gd name="T5" fmla="*/ 3416 h 590"/>
                <a:gd name="T6" fmla="*/ 7787 w 954"/>
                <a:gd name="T7" fmla="*/ 2705 h 590"/>
                <a:gd name="T8" fmla="*/ 7445 w 954"/>
                <a:gd name="T9" fmla="*/ 2056 h 590"/>
                <a:gd name="T10" fmla="*/ 7030 w 954"/>
                <a:gd name="T11" fmla="*/ 1474 h 590"/>
                <a:gd name="T12" fmla="*/ 6551 w 954"/>
                <a:gd name="T13" fmla="*/ 991 h 590"/>
                <a:gd name="T14" fmla="*/ 6018 w 954"/>
                <a:gd name="T15" fmla="*/ 586 h 590"/>
                <a:gd name="T16" fmla="*/ 5445 w 954"/>
                <a:gd name="T17" fmla="*/ 280 h 590"/>
                <a:gd name="T18" fmla="*/ 4836 w 954"/>
                <a:gd name="T19" fmla="*/ 96 h 590"/>
                <a:gd name="T20" fmla="*/ 4210 w 954"/>
                <a:gd name="T21" fmla="*/ 0 h 590"/>
                <a:gd name="T22" fmla="*/ 3562 w 954"/>
                <a:gd name="T23" fmla="*/ 96 h 590"/>
                <a:gd name="T24" fmla="*/ 2960 w 954"/>
                <a:gd name="T25" fmla="*/ 280 h 590"/>
                <a:gd name="T26" fmla="*/ 2385 w 954"/>
                <a:gd name="T27" fmla="*/ 586 h 590"/>
                <a:gd name="T28" fmla="*/ 1848 w 954"/>
                <a:gd name="T29" fmla="*/ 991 h 590"/>
                <a:gd name="T30" fmla="*/ 1374 w 954"/>
                <a:gd name="T31" fmla="*/ 1474 h 590"/>
                <a:gd name="T32" fmla="*/ 954 w 954"/>
                <a:gd name="T33" fmla="*/ 2056 h 590"/>
                <a:gd name="T34" fmla="*/ 613 w 954"/>
                <a:gd name="T35" fmla="*/ 2705 h 590"/>
                <a:gd name="T36" fmla="*/ 331 w 954"/>
                <a:gd name="T37" fmla="*/ 3416 h 590"/>
                <a:gd name="T38" fmla="*/ 136 w 954"/>
                <a:gd name="T39" fmla="*/ 4177 h 590"/>
                <a:gd name="T40" fmla="*/ 28 w 954"/>
                <a:gd name="T41" fmla="*/ 5013 h 590"/>
                <a:gd name="T42" fmla="*/ 1 w 954"/>
                <a:gd name="T43" fmla="*/ 5863 h 590"/>
                <a:gd name="T44" fmla="*/ 97 w 954"/>
                <a:gd name="T45" fmla="*/ 6746 h 590"/>
                <a:gd name="T46" fmla="*/ 256 w 954"/>
                <a:gd name="T47" fmla="*/ 7516 h 590"/>
                <a:gd name="T48" fmla="*/ 520 w 954"/>
                <a:gd name="T49" fmla="*/ 8235 h 590"/>
                <a:gd name="T50" fmla="*/ 837 w 954"/>
                <a:gd name="T51" fmla="*/ 8912 h 590"/>
                <a:gd name="T52" fmla="*/ 1233 w 954"/>
                <a:gd name="T53" fmla="*/ 9505 h 590"/>
                <a:gd name="T54" fmla="*/ 1682 w 954"/>
                <a:gd name="T55" fmla="*/ 10039 h 590"/>
                <a:gd name="T56" fmla="*/ 2196 w 954"/>
                <a:gd name="T57" fmla="*/ 10497 h 590"/>
                <a:gd name="T58" fmla="*/ 2761 w 954"/>
                <a:gd name="T59" fmla="*/ 10842 h 590"/>
                <a:gd name="T60" fmla="*/ 3353 w 954"/>
                <a:gd name="T61" fmla="*/ 11061 h 590"/>
                <a:gd name="T62" fmla="*/ 3991 w 954"/>
                <a:gd name="T63" fmla="*/ 11161 h 590"/>
                <a:gd name="T64" fmla="*/ 4631 w 954"/>
                <a:gd name="T65" fmla="*/ 11132 h 590"/>
                <a:gd name="T66" fmla="*/ 5257 w 954"/>
                <a:gd name="T67" fmla="*/ 11004 h 590"/>
                <a:gd name="T68" fmla="*/ 5838 w 954"/>
                <a:gd name="T69" fmla="*/ 10710 h 590"/>
                <a:gd name="T70" fmla="*/ 6378 w 954"/>
                <a:gd name="T71" fmla="*/ 10350 h 590"/>
                <a:gd name="T72" fmla="*/ 6874 w 954"/>
                <a:gd name="T73" fmla="*/ 9892 h 590"/>
                <a:gd name="T74" fmla="*/ 7315 w 954"/>
                <a:gd name="T75" fmla="*/ 9371 h 590"/>
                <a:gd name="T76" fmla="*/ 7691 w 954"/>
                <a:gd name="T77" fmla="*/ 8711 h 590"/>
                <a:gd name="T78" fmla="*/ 7988 w 954"/>
                <a:gd name="T79" fmla="*/ 7994 h 590"/>
                <a:gd name="T80" fmla="*/ 8206 w 954"/>
                <a:gd name="T81" fmla="*/ 7264 h 590"/>
                <a:gd name="T82" fmla="*/ 8357 w 954"/>
                <a:gd name="T83" fmla="*/ 6466 h 590"/>
                <a:gd name="T84" fmla="*/ 8406 w 954"/>
                <a:gd name="T85" fmla="*/ 5585 h 5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4"/>
                <a:gd name="T130" fmla="*/ 0 h 590"/>
                <a:gd name="T131" fmla="*/ 954 w 954"/>
                <a:gd name="T132" fmla="*/ 590 h 5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4" h="590">
                  <a:moveTo>
                    <a:pt x="954" y="295"/>
                  </a:moveTo>
                  <a:lnTo>
                    <a:pt x="952" y="280"/>
                  </a:lnTo>
                  <a:lnTo>
                    <a:pt x="950" y="265"/>
                  </a:lnTo>
                  <a:lnTo>
                    <a:pt x="948" y="250"/>
                  </a:lnTo>
                  <a:lnTo>
                    <a:pt x="943" y="237"/>
                  </a:lnTo>
                  <a:lnTo>
                    <a:pt x="939" y="221"/>
                  </a:lnTo>
                  <a:lnTo>
                    <a:pt x="931" y="208"/>
                  </a:lnTo>
                  <a:lnTo>
                    <a:pt x="924" y="195"/>
                  </a:lnTo>
                  <a:lnTo>
                    <a:pt x="915" y="180"/>
                  </a:lnTo>
                  <a:lnTo>
                    <a:pt x="906" y="167"/>
                  </a:lnTo>
                  <a:lnTo>
                    <a:pt x="895" y="156"/>
                  </a:lnTo>
                  <a:lnTo>
                    <a:pt x="883" y="143"/>
                  </a:lnTo>
                  <a:lnTo>
                    <a:pt x="872" y="130"/>
                  </a:lnTo>
                  <a:lnTo>
                    <a:pt x="858" y="120"/>
                  </a:lnTo>
                  <a:lnTo>
                    <a:pt x="845" y="109"/>
                  </a:lnTo>
                  <a:lnTo>
                    <a:pt x="830" y="98"/>
                  </a:lnTo>
                  <a:lnTo>
                    <a:pt x="813" y="87"/>
                  </a:lnTo>
                  <a:lnTo>
                    <a:pt x="797" y="78"/>
                  </a:lnTo>
                  <a:lnTo>
                    <a:pt x="780" y="68"/>
                  </a:lnTo>
                  <a:lnTo>
                    <a:pt x="762" y="59"/>
                  </a:lnTo>
                  <a:lnTo>
                    <a:pt x="743" y="52"/>
                  </a:lnTo>
                  <a:lnTo>
                    <a:pt x="723" y="44"/>
                  </a:lnTo>
                  <a:lnTo>
                    <a:pt x="704" y="37"/>
                  </a:lnTo>
                  <a:lnTo>
                    <a:pt x="682" y="31"/>
                  </a:lnTo>
                  <a:lnTo>
                    <a:pt x="662" y="24"/>
                  </a:lnTo>
                  <a:lnTo>
                    <a:pt x="640" y="20"/>
                  </a:lnTo>
                  <a:lnTo>
                    <a:pt x="618" y="15"/>
                  </a:lnTo>
                  <a:lnTo>
                    <a:pt x="596" y="11"/>
                  </a:lnTo>
                  <a:lnTo>
                    <a:pt x="573" y="7"/>
                  </a:lnTo>
                  <a:lnTo>
                    <a:pt x="549" y="5"/>
                  </a:lnTo>
                  <a:lnTo>
                    <a:pt x="525" y="2"/>
                  </a:lnTo>
                  <a:lnTo>
                    <a:pt x="501" y="2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8" y="2"/>
                  </a:lnTo>
                  <a:lnTo>
                    <a:pt x="404" y="5"/>
                  </a:lnTo>
                  <a:lnTo>
                    <a:pt x="382" y="7"/>
                  </a:lnTo>
                  <a:lnTo>
                    <a:pt x="358" y="11"/>
                  </a:lnTo>
                  <a:lnTo>
                    <a:pt x="335" y="15"/>
                  </a:lnTo>
                  <a:lnTo>
                    <a:pt x="313" y="20"/>
                  </a:lnTo>
                  <a:lnTo>
                    <a:pt x="291" y="24"/>
                  </a:lnTo>
                  <a:lnTo>
                    <a:pt x="271" y="31"/>
                  </a:lnTo>
                  <a:lnTo>
                    <a:pt x="249" y="37"/>
                  </a:lnTo>
                  <a:lnTo>
                    <a:pt x="230" y="44"/>
                  </a:lnTo>
                  <a:lnTo>
                    <a:pt x="210" y="52"/>
                  </a:lnTo>
                  <a:lnTo>
                    <a:pt x="191" y="59"/>
                  </a:lnTo>
                  <a:lnTo>
                    <a:pt x="173" y="68"/>
                  </a:lnTo>
                  <a:lnTo>
                    <a:pt x="156" y="78"/>
                  </a:lnTo>
                  <a:lnTo>
                    <a:pt x="140" y="87"/>
                  </a:lnTo>
                  <a:lnTo>
                    <a:pt x="123" y="98"/>
                  </a:lnTo>
                  <a:lnTo>
                    <a:pt x="108" y="109"/>
                  </a:lnTo>
                  <a:lnTo>
                    <a:pt x="95" y="120"/>
                  </a:lnTo>
                  <a:lnTo>
                    <a:pt x="81" y="130"/>
                  </a:lnTo>
                  <a:lnTo>
                    <a:pt x="70" y="143"/>
                  </a:lnTo>
                  <a:lnTo>
                    <a:pt x="59" y="156"/>
                  </a:lnTo>
                  <a:lnTo>
                    <a:pt x="47" y="167"/>
                  </a:lnTo>
                  <a:lnTo>
                    <a:pt x="38" y="180"/>
                  </a:lnTo>
                  <a:lnTo>
                    <a:pt x="29" y="195"/>
                  </a:lnTo>
                  <a:lnTo>
                    <a:pt x="22" y="208"/>
                  </a:lnTo>
                  <a:lnTo>
                    <a:pt x="16" y="221"/>
                  </a:lnTo>
                  <a:lnTo>
                    <a:pt x="11" y="237"/>
                  </a:lnTo>
                  <a:lnTo>
                    <a:pt x="5" y="250"/>
                  </a:lnTo>
                  <a:lnTo>
                    <a:pt x="3" y="265"/>
                  </a:lnTo>
                  <a:lnTo>
                    <a:pt x="1" y="280"/>
                  </a:lnTo>
                  <a:lnTo>
                    <a:pt x="0" y="295"/>
                  </a:lnTo>
                  <a:lnTo>
                    <a:pt x="1" y="310"/>
                  </a:lnTo>
                  <a:lnTo>
                    <a:pt x="3" y="326"/>
                  </a:lnTo>
                  <a:lnTo>
                    <a:pt x="5" y="341"/>
                  </a:lnTo>
                  <a:lnTo>
                    <a:pt x="11" y="356"/>
                  </a:lnTo>
                  <a:lnTo>
                    <a:pt x="16" y="369"/>
                  </a:lnTo>
                  <a:lnTo>
                    <a:pt x="22" y="384"/>
                  </a:lnTo>
                  <a:lnTo>
                    <a:pt x="29" y="397"/>
                  </a:lnTo>
                  <a:lnTo>
                    <a:pt x="38" y="410"/>
                  </a:lnTo>
                  <a:lnTo>
                    <a:pt x="47" y="423"/>
                  </a:lnTo>
                  <a:lnTo>
                    <a:pt x="59" y="436"/>
                  </a:lnTo>
                  <a:lnTo>
                    <a:pt x="70" y="449"/>
                  </a:lnTo>
                  <a:lnTo>
                    <a:pt x="81" y="460"/>
                  </a:lnTo>
                  <a:lnTo>
                    <a:pt x="95" y="471"/>
                  </a:lnTo>
                  <a:lnTo>
                    <a:pt x="108" y="484"/>
                  </a:lnTo>
                  <a:lnTo>
                    <a:pt x="123" y="495"/>
                  </a:lnTo>
                  <a:lnTo>
                    <a:pt x="140" y="503"/>
                  </a:lnTo>
                  <a:lnTo>
                    <a:pt x="156" y="514"/>
                  </a:lnTo>
                  <a:lnTo>
                    <a:pt x="173" y="523"/>
                  </a:lnTo>
                  <a:lnTo>
                    <a:pt x="191" y="531"/>
                  </a:lnTo>
                  <a:lnTo>
                    <a:pt x="210" y="540"/>
                  </a:lnTo>
                  <a:lnTo>
                    <a:pt x="230" y="547"/>
                  </a:lnTo>
                  <a:lnTo>
                    <a:pt x="249" y="555"/>
                  </a:lnTo>
                  <a:lnTo>
                    <a:pt x="271" y="562"/>
                  </a:lnTo>
                  <a:lnTo>
                    <a:pt x="291" y="566"/>
                  </a:lnTo>
                  <a:lnTo>
                    <a:pt x="313" y="573"/>
                  </a:lnTo>
                  <a:lnTo>
                    <a:pt x="335" y="577"/>
                  </a:lnTo>
                  <a:lnTo>
                    <a:pt x="358" y="581"/>
                  </a:lnTo>
                  <a:lnTo>
                    <a:pt x="380" y="584"/>
                  </a:lnTo>
                  <a:lnTo>
                    <a:pt x="404" y="588"/>
                  </a:lnTo>
                  <a:lnTo>
                    <a:pt x="428" y="588"/>
                  </a:lnTo>
                  <a:lnTo>
                    <a:pt x="452" y="590"/>
                  </a:lnTo>
                  <a:lnTo>
                    <a:pt x="477" y="590"/>
                  </a:lnTo>
                  <a:lnTo>
                    <a:pt x="501" y="590"/>
                  </a:lnTo>
                  <a:lnTo>
                    <a:pt x="525" y="588"/>
                  </a:lnTo>
                  <a:lnTo>
                    <a:pt x="549" y="588"/>
                  </a:lnTo>
                  <a:lnTo>
                    <a:pt x="573" y="584"/>
                  </a:lnTo>
                  <a:lnTo>
                    <a:pt x="596" y="581"/>
                  </a:lnTo>
                  <a:lnTo>
                    <a:pt x="618" y="577"/>
                  </a:lnTo>
                  <a:lnTo>
                    <a:pt x="640" y="573"/>
                  </a:lnTo>
                  <a:lnTo>
                    <a:pt x="662" y="566"/>
                  </a:lnTo>
                  <a:lnTo>
                    <a:pt x="682" y="562"/>
                  </a:lnTo>
                  <a:lnTo>
                    <a:pt x="704" y="555"/>
                  </a:lnTo>
                  <a:lnTo>
                    <a:pt x="723" y="547"/>
                  </a:lnTo>
                  <a:lnTo>
                    <a:pt x="743" y="540"/>
                  </a:lnTo>
                  <a:lnTo>
                    <a:pt x="762" y="531"/>
                  </a:lnTo>
                  <a:lnTo>
                    <a:pt x="780" y="523"/>
                  </a:lnTo>
                  <a:lnTo>
                    <a:pt x="797" y="514"/>
                  </a:lnTo>
                  <a:lnTo>
                    <a:pt x="813" y="503"/>
                  </a:lnTo>
                  <a:lnTo>
                    <a:pt x="830" y="495"/>
                  </a:lnTo>
                  <a:lnTo>
                    <a:pt x="845" y="484"/>
                  </a:lnTo>
                  <a:lnTo>
                    <a:pt x="858" y="471"/>
                  </a:lnTo>
                  <a:lnTo>
                    <a:pt x="872" y="460"/>
                  </a:lnTo>
                  <a:lnTo>
                    <a:pt x="883" y="449"/>
                  </a:lnTo>
                  <a:lnTo>
                    <a:pt x="895" y="436"/>
                  </a:lnTo>
                  <a:lnTo>
                    <a:pt x="906" y="423"/>
                  </a:lnTo>
                  <a:lnTo>
                    <a:pt x="915" y="410"/>
                  </a:lnTo>
                  <a:lnTo>
                    <a:pt x="924" y="397"/>
                  </a:lnTo>
                  <a:lnTo>
                    <a:pt x="931" y="384"/>
                  </a:lnTo>
                  <a:lnTo>
                    <a:pt x="939" y="369"/>
                  </a:lnTo>
                  <a:lnTo>
                    <a:pt x="943" y="356"/>
                  </a:lnTo>
                  <a:lnTo>
                    <a:pt x="948" y="341"/>
                  </a:lnTo>
                  <a:lnTo>
                    <a:pt x="950" y="326"/>
                  </a:lnTo>
                  <a:lnTo>
                    <a:pt x="952" y="310"/>
                  </a:lnTo>
                  <a:lnTo>
                    <a:pt x="954" y="295"/>
                  </a:lnTo>
                </a:path>
              </a:pathLst>
            </a:custGeom>
            <a:solidFill>
              <a:srgbClr val="FFFFFF"/>
            </a:solidFill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5296" y="4533"/>
              <a:ext cx="967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Reserve Hotels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32" name="Freeform 27"/>
            <p:cNvSpPr>
              <a:spLocks/>
            </p:cNvSpPr>
            <p:nvPr/>
          </p:nvSpPr>
          <p:spPr bwMode="auto">
            <a:xfrm>
              <a:off x="8862" y="4140"/>
              <a:ext cx="134" cy="163"/>
            </a:xfrm>
            <a:custGeom>
              <a:avLst/>
              <a:gdLst>
                <a:gd name="T0" fmla="*/ 0 w 105"/>
                <a:gd name="T1" fmla="*/ 1190 h 117"/>
                <a:gd name="T2" fmla="*/ 0 w 105"/>
                <a:gd name="T3" fmla="*/ 1057 h 117"/>
                <a:gd name="T4" fmla="*/ 22 w 105"/>
                <a:gd name="T5" fmla="*/ 929 h 117"/>
                <a:gd name="T6" fmla="*/ 22 w 105"/>
                <a:gd name="T7" fmla="*/ 854 h 117"/>
                <a:gd name="T8" fmla="*/ 36 w 105"/>
                <a:gd name="T9" fmla="*/ 730 h 117"/>
                <a:gd name="T10" fmla="*/ 77 w 105"/>
                <a:gd name="T11" fmla="*/ 517 h 117"/>
                <a:gd name="T12" fmla="*/ 135 w 105"/>
                <a:gd name="T13" fmla="*/ 336 h 117"/>
                <a:gd name="T14" fmla="*/ 220 w 105"/>
                <a:gd name="T15" fmla="*/ 212 h 117"/>
                <a:gd name="T16" fmla="*/ 281 w 105"/>
                <a:gd name="T17" fmla="*/ 109 h 117"/>
                <a:gd name="T18" fmla="*/ 332 w 105"/>
                <a:gd name="T19" fmla="*/ 78 h 117"/>
                <a:gd name="T20" fmla="*/ 378 w 105"/>
                <a:gd name="T21" fmla="*/ 40 h 117"/>
                <a:gd name="T22" fmla="*/ 415 w 105"/>
                <a:gd name="T23" fmla="*/ 40 h 117"/>
                <a:gd name="T24" fmla="*/ 465 w 105"/>
                <a:gd name="T25" fmla="*/ 0 h 117"/>
                <a:gd name="T26" fmla="*/ 514 w 105"/>
                <a:gd name="T27" fmla="*/ 40 h 117"/>
                <a:gd name="T28" fmla="*/ 564 w 105"/>
                <a:gd name="T29" fmla="*/ 40 h 117"/>
                <a:gd name="T30" fmla="*/ 613 w 105"/>
                <a:gd name="T31" fmla="*/ 78 h 117"/>
                <a:gd name="T32" fmla="*/ 661 w 105"/>
                <a:gd name="T33" fmla="*/ 109 h 117"/>
                <a:gd name="T34" fmla="*/ 721 w 105"/>
                <a:gd name="T35" fmla="*/ 212 h 117"/>
                <a:gd name="T36" fmla="*/ 813 w 105"/>
                <a:gd name="T37" fmla="*/ 336 h 117"/>
                <a:gd name="T38" fmla="*/ 863 w 105"/>
                <a:gd name="T39" fmla="*/ 517 h 117"/>
                <a:gd name="T40" fmla="*/ 910 w 105"/>
                <a:gd name="T41" fmla="*/ 730 h 117"/>
                <a:gd name="T42" fmla="*/ 920 w 105"/>
                <a:gd name="T43" fmla="*/ 854 h 117"/>
                <a:gd name="T44" fmla="*/ 920 w 105"/>
                <a:gd name="T45" fmla="*/ 929 h 117"/>
                <a:gd name="T46" fmla="*/ 942 w 105"/>
                <a:gd name="T47" fmla="*/ 1057 h 117"/>
                <a:gd name="T48" fmla="*/ 942 w 105"/>
                <a:gd name="T49" fmla="*/ 1190 h 117"/>
                <a:gd name="T50" fmla="*/ 942 w 105"/>
                <a:gd name="T51" fmla="*/ 1190 h 117"/>
                <a:gd name="T52" fmla="*/ 942 w 105"/>
                <a:gd name="T53" fmla="*/ 1294 h 117"/>
                <a:gd name="T54" fmla="*/ 920 w 105"/>
                <a:gd name="T55" fmla="*/ 1402 h 117"/>
                <a:gd name="T56" fmla="*/ 920 w 105"/>
                <a:gd name="T57" fmla="*/ 1506 h 117"/>
                <a:gd name="T58" fmla="*/ 910 w 105"/>
                <a:gd name="T59" fmla="*/ 1620 h 117"/>
                <a:gd name="T60" fmla="*/ 863 w 105"/>
                <a:gd name="T61" fmla="*/ 1803 h 117"/>
                <a:gd name="T62" fmla="*/ 813 w 105"/>
                <a:gd name="T63" fmla="*/ 1953 h 117"/>
                <a:gd name="T64" fmla="*/ 721 w 105"/>
                <a:gd name="T65" fmla="*/ 2126 h 117"/>
                <a:gd name="T66" fmla="*/ 661 w 105"/>
                <a:gd name="T67" fmla="*/ 2212 h 117"/>
                <a:gd name="T68" fmla="*/ 613 w 105"/>
                <a:gd name="T69" fmla="*/ 2271 h 117"/>
                <a:gd name="T70" fmla="*/ 564 w 105"/>
                <a:gd name="T71" fmla="*/ 2310 h 117"/>
                <a:gd name="T72" fmla="*/ 514 w 105"/>
                <a:gd name="T73" fmla="*/ 2310 h 117"/>
                <a:gd name="T74" fmla="*/ 465 w 105"/>
                <a:gd name="T75" fmla="*/ 2310 h 117"/>
                <a:gd name="T76" fmla="*/ 415 w 105"/>
                <a:gd name="T77" fmla="*/ 2310 h 117"/>
                <a:gd name="T78" fmla="*/ 378 w 105"/>
                <a:gd name="T79" fmla="*/ 2310 h 117"/>
                <a:gd name="T80" fmla="*/ 332 w 105"/>
                <a:gd name="T81" fmla="*/ 2271 h 117"/>
                <a:gd name="T82" fmla="*/ 281 w 105"/>
                <a:gd name="T83" fmla="*/ 2212 h 117"/>
                <a:gd name="T84" fmla="*/ 220 w 105"/>
                <a:gd name="T85" fmla="*/ 2126 h 117"/>
                <a:gd name="T86" fmla="*/ 135 w 105"/>
                <a:gd name="T87" fmla="*/ 1953 h 117"/>
                <a:gd name="T88" fmla="*/ 77 w 105"/>
                <a:gd name="T89" fmla="*/ 1803 h 117"/>
                <a:gd name="T90" fmla="*/ 36 w 105"/>
                <a:gd name="T91" fmla="*/ 1620 h 117"/>
                <a:gd name="T92" fmla="*/ 22 w 105"/>
                <a:gd name="T93" fmla="*/ 1506 h 117"/>
                <a:gd name="T94" fmla="*/ 22 w 105"/>
                <a:gd name="T95" fmla="*/ 1402 h 117"/>
                <a:gd name="T96" fmla="*/ 0 w 105"/>
                <a:gd name="T97" fmla="*/ 1294 h 117"/>
                <a:gd name="T98" fmla="*/ 0 w 105"/>
                <a:gd name="T99" fmla="*/ 1190 h 11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5"/>
                <a:gd name="T151" fmla="*/ 0 h 117"/>
                <a:gd name="T152" fmla="*/ 105 w 105"/>
                <a:gd name="T153" fmla="*/ 117 h 11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5" h="117">
                  <a:moveTo>
                    <a:pt x="0" y="60"/>
                  </a:moveTo>
                  <a:lnTo>
                    <a:pt x="0" y="54"/>
                  </a:lnTo>
                  <a:lnTo>
                    <a:pt x="2" y="47"/>
                  </a:lnTo>
                  <a:lnTo>
                    <a:pt x="2" y="43"/>
                  </a:lnTo>
                  <a:lnTo>
                    <a:pt x="4" y="37"/>
                  </a:lnTo>
                  <a:lnTo>
                    <a:pt x="9" y="26"/>
                  </a:lnTo>
                  <a:lnTo>
                    <a:pt x="15" y="17"/>
                  </a:lnTo>
                  <a:lnTo>
                    <a:pt x="24" y="11"/>
                  </a:lnTo>
                  <a:lnTo>
                    <a:pt x="31" y="6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3" y="2"/>
                  </a:lnTo>
                  <a:lnTo>
                    <a:pt x="68" y="4"/>
                  </a:lnTo>
                  <a:lnTo>
                    <a:pt x="74" y="6"/>
                  </a:lnTo>
                  <a:lnTo>
                    <a:pt x="81" y="11"/>
                  </a:lnTo>
                  <a:lnTo>
                    <a:pt x="90" y="17"/>
                  </a:lnTo>
                  <a:lnTo>
                    <a:pt x="96" y="26"/>
                  </a:lnTo>
                  <a:lnTo>
                    <a:pt x="101" y="37"/>
                  </a:lnTo>
                  <a:lnTo>
                    <a:pt x="103" y="43"/>
                  </a:lnTo>
                  <a:lnTo>
                    <a:pt x="103" y="47"/>
                  </a:lnTo>
                  <a:lnTo>
                    <a:pt x="105" y="54"/>
                  </a:lnTo>
                  <a:lnTo>
                    <a:pt x="105" y="60"/>
                  </a:lnTo>
                  <a:lnTo>
                    <a:pt x="105" y="65"/>
                  </a:lnTo>
                  <a:lnTo>
                    <a:pt x="103" y="71"/>
                  </a:lnTo>
                  <a:lnTo>
                    <a:pt x="103" y="76"/>
                  </a:lnTo>
                  <a:lnTo>
                    <a:pt x="101" y="82"/>
                  </a:lnTo>
                  <a:lnTo>
                    <a:pt x="96" y="91"/>
                  </a:lnTo>
                  <a:lnTo>
                    <a:pt x="90" y="99"/>
                  </a:lnTo>
                  <a:lnTo>
                    <a:pt x="81" y="108"/>
                  </a:lnTo>
                  <a:lnTo>
                    <a:pt x="74" y="112"/>
                  </a:lnTo>
                  <a:lnTo>
                    <a:pt x="68" y="115"/>
                  </a:lnTo>
                  <a:lnTo>
                    <a:pt x="63" y="117"/>
                  </a:lnTo>
                  <a:lnTo>
                    <a:pt x="57" y="117"/>
                  </a:lnTo>
                  <a:lnTo>
                    <a:pt x="52" y="117"/>
                  </a:lnTo>
                  <a:lnTo>
                    <a:pt x="46" y="117"/>
                  </a:lnTo>
                  <a:lnTo>
                    <a:pt x="42" y="117"/>
                  </a:lnTo>
                  <a:lnTo>
                    <a:pt x="37" y="115"/>
                  </a:lnTo>
                  <a:lnTo>
                    <a:pt x="31" y="112"/>
                  </a:lnTo>
                  <a:lnTo>
                    <a:pt x="24" y="108"/>
                  </a:lnTo>
                  <a:lnTo>
                    <a:pt x="15" y="99"/>
                  </a:lnTo>
                  <a:lnTo>
                    <a:pt x="9" y="91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0" y="65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Freeform 28"/>
            <p:cNvSpPr>
              <a:spLocks/>
            </p:cNvSpPr>
            <p:nvPr/>
          </p:nvSpPr>
          <p:spPr bwMode="auto">
            <a:xfrm>
              <a:off x="8862" y="4140"/>
              <a:ext cx="134" cy="163"/>
            </a:xfrm>
            <a:custGeom>
              <a:avLst/>
              <a:gdLst>
                <a:gd name="T0" fmla="*/ 0 w 105"/>
                <a:gd name="T1" fmla="*/ 1190 h 117"/>
                <a:gd name="T2" fmla="*/ 0 w 105"/>
                <a:gd name="T3" fmla="*/ 1057 h 117"/>
                <a:gd name="T4" fmla="*/ 22 w 105"/>
                <a:gd name="T5" fmla="*/ 929 h 117"/>
                <a:gd name="T6" fmla="*/ 22 w 105"/>
                <a:gd name="T7" fmla="*/ 854 h 117"/>
                <a:gd name="T8" fmla="*/ 36 w 105"/>
                <a:gd name="T9" fmla="*/ 730 h 117"/>
                <a:gd name="T10" fmla="*/ 77 w 105"/>
                <a:gd name="T11" fmla="*/ 517 h 117"/>
                <a:gd name="T12" fmla="*/ 135 w 105"/>
                <a:gd name="T13" fmla="*/ 336 h 117"/>
                <a:gd name="T14" fmla="*/ 220 w 105"/>
                <a:gd name="T15" fmla="*/ 212 h 117"/>
                <a:gd name="T16" fmla="*/ 281 w 105"/>
                <a:gd name="T17" fmla="*/ 109 h 117"/>
                <a:gd name="T18" fmla="*/ 332 w 105"/>
                <a:gd name="T19" fmla="*/ 78 h 117"/>
                <a:gd name="T20" fmla="*/ 378 w 105"/>
                <a:gd name="T21" fmla="*/ 40 h 117"/>
                <a:gd name="T22" fmla="*/ 415 w 105"/>
                <a:gd name="T23" fmla="*/ 40 h 117"/>
                <a:gd name="T24" fmla="*/ 465 w 105"/>
                <a:gd name="T25" fmla="*/ 0 h 117"/>
                <a:gd name="T26" fmla="*/ 514 w 105"/>
                <a:gd name="T27" fmla="*/ 40 h 117"/>
                <a:gd name="T28" fmla="*/ 564 w 105"/>
                <a:gd name="T29" fmla="*/ 40 h 117"/>
                <a:gd name="T30" fmla="*/ 613 w 105"/>
                <a:gd name="T31" fmla="*/ 78 h 117"/>
                <a:gd name="T32" fmla="*/ 661 w 105"/>
                <a:gd name="T33" fmla="*/ 109 h 117"/>
                <a:gd name="T34" fmla="*/ 721 w 105"/>
                <a:gd name="T35" fmla="*/ 212 h 117"/>
                <a:gd name="T36" fmla="*/ 813 w 105"/>
                <a:gd name="T37" fmla="*/ 336 h 117"/>
                <a:gd name="T38" fmla="*/ 863 w 105"/>
                <a:gd name="T39" fmla="*/ 517 h 117"/>
                <a:gd name="T40" fmla="*/ 910 w 105"/>
                <a:gd name="T41" fmla="*/ 730 h 117"/>
                <a:gd name="T42" fmla="*/ 920 w 105"/>
                <a:gd name="T43" fmla="*/ 854 h 117"/>
                <a:gd name="T44" fmla="*/ 920 w 105"/>
                <a:gd name="T45" fmla="*/ 929 h 117"/>
                <a:gd name="T46" fmla="*/ 942 w 105"/>
                <a:gd name="T47" fmla="*/ 1057 h 117"/>
                <a:gd name="T48" fmla="*/ 942 w 105"/>
                <a:gd name="T49" fmla="*/ 1190 h 117"/>
                <a:gd name="T50" fmla="*/ 942 w 105"/>
                <a:gd name="T51" fmla="*/ 1190 h 117"/>
                <a:gd name="T52" fmla="*/ 942 w 105"/>
                <a:gd name="T53" fmla="*/ 1294 h 117"/>
                <a:gd name="T54" fmla="*/ 920 w 105"/>
                <a:gd name="T55" fmla="*/ 1402 h 117"/>
                <a:gd name="T56" fmla="*/ 920 w 105"/>
                <a:gd name="T57" fmla="*/ 1506 h 117"/>
                <a:gd name="T58" fmla="*/ 910 w 105"/>
                <a:gd name="T59" fmla="*/ 1620 h 117"/>
                <a:gd name="T60" fmla="*/ 863 w 105"/>
                <a:gd name="T61" fmla="*/ 1803 h 117"/>
                <a:gd name="T62" fmla="*/ 813 w 105"/>
                <a:gd name="T63" fmla="*/ 1953 h 117"/>
                <a:gd name="T64" fmla="*/ 721 w 105"/>
                <a:gd name="T65" fmla="*/ 2126 h 117"/>
                <a:gd name="T66" fmla="*/ 661 w 105"/>
                <a:gd name="T67" fmla="*/ 2212 h 117"/>
                <a:gd name="T68" fmla="*/ 613 w 105"/>
                <a:gd name="T69" fmla="*/ 2271 h 117"/>
                <a:gd name="T70" fmla="*/ 564 w 105"/>
                <a:gd name="T71" fmla="*/ 2310 h 117"/>
                <a:gd name="T72" fmla="*/ 514 w 105"/>
                <a:gd name="T73" fmla="*/ 2310 h 117"/>
                <a:gd name="T74" fmla="*/ 465 w 105"/>
                <a:gd name="T75" fmla="*/ 2310 h 117"/>
                <a:gd name="T76" fmla="*/ 415 w 105"/>
                <a:gd name="T77" fmla="*/ 2310 h 117"/>
                <a:gd name="T78" fmla="*/ 378 w 105"/>
                <a:gd name="T79" fmla="*/ 2310 h 117"/>
                <a:gd name="T80" fmla="*/ 332 w 105"/>
                <a:gd name="T81" fmla="*/ 2271 h 117"/>
                <a:gd name="T82" fmla="*/ 281 w 105"/>
                <a:gd name="T83" fmla="*/ 2212 h 117"/>
                <a:gd name="T84" fmla="*/ 220 w 105"/>
                <a:gd name="T85" fmla="*/ 2126 h 117"/>
                <a:gd name="T86" fmla="*/ 135 w 105"/>
                <a:gd name="T87" fmla="*/ 1953 h 117"/>
                <a:gd name="T88" fmla="*/ 77 w 105"/>
                <a:gd name="T89" fmla="*/ 1803 h 117"/>
                <a:gd name="T90" fmla="*/ 36 w 105"/>
                <a:gd name="T91" fmla="*/ 1620 h 117"/>
                <a:gd name="T92" fmla="*/ 22 w 105"/>
                <a:gd name="T93" fmla="*/ 1506 h 117"/>
                <a:gd name="T94" fmla="*/ 22 w 105"/>
                <a:gd name="T95" fmla="*/ 1402 h 117"/>
                <a:gd name="T96" fmla="*/ 0 w 105"/>
                <a:gd name="T97" fmla="*/ 1294 h 117"/>
                <a:gd name="T98" fmla="*/ 0 w 105"/>
                <a:gd name="T99" fmla="*/ 1190 h 11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5"/>
                <a:gd name="T151" fmla="*/ 0 h 117"/>
                <a:gd name="T152" fmla="*/ 105 w 105"/>
                <a:gd name="T153" fmla="*/ 117 h 11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5" h="117">
                  <a:moveTo>
                    <a:pt x="0" y="60"/>
                  </a:moveTo>
                  <a:lnTo>
                    <a:pt x="0" y="54"/>
                  </a:lnTo>
                  <a:lnTo>
                    <a:pt x="2" y="47"/>
                  </a:lnTo>
                  <a:lnTo>
                    <a:pt x="2" y="43"/>
                  </a:lnTo>
                  <a:lnTo>
                    <a:pt x="4" y="37"/>
                  </a:lnTo>
                  <a:lnTo>
                    <a:pt x="9" y="26"/>
                  </a:lnTo>
                  <a:lnTo>
                    <a:pt x="15" y="17"/>
                  </a:lnTo>
                  <a:lnTo>
                    <a:pt x="24" y="11"/>
                  </a:lnTo>
                  <a:lnTo>
                    <a:pt x="31" y="6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3" y="2"/>
                  </a:lnTo>
                  <a:lnTo>
                    <a:pt x="68" y="4"/>
                  </a:lnTo>
                  <a:lnTo>
                    <a:pt x="74" y="6"/>
                  </a:lnTo>
                  <a:lnTo>
                    <a:pt x="81" y="11"/>
                  </a:lnTo>
                  <a:lnTo>
                    <a:pt x="90" y="17"/>
                  </a:lnTo>
                  <a:lnTo>
                    <a:pt x="96" y="26"/>
                  </a:lnTo>
                  <a:lnTo>
                    <a:pt x="101" y="37"/>
                  </a:lnTo>
                  <a:lnTo>
                    <a:pt x="103" y="43"/>
                  </a:lnTo>
                  <a:lnTo>
                    <a:pt x="103" y="47"/>
                  </a:lnTo>
                  <a:lnTo>
                    <a:pt x="105" y="54"/>
                  </a:lnTo>
                  <a:lnTo>
                    <a:pt x="105" y="60"/>
                  </a:lnTo>
                  <a:lnTo>
                    <a:pt x="105" y="65"/>
                  </a:lnTo>
                  <a:lnTo>
                    <a:pt x="103" y="71"/>
                  </a:lnTo>
                  <a:lnTo>
                    <a:pt x="103" y="76"/>
                  </a:lnTo>
                  <a:lnTo>
                    <a:pt x="101" y="82"/>
                  </a:lnTo>
                  <a:lnTo>
                    <a:pt x="96" y="91"/>
                  </a:lnTo>
                  <a:lnTo>
                    <a:pt x="90" y="99"/>
                  </a:lnTo>
                  <a:lnTo>
                    <a:pt x="81" y="108"/>
                  </a:lnTo>
                  <a:lnTo>
                    <a:pt x="74" y="112"/>
                  </a:lnTo>
                  <a:lnTo>
                    <a:pt x="68" y="115"/>
                  </a:lnTo>
                  <a:lnTo>
                    <a:pt x="63" y="117"/>
                  </a:lnTo>
                  <a:lnTo>
                    <a:pt x="57" y="117"/>
                  </a:lnTo>
                  <a:lnTo>
                    <a:pt x="52" y="117"/>
                  </a:lnTo>
                  <a:lnTo>
                    <a:pt x="46" y="117"/>
                  </a:lnTo>
                  <a:lnTo>
                    <a:pt x="42" y="117"/>
                  </a:lnTo>
                  <a:lnTo>
                    <a:pt x="37" y="115"/>
                  </a:lnTo>
                  <a:lnTo>
                    <a:pt x="31" y="112"/>
                  </a:lnTo>
                  <a:lnTo>
                    <a:pt x="24" y="108"/>
                  </a:lnTo>
                  <a:lnTo>
                    <a:pt x="15" y="99"/>
                  </a:lnTo>
                  <a:lnTo>
                    <a:pt x="9" y="91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0" y="65"/>
                  </a:lnTo>
                  <a:lnTo>
                    <a:pt x="0" y="6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Freeform 29"/>
            <p:cNvSpPr>
              <a:spLocks/>
            </p:cNvSpPr>
            <p:nvPr/>
          </p:nvSpPr>
          <p:spPr bwMode="auto">
            <a:xfrm>
              <a:off x="3531" y="5695"/>
              <a:ext cx="1216" cy="815"/>
            </a:xfrm>
            <a:custGeom>
              <a:avLst/>
              <a:gdLst>
                <a:gd name="T0" fmla="*/ 8385 w 955"/>
                <a:gd name="T1" fmla="*/ 5072 h 587"/>
                <a:gd name="T2" fmla="*/ 8270 w 955"/>
                <a:gd name="T3" fmla="*/ 4237 h 587"/>
                <a:gd name="T4" fmla="*/ 8075 w 955"/>
                <a:gd name="T5" fmla="*/ 3438 h 587"/>
                <a:gd name="T6" fmla="*/ 7790 w 955"/>
                <a:gd name="T7" fmla="*/ 2671 h 587"/>
                <a:gd name="T8" fmla="*/ 7441 w 955"/>
                <a:gd name="T9" fmla="*/ 2028 h 587"/>
                <a:gd name="T10" fmla="*/ 7020 w 955"/>
                <a:gd name="T11" fmla="*/ 1434 h 587"/>
                <a:gd name="T12" fmla="*/ 6549 w 955"/>
                <a:gd name="T13" fmla="*/ 939 h 587"/>
                <a:gd name="T14" fmla="*/ 6021 w 955"/>
                <a:gd name="T15" fmla="*/ 536 h 587"/>
                <a:gd name="T16" fmla="*/ 5441 w 955"/>
                <a:gd name="T17" fmla="*/ 253 h 587"/>
                <a:gd name="T18" fmla="*/ 4836 w 955"/>
                <a:gd name="T19" fmla="*/ 78 h 587"/>
                <a:gd name="T20" fmla="*/ 4193 w 955"/>
                <a:gd name="T21" fmla="*/ 0 h 587"/>
                <a:gd name="T22" fmla="*/ 3567 w 955"/>
                <a:gd name="T23" fmla="*/ 78 h 587"/>
                <a:gd name="T24" fmla="*/ 2960 w 955"/>
                <a:gd name="T25" fmla="*/ 253 h 587"/>
                <a:gd name="T26" fmla="*/ 2396 w 955"/>
                <a:gd name="T27" fmla="*/ 536 h 587"/>
                <a:gd name="T28" fmla="*/ 1859 w 955"/>
                <a:gd name="T29" fmla="*/ 939 h 587"/>
                <a:gd name="T30" fmla="*/ 1384 w 955"/>
                <a:gd name="T31" fmla="*/ 1434 h 587"/>
                <a:gd name="T32" fmla="*/ 956 w 955"/>
                <a:gd name="T33" fmla="*/ 2028 h 587"/>
                <a:gd name="T34" fmla="*/ 624 w 955"/>
                <a:gd name="T35" fmla="*/ 2671 h 587"/>
                <a:gd name="T36" fmla="*/ 345 w 955"/>
                <a:gd name="T37" fmla="*/ 3438 h 587"/>
                <a:gd name="T38" fmla="*/ 131 w 955"/>
                <a:gd name="T39" fmla="*/ 4237 h 587"/>
                <a:gd name="T40" fmla="*/ 36 w 955"/>
                <a:gd name="T41" fmla="*/ 5072 h 587"/>
                <a:gd name="T42" fmla="*/ 22 w 955"/>
                <a:gd name="T43" fmla="*/ 5940 h 587"/>
                <a:gd name="T44" fmla="*/ 103 w 955"/>
                <a:gd name="T45" fmla="*/ 6764 h 587"/>
                <a:gd name="T46" fmla="*/ 260 w 955"/>
                <a:gd name="T47" fmla="*/ 7547 h 587"/>
                <a:gd name="T48" fmla="*/ 512 w 955"/>
                <a:gd name="T49" fmla="*/ 8297 h 587"/>
                <a:gd name="T50" fmla="*/ 840 w 955"/>
                <a:gd name="T51" fmla="*/ 9019 h 587"/>
                <a:gd name="T52" fmla="*/ 1247 w 955"/>
                <a:gd name="T53" fmla="*/ 9633 h 587"/>
                <a:gd name="T54" fmla="*/ 1686 w 955"/>
                <a:gd name="T55" fmla="*/ 10138 h 587"/>
                <a:gd name="T56" fmla="*/ 2200 w 955"/>
                <a:gd name="T57" fmla="*/ 10583 h 587"/>
                <a:gd name="T58" fmla="*/ 2759 w 955"/>
                <a:gd name="T59" fmla="*/ 10917 h 587"/>
                <a:gd name="T60" fmla="*/ 3354 w 955"/>
                <a:gd name="T61" fmla="*/ 11171 h 587"/>
                <a:gd name="T62" fmla="*/ 3991 w 955"/>
                <a:gd name="T63" fmla="*/ 11261 h 587"/>
                <a:gd name="T64" fmla="*/ 4628 w 955"/>
                <a:gd name="T65" fmla="*/ 11261 h 587"/>
                <a:gd name="T66" fmla="*/ 5255 w 955"/>
                <a:gd name="T67" fmla="*/ 11088 h 587"/>
                <a:gd name="T68" fmla="*/ 5832 w 955"/>
                <a:gd name="T69" fmla="*/ 10830 h 587"/>
                <a:gd name="T70" fmla="*/ 6389 w 955"/>
                <a:gd name="T71" fmla="*/ 10466 h 587"/>
                <a:gd name="T72" fmla="*/ 6871 w 955"/>
                <a:gd name="T73" fmla="*/ 9962 h 587"/>
                <a:gd name="T74" fmla="*/ 7310 w 955"/>
                <a:gd name="T75" fmla="*/ 9426 h 587"/>
                <a:gd name="T76" fmla="*/ 7683 w 955"/>
                <a:gd name="T77" fmla="*/ 8793 h 587"/>
                <a:gd name="T78" fmla="*/ 7985 w 955"/>
                <a:gd name="T79" fmla="*/ 8094 h 587"/>
                <a:gd name="T80" fmla="*/ 8203 w 955"/>
                <a:gd name="T81" fmla="*/ 7302 h 587"/>
                <a:gd name="T82" fmla="*/ 8341 w 955"/>
                <a:gd name="T83" fmla="*/ 6476 h 587"/>
                <a:gd name="T84" fmla="*/ 8400 w 955"/>
                <a:gd name="T85" fmla="*/ 5629 h 5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5"/>
                <a:gd name="T130" fmla="*/ 0 h 587"/>
                <a:gd name="T131" fmla="*/ 955 w 955"/>
                <a:gd name="T132" fmla="*/ 587 h 5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5" h="587">
                  <a:moveTo>
                    <a:pt x="955" y="294"/>
                  </a:moveTo>
                  <a:lnTo>
                    <a:pt x="955" y="279"/>
                  </a:lnTo>
                  <a:lnTo>
                    <a:pt x="953" y="264"/>
                  </a:lnTo>
                  <a:lnTo>
                    <a:pt x="949" y="249"/>
                  </a:lnTo>
                  <a:lnTo>
                    <a:pt x="945" y="234"/>
                  </a:lnTo>
                  <a:lnTo>
                    <a:pt x="940" y="221"/>
                  </a:lnTo>
                  <a:lnTo>
                    <a:pt x="932" y="205"/>
                  </a:lnTo>
                  <a:lnTo>
                    <a:pt x="925" y="192"/>
                  </a:lnTo>
                  <a:lnTo>
                    <a:pt x="918" y="179"/>
                  </a:lnTo>
                  <a:lnTo>
                    <a:pt x="908" y="166"/>
                  </a:lnTo>
                  <a:lnTo>
                    <a:pt x="897" y="153"/>
                  </a:lnTo>
                  <a:lnTo>
                    <a:pt x="886" y="140"/>
                  </a:lnTo>
                  <a:lnTo>
                    <a:pt x="873" y="130"/>
                  </a:lnTo>
                  <a:lnTo>
                    <a:pt x="860" y="119"/>
                  </a:lnTo>
                  <a:lnTo>
                    <a:pt x="846" y="106"/>
                  </a:lnTo>
                  <a:lnTo>
                    <a:pt x="831" y="97"/>
                  </a:lnTo>
                  <a:lnTo>
                    <a:pt x="814" y="86"/>
                  </a:lnTo>
                  <a:lnTo>
                    <a:pt x="798" y="75"/>
                  </a:lnTo>
                  <a:lnTo>
                    <a:pt x="781" y="67"/>
                  </a:lnTo>
                  <a:lnTo>
                    <a:pt x="763" y="58"/>
                  </a:lnTo>
                  <a:lnTo>
                    <a:pt x="744" y="49"/>
                  </a:lnTo>
                  <a:lnTo>
                    <a:pt x="726" y="43"/>
                  </a:lnTo>
                  <a:lnTo>
                    <a:pt x="705" y="34"/>
                  </a:lnTo>
                  <a:lnTo>
                    <a:pt x="685" y="28"/>
                  </a:lnTo>
                  <a:lnTo>
                    <a:pt x="663" y="23"/>
                  </a:lnTo>
                  <a:lnTo>
                    <a:pt x="641" y="17"/>
                  </a:lnTo>
                  <a:lnTo>
                    <a:pt x="619" y="13"/>
                  </a:lnTo>
                  <a:lnTo>
                    <a:pt x="597" y="8"/>
                  </a:lnTo>
                  <a:lnTo>
                    <a:pt x="574" y="6"/>
                  </a:lnTo>
                  <a:lnTo>
                    <a:pt x="550" y="4"/>
                  </a:lnTo>
                  <a:lnTo>
                    <a:pt x="526" y="2"/>
                  </a:lnTo>
                  <a:lnTo>
                    <a:pt x="502" y="0"/>
                  </a:lnTo>
                  <a:lnTo>
                    <a:pt x="477" y="0"/>
                  </a:lnTo>
                  <a:lnTo>
                    <a:pt x="453" y="0"/>
                  </a:lnTo>
                  <a:lnTo>
                    <a:pt x="429" y="2"/>
                  </a:lnTo>
                  <a:lnTo>
                    <a:pt x="405" y="4"/>
                  </a:lnTo>
                  <a:lnTo>
                    <a:pt x="381" y="6"/>
                  </a:lnTo>
                  <a:lnTo>
                    <a:pt x="359" y="8"/>
                  </a:lnTo>
                  <a:lnTo>
                    <a:pt x="336" y="13"/>
                  </a:lnTo>
                  <a:lnTo>
                    <a:pt x="314" y="17"/>
                  </a:lnTo>
                  <a:lnTo>
                    <a:pt x="292" y="23"/>
                  </a:lnTo>
                  <a:lnTo>
                    <a:pt x="272" y="28"/>
                  </a:lnTo>
                  <a:lnTo>
                    <a:pt x="250" y="34"/>
                  </a:lnTo>
                  <a:lnTo>
                    <a:pt x="231" y="43"/>
                  </a:lnTo>
                  <a:lnTo>
                    <a:pt x="211" y="49"/>
                  </a:lnTo>
                  <a:lnTo>
                    <a:pt x="192" y="58"/>
                  </a:lnTo>
                  <a:lnTo>
                    <a:pt x="174" y="67"/>
                  </a:lnTo>
                  <a:lnTo>
                    <a:pt x="157" y="75"/>
                  </a:lnTo>
                  <a:lnTo>
                    <a:pt x="141" y="86"/>
                  </a:lnTo>
                  <a:lnTo>
                    <a:pt x="124" y="97"/>
                  </a:lnTo>
                  <a:lnTo>
                    <a:pt x="109" y="106"/>
                  </a:lnTo>
                  <a:lnTo>
                    <a:pt x="96" y="119"/>
                  </a:lnTo>
                  <a:lnTo>
                    <a:pt x="82" y="130"/>
                  </a:lnTo>
                  <a:lnTo>
                    <a:pt x="71" y="140"/>
                  </a:lnTo>
                  <a:lnTo>
                    <a:pt x="58" y="153"/>
                  </a:lnTo>
                  <a:lnTo>
                    <a:pt x="48" y="166"/>
                  </a:lnTo>
                  <a:lnTo>
                    <a:pt x="39" y="179"/>
                  </a:lnTo>
                  <a:lnTo>
                    <a:pt x="30" y="192"/>
                  </a:lnTo>
                  <a:lnTo>
                    <a:pt x="23" y="205"/>
                  </a:lnTo>
                  <a:lnTo>
                    <a:pt x="15" y="221"/>
                  </a:lnTo>
                  <a:lnTo>
                    <a:pt x="12" y="234"/>
                  </a:lnTo>
                  <a:lnTo>
                    <a:pt x="6" y="249"/>
                  </a:lnTo>
                  <a:lnTo>
                    <a:pt x="4" y="264"/>
                  </a:lnTo>
                  <a:lnTo>
                    <a:pt x="2" y="279"/>
                  </a:lnTo>
                  <a:lnTo>
                    <a:pt x="0" y="294"/>
                  </a:lnTo>
                  <a:lnTo>
                    <a:pt x="2" y="310"/>
                  </a:lnTo>
                  <a:lnTo>
                    <a:pt x="4" y="325"/>
                  </a:lnTo>
                  <a:lnTo>
                    <a:pt x="6" y="338"/>
                  </a:lnTo>
                  <a:lnTo>
                    <a:pt x="12" y="353"/>
                  </a:lnTo>
                  <a:lnTo>
                    <a:pt x="15" y="368"/>
                  </a:lnTo>
                  <a:lnTo>
                    <a:pt x="23" y="381"/>
                  </a:lnTo>
                  <a:lnTo>
                    <a:pt x="30" y="394"/>
                  </a:lnTo>
                  <a:lnTo>
                    <a:pt x="39" y="409"/>
                  </a:lnTo>
                  <a:lnTo>
                    <a:pt x="48" y="422"/>
                  </a:lnTo>
                  <a:lnTo>
                    <a:pt x="58" y="433"/>
                  </a:lnTo>
                  <a:lnTo>
                    <a:pt x="71" y="446"/>
                  </a:lnTo>
                  <a:lnTo>
                    <a:pt x="82" y="459"/>
                  </a:lnTo>
                  <a:lnTo>
                    <a:pt x="96" y="470"/>
                  </a:lnTo>
                  <a:lnTo>
                    <a:pt x="109" y="481"/>
                  </a:lnTo>
                  <a:lnTo>
                    <a:pt x="124" y="492"/>
                  </a:lnTo>
                  <a:lnTo>
                    <a:pt x="141" y="503"/>
                  </a:lnTo>
                  <a:lnTo>
                    <a:pt x="157" y="511"/>
                  </a:lnTo>
                  <a:lnTo>
                    <a:pt x="174" y="520"/>
                  </a:lnTo>
                  <a:lnTo>
                    <a:pt x="192" y="529"/>
                  </a:lnTo>
                  <a:lnTo>
                    <a:pt x="211" y="537"/>
                  </a:lnTo>
                  <a:lnTo>
                    <a:pt x="231" y="546"/>
                  </a:lnTo>
                  <a:lnTo>
                    <a:pt x="250" y="552"/>
                  </a:lnTo>
                  <a:lnTo>
                    <a:pt x="272" y="559"/>
                  </a:lnTo>
                  <a:lnTo>
                    <a:pt x="292" y="565"/>
                  </a:lnTo>
                  <a:lnTo>
                    <a:pt x="314" y="570"/>
                  </a:lnTo>
                  <a:lnTo>
                    <a:pt x="336" y="574"/>
                  </a:lnTo>
                  <a:lnTo>
                    <a:pt x="359" y="578"/>
                  </a:lnTo>
                  <a:lnTo>
                    <a:pt x="381" y="583"/>
                  </a:lnTo>
                  <a:lnTo>
                    <a:pt x="405" y="585"/>
                  </a:lnTo>
                  <a:lnTo>
                    <a:pt x="429" y="587"/>
                  </a:lnTo>
                  <a:lnTo>
                    <a:pt x="453" y="587"/>
                  </a:lnTo>
                  <a:lnTo>
                    <a:pt x="477" y="587"/>
                  </a:lnTo>
                  <a:lnTo>
                    <a:pt x="502" y="587"/>
                  </a:lnTo>
                  <a:lnTo>
                    <a:pt x="526" y="587"/>
                  </a:lnTo>
                  <a:lnTo>
                    <a:pt x="550" y="585"/>
                  </a:lnTo>
                  <a:lnTo>
                    <a:pt x="574" y="583"/>
                  </a:lnTo>
                  <a:lnTo>
                    <a:pt x="597" y="578"/>
                  </a:lnTo>
                  <a:lnTo>
                    <a:pt x="619" y="574"/>
                  </a:lnTo>
                  <a:lnTo>
                    <a:pt x="641" y="570"/>
                  </a:lnTo>
                  <a:lnTo>
                    <a:pt x="663" y="565"/>
                  </a:lnTo>
                  <a:lnTo>
                    <a:pt x="685" y="559"/>
                  </a:lnTo>
                  <a:lnTo>
                    <a:pt x="705" y="552"/>
                  </a:lnTo>
                  <a:lnTo>
                    <a:pt x="726" y="546"/>
                  </a:lnTo>
                  <a:lnTo>
                    <a:pt x="744" y="537"/>
                  </a:lnTo>
                  <a:lnTo>
                    <a:pt x="763" y="529"/>
                  </a:lnTo>
                  <a:lnTo>
                    <a:pt x="781" y="520"/>
                  </a:lnTo>
                  <a:lnTo>
                    <a:pt x="798" y="511"/>
                  </a:lnTo>
                  <a:lnTo>
                    <a:pt x="814" y="503"/>
                  </a:lnTo>
                  <a:lnTo>
                    <a:pt x="831" y="492"/>
                  </a:lnTo>
                  <a:lnTo>
                    <a:pt x="846" y="481"/>
                  </a:lnTo>
                  <a:lnTo>
                    <a:pt x="860" y="470"/>
                  </a:lnTo>
                  <a:lnTo>
                    <a:pt x="873" y="459"/>
                  </a:lnTo>
                  <a:lnTo>
                    <a:pt x="886" y="446"/>
                  </a:lnTo>
                  <a:lnTo>
                    <a:pt x="897" y="433"/>
                  </a:lnTo>
                  <a:lnTo>
                    <a:pt x="908" y="422"/>
                  </a:lnTo>
                  <a:lnTo>
                    <a:pt x="918" y="409"/>
                  </a:lnTo>
                  <a:lnTo>
                    <a:pt x="925" y="394"/>
                  </a:lnTo>
                  <a:lnTo>
                    <a:pt x="932" y="381"/>
                  </a:lnTo>
                  <a:lnTo>
                    <a:pt x="940" y="368"/>
                  </a:lnTo>
                  <a:lnTo>
                    <a:pt x="945" y="353"/>
                  </a:lnTo>
                  <a:lnTo>
                    <a:pt x="949" y="338"/>
                  </a:lnTo>
                  <a:lnTo>
                    <a:pt x="953" y="325"/>
                  </a:lnTo>
                  <a:lnTo>
                    <a:pt x="955" y="310"/>
                  </a:lnTo>
                  <a:lnTo>
                    <a:pt x="955" y="294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Freeform 30"/>
            <p:cNvSpPr>
              <a:spLocks/>
            </p:cNvSpPr>
            <p:nvPr/>
          </p:nvSpPr>
          <p:spPr bwMode="auto">
            <a:xfrm>
              <a:off x="3531" y="5708"/>
              <a:ext cx="1216" cy="814"/>
            </a:xfrm>
            <a:custGeom>
              <a:avLst/>
              <a:gdLst>
                <a:gd name="T0" fmla="*/ 8385 w 955"/>
                <a:gd name="T1" fmla="*/ 5002 h 587"/>
                <a:gd name="T2" fmla="*/ 8270 w 955"/>
                <a:gd name="T3" fmla="*/ 4178 h 587"/>
                <a:gd name="T4" fmla="*/ 8075 w 955"/>
                <a:gd name="T5" fmla="*/ 3392 h 587"/>
                <a:gd name="T6" fmla="*/ 7790 w 955"/>
                <a:gd name="T7" fmla="*/ 2650 h 587"/>
                <a:gd name="T8" fmla="*/ 7441 w 955"/>
                <a:gd name="T9" fmla="*/ 2012 h 587"/>
                <a:gd name="T10" fmla="*/ 7020 w 955"/>
                <a:gd name="T11" fmla="*/ 1419 h 587"/>
                <a:gd name="T12" fmla="*/ 6549 w 955"/>
                <a:gd name="T13" fmla="*/ 925 h 587"/>
                <a:gd name="T14" fmla="*/ 6021 w 955"/>
                <a:gd name="T15" fmla="*/ 532 h 587"/>
                <a:gd name="T16" fmla="*/ 5441 w 955"/>
                <a:gd name="T17" fmla="*/ 250 h 587"/>
                <a:gd name="T18" fmla="*/ 4836 w 955"/>
                <a:gd name="T19" fmla="*/ 76 h 587"/>
                <a:gd name="T20" fmla="*/ 4193 w 955"/>
                <a:gd name="T21" fmla="*/ 0 h 587"/>
                <a:gd name="T22" fmla="*/ 3567 w 955"/>
                <a:gd name="T23" fmla="*/ 76 h 587"/>
                <a:gd name="T24" fmla="*/ 2960 w 955"/>
                <a:gd name="T25" fmla="*/ 250 h 587"/>
                <a:gd name="T26" fmla="*/ 2396 w 955"/>
                <a:gd name="T27" fmla="*/ 532 h 587"/>
                <a:gd name="T28" fmla="*/ 1859 w 955"/>
                <a:gd name="T29" fmla="*/ 925 h 587"/>
                <a:gd name="T30" fmla="*/ 1384 w 955"/>
                <a:gd name="T31" fmla="*/ 1419 h 587"/>
                <a:gd name="T32" fmla="*/ 956 w 955"/>
                <a:gd name="T33" fmla="*/ 2012 h 587"/>
                <a:gd name="T34" fmla="*/ 624 w 955"/>
                <a:gd name="T35" fmla="*/ 2650 h 587"/>
                <a:gd name="T36" fmla="*/ 345 w 955"/>
                <a:gd name="T37" fmla="*/ 3392 h 587"/>
                <a:gd name="T38" fmla="*/ 131 w 955"/>
                <a:gd name="T39" fmla="*/ 4178 h 587"/>
                <a:gd name="T40" fmla="*/ 36 w 955"/>
                <a:gd name="T41" fmla="*/ 5002 h 587"/>
                <a:gd name="T42" fmla="*/ 22 w 955"/>
                <a:gd name="T43" fmla="*/ 5873 h 587"/>
                <a:gd name="T44" fmla="*/ 103 w 955"/>
                <a:gd name="T45" fmla="*/ 6696 h 587"/>
                <a:gd name="T46" fmla="*/ 260 w 955"/>
                <a:gd name="T47" fmla="*/ 7467 h 587"/>
                <a:gd name="T48" fmla="*/ 512 w 955"/>
                <a:gd name="T49" fmla="*/ 8205 h 587"/>
                <a:gd name="T50" fmla="*/ 840 w 955"/>
                <a:gd name="T51" fmla="*/ 8915 h 587"/>
                <a:gd name="T52" fmla="*/ 1247 w 955"/>
                <a:gd name="T53" fmla="*/ 9543 h 587"/>
                <a:gd name="T54" fmla="*/ 1686 w 955"/>
                <a:gd name="T55" fmla="*/ 10040 h 587"/>
                <a:gd name="T56" fmla="*/ 2200 w 955"/>
                <a:gd name="T57" fmla="*/ 10461 h 587"/>
                <a:gd name="T58" fmla="*/ 2759 w 955"/>
                <a:gd name="T59" fmla="*/ 10807 h 587"/>
                <a:gd name="T60" fmla="*/ 3354 w 955"/>
                <a:gd name="T61" fmla="*/ 11045 h 587"/>
                <a:gd name="T62" fmla="*/ 3991 w 955"/>
                <a:gd name="T63" fmla="*/ 11138 h 587"/>
                <a:gd name="T64" fmla="*/ 4628 w 955"/>
                <a:gd name="T65" fmla="*/ 11138 h 587"/>
                <a:gd name="T66" fmla="*/ 5255 w 955"/>
                <a:gd name="T67" fmla="*/ 10965 h 587"/>
                <a:gd name="T68" fmla="*/ 5832 w 955"/>
                <a:gd name="T69" fmla="*/ 10707 h 587"/>
                <a:gd name="T70" fmla="*/ 6389 w 955"/>
                <a:gd name="T71" fmla="*/ 10355 h 587"/>
                <a:gd name="T72" fmla="*/ 6871 w 955"/>
                <a:gd name="T73" fmla="*/ 9861 h 587"/>
                <a:gd name="T74" fmla="*/ 7310 w 955"/>
                <a:gd name="T75" fmla="*/ 9324 h 587"/>
                <a:gd name="T76" fmla="*/ 7683 w 955"/>
                <a:gd name="T77" fmla="*/ 8702 h 587"/>
                <a:gd name="T78" fmla="*/ 7985 w 955"/>
                <a:gd name="T79" fmla="*/ 7997 h 587"/>
                <a:gd name="T80" fmla="*/ 8203 w 955"/>
                <a:gd name="T81" fmla="*/ 7219 h 587"/>
                <a:gd name="T82" fmla="*/ 8341 w 955"/>
                <a:gd name="T83" fmla="*/ 6405 h 587"/>
                <a:gd name="T84" fmla="*/ 8400 w 955"/>
                <a:gd name="T85" fmla="*/ 5584 h 5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5"/>
                <a:gd name="T130" fmla="*/ 0 h 587"/>
                <a:gd name="T131" fmla="*/ 955 w 955"/>
                <a:gd name="T132" fmla="*/ 587 h 5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5" h="587">
                  <a:moveTo>
                    <a:pt x="955" y="294"/>
                  </a:moveTo>
                  <a:lnTo>
                    <a:pt x="955" y="279"/>
                  </a:lnTo>
                  <a:lnTo>
                    <a:pt x="953" y="264"/>
                  </a:lnTo>
                  <a:lnTo>
                    <a:pt x="949" y="249"/>
                  </a:lnTo>
                  <a:lnTo>
                    <a:pt x="945" y="234"/>
                  </a:lnTo>
                  <a:lnTo>
                    <a:pt x="940" y="221"/>
                  </a:lnTo>
                  <a:lnTo>
                    <a:pt x="932" y="205"/>
                  </a:lnTo>
                  <a:lnTo>
                    <a:pt x="925" y="192"/>
                  </a:lnTo>
                  <a:lnTo>
                    <a:pt x="918" y="179"/>
                  </a:lnTo>
                  <a:lnTo>
                    <a:pt x="908" y="166"/>
                  </a:lnTo>
                  <a:lnTo>
                    <a:pt x="897" y="153"/>
                  </a:lnTo>
                  <a:lnTo>
                    <a:pt x="886" y="140"/>
                  </a:lnTo>
                  <a:lnTo>
                    <a:pt x="873" y="130"/>
                  </a:lnTo>
                  <a:lnTo>
                    <a:pt x="860" y="119"/>
                  </a:lnTo>
                  <a:lnTo>
                    <a:pt x="846" y="106"/>
                  </a:lnTo>
                  <a:lnTo>
                    <a:pt x="831" y="97"/>
                  </a:lnTo>
                  <a:lnTo>
                    <a:pt x="814" y="86"/>
                  </a:lnTo>
                  <a:lnTo>
                    <a:pt x="798" y="75"/>
                  </a:lnTo>
                  <a:lnTo>
                    <a:pt x="781" y="67"/>
                  </a:lnTo>
                  <a:lnTo>
                    <a:pt x="763" y="58"/>
                  </a:lnTo>
                  <a:lnTo>
                    <a:pt x="744" y="49"/>
                  </a:lnTo>
                  <a:lnTo>
                    <a:pt x="726" y="43"/>
                  </a:lnTo>
                  <a:lnTo>
                    <a:pt x="705" y="34"/>
                  </a:lnTo>
                  <a:lnTo>
                    <a:pt x="685" y="28"/>
                  </a:lnTo>
                  <a:lnTo>
                    <a:pt x="663" y="23"/>
                  </a:lnTo>
                  <a:lnTo>
                    <a:pt x="641" y="17"/>
                  </a:lnTo>
                  <a:lnTo>
                    <a:pt x="619" y="13"/>
                  </a:lnTo>
                  <a:lnTo>
                    <a:pt x="597" y="8"/>
                  </a:lnTo>
                  <a:lnTo>
                    <a:pt x="574" y="6"/>
                  </a:lnTo>
                  <a:lnTo>
                    <a:pt x="550" y="4"/>
                  </a:lnTo>
                  <a:lnTo>
                    <a:pt x="526" y="2"/>
                  </a:lnTo>
                  <a:lnTo>
                    <a:pt x="502" y="0"/>
                  </a:lnTo>
                  <a:lnTo>
                    <a:pt x="477" y="0"/>
                  </a:lnTo>
                  <a:lnTo>
                    <a:pt x="453" y="0"/>
                  </a:lnTo>
                  <a:lnTo>
                    <a:pt x="429" y="2"/>
                  </a:lnTo>
                  <a:lnTo>
                    <a:pt x="405" y="4"/>
                  </a:lnTo>
                  <a:lnTo>
                    <a:pt x="381" y="6"/>
                  </a:lnTo>
                  <a:lnTo>
                    <a:pt x="359" y="8"/>
                  </a:lnTo>
                  <a:lnTo>
                    <a:pt x="336" y="13"/>
                  </a:lnTo>
                  <a:lnTo>
                    <a:pt x="314" y="17"/>
                  </a:lnTo>
                  <a:lnTo>
                    <a:pt x="292" y="23"/>
                  </a:lnTo>
                  <a:lnTo>
                    <a:pt x="272" y="28"/>
                  </a:lnTo>
                  <a:lnTo>
                    <a:pt x="250" y="34"/>
                  </a:lnTo>
                  <a:lnTo>
                    <a:pt x="231" y="43"/>
                  </a:lnTo>
                  <a:lnTo>
                    <a:pt x="211" y="49"/>
                  </a:lnTo>
                  <a:lnTo>
                    <a:pt x="192" y="58"/>
                  </a:lnTo>
                  <a:lnTo>
                    <a:pt x="174" y="67"/>
                  </a:lnTo>
                  <a:lnTo>
                    <a:pt x="157" y="75"/>
                  </a:lnTo>
                  <a:lnTo>
                    <a:pt x="141" y="86"/>
                  </a:lnTo>
                  <a:lnTo>
                    <a:pt x="124" y="97"/>
                  </a:lnTo>
                  <a:lnTo>
                    <a:pt x="109" y="106"/>
                  </a:lnTo>
                  <a:lnTo>
                    <a:pt x="96" y="119"/>
                  </a:lnTo>
                  <a:lnTo>
                    <a:pt x="82" y="130"/>
                  </a:lnTo>
                  <a:lnTo>
                    <a:pt x="71" y="140"/>
                  </a:lnTo>
                  <a:lnTo>
                    <a:pt x="58" y="153"/>
                  </a:lnTo>
                  <a:lnTo>
                    <a:pt x="48" y="166"/>
                  </a:lnTo>
                  <a:lnTo>
                    <a:pt x="39" y="179"/>
                  </a:lnTo>
                  <a:lnTo>
                    <a:pt x="30" y="192"/>
                  </a:lnTo>
                  <a:lnTo>
                    <a:pt x="23" y="205"/>
                  </a:lnTo>
                  <a:lnTo>
                    <a:pt x="15" y="221"/>
                  </a:lnTo>
                  <a:lnTo>
                    <a:pt x="12" y="234"/>
                  </a:lnTo>
                  <a:lnTo>
                    <a:pt x="6" y="249"/>
                  </a:lnTo>
                  <a:lnTo>
                    <a:pt x="4" y="264"/>
                  </a:lnTo>
                  <a:lnTo>
                    <a:pt x="2" y="279"/>
                  </a:lnTo>
                  <a:lnTo>
                    <a:pt x="0" y="294"/>
                  </a:lnTo>
                  <a:lnTo>
                    <a:pt x="2" y="310"/>
                  </a:lnTo>
                  <a:lnTo>
                    <a:pt x="4" y="325"/>
                  </a:lnTo>
                  <a:lnTo>
                    <a:pt x="6" y="338"/>
                  </a:lnTo>
                  <a:lnTo>
                    <a:pt x="12" y="353"/>
                  </a:lnTo>
                  <a:lnTo>
                    <a:pt x="15" y="368"/>
                  </a:lnTo>
                  <a:lnTo>
                    <a:pt x="23" y="381"/>
                  </a:lnTo>
                  <a:lnTo>
                    <a:pt x="30" y="394"/>
                  </a:lnTo>
                  <a:lnTo>
                    <a:pt x="39" y="409"/>
                  </a:lnTo>
                  <a:lnTo>
                    <a:pt x="48" y="422"/>
                  </a:lnTo>
                  <a:lnTo>
                    <a:pt x="58" y="433"/>
                  </a:lnTo>
                  <a:lnTo>
                    <a:pt x="71" y="446"/>
                  </a:lnTo>
                  <a:lnTo>
                    <a:pt x="82" y="459"/>
                  </a:lnTo>
                  <a:lnTo>
                    <a:pt x="96" y="470"/>
                  </a:lnTo>
                  <a:lnTo>
                    <a:pt x="109" y="481"/>
                  </a:lnTo>
                  <a:lnTo>
                    <a:pt x="124" y="492"/>
                  </a:lnTo>
                  <a:lnTo>
                    <a:pt x="141" y="503"/>
                  </a:lnTo>
                  <a:lnTo>
                    <a:pt x="157" y="511"/>
                  </a:lnTo>
                  <a:lnTo>
                    <a:pt x="174" y="520"/>
                  </a:lnTo>
                  <a:lnTo>
                    <a:pt x="192" y="529"/>
                  </a:lnTo>
                  <a:lnTo>
                    <a:pt x="211" y="537"/>
                  </a:lnTo>
                  <a:lnTo>
                    <a:pt x="231" y="546"/>
                  </a:lnTo>
                  <a:lnTo>
                    <a:pt x="250" y="552"/>
                  </a:lnTo>
                  <a:lnTo>
                    <a:pt x="272" y="559"/>
                  </a:lnTo>
                  <a:lnTo>
                    <a:pt x="292" y="565"/>
                  </a:lnTo>
                  <a:lnTo>
                    <a:pt x="314" y="570"/>
                  </a:lnTo>
                  <a:lnTo>
                    <a:pt x="336" y="574"/>
                  </a:lnTo>
                  <a:lnTo>
                    <a:pt x="359" y="578"/>
                  </a:lnTo>
                  <a:lnTo>
                    <a:pt x="381" y="583"/>
                  </a:lnTo>
                  <a:lnTo>
                    <a:pt x="405" y="585"/>
                  </a:lnTo>
                  <a:lnTo>
                    <a:pt x="429" y="587"/>
                  </a:lnTo>
                  <a:lnTo>
                    <a:pt x="453" y="587"/>
                  </a:lnTo>
                  <a:lnTo>
                    <a:pt x="477" y="587"/>
                  </a:lnTo>
                  <a:lnTo>
                    <a:pt x="502" y="587"/>
                  </a:lnTo>
                  <a:lnTo>
                    <a:pt x="526" y="587"/>
                  </a:lnTo>
                  <a:lnTo>
                    <a:pt x="550" y="585"/>
                  </a:lnTo>
                  <a:lnTo>
                    <a:pt x="574" y="583"/>
                  </a:lnTo>
                  <a:lnTo>
                    <a:pt x="597" y="578"/>
                  </a:lnTo>
                  <a:lnTo>
                    <a:pt x="619" y="574"/>
                  </a:lnTo>
                  <a:lnTo>
                    <a:pt x="641" y="570"/>
                  </a:lnTo>
                  <a:lnTo>
                    <a:pt x="663" y="565"/>
                  </a:lnTo>
                  <a:lnTo>
                    <a:pt x="685" y="559"/>
                  </a:lnTo>
                  <a:lnTo>
                    <a:pt x="705" y="552"/>
                  </a:lnTo>
                  <a:lnTo>
                    <a:pt x="726" y="546"/>
                  </a:lnTo>
                  <a:lnTo>
                    <a:pt x="744" y="537"/>
                  </a:lnTo>
                  <a:lnTo>
                    <a:pt x="763" y="529"/>
                  </a:lnTo>
                  <a:lnTo>
                    <a:pt x="781" y="520"/>
                  </a:lnTo>
                  <a:lnTo>
                    <a:pt x="798" y="511"/>
                  </a:lnTo>
                  <a:lnTo>
                    <a:pt x="814" y="503"/>
                  </a:lnTo>
                  <a:lnTo>
                    <a:pt x="831" y="492"/>
                  </a:lnTo>
                  <a:lnTo>
                    <a:pt x="846" y="481"/>
                  </a:lnTo>
                  <a:lnTo>
                    <a:pt x="860" y="470"/>
                  </a:lnTo>
                  <a:lnTo>
                    <a:pt x="873" y="459"/>
                  </a:lnTo>
                  <a:lnTo>
                    <a:pt x="886" y="446"/>
                  </a:lnTo>
                  <a:lnTo>
                    <a:pt x="897" y="433"/>
                  </a:lnTo>
                  <a:lnTo>
                    <a:pt x="908" y="422"/>
                  </a:lnTo>
                  <a:lnTo>
                    <a:pt x="918" y="409"/>
                  </a:lnTo>
                  <a:lnTo>
                    <a:pt x="925" y="394"/>
                  </a:lnTo>
                  <a:lnTo>
                    <a:pt x="932" y="381"/>
                  </a:lnTo>
                  <a:lnTo>
                    <a:pt x="940" y="368"/>
                  </a:lnTo>
                  <a:lnTo>
                    <a:pt x="945" y="353"/>
                  </a:lnTo>
                  <a:lnTo>
                    <a:pt x="949" y="338"/>
                  </a:lnTo>
                  <a:lnTo>
                    <a:pt x="953" y="325"/>
                  </a:lnTo>
                  <a:lnTo>
                    <a:pt x="955" y="310"/>
                  </a:lnTo>
                  <a:lnTo>
                    <a:pt x="955" y="294"/>
                  </a:lnTo>
                </a:path>
              </a:pathLst>
            </a:custGeom>
            <a:solidFill>
              <a:srgbClr val="FFFFFF"/>
            </a:solidFill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3653" y="5853"/>
              <a:ext cx="108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Notify Customer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37" name="Freeform 32"/>
            <p:cNvSpPr>
              <a:spLocks noEditPoints="1"/>
            </p:cNvSpPr>
            <p:nvPr/>
          </p:nvSpPr>
          <p:spPr bwMode="auto">
            <a:xfrm>
              <a:off x="2547" y="2844"/>
              <a:ext cx="827" cy="21"/>
            </a:xfrm>
            <a:custGeom>
              <a:avLst/>
              <a:gdLst>
                <a:gd name="T0" fmla="*/ 856 w 650"/>
                <a:gd name="T1" fmla="*/ 0 h 15"/>
                <a:gd name="T2" fmla="*/ 892 w 650"/>
                <a:gd name="T3" fmla="*/ 41 h 15"/>
                <a:gd name="T4" fmla="*/ 906 w 650"/>
                <a:gd name="T5" fmla="*/ 190 h 15"/>
                <a:gd name="T6" fmla="*/ 892 w 650"/>
                <a:gd name="T7" fmla="*/ 266 h 15"/>
                <a:gd name="T8" fmla="*/ 856 w 650"/>
                <a:gd name="T9" fmla="*/ 308 h 15"/>
                <a:gd name="T10" fmla="*/ 36 w 650"/>
                <a:gd name="T11" fmla="*/ 308 h 15"/>
                <a:gd name="T12" fmla="*/ 0 w 650"/>
                <a:gd name="T13" fmla="*/ 220 h 15"/>
                <a:gd name="T14" fmla="*/ 0 w 650"/>
                <a:gd name="T15" fmla="*/ 108 h 15"/>
                <a:gd name="T16" fmla="*/ 36 w 650"/>
                <a:gd name="T17" fmla="*/ 41 h 15"/>
                <a:gd name="T18" fmla="*/ 59 w 650"/>
                <a:gd name="T19" fmla="*/ 0 h 15"/>
                <a:gd name="T20" fmla="*/ 2215 w 650"/>
                <a:gd name="T21" fmla="*/ 0 h 15"/>
                <a:gd name="T22" fmla="*/ 2263 w 650"/>
                <a:gd name="T23" fmla="*/ 41 h 15"/>
                <a:gd name="T24" fmla="*/ 2275 w 650"/>
                <a:gd name="T25" fmla="*/ 190 h 15"/>
                <a:gd name="T26" fmla="*/ 2263 w 650"/>
                <a:gd name="T27" fmla="*/ 266 h 15"/>
                <a:gd name="T28" fmla="*/ 2215 w 650"/>
                <a:gd name="T29" fmla="*/ 308 h 15"/>
                <a:gd name="T30" fmla="*/ 1407 w 650"/>
                <a:gd name="T31" fmla="*/ 308 h 15"/>
                <a:gd name="T32" fmla="*/ 1369 w 650"/>
                <a:gd name="T33" fmla="*/ 220 h 15"/>
                <a:gd name="T34" fmla="*/ 1369 w 650"/>
                <a:gd name="T35" fmla="*/ 108 h 15"/>
                <a:gd name="T36" fmla="*/ 1407 w 650"/>
                <a:gd name="T37" fmla="*/ 41 h 15"/>
                <a:gd name="T38" fmla="*/ 1421 w 650"/>
                <a:gd name="T39" fmla="*/ 0 h 15"/>
                <a:gd name="T40" fmla="*/ 3585 w 650"/>
                <a:gd name="T41" fmla="*/ 0 h 15"/>
                <a:gd name="T42" fmla="*/ 3627 w 650"/>
                <a:gd name="T43" fmla="*/ 41 h 15"/>
                <a:gd name="T44" fmla="*/ 3648 w 650"/>
                <a:gd name="T45" fmla="*/ 190 h 15"/>
                <a:gd name="T46" fmla="*/ 3627 w 650"/>
                <a:gd name="T47" fmla="*/ 266 h 15"/>
                <a:gd name="T48" fmla="*/ 3585 w 650"/>
                <a:gd name="T49" fmla="*/ 308 h 15"/>
                <a:gd name="T50" fmla="*/ 2755 w 650"/>
                <a:gd name="T51" fmla="*/ 308 h 15"/>
                <a:gd name="T52" fmla="*/ 2728 w 650"/>
                <a:gd name="T53" fmla="*/ 220 h 15"/>
                <a:gd name="T54" fmla="*/ 2728 w 650"/>
                <a:gd name="T55" fmla="*/ 108 h 15"/>
                <a:gd name="T56" fmla="*/ 2755 w 650"/>
                <a:gd name="T57" fmla="*/ 41 h 15"/>
                <a:gd name="T58" fmla="*/ 2793 w 650"/>
                <a:gd name="T59" fmla="*/ 0 h 15"/>
                <a:gd name="T60" fmla="*/ 4948 w 650"/>
                <a:gd name="T61" fmla="*/ 0 h 15"/>
                <a:gd name="T62" fmla="*/ 4975 w 650"/>
                <a:gd name="T63" fmla="*/ 41 h 15"/>
                <a:gd name="T64" fmla="*/ 4998 w 650"/>
                <a:gd name="T65" fmla="*/ 190 h 15"/>
                <a:gd name="T66" fmla="*/ 4975 w 650"/>
                <a:gd name="T67" fmla="*/ 266 h 15"/>
                <a:gd name="T68" fmla="*/ 4948 w 650"/>
                <a:gd name="T69" fmla="*/ 308 h 15"/>
                <a:gd name="T70" fmla="*/ 4138 w 650"/>
                <a:gd name="T71" fmla="*/ 308 h 15"/>
                <a:gd name="T72" fmla="*/ 4101 w 650"/>
                <a:gd name="T73" fmla="*/ 220 h 15"/>
                <a:gd name="T74" fmla="*/ 4101 w 650"/>
                <a:gd name="T75" fmla="*/ 108 h 15"/>
                <a:gd name="T76" fmla="*/ 4138 w 650"/>
                <a:gd name="T77" fmla="*/ 41 h 15"/>
                <a:gd name="T78" fmla="*/ 4144 w 650"/>
                <a:gd name="T79" fmla="*/ 0 h 15"/>
                <a:gd name="T80" fmla="*/ 5607 w 650"/>
                <a:gd name="T81" fmla="*/ 0 h 15"/>
                <a:gd name="T82" fmla="*/ 5655 w 650"/>
                <a:gd name="T83" fmla="*/ 41 h 15"/>
                <a:gd name="T84" fmla="*/ 5673 w 650"/>
                <a:gd name="T85" fmla="*/ 190 h 15"/>
                <a:gd name="T86" fmla="*/ 5655 w 650"/>
                <a:gd name="T87" fmla="*/ 266 h 15"/>
                <a:gd name="T88" fmla="*/ 5607 w 650"/>
                <a:gd name="T89" fmla="*/ 308 h 15"/>
                <a:gd name="T90" fmla="*/ 5505 w 650"/>
                <a:gd name="T91" fmla="*/ 308 h 15"/>
                <a:gd name="T92" fmla="*/ 5468 w 650"/>
                <a:gd name="T93" fmla="*/ 220 h 15"/>
                <a:gd name="T94" fmla="*/ 5468 w 650"/>
                <a:gd name="T95" fmla="*/ 108 h 15"/>
                <a:gd name="T96" fmla="*/ 5505 w 650"/>
                <a:gd name="T97" fmla="*/ 41 h 15"/>
                <a:gd name="T98" fmla="*/ 5513 w 650"/>
                <a:gd name="T99" fmla="*/ 0 h 1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50"/>
                <a:gd name="T151" fmla="*/ 0 h 15"/>
                <a:gd name="T152" fmla="*/ 650 w 650"/>
                <a:gd name="T153" fmla="*/ 15 h 1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50" h="15">
                  <a:moveTo>
                    <a:pt x="6" y="0"/>
                  </a:moveTo>
                  <a:lnTo>
                    <a:pt x="98" y="0"/>
                  </a:lnTo>
                  <a:lnTo>
                    <a:pt x="100" y="2"/>
                  </a:lnTo>
                  <a:lnTo>
                    <a:pt x="102" y="2"/>
                  </a:lnTo>
                  <a:lnTo>
                    <a:pt x="104" y="5"/>
                  </a:lnTo>
                  <a:lnTo>
                    <a:pt x="104" y="9"/>
                  </a:lnTo>
                  <a:lnTo>
                    <a:pt x="104" y="11"/>
                  </a:lnTo>
                  <a:lnTo>
                    <a:pt x="102" y="13"/>
                  </a:lnTo>
                  <a:lnTo>
                    <a:pt x="100" y="15"/>
                  </a:lnTo>
                  <a:lnTo>
                    <a:pt x="98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close/>
                  <a:moveTo>
                    <a:pt x="163" y="0"/>
                  </a:moveTo>
                  <a:lnTo>
                    <a:pt x="253" y="0"/>
                  </a:lnTo>
                  <a:lnTo>
                    <a:pt x="257" y="2"/>
                  </a:lnTo>
                  <a:lnTo>
                    <a:pt x="259" y="2"/>
                  </a:lnTo>
                  <a:lnTo>
                    <a:pt x="260" y="5"/>
                  </a:lnTo>
                  <a:lnTo>
                    <a:pt x="260" y="9"/>
                  </a:lnTo>
                  <a:lnTo>
                    <a:pt x="260" y="11"/>
                  </a:lnTo>
                  <a:lnTo>
                    <a:pt x="259" y="13"/>
                  </a:lnTo>
                  <a:lnTo>
                    <a:pt x="257" y="15"/>
                  </a:lnTo>
                  <a:lnTo>
                    <a:pt x="253" y="15"/>
                  </a:lnTo>
                  <a:lnTo>
                    <a:pt x="163" y="15"/>
                  </a:lnTo>
                  <a:lnTo>
                    <a:pt x="161" y="15"/>
                  </a:lnTo>
                  <a:lnTo>
                    <a:pt x="159" y="13"/>
                  </a:lnTo>
                  <a:lnTo>
                    <a:pt x="157" y="11"/>
                  </a:lnTo>
                  <a:lnTo>
                    <a:pt x="155" y="9"/>
                  </a:lnTo>
                  <a:lnTo>
                    <a:pt x="157" y="5"/>
                  </a:lnTo>
                  <a:lnTo>
                    <a:pt x="159" y="2"/>
                  </a:lnTo>
                  <a:lnTo>
                    <a:pt x="161" y="2"/>
                  </a:lnTo>
                  <a:lnTo>
                    <a:pt x="163" y="0"/>
                  </a:lnTo>
                  <a:close/>
                  <a:moveTo>
                    <a:pt x="320" y="0"/>
                  </a:moveTo>
                  <a:lnTo>
                    <a:pt x="410" y="0"/>
                  </a:lnTo>
                  <a:lnTo>
                    <a:pt x="414" y="2"/>
                  </a:lnTo>
                  <a:lnTo>
                    <a:pt x="415" y="2"/>
                  </a:lnTo>
                  <a:lnTo>
                    <a:pt x="415" y="5"/>
                  </a:lnTo>
                  <a:lnTo>
                    <a:pt x="417" y="9"/>
                  </a:lnTo>
                  <a:lnTo>
                    <a:pt x="415" y="11"/>
                  </a:lnTo>
                  <a:lnTo>
                    <a:pt x="415" y="13"/>
                  </a:lnTo>
                  <a:lnTo>
                    <a:pt x="414" y="15"/>
                  </a:lnTo>
                  <a:lnTo>
                    <a:pt x="410" y="15"/>
                  </a:lnTo>
                  <a:lnTo>
                    <a:pt x="320" y="15"/>
                  </a:lnTo>
                  <a:lnTo>
                    <a:pt x="316" y="15"/>
                  </a:lnTo>
                  <a:lnTo>
                    <a:pt x="314" y="13"/>
                  </a:lnTo>
                  <a:lnTo>
                    <a:pt x="312" y="11"/>
                  </a:lnTo>
                  <a:lnTo>
                    <a:pt x="312" y="9"/>
                  </a:lnTo>
                  <a:lnTo>
                    <a:pt x="312" y="5"/>
                  </a:lnTo>
                  <a:lnTo>
                    <a:pt x="314" y="2"/>
                  </a:lnTo>
                  <a:lnTo>
                    <a:pt x="316" y="2"/>
                  </a:lnTo>
                  <a:lnTo>
                    <a:pt x="320" y="0"/>
                  </a:lnTo>
                  <a:close/>
                  <a:moveTo>
                    <a:pt x="475" y="0"/>
                  </a:moveTo>
                  <a:lnTo>
                    <a:pt x="567" y="0"/>
                  </a:lnTo>
                  <a:lnTo>
                    <a:pt x="569" y="2"/>
                  </a:lnTo>
                  <a:lnTo>
                    <a:pt x="570" y="2"/>
                  </a:lnTo>
                  <a:lnTo>
                    <a:pt x="572" y="5"/>
                  </a:lnTo>
                  <a:lnTo>
                    <a:pt x="572" y="9"/>
                  </a:lnTo>
                  <a:lnTo>
                    <a:pt x="572" y="11"/>
                  </a:lnTo>
                  <a:lnTo>
                    <a:pt x="570" y="13"/>
                  </a:lnTo>
                  <a:lnTo>
                    <a:pt x="569" y="15"/>
                  </a:lnTo>
                  <a:lnTo>
                    <a:pt x="567" y="15"/>
                  </a:lnTo>
                  <a:lnTo>
                    <a:pt x="475" y="15"/>
                  </a:lnTo>
                  <a:lnTo>
                    <a:pt x="473" y="15"/>
                  </a:lnTo>
                  <a:lnTo>
                    <a:pt x="471" y="13"/>
                  </a:lnTo>
                  <a:lnTo>
                    <a:pt x="469" y="11"/>
                  </a:lnTo>
                  <a:lnTo>
                    <a:pt x="469" y="9"/>
                  </a:lnTo>
                  <a:lnTo>
                    <a:pt x="469" y="5"/>
                  </a:lnTo>
                  <a:lnTo>
                    <a:pt x="471" y="2"/>
                  </a:lnTo>
                  <a:lnTo>
                    <a:pt x="473" y="2"/>
                  </a:lnTo>
                  <a:lnTo>
                    <a:pt x="475" y="0"/>
                  </a:lnTo>
                  <a:close/>
                  <a:moveTo>
                    <a:pt x="631" y="0"/>
                  </a:moveTo>
                  <a:lnTo>
                    <a:pt x="642" y="0"/>
                  </a:lnTo>
                  <a:lnTo>
                    <a:pt x="646" y="2"/>
                  </a:lnTo>
                  <a:lnTo>
                    <a:pt x="648" y="2"/>
                  </a:lnTo>
                  <a:lnTo>
                    <a:pt x="650" y="5"/>
                  </a:lnTo>
                  <a:lnTo>
                    <a:pt x="650" y="9"/>
                  </a:lnTo>
                  <a:lnTo>
                    <a:pt x="650" y="11"/>
                  </a:lnTo>
                  <a:lnTo>
                    <a:pt x="648" y="13"/>
                  </a:lnTo>
                  <a:lnTo>
                    <a:pt x="646" y="15"/>
                  </a:lnTo>
                  <a:lnTo>
                    <a:pt x="642" y="15"/>
                  </a:lnTo>
                  <a:lnTo>
                    <a:pt x="631" y="15"/>
                  </a:lnTo>
                  <a:lnTo>
                    <a:pt x="630" y="15"/>
                  </a:lnTo>
                  <a:lnTo>
                    <a:pt x="628" y="13"/>
                  </a:lnTo>
                  <a:lnTo>
                    <a:pt x="626" y="11"/>
                  </a:lnTo>
                  <a:lnTo>
                    <a:pt x="626" y="9"/>
                  </a:lnTo>
                  <a:lnTo>
                    <a:pt x="626" y="5"/>
                  </a:lnTo>
                  <a:lnTo>
                    <a:pt x="628" y="2"/>
                  </a:lnTo>
                  <a:lnTo>
                    <a:pt x="630" y="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808080"/>
            </a:solidFill>
            <a:ln w="825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Freeform 33"/>
            <p:cNvSpPr>
              <a:spLocks/>
            </p:cNvSpPr>
            <p:nvPr/>
          </p:nvSpPr>
          <p:spPr bwMode="auto">
            <a:xfrm>
              <a:off x="3351" y="2781"/>
              <a:ext cx="180" cy="148"/>
            </a:xfrm>
            <a:custGeom>
              <a:avLst/>
              <a:gdLst>
                <a:gd name="T0" fmla="*/ 0 w 142"/>
                <a:gd name="T1" fmla="*/ 0 h 106"/>
                <a:gd name="T2" fmla="*/ 1197 w 142"/>
                <a:gd name="T3" fmla="*/ 1086 h 106"/>
                <a:gd name="T4" fmla="*/ 0 w 142"/>
                <a:gd name="T5" fmla="*/ 2142 h 106"/>
                <a:gd name="T6" fmla="*/ 0 w 142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06"/>
                <a:gd name="T14" fmla="*/ 142 w 142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06">
                  <a:moveTo>
                    <a:pt x="0" y="0"/>
                  </a:moveTo>
                  <a:lnTo>
                    <a:pt x="142" y="54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Freeform 34"/>
            <p:cNvSpPr>
              <a:spLocks/>
            </p:cNvSpPr>
            <p:nvPr/>
          </p:nvSpPr>
          <p:spPr bwMode="auto">
            <a:xfrm>
              <a:off x="4128" y="3263"/>
              <a:ext cx="787" cy="510"/>
            </a:xfrm>
            <a:custGeom>
              <a:avLst/>
              <a:gdLst>
                <a:gd name="T0" fmla="*/ 0 w 618"/>
                <a:gd name="T1" fmla="*/ 0 h 368"/>
                <a:gd name="T2" fmla="*/ 0 w 618"/>
                <a:gd name="T3" fmla="*/ 6942 h 368"/>
                <a:gd name="T4" fmla="*/ 5443 w 618"/>
                <a:gd name="T5" fmla="*/ 6942 h 368"/>
                <a:gd name="T6" fmla="*/ 0 60000 65536"/>
                <a:gd name="T7" fmla="*/ 0 60000 65536"/>
                <a:gd name="T8" fmla="*/ 0 60000 65536"/>
                <a:gd name="T9" fmla="*/ 0 w 618"/>
                <a:gd name="T10" fmla="*/ 0 h 368"/>
                <a:gd name="T11" fmla="*/ 618 w 618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8" h="368">
                  <a:moveTo>
                    <a:pt x="0" y="0"/>
                  </a:moveTo>
                  <a:lnTo>
                    <a:pt x="0" y="368"/>
                  </a:lnTo>
                  <a:lnTo>
                    <a:pt x="618" y="368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Freeform 35"/>
            <p:cNvSpPr>
              <a:spLocks/>
            </p:cNvSpPr>
            <p:nvPr/>
          </p:nvSpPr>
          <p:spPr bwMode="auto">
            <a:xfrm>
              <a:off x="4901" y="3700"/>
              <a:ext cx="182" cy="145"/>
            </a:xfrm>
            <a:custGeom>
              <a:avLst/>
              <a:gdLst>
                <a:gd name="T0" fmla="*/ 0 w 143"/>
                <a:gd name="T1" fmla="*/ 0 h 104"/>
                <a:gd name="T2" fmla="*/ 1252 w 143"/>
                <a:gd name="T3" fmla="*/ 1044 h 104"/>
                <a:gd name="T4" fmla="*/ 0 w 143"/>
                <a:gd name="T5" fmla="*/ 2070 h 104"/>
                <a:gd name="T6" fmla="*/ 0 w 143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104"/>
                <a:gd name="T14" fmla="*/ 143 w 143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104">
                  <a:moveTo>
                    <a:pt x="0" y="0"/>
                  </a:moveTo>
                  <a:lnTo>
                    <a:pt x="143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Freeform 36"/>
            <p:cNvSpPr>
              <a:spLocks/>
            </p:cNvSpPr>
            <p:nvPr/>
          </p:nvSpPr>
          <p:spPr bwMode="auto">
            <a:xfrm>
              <a:off x="4128" y="3263"/>
              <a:ext cx="787" cy="1529"/>
            </a:xfrm>
            <a:custGeom>
              <a:avLst/>
              <a:gdLst>
                <a:gd name="T0" fmla="*/ 0 w 618"/>
                <a:gd name="T1" fmla="*/ 0 h 1103"/>
                <a:gd name="T2" fmla="*/ 0 w 618"/>
                <a:gd name="T3" fmla="*/ 20852 h 1103"/>
                <a:gd name="T4" fmla="*/ 5443 w 618"/>
                <a:gd name="T5" fmla="*/ 20852 h 1103"/>
                <a:gd name="T6" fmla="*/ 0 60000 65536"/>
                <a:gd name="T7" fmla="*/ 0 60000 65536"/>
                <a:gd name="T8" fmla="*/ 0 60000 65536"/>
                <a:gd name="T9" fmla="*/ 0 w 618"/>
                <a:gd name="T10" fmla="*/ 0 h 1103"/>
                <a:gd name="T11" fmla="*/ 618 w 618"/>
                <a:gd name="T12" fmla="*/ 1103 h 1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8" h="1103">
                  <a:moveTo>
                    <a:pt x="0" y="0"/>
                  </a:moveTo>
                  <a:lnTo>
                    <a:pt x="0" y="1103"/>
                  </a:lnTo>
                  <a:lnTo>
                    <a:pt x="618" y="1103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Freeform 37"/>
            <p:cNvSpPr>
              <a:spLocks/>
            </p:cNvSpPr>
            <p:nvPr/>
          </p:nvSpPr>
          <p:spPr bwMode="auto">
            <a:xfrm>
              <a:off x="4901" y="4719"/>
              <a:ext cx="182" cy="147"/>
            </a:xfrm>
            <a:custGeom>
              <a:avLst/>
              <a:gdLst>
                <a:gd name="T0" fmla="*/ 0 w 143"/>
                <a:gd name="T1" fmla="*/ 0 h 106"/>
                <a:gd name="T2" fmla="*/ 1252 w 143"/>
                <a:gd name="T3" fmla="*/ 993 h 106"/>
                <a:gd name="T4" fmla="*/ 0 w 143"/>
                <a:gd name="T5" fmla="*/ 2012 h 106"/>
                <a:gd name="T6" fmla="*/ 0 w 143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106"/>
                <a:gd name="T14" fmla="*/ 143 w 143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106">
                  <a:moveTo>
                    <a:pt x="0" y="0"/>
                  </a:moveTo>
                  <a:lnTo>
                    <a:pt x="143" y="52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Freeform 38"/>
            <p:cNvSpPr>
              <a:spLocks/>
            </p:cNvSpPr>
            <p:nvPr/>
          </p:nvSpPr>
          <p:spPr bwMode="auto">
            <a:xfrm>
              <a:off x="6298" y="4792"/>
              <a:ext cx="873" cy="780"/>
            </a:xfrm>
            <a:custGeom>
              <a:avLst/>
              <a:gdLst>
                <a:gd name="T0" fmla="*/ 1133 w 845"/>
                <a:gd name="T1" fmla="*/ 111 h 995"/>
                <a:gd name="T2" fmla="*/ 1133 w 845"/>
                <a:gd name="T3" fmla="*/ 0 h 995"/>
                <a:gd name="T4" fmla="*/ 0 w 845"/>
                <a:gd name="T5" fmla="*/ 0 h 995"/>
                <a:gd name="T6" fmla="*/ 0 60000 65536"/>
                <a:gd name="T7" fmla="*/ 0 60000 65536"/>
                <a:gd name="T8" fmla="*/ 0 60000 65536"/>
                <a:gd name="T9" fmla="*/ 0 w 845"/>
                <a:gd name="T10" fmla="*/ 0 h 995"/>
                <a:gd name="T11" fmla="*/ 845 w 845"/>
                <a:gd name="T12" fmla="*/ 995 h 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5" h="995">
                  <a:moveTo>
                    <a:pt x="845" y="995"/>
                  </a:moveTo>
                  <a:lnTo>
                    <a:pt x="845" y="0"/>
                  </a:lnTo>
                  <a:lnTo>
                    <a:pt x="0" y="0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Freeform 39"/>
            <p:cNvSpPr>
              <a:spLocks/>
            </p:cNvSpPr>
            <p:nvPr/>
          </p:nvSpPr>
          <p:spPr bwMode="auto">
            <a:xfrm>
              <a:off x="6298" y="3773"/>
              <a:ext cx="873" cy="1355"/>
            </a:xfrm>
            <a:custGeom>
              <a:avLst/>
              <a:gdLst>
                <a:gd name="T0" fmla="*/ 1133 w 845"/>
                <a:gd name="T1" fmla="*/ 228 h 1693"/>
                <a:gd name="T2" fmla="*/ 1133 w 845"/>
                <a:gd name="T3" fmla="*/ 0 h 1693"/>
                <a:gd name="T4" fmla="*/ 0 w 845"/>
                <a:gd name="T5" fmla="*/ 0 h 1693"/>
                <a:gd name="T6" fmla="*/ 0 60000 65536"/>
                <a:gd name="T7" fmla="*/ 0 60000 65536"/>
                <a:gd name="T8" fmla="*/ 0 60000 65536"/>
                <a:gd name="T9" fmla="*/ 0 w 845"/>
                <a:gd name="T10" fmla="*/ 0 h 1693"/>
                <a:gd name="T11" fmla="*/ 845 w 845"/>
                <a:gd name="T12" fmla="*/ 1693 h 16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5" h="1693">
                  <a:moveTo>
                    <a:pt x="845" y="1693"/>
                  </a:moveTo>
                  <a:lnTo>
                    <a:pt x="845" y="0"/>
                  </a:lnTo>
                  <a:lnTo>
                    <a:pt x="0" y="0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Freeform 40"/>
            <p:cNvSpPr>
              <a:spLocks/>
            </p:cNvSpPr>
            <p:nvPr/>
          </p:nvSpPr>
          <p:spPr bwMode="auto">
            <a:xfrm>
              <a:off x="7121" y="5572"/>
              <a:ext cx="120" cy="221"/>
            </a:xfrm>
            <a:custGeom>
              <a:avLst/>
              <a:gdLst>
                <a:gd name="T0" fmla="*/ 844 w 94"/>
                <a:gd name="T1" fmla="*/ 0 h 159"/>
                <a:gd name="T2" fmla="*/ 434 w 94"/>
                <a:gd name="T3" fmla="*/ 3083 h 159"/>
                <a:gd name="T4" fmla="*/ 0 w 94"/>
                <a:gd name="T5" fmla="*/ 0 h 159"/>
                <a:gd name="T6" fmla="*/ 844 w 94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59"/>
                <a:gd name="T14" fmla="*/ 94 w 94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59">
                  <a:moveTo>
                    <a:pt x="94" y="0"/>
                  </a:moveTo>
                  <a:lnTo>
                    <a:pt x="48" y="159"/>
                  </a:lnTo>
                  <a:lnTo>
                    <a:pt x="0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41"/>
            <p:cNvSpPr>
              <a:spLocks noChangeShapeType="1"/>
            </p:cNvSpPr>
            <p:nvPr/>
          </p:nvSpPr>
          <p:spPr bwMode="auto">
            <a:xfrm flipH="1">
              <a:off x="4780" y="6237"/>
              <a:ext cx="1395" cy="2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Freeform 42"/>
            <p:cNvSpPr>
              <a:spLocks/>
            </p:cNvSpPr>
            <p:nvPr/>
          </p:nvSpPr>
          <p:spPr bwMode="auto">
            <a:xfrm>
              <a:off x="4747" y="6165"/>
              <a:ext cx="180" cy="146"/>
            </a:xfrm>
            <a:custGeom>
              <a:avLst/>
              <a:gdLst>
                <a:gd name="T0" fmla="*/ 1197 w 142"/>
                <a:gd name="T1" fmla="*/ 1891 h 106"/>
                <a:gd name="T2" fmla="*/ 0 w 142"/>
                <a:gd name="T3" fmla="*/ 956 h 106"/>
                <a:gd name="T4" fmla="*/ 1197 w 142"/>
                <a:gd name="T5" fmla="*/ 0 h 106"/>
                <a:gd name="T6" fmla="*/ 1197 w 142"/>
                <a:gd name="T7" fmla="*/ 1891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06"/>
                <a:gd name="T14" fmla="*/ 142 w 142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06">
                  <a:moveTo>
                    <a:pt x="142" y="106"/>
                  </a:moveTo>
                  <a:lnTo>
                    <a:pt x="0" y="54"/>
                  </a:lnTo>
                  <a:lnTo>
                    <a:pt x="142" y="0"/>
                  </a:lnTo>
                  <a:lnTo>
                    <a:pt x="142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Freeform 43"/>
            <p:cNvSpPr>
              <a:spLocks noEditPoints="1"/>
            </p:cNvSpPr>
            <p:nvPr/>
          </p:nvSpPr>
          <p:spPr bwMode="auto">
            <a:xfrm>
              <a:off x="2209" y="4143"/>
              <a:ext cx="1332" cy="2662"/>
            </a:xfrm>
            <a:custGeom>
              <a:avLst/>
              <a:gdLst>
                <a:gd name="T0" fmla="*/ 8240 w 1047"/>
                <a:gd name="T1" fmla="*/ 36067 h 1921"/>
                <a:gd name="T2" fmla="*/ 9101 w 1047"/>
                <a:gd name="T3" fmla="*/ 35949 h 1921"/>
                <a:gd name="T4" fmla="*/ 9101 w 1047"/>
                <a:gd name="T5" fmla="*/ 36201 h 1921"/>
                <a:gd name="T6" fmla="*/ 6890 w 1047"/>
                <a:gd name="T7" fmla="*/ 36201 h 1921"/>
                <a:gd name="T8" fmla="*/ 6931 w 1047"/>
                <a:gd name="T9" fmla="*/ 35949 h 1921"/>
                <a:gd name="T10" fmla="*/ 7769 w 1047"/>
                <a:gd name="T11" fmla="*/ 36097 h 1921"/>
                <a:gd name="T12" fmla="*/ 5554 w 1047"/>
                <a:gd name="T13" fmla="*/ 36201 h 1921"/>
                <a:gd name="T14" fmla="*/ 5516 w 1047"/>
                <a:gd name="T15" fmla="*/ 35992 h 1921"/>
                <a:gd name="T16" fmla="*/ 6417 w 1047"/>
                <a:gd name="T17" fmla="*/ 36031 h 1921"/>
                <a:gd name="T18" fmla="*/ 6355 w 1047"/>
                <a:gd name="T19" fmla="*/ 36201 h 1921"/>
                <a:gd name="T20" fmla="*/ 4140 w 1047"/>
                <a:gd name="T21" fmla="*/ 36067 h 1921"/>
                <a:gd name="T22" fmla="*/ 5012 w 1047"/>
                <a:gd name="T23" fmla="*/ 35949 h 1921"/>
                <a:gd name="T24" fmla="*/ 5012 w 1047"/>
                <a:gd name="T25" fmla="*/ 36201 h 1921"/>
                <a:gd name="T26" fmla="*/ 2792 w 1047"/>
                <a:gd name="T27" fmla="*/ 36201 h 1921"/>
                <a:gd name="T28" fmla="*/ 2819 w 1047"/>
                <a:gd name="T29" fmla="*/ 35949 h 1921"/>
                <a:gd name="T30" fmla="*/ 3679 w 1047"/>
                <a:gd name="T31" fmla="*/ 36097 h 1921"/>
                <a:gd name="T32" fmla="*/ 1467 w 1047"/>
                <a:gd name="T33" fmla="*/ 36201 h 1921"/>
                <a:gd name="T34" fmla="*/ 1421 w 1047"/>
                <a:gd name="T35" fmla="*/ 35992 h 1921"/>
                <a:gd name="T36" fmla="*/ 2301 w 1047"/>
                <a:gd name="T37" fmla="*/ 36031 h 1921"/>
                <a:gd name="T38" fmla="*/ 2263 w 1047"/>
                <a:gd name="T39" fmla="*/ 36201 h 1921"/>
                <a:gd name="T40" fmla="*/ 59 w 1047"/>
                <a:gd name="T41" fmla="*/ 36067 h 1921"/>
                <a:gd name="T42" fmla="*/ 931 w 1047"/>
                <a:gd name="T43" fmla="*/ 35949 h 1921"/>
                <a:gd name="T44" fmla="*/ 931 w 1047"/>
                <a:gd name="T45" fmla="*/ 36201 h 1921"/>
                <a:gd name="T46" fmla="*/ 22 w 1047"/>
                <a:gd name="T47" fmla="*/ 32816 h 1921"/>
                <a:gd name="T48" fmla="*/ 121 w 1047"/>
                <a:gd name="T49" fmla="*/ 32882 h 1921"/>
                <a:gd name="T50" fmla="*/ 59 w 1047"/>
                <a:gd name="T51" fmla="*/ 34932 h 1921"/>
                <a:gd name="T52" fmla="*/ 0 w 1047"/>
                <a:gd name="T53" fmla="*/ 29609 h 1921"/>
                <a:gd name="T54" fmla="*/ 103 w 1047"/>
                <a:gd name="T55" fmla="*/ 29500 h 1921"/>
                <a:gd name="T56" fmla="*/ 95 w 1047"/>
                <a:gd name="T57" fmla="*/ 31650 h 1921"/>
                <a:gd name="T58" fmla="*/ 0 w 1047"/>
                <a:gd name="T59" fmla="*/ 31544 h 1921"/>
                <a:gd name="T60" fmla="*/ 75 w 1047"/>
                <a:gd name="T61" fmla="*/ 26192 h 1921"/>
                <a:gd name="T62" fmla="*/ 121 w 1047"/>
                <a:gd name="T63" fmla="*/ 28295 h 1921"/>
                <a:gd name="T64" fmla="*/ 22 w 1047"/>
                <a:gd name="T65" fmla="*/ 28295 h 1921"/>
                <a:gd name="T66" fmla="*/ 22 w 1047"/>
                <a:gd name="T67" fmla="*/ 22945 h 1921"/>
                <a:gd name="T68" fmla="*/ 121 w 1047"/>
                <a:gd name="T69" fmla="*/ 23089 h 1921"/>
                <a:gd name="T70" fmla="*/ 59 w 1047"/>
                <a:gd name="T71" fmla="*/ 25075 h 1921"/>
                <a:gd name="T72" fmla="*/ 0 w 1047"/>
                <a:gd name="T73" fmla="*/ 19769 h 1921"/>
                <a:gd name="T74" fmla="*/ 103 w 1047"/>
                <a:gd name="T75" fmla="*/ 19694 h 1921"/>
                <a:gd name="T76" fmla="*/ 95 w 1047"/>
                <a:gd name="T77" fmla="*/ 21823 h 1921"/>
                <a:gd name="T78" fmla="*/ 0 w 1047"/>
                <a:gd name="T79" fmla="*/ 21681 h 1921"/>
                <a:gd name="T80" fmla="*/ 75 w 1047"/>
                <a:gd name="T81" fmla="*/ 16363 h 1921"/>
                <a:gd name="T82" fmla="*/ 121 w 1047"/>
                <a:gd name="T83" fmla="*/ 18468 h 1921"/>
                <a:gd name="T84" fmla="*/ 22 w 1047"/>
                <a:gd name="T85" fmla="*/ 18468 h 1921"/>
                <a:gd name="T86" fmla="*/ 22 w 1047"/>
                <a:gd name="T87" fmla="*/ 13151 h 1921"/>
                <a:gd name="T88" fmla="*/ 121 w 1047"/>
                <a:gd name="T89" fmla="*/ 13231 h 1921"/>
                <a:gd name="T90" fmla="*/ 59 w 1047"/>
                <a:gd name="T91" fmla="*/ 15287 h 1921"/>
                <a:gd name="T92" fmla="*/ 0 w 1047"/>
                <a:gd name="T93" fmla="*/ 9970 h 1921"/>
                <a:gd name="T94" fmla="*/ 103 w 1047"/>
                <a:gd name="T95" fmla="*/ 9897 h 1921"/>
                <a:gd name="T96" fmla="*/ 95 w 1047"/>
                <a:gd name="T97" fmla="*/ 12006 h 1921"/>
                <a:gd name="T98" fmla="*/ 0 w 1047"/>
                <a:gd name="T99" fmla="*/ 11881 h 1921"/>
                <a:gd name="T100" fmla="*/ 75 w 1047"/>
                <a:gd name="T101" fmla="*/ 6586 h 1921"/>
                <a:gd name="T102" fmla="*/ 121 w 1047"/>
                <a:gd name="T103" fmla="*/ 8648 h 1921"/>
                <a:gd name="T104" fmla="*/ 22 w 1047"/>
                <a:gd name="T105" fmla="*/ 8648 h 1921"/>
                <a:gd name="T106" fmla="*/ 22 w 1047"/>
                <a:gd name="T107" fmla="*/ 3306 h 1921"/>
                <a:gd name="T108" fmla="*/ 121 w 1047"/>
                <a:gd name="T109" fmla="*/ 3430 h 1921"/>
                <a:gd name="T110" fmla="*/ 59 w 1047"/>
                <a:gd name="T111" fmla="*/ 5470 h 1921"/>
                <a:gd name="T112" fmla="*/ 0 w 1047"/>
                <a:gd name="T113" fmla="*/ 170 h 1921"/>
                <a:gd name="T114" fmla="*/ 103 w 1047"/>
                <a:gd name="T115" fmla="*/ 40 h 1921"/>
                <a:gd name="T116" fmla="*/ 95 w 1047"/>
                <a:gd name="T117" fmla="*/ 2160 h 1921"/>
                <a:gd name="T118" fmla="*/ 0 w 1047"/>
                <a:gd name="T119" fmla="*/ 2037 h 192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47"/>
                <a:gd name="T181" fmla="*/ 0 h 1921"/>
                <a:gd name="T182" fmla="*/ 1047 w 1047"/>
                <a:gd name="T183" fmla="*/ 1921 h 192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47" h="1921">
                  <a:moveTo>
                    <a:pt x="1041" y="1921"/>
                  </a:moveTo>
                  <a:lnTo>
                    <a:pt x="949" y="1921"/>
                  </a:lnTo>
                  <a:lnTo>
                    <a:pt x="947" y="1921"/>
                  </a:lnTo>
                  <a:lnTo>
                    <a:pt x="945" y="1921"/>
                  </a:lnTo>
                  <a:lnTo>
                    <a:pt x="944" y="1916"/>
                  </a:lnTo>
                  <a:lnTo>
                    <a:pt x="944" y="1914"/>
                  </a:lnTo>
                  <a:lnTo>
                    <a:pt x="944" y="1912"/>
                  </a:lnTo>
                  <a:lnTo>
                    <a:pt x="945" y="1910"/>
                  </a:lnTo>
                  <a:lnTo>
                    <a:pt x="947" y="1908"/>
                  </a:lnTo>
                  <a:lnTo>
                    <a:pt x="949" y="1908"/>
                  </a:lnTo>
                  <a:lnTo>
                    <a:pt x="1041" y="1908"/>
                  </a:lnTo>
                  <a:lnTo>
                    <a:pt x="1043" y="1908"/>
                  </a:lnTo>
                  <a:lnTo>
                    <a:pt x="1045" y="1910"/>
                  </a:lnTo>
                  <a:lnTo>
                    <a:pt x="1047" y="1912"/>
                  </a:lnTo>
                  <a:lnTo>
                    <a:pt x="1047" y="1914"/>
                  </a:lnTo>
                  <a:lnTo>
                    <a:pt x="1047" y="1916"/>
                  </a:lnTo>
                  <a:lnTo>
                    <a:pt x="1045" y="1921"/>
                  </a:lnTo>
                  <a:lnTo>
                    <a:pt x="1043" y="1921"/>
                  </a:lnTo>
                  <a:lnTo>
                    <a:pt x="1041" y="1921"/>
                  </a:lnTo>
                  <a:close/>
                  <a:moveTo>
                    <a:pt x="884" y="1921"/>
                  </a:moveTo>
                  <a:lnTo>
                    <a:pt x="794" y="1921"/>
                  </a:lnTo>
                  <a:lnTo>
                    <a:pt x="790" y="1921"/>
                  </a:lnTo>
                  <a:lnTo>
                    <a:pt x="789" y="1921"/>
                  </a:lnTo>
                  <a:lnTo>
                    <a:pt x="787" y="1916"/>
                  </a:lnTo>
                  <a:lnTo>
                    <a:pt x="787" y="1914"/>
                  </a:lnTo>
                  <a:lnTo>
                    <a:pt x="787" y="1912"/>
                  </a:lnTo>
                  <a:lnTo>
                    <a:pt x="789" y="1910"/>
                  </a:lnTo>
                  <a:lnTo>
                    <a:pt x="790" y="1908"/>
                  </a:lnTo>
                  <a:lnTo>
                    <a:pt x="794" y="1908"/>
                  </a:lnTo>
                  <a:lnTo>
                    <a:pt x="884" y="1908"/>
                  </a:lnTo>
                  <a:lnTo>
                    <a:pt x="886" y="1908"/>
                  </a:lnTo>
                  <a:lnTo>
                    <a:pt x="888" y="1910"/>
                  </a:lnTo>
                  <a:lnTo>
                    <a:pt x="890" y="1912"/>
                  </a:lnTo>
                  <a:lnTo>
                    <a:pt x="892" y="1914"/>
                  </a:lnTo>
                  <a:lnTo>
                    <a:pt x="890" y="1916"/>
                  </a:lnTo>
                  <a:lnTo>
                    <a:pt x="888" y="1921"/>
                  </a:lnTo>
                  <a:lnTo>
                    <a:pt x="886" y="1921"/>
                  </a:lnTo>
                  <a:lnTo>
                    <a:pt x="884" y="1921"/>
                  </a:lnTo>
                  <a:close/>
                  <a:moveTo>
                    <a:pt x="728" y="1921"/>
                  </a:moveTo>
                  <a:lnTo>
                    <a:pt x="637" y="1921"/>
                  </a:lnTo>
                  <a:lnTo>
                    <a:pt x="633" y="1921"/>
                  </a:lnTo>
                  <a:lnTo>
                    <a:pt x="632" y="1921"/>
                  </a:lnTo>
                  <a:lnTo>
                    <a:pt x="632" y="1916"/>
                  </a:lnTo>
                  <a:lnTo>
                    <a:pt x="630" y="1914"/>
                  </a:lnTo>
                  <a:lnTo>
                    <a:pt x="632" y="1912"/>
                  </a:lnTo>
                  <a:lnTo>
                    <a:pt x="632" y="1910"/>
                  </a:lnTo>
                  <a:lnTo>
                    <a:pt x="633" y="1908"/>
                  </a:lnTo>
                  <a:lnTo>
                    <a:pt x="637" y="1908"/>
                  </a:lnTo>
                  <a:lnTo>
                    <a:pt x="728" y="1908"/>
                  </a:lnTo>
                  <a:lnTo>
                    <a:pt x="731" y="1908"/>
                  </a:lnTo>
                  <a:lnTo>
                    <a:pt x="733" y="1910"/>
                  </a:lnTo>
                  <a:lnTo>
                    <a:pt x="735" y="1912"/>
                  </a:lnTo>
                  <a:lnTo>
                    <a:pt x="735" y="1914"/>
                  </a:lnTo>
                  <a:lnTo>
                    <a:pt x="735" y="1916"/>
                  </a:lnTo>
                  <a:lnTo>
                    <a:pt x="733" y="1921"/>
                  </a:lnTo>
                  <a:lnTo>
                    <a:pt x="731" y="1921"/>
                  </a:lnTo>
                  <a:lnTo>
                    <a:pt x="728" y="1921"/>
                  </a:lnTo>
                  <a:close/>
                  <a:moveTo>
                    <a:pt x="573" y="1921"/>
                  </a:moveTo>
                  <a:lnTo>
                    <a:pt x="480" y="1921"/>
                  </a:lnTo>
                  <a:lnTo>
                    <a:pt x="478" y="1921"/>
                  </a:lnTo>
                  <a:lnTo>
                    <a:pt x="477" y="1921"/>
                  </a:lnTo>
                  <a:lnTo>
                    <a:pt x="475" y="1916"/>
                  </a:lnTo>
                  <a:lnTo>
                    <a:pt x="475" y="1914"/>
                  </a:lnTo>
                  <a:lnTo>
                    <a:pt x="475" y="1912"/>
                  </a:lnTo>
                  <a:lnTo>
                    <a:pt x="477" y="1910"/>
                  </a:lnTo>
                  <a:lnTo>
                    <a:pt x="478" y="1908"/>
                  </a:lnTo>
                  <a:lnTo>
                    <a:pt x="480" y="1908"/>
                  </a:lnTo>
                  <a:lnTo>
                    <a:pt x="573" y="1908"/>
                  </a:lnTo>
                  <a:lnTo>
                    <a:pt x="574" y="1908"/>
                  </a:lnTo>
                  <a:lnTo>
                    <a:pt x="576" y="1910"/>
                  </a:lnTo>
                  <a:lnTo>
                    <a:pt x="578" y="1912"/>
                  </a:lnTo>
                  <a:lnTo>
                    <a:pt x="578" y="1914"/>
                  </a:lnTo>
                  <a:lnTo>
                    <a:pt x="578" y="1916"/>
                  </a:lnTo>
                  <a:lnTo>
                    <a:pt x="576" y="1921"/>
                  </a:lnTo>
                  <a:lnTo>
                    <a:pt x="574" y="1921"/>
                  </a:lnTo>
                  <a:lnTo>
                    <a:pt x="573" y="1921"/>
                  </a:lnTo>
                  <a:close/>
                  <a:moveTo>
                    <a:pt x="416" y="1921"/>
                  </a:moveTo>
                  <a:lnTo>
                    <a:pt x="323" y="1921"/>
                  </a:lnTo>
                  <a:lnTo>
                    <a:pt x="322" y="1921"/>
                  </a:lnTo>
                  <a:lnTo>
                    <a:pt x="320" y="1921"/>
                  </a:lnTo>
                  <a:lnTo>
                    <a:pt x="318" y="1916"/>
                  </a:lnTo>
                  <a:lnTo>
                    <a:pt x="318" y="1914"/>
                  </a:lnTo>
                  <a:lnTo>
                    <a:pt x="318" y="1912"/>
                  </a:lnTo>
                  <a:lnTo>
                    <a:pt x="320" y="1910"/>
                  </a:lnTo>
                  <a:lnTo>
                    <a:pt x="322" y="1908"/>
                  </a:lnTo>
                  <a:lnTo>
                    <a:pt x="323" y="1908"/>
                  </a:lnTo>
                  <a:lnTo>
                    <a:pt x="416" y="1908"/>
                  </a:lnTo>
                  <a:lnTo>
                    <a:pt x="418" y="1908"/>
                  </a:lnTo>
                  <a:lnTo>
                    <a:pt x="419" y="1910"/>
                  </a:lnTo>
                  <a:lnTo>
                    <a:pt x="421" y="1912"/>
                  </a:lnTo>
                  <a:lnTo>
                    <a:pt x="421" y="1914"/>
                  </a:lnTo>
                  <a:lnTo>
                    <a:pt x="421" y="1916"/>
                  </a:lnTo>
                  <a:lnTo>
                    <a:pt x="419" y="1921"/>
                  </a:lnTo>
                  <a:lnTo>
                    <a:pt x="418" y="1921"/>
                  </a:lnTo>
                  <a:lnTo>
                    <a:pt x="416" y="1921"/>
                  </a:lnTo>
                  <a:close/>
                  <a:moveTo>
                    <a:pt x="259" y="1921"/>
                  </a:moveTo>
                  <a:lnTo>
                    <a:pt x="168" y="1921"/>
                  </a:lnTo>
                  <a:lnTo>
                    <a:pt x="165" y="1921"/>
                  </a:lnTo>
                  <a:lnTo>
                    <a:pt x="163" y="1921"/>
                  </a:lnTo>
                  <a:lnTo>
                    <a:pt x="161" y="1916"/>
                  </a:lnTo>
                  <a:lnTo>
                    <a:pt x="161" y="1914"/>
                  </a:lnTo>
                  <a:lnTo>
                    <a:pt x="161" y="1912"/>
                  </a:lnTo>
                  <a:lnTo>
                    <a:pt x="163" y="1910"/>
                  </a:lnTo>
                  <a:lnTo>
                    <a:pt x="165" y="1908"/>
                  </a:lnTo>
                  <a:lnTo>
                    <a:pt x="168" y="1908"/>
                  </a:lnTo>
                  <a:lnTo>
                    <a:pt x="259" y="1908"/>
                  </a:lnTo>
                  <a:lnTo>
                    <a:pt x="261" y="1908"/>
                  </a:lnTo>
                  <a:lnTo>
                    <a:pt x="264" y="1910"/>
                  </a:lnTo>
                  <a:lnTo>
                    <a:pt x="264" y="1912"/>
                  </a:lnTo>
                  <a:lnTo>
                    <a:pt x="266" y="1914"/>
                  </a:lnTo>
                  <a:lnTo>
                    <a:pt x="264" y="1916"/>
                  </a:lnTo>
                  <a:lnTo>
                    <a:pt x="264" y="1921"/>
                  </a:lnTo>
                  <a:lnTo>
                    <a:pt x="261" y="1921"/>
                  </a:lnTo>
                  <a:lnTo>
                    <a:pt x="259" y="1921"/>
                  </a:lnTo>
                  <a:close/>
                  <a:moveTo>
                    <a:pt x="102" y="1921"/>
                  </a:moveTo>
                  <a:lnTo>
                    <a:pt x="12" y="1921"/>
                  </a:lnTo>
                  <a:lnTo>
                    <a:pt x="10" y="1921"/>
                  </a:lnTo>
                  <a:lnTo>
                    <a:pt x="6" y="1921"/>
                  </a:lnTo>
                  <a:lnTo>
                    <a:pt x="6" y="1916"/>
                  </a:lnTo>
                  <a:lnTo>
                    <a:pt x="6" y="1914"/>
                  </a:lnTo>
                  <a:lnTo>
                    <a:pt x="6" y="1912"/>
                  </a:lnTo>
                  <a:lnTo>
                    <a:pt x="6" y="1910"/>
                  </a:lnTo>
                  <a:lnTo>
                    <a:pt x="10" y="1908"/>
                  </a:lnTo>
                  <a:lnTo>
                    <a:pt x="12" y="1908"/>
                  </a:lnTo>
                  <a:lnTo>
                    <a:pt x="102" y="1908"/>
                  </a:lnTo>
                  <a:lnTo>
                    <a:pt x="106" y="1908"/>
                  </a:lnTo>
                  <a:lnTo>
                    <a:pt x="108" y="1910"/>
                  </a:lnTo>
                  <a:lnTo>
                    <a:pt x="109" y="1912"/>
                  </a:lnTo>
                  <a:lnTo>
                    <a:pt x="109" y="1914"/>
                  </a:lnTo>
                  <a:lnTo>
                    <a:pt x="109" y="1916"/>
                  </a:lnTo>
                  <a:lnTo>
                    <a:pt x="108" y="1921"/>
                  </a:lnTo>
                  <a:lnTo>
                    <a:pt x="106" y="1921"/>
                  </a:lnTo>
                  <a:lnTo>
                    <a:pt x="102" y="1921"/>
                  </a:lnTo>
                  <a:close/>
                  <a:moveTo>
                    <a:pt x="0" y="1847"/>
                  </a:moveTo>
                  <a:lnTo>
                    <a:pt x="0" y="1745"/>
                  </a:lnTo>
                  <a:lnTo>
                    <a:pt x="2" y="1743"/>
                  </a:lnTo>
                  <a:lnTo>
                    <a:pt x="2" y="1741"/>
                  </a:lnTo>
                  <a:lnTo>
                    <a:pt x="6" y="1739"/>
                  </a:lnTo>
                  <a:lnTo>
                    <a:pt x="8" y="1739"/>
                  </a:lnTo>
                  <a:lnTo>
                    <a:pt x="10" y="1739"/>
                  </a:lnTo>
                  <a:lnTo>
                    <a:pt x="12" y="1741"/>
                  </a:lnTo>
                  <a:lnTo>
                    <a:pt x="13" y="1743"/>
                  </a:lnTo>
                  <a:lnTo>
                    <a:pt x="13" y="1745"/>
                  </a:lnTo>
                  <a:lnTo>
                    <a:pt x="13" y="1847"/>
                  </a:lnTo>
                  <a:lnTo>
                    <a:pt x="13" y="1849"/>
                  </a:lnTo>
                  <a:lnTo>
                    <a:pt x="12" y="1851"/>
                  </a:lnTo>
                  <a:lnTo>
                    <a:pt x="10" y="1854"/>
                  </a:lnTo>
                  <a:lnTo>
                    <a:pt x="8" y="1854"/>
                  </a:lnTo>
                  <a:lnTo>
                    <a:pt x="6" y="1854"/>
                  </a:lnTo>
                  <a:lnTo>
                    <a:pt x="2" y="1851"/>
                  </a:lnTo>
                  <a:lnTo>
                    <a:pt x="2" y="1849"/>
                  </a:lnTo>
                  <a:lnTo>
                    <a:pt x="0" y="1847"/>
                  </a:lnTo>
                  <a:close/>
                  <a:moveTo>
                    <a:pt x="0" y="1674"/>
                  </a:moveTo>
                  <a:lnTo>
                    <a:pt x="0" y="1572"/>
                  </a:lnTo>
                  <a:lnTo>
                    <a:pt x="2" y="1567"/>
                  </a:lnTo>
                  <a:lnTo>
                    <a:pt x="2" y="1565"/>
                  </a:lnTo>
                  <a:lnTo>
                    <a:pt x="6" y="1565"/>
                  </a:lnTo>
                  <a:lnTo>
                    <a:pt x="8" y="1565"/>
                  </a:lnTo>
                  <a:lnTo>
                    <a:pt x="10" y="1565"/>
                  </a:lnTo>
                  <a:lnTo>
                    <a:pt x="12" y="1565"/>
                  </a:lnTo>
                  <a:lnTo>
                    <a:pt x="13" y="1567"/>
                  </a:lnTo>
                  <a:lnTo>
                    <a:pt x="13" y="1572"/>
                  </a:lnTo>
                  <a:lnTo>
                    <a:pt x="13" y="1674"/>
                  </a:lnTo>
                  <a:lnTo>
                    <a:pt x="13" y="1676"/>
                  </a:lnTo>
                  <a:lnTo>
                    <a:pt x="12" y="1678"/>
                  </a:lnTo>
                  <a:lnTo>
                    <a:pt x="10" y="1680"/>
                  </a:lnTo>
                  <a:lnTo>
                    <a:pt x="8" y="1680"/>
                  </a:lnTo>
                  <a:lnTo>
                    <a:pt x="6" y="1680"/>
                  </a:lnTo>
                  <a:lnTo>
                    <a:pt x="2" y="1678"/>
                  </a:lnTo>
                  <a:lnTo>
                    <a:pt x="2" y="1676"/>
                  </a:lnTo>
                  <a:lnTo>
                    <a:pt x="0" y="1674"/>
                  </a:lnTo>
                  <a:close/>
                  <a:moveTo>
                    <a:pt x="0" y="1498"/>
                  </a:moveTo>
                  <a:lnTo>
                    <a:pt x="0" y="1398"/>
                  </a:lnTo>
                  <a:lnTo>
                    <a:pt x="2" y="1394"/>
                  </a:lnTo>
                  <a:lnTo>
                    <a:pt x="2" y="1392"/>
                  </a:lnTo>
                  <a:lnTo>
                    <a:pt x="6" y="1392"/>
                  </a:lnTo>
                  <a:lnTo>
                    <a:pt x="8" y="1390"/>
                  </a:lnTo>
                  <a:lnTo>
                    <a:pt x="10" y="1392"/>
                  </a:lnTo>
                  <a:lnTo>
                    <a:pt x="12" y="1392"/>
                  </a:lnTo>
                  <a:lnTo>
                    <a:pt x="13" y="1394"/>
                  </a:lnTo>
                  <a:lnTo>
                    <a:pt x="13" y="1398"/>
                  </a:lnTo>
                  <a:lnTo>
                    <a:pt x="13" y="1498"/>
                  </a:lnTo>
                  <a:lnTo>
                    <a:pt x="13" y="1502"/>
                  </a:lnTo>
                  <a:lnTo>
                    <a:pt x="12" y="1504"/>
                  </a:lnTo>
                  <a:lnTo>
                    <a:pt x="10" y="1507"/>
                  </a:lnTo>
                  <a:lnTo>
                    <a:pt x="8" y="1507"/>
                  </a:lnTo>
                  <a:lnTo>
                    <a:pt x="6" y="1507"/>
                  </a:lnTo>
                  <a:lnTo>
                    <a:pt x="2" y="1504"/>
                  </a:lnTo>
                  <a:lnTo>
                    <a:pt x="2" y="1502"/>
                  </a:lnTo>
                  <a:lnTo>
                    <a:pt x="0" y="1498"/>
                  </a:lnTo>
                  <a:close/>
                  <a:moveTo>
                    <a:pt x="0" y="1325"/>
                  </a:moveTo>
                  <a:lnTo>
                    <a:pt x="0" y="1225"/>
                  </a:lnTo>
                  <a:lnTo>
                    <a:pt x="2" y="1220"/>
                  </a:lnTo>
                  <a:lnTo>
                    <a:pt x="2" y="1218"/>
                  </a:lnTo>
                  <a:lnTo>
                    <a:pt x="6" y="1216"/>
                  </a:lnTo>
                  <a:lnTo>
                    <a:pt x="8" y="1216"/>
                  </a:lnTo>
                  <a:lnTo>
                    <a:pt x="10" y="1216"/>
                  </a:lnTo>
                  <a:lnTo>
                    <a:pt x="12" y="1218"/>
                  </a:lnTo>
                  <a:lnTo>
                    <a:pt x="13" y="1220"/>
                  </a:lnTo>
                  <a:lnTo>
                    <a:pt x="13" y="1225"/>
                  </a:lnTo>
                  <a:lnTo>
                    <a:pt x="13" y="1325"/>
                  </a:lnTo>
                  <a:lnTo>
                    <a:pt x="13" y="1329"/>
                  </a:lnTo>
                  <a:lnTo>
                    <a:pt x="12" y="1331"/>
                  </a:lnTo>
                  <a:lnTo>
                    <a:pt x="10" y="1331"/>
                  </a:lnTo>
                  <a:lnTo>
                    <a:pt x="8" y="1333"/>
                  </a:lnTo>
                  <a:lnTo>
                    <a:pt x="6" y="1331"/>
                  </a:lnTo>
                  <a:lnTo>
                    <a:pt x="2" y="1331"/>
                  </a:lnTo>
                  <a:lnTo>
                    <a:pt x="2" y="1329"/>
                  </a:lnTo>
                  <a:lnTo>
                    <a:pt x="0" y="1325"/>
                  </a:lnTo>
                  <a:close/>
                  <a:moveTo>
                    <a:pt x="0" y="1151"/>
                  </a:moveTo>
                  <a:lnTo>
                    <a:pt x="0" y="1049"/>
                  </a:lnTo>
                  <a:lnTo>
                    <a:pt x="2" y="1047"/>
                  </a:lnTo>
                  <a:lnTo>
                    <a:pt x="2" y="1045"/>
                  </a:lnTo>
                  <a:lnTo>
                    <a:pt x="6" y="1043"/>
                  </a:lnTo>
                  <a:lnTo>
                    <a:pt x="8" y="1043"/>
                  </a:lnTo>
                  <a:lnTo>
                    <a:pt x="10" y="1043"/>
                  </a:lnTo>
                  <a:lnTo>
                    <a:pt x="12" y="1045"/>
                  </a:lnTo>
                  <a:lnTo>
                    <a:pt x="13" y="1047"/>
                  </a:lnTo>
                  <a:lnTo>
                    <a:pt x="13" y="1049"/>
                  </a:lnTo>
                  <a:lnTo>
                    <a:pt x="13" y="1151"/>
                  </a:lnTo>
                  <a:lnTo>
                    <a:pt x="13" y="1153"/>
                  </a:lnTo>
                  <a:lnTo>
                    <a:pt x="12" y="1158"/>
                  </a:lnTo>
                  <a:lnTo>
                    <a:pt x="10" y="1158"/>
                  </a:lnTo>
                  <a:lnTo>
                    <a:pt x="8" y="1160"/>
                  </a:lnTo>
                  <a:lnTo>
                    <a:pt x="6" y="1158"/>
                  </a:lnTo>
                  <a:lnTo>
                    <a:pt x="2" y="1158"/>
                  </a:lnTo>
                  <a:lnTo>
                    <a:pt x="2" y="1153"/>
                  </a:lnTo>
                  <a:lnTo>
                    <a:pt x="0" y="1151"/>
                  </a:lnTo>
                  <a:close/>
                  <a:moveTo>
                    <a:pt x="0" y="978"/>
                  </a:moveTo>
                  <a:lnTo>
                    <a:pt x="0" y="876"/>
                  </a:lnTo>
                  <a:lnTo>
                    <a:pt x="2" y="874"/>
                  </a:lnTo>
                  <a:lnTo>
                    <a:pt x="2" y="871"/>
                  </a:lnTo>
                  <a:lnTo>
                    <a:pt x="6" y="869"/>
                  </a:lnTo>
                  <a:lnTo>
                    <a:pt x="8" y="869"/>
                  </a:lnTo>
                  <a:lnTo>
                    <a:pt x="10" y="869"/>
                  </a:lnTo>
                  <a:lnTo>
                    <a:pt x="12" y="871"/>
                  </a:lnTo>
                  <a:lnTo>
                    <a:pt x="13" y="874"/>
                  </a:lnTo>
                  <a:lnTo>
                    <a:pt x="13" y="876"/>
                  </a:lnTo>
                  <a:lnTo>
                    <a:pt x="13" y="978"/>
                  </a:lnTo>
                  <a:lnTo>
                    <a:pt x="13" y="980"/>
                  </a:lnTo>
                  <a:lnTo>
                    <a:pt x="12" y="982"/>
                  </a:lnTo>
                  <a:lnTo>
                    <a:pt x="10" y="984"/>
                  </a:lnTo>
                  <a:lnTo>
                    <a:pt x="8" y="984"/>
                  </a:lnTo>
                  <a:lnTo>
                    <a:pt x="6" y="984"/>
                  </a:lnTo>
                  <a:lnTo>
                    <a:pt x="2" y="982"/>
                  </a:lnTo>
                  <a:lnTo>
                    <a:pt x="2" y="980"/>
                  </a:lnTo>
                  <a:lnTo>
                    <a:pt x="0" y="978"/>
                  </a:lnTo>
                  <a:close/>
                  <a:moveTo>
                    <a:pt x="0" y="804"/>
                  </a:moveTo>
                  <a:lnTo>
                    <a:pt x="0" y="702"/>
                  </a:lnTo>
                  <a:lnTo>
                    <a:pt x="2" y="700"/>
                  </a:lnTo>
                  <a:lnTo>
                    <a:pt x="2" y="698"/>
                  </a:lnTo>
                  <a:lnTo>
                    <a:pt x="6" y="696"/>
                  </a:lnTo>
                  <a:lnTo>
                    <a:pt x="8" y="696"/>
                  </a:lnTo>
                  <a:lnTo>
                    <a:pt x="10" y="696"/>
                  </a:lnTo>
                  <a:lnTo>
                    <a:pt x="12" y="698"/>
                  </a:lnTo>
                  <a:lnTo>
                    <a:pt x="13" y="700"/>
                  </a:lnTo>
                  <a:lnTo>
                    <a:pt x="13" y="702"/>
                  </a:lnTo>
                  <a:lnTo>
                    <a:pt x="13" y="804"/>
                  </a:lnTo>
                  <a:lnTo>
                    <a:pt x="13" y="806"/>
                  </a:lnTo>
                  <a:lnTo>
                    <a:pt x="12" y="809"/>
                  </a:lnTo>
                  <a:lnTo>
                    <a:pt x="10" y="811"/>
                  </a:lnTo>
                  <a:lnTo>
                    <a:pt x="8" y="811"/>
                  </a:lnTo>
                  <a:lnTo>
                    <a:pt x="6" y="811"/>
                  </a:lnTo>
                  <a:lnTo>
                    <a:pt x="2" y="809"/>
                  </a:lnTo>
                  <a:lnTo>
                    <a:pt x="2" y="806"/>
                  </a:lnTo>
                  <a:lnTo>
                    <a:pt x="0" y="804"/>
                  </a:lnTo>
                  <a:close/>
                  <a:moveTo>
                    <a:pt x="0" y="631"/>
                  </a:moveTo>
                  <a:lnTo>
                    <a:pt x="0" y="529"/>
                  </a:lnTo>
                  <a:lnTo>
                    <a:pt x="2" y="527"/>
                  </a:lnTo>
                  <a:lnTo>
                    <a:pt x="2" y="525"/>
                  </a:lnTo>
                  <a:lnTo>
                    <a:pt x="6" y="522"/>
                  </a:lnTo>
                  <a:lnTo>
                    <a:pt x="8" y="522"/>
                  </a:lnTo>
                  <a:lnTo>
                    <a:pt x="10" y="522"/>
                  </a:lnTo>
                  <a:lnTo>
                    <a:pt x="12" y="525"/>
                  </a:lnTo>
                  <a:lnTo>
                    <a:pt x="13" y="527"/>
                  </a:lnTo>
                  <a:lnTo>
                    <a:pt x="13" y="529"/>
                  </a:lnTo>
                  <a:lnTo>
                    <a:pt x="13" y="631"/>
                  </a:lnTo>
                  <a:lnTo>
                    <a:pt x="13" y="633"/>
                  </a:lnTo>
                  <a:lnTo>
                    <a:pt x="12" y="635"/>
                  </a:lnTo>
                  <a:lnTo>
                    <a:pt x="10" y="637"/>
                  </a:lnTo>
                  <a:lnTo>
                    <a:pt x="8" y="637"/>
                  </a:lnTo>
                  <a:lnTo>
                    <a:pt x="6" y="637"/>
                  </a:lnTo>
                  <a:lnTo>
                    <a:pt x="2" y="635"/>
                  </a:lnTo>
                  <a:lnTo>
                    <a:pt x="2" y="633"/>
                  </a:lnTo>
                  <a:lnTo>
                    <a:pt x="0" y="631"/>
                  </a:lnTo>
                  <a:close/>
                  <a:moveTo>
                    <a:pt x="0" y="457"/>
                  </a:moveTo>
                  <a:lnTo>
                    <a:pt x="0" y="355"/>
                  </a:lnTo>
                  <a:lnTo>
                    <a:pt x="2" y="353"/>
                  </a:lnTo>
                  <a:lnTo>
                    <a:pt x="2" y="349"/>
                  </a:lnTo>
                  <a:lnTo>
                    <a:pt x="6" y="349"/>
                  </a:lnTo>
                  <a:lnTo>
                    <a:pt x="8" y="349"/>
                  </a:lnTo>
                  <a:lnTo>
                    <a:pt x="10" y="349"/>
                  </a:lnTo>
                  <a:lnTo>
                    <a:pt x="12" y="349"/>
                  </a:lnTo>
                  <a:lnTo>
                    <a:pt x="13" y="353"/>
                  </a:lnTo>
                  <a:lnTo>
                    <a:pt x="13" y="355"/>
                  </a:lnTo>
                  <a:lnTo>
                    <a:pt x="13" y="457"/>
                  </a:lnTo>
                  <a:lnTo>
                    <a:pt x="13" y="459"/>
                  </a:lnTo>
                  <a:lnTo>
                    <a:pt x="12" y="462"/>
                  </a:lnTo>
                  <a:lnTo>
                    <a:pt x="10" y="464"/>
                  </a:lnTo>
                  <a:lnTo>
                    <a:pt x="8" y="464"/>
                  </a:lnTo>
                  <a:lnTo>
                    <a:pt x="6" y="464"/>
                  </a:lnTo>
                  <a:lnTo>
                    <a:pt x="2" y="462"/>
                  </a:lnTo>
                  <a:lnTo>
                    <a:pt x="2" y="459"/>
                  </a:lnTo>
                  <a:lnTo>
                    <a:pt x="0" y="457"/>
                  </a:lnTo>
                  <a:close/>
                  <a:moveTo>
                    <a:pt x="0" y="284"/>
                  </a:moveTo>
                  <a:lnTo>
                    <a:pt x="0" y="182"/>
                  </a:lnTo>
                  <a:lnTo>
                    <a:pt x="2" y="178"/>
                  </a:lnTo>
                  <a:lnTo>
                    <a:pt x="2" y="175"/>
                  </a:lnTo>
                  <a:lnTo>
                    <a:pt x="6" y="175"/>
                  </a:lnTo>
                  <a:lnTo>
                    <a:pt x="8" y="173"/>
                  </a:lnTo>
                  <a:lnTo>
                    <a:pt x="10" y="175"/>
                  </a:lnTo>
                  <a:lnTo>
                    <a:pt x="12" y="175"/>
                  </a:lnTo>
                  <a:lnTo>
                    <a:pt x="13" y="178"/>
                  </a:lnTo>
                  <a:lnTo>
                    <a:pt x="13" y="182"/>
                  </a:lnTo>
                  <a:lnTo>
                    <a:pt x="13" y="284"/>
                  </a:lnTo>
                  <a:lnTo>
                    <a:pt x="13" y="286"/>
                  </a:lnTo>
                  <a:lnTo>
                    <a:pt x="12" y="288"/>
                  </a:lnTo>
                  <a:lnTo>
                    <a:pt x="10" y="290"/>
                  </a:lnTo>
                  <a:lnTo>
                    <a:pt x="8" y="290"/>
                  </a:lnTo>
                  <a:lnTo>
                    <a:pt x="6" y="290"/>
                  </a:lnTo>
                  <a:lnTo>
                    <a:pt x="2" y="288"/>
                  </a:lnTo>
                  <a:lnTo>
                    <a:pt x="2" y="286"/>
                  </a:lnTo>
                  <a:lnTo>
                    <a:pt x="0" y="284"/>
                  </a:lnTo>
                  <a:close/>
                  <a:moveTo>
                    <a:pt x="0" y="108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9"/>
                  </a:lnTo>
                  <a:lnTo>
                    <a:pt x="13" y="108"/>
                  </a:lnTo>
                  <a:lnTo>
                    <a:pt x="13" y="113"/>
                  </a:lnTo>
                  <a:lnTo>
                    <a:pt x="12" y="115"/>
                  </a:lnTo>
                  <a:lnTo>
                    <a:pt x="10" y="115"/>
                  </a:lnTo>
                  <a:lnTo>
                    <a:pt x="8" y="117"/>
                  </a:lnTo>
                  <a:lnTo>
                    <a:pt x="6" y="115"/>
                  </a:lnTo>
                  <a:lnTo>
                    <a:pt x="2" y="115"/>
                  </a:lnTo>
                  <a:lnTo>
                    <a:pt x="2" y="11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808080"/>
            </a:solidFill>
            <a:ln w="825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Freeform 44"/>
            <p:cNvSpPr>
              <a:spLocks/>
            </p:cNvSpPr>
            <p:nvPr/>
          </p:nvSpPr>
          <p:spPr bwMode="auto">
            <a:xfrm>
              <a:off x="2158" y="3875"/>
              <a:ext cx="123" cy="220"/>
            </a:xfrm>
            <a:custGeom>
              <a:avLst/>
              <a:gdLst>
                <a:gd name="T0" fmla="*/ 0 w 96"/>
                <a:gd name="T1" fmla="*/ 3104 h 158"/>
                <a:gd name="T2" fmla="*/ 443 w 96"/>
                <a:gd name="T3" fmla="*/ 0 h 158"/>
                <a:gd name="T4" fmla="*/ 894 w 96"/>
                <a:gd name="T5" fmla="*/ 3104 h 158"/>
                <a:gd name="T6" fmla="*/ 0 w 96"/>
                <a:gd name="T7" fmla="*/ 3104 h 1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58"/>
                <a:gd name="T14" fmla="*/ 96 w 96"/>
                <a:gd name="T15" fmla="*/ 158 h 1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58">
                  <a:moveTo>
                    <a:pt x="0" y="158"/>
                  </a:moveTo>
                  <a:lnTo>
                    <a:pt x="48" y="0"/>
                  </a:lnTo>
                  <a:lnTo>
                    <a:pt x="96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Freeform 45"/>
            <p:cNvSpPr>
              <a:spLocks noEditPoints="1"/>
            </p:cNvSpPr>
            <p:nvPr/>
          </p:nvSpPr>
          <p:spPr bwMode="auto">
            <a:xfrm>
              <a:off x="6288" y="2908"/>
              <a:ext cx="2182" cy="875"/>
            </a:xfrm>
            <a:custGeom>
              <a:avLst/>
              <a:gdLst>
                <a:gd name="T0" fmla="*/ 837 w 1715"/>
                <a:gd name="T1" fmla="*/ 11089 h 631"/>
                <a:gd name="T2" fmla="*/ 873 w 1715"/>
                <a:gd name="T3" fmla="*/ 11289 h 631"/>
                <a:gd name="T4" fmla="*/ 59 w 1715"/>
                <a:gd name="T5" fmla="*/ 11959 h 631"/>
                <a:gd name="T6" fmla="*/ 0 w 1715"/>
                <a:gd name="T7" fmla="*/ 11826 h 631"/>
                <a:gd name="T8" fmla="*/ 59 w 1715"/>
                <a:gd name="T9" fmla="*/ 11711 h 631"/>
                <a:gd name="T10" fmla="*/ 2146 w 1715"/>
                <a:gd name="T11" fmla="*/ 10101 h 631"/>
                <a:gd name="T12" fmla="*/ 2165 w 1715"/>
                <a:gd name="T13" fmla="*/ 10280 h 631"/>
                <a:gd name="T14" fmla="*/ 1355 w 1715"/>
                <a:gd name="T15" fmla="*/ 10980 h 631"/>
                <a:gd name="T16" fmla="*/ 1309 w 1715"/>
                <a:gd name="T17" fmla="*/ 10793 h 631"/>
                <a:gd name="T18" fmla="*/ 1338 w 1715"/>
                <a:gd name="T19" fmla="*/ 10687 h 631"/>
                <a:gd name="T20" fmla="*/ 3429 w 1715"/>
                <a:gd name="T21" fmla="*/ 9081 h 631"/>
                <a:gd name="T22" fmla="*/ 3471 w 1715"/>
                <a:gd name="T23" fmla="*/ 9255 h 631"/>
                <a:gd name="T24" fmla="*/ 2668 w 1715"/>
                <a:gd name="T25" fmla="*/ 9944 h 631"/>
                <a:gd name="T26" fmla="*/ 2597 w 1715"/>
                <a:gd name="T27" fmla="*/ 9790 h 631"/>
                <a:gd name="T28" fmla="*/ 2648 w 1715"/>
                <a:gd name="T29" fmla="*/ 9656 h 631"/>
                <a:gd name="T30" fmla="*/ 4742 w 1715"/>
                <a:gd name="T31" fmla="*/ 8052 h 631"/>
                <a:gd name="T32" fmla="*/ 4762 w 1715"/>
                <a:gd name="T33" fmla="*/ 8273 h 631"/>
                <a:gd name="T34" fmla="*/ 3953 w 1715"/>
                <a:gd name="T35" fmla="*/ 8915 h 631"/>
                <a:gd name="T36" fmla="*/ 3907 w 1715"/>
                <a:gd name="T37" fmla="*/ 8767 h 631"/>
                <a:gd name="T38" fmla="*/ 3942 w 1715"/>
                <a:gd name="T39" fmla="*/ 8624 h 631"/>
                <a:gd name="T40" fmla="*/ 6027 w 1715"/>
                <a:gd name="T41" fmla="*/ 7028 h 631"/>
                <a:gd name="T42" fmla="*/ 6061 w 1715"/>
                <a:gd name="T43" fmla="*/ 7212 h 631"/>
                <a:gd name="T44" fmla="*/ 5262 w 1715"/>
                <a:gd name="T45" fmla="*/ 7887 h 631"/>
                <a:gd name="T46" fmla="*/ 5190 w 1715"/>
                <a:gd name="T47" fmla="*/ 7707 h 631"/>
                <a:gd name="T48" fmla="*/ 5237 w 1715"/>
                <a:gd name="T49" fmla="*/ 7599 h 631"/>
                <a:gd name="T50" fmla="*/ 7336 w 1715"/>
                <a:gd name="T51" fmla="*/ 5990 h 631"/>
                <a:gd name="T52" fmla="*/ 7372 w 1715"/>
                <a:gd name="T53" fmla="*/ 6194 h 631"/>
                <a:gd name="T54" fmla="*/ 6545 w 1715"/>
                <a:gd name="T55" fmla="*/ 6859 h 631"/>
                <a:gd name="T56" fmla="*/ 6503 w 1715"/>
                <a:gd name="T57" fmla="*/ 6695 h 631"/>
                <a:gd name="T58" fmla="*/ 6537 w 1715"/>
                <a:gd name="T59" fmla="*/ 6578 h 631"/>
                <a:gd name="T60" fmla="*/ 8643 w 1715"/>
                <a:gd name="T61" fmla="*/ 4963 h 631"/>
                <a:gd name="T62" fmla="*/ 8659 w 1715"/>
                <a:gd name="T63" fmla="*/ 5185 h 631"/>
                <a:gd name="T64" fmla="*/ 7855 w 1715"/>
                <a:gd name="T65" fmla="*/ 5834 h 631"/>
                <a:gd name="T66" fmla="*/ 7792 w 1715"/>
                <a:gd name="T67" fmla="*/ 5702 h 631"/>
                <a:gd name="T68" fmla="*/ 7835 w 1715"/>
                <a:gd name="T69" fmla="*/ 5586 h 631"/>
                <a:gd name="T70" fmla="*/ 9933 w 1715"/>
                <a:gd name="T71" fmla="*/ 3980 h 631"/>
                <a:gd name="T72" fmla="*/ 9968 w 1715"/>
                <a:gd name="T73" fmla="*/ 4159 h 631"/>
                <a:gd name="T74" fmla="*/ 9149 w 1715"/>
                <a:gd name="T75" fmla="*/ 4849 h 631"/>
                <a:gd name="T76" fmla="*/ 9094 w 1715"/>
                <a:gd name="T77" fmla="*/ 4694 h 631"/>
                <a:gd name="T78" fmla="*/ 9131 w 1715"/>
                <a:gd name="T79" fmla="*/ 4559 h 631"/>
                <a:gd name="T80" fmla="*/ 11241 w 1715"/>
                <a:gd name="T81" fmla="*/ 2958 h 631"/>
                <a:gd name="T82" fmla="*/ 11252 w 1715"/>
                <a:gd name="T83" fmla="*/ 3138 h 631"/>
                <a:gd name="T84" fmla="*/ 10447 w 1715"/>
                <a:gd name="T85" fmla="*/ 3819 h 631"/>
                <a:gd name="T86" fmla="*/ 10405 w 1715"/>
                <a:gd name="T87" fmla="*/ 3671 h 631"/>
                <a:gd name="T88" fmla="*/ 10432 w 1715"/>
                <a:gd name="T89" fmla="*/ 3529 h 631"/>
                <a:gd name="T90" fmla="*/ 12526 w 1715"/>
                <a:gd name="T91" fmla="*/ 1933 h 631"/>
                <a:gd name="T92" fmla="*/ 12565 w 1715"/>
                <a:gd name="T93" fmla="*/ 2094 h 631"/>
                <a:gd name="T94" fmla="*/ 11745 w 1715"/>
                <a:gd name="T95" fmla="*/ 2789 h 631"/>
                <a:gd name="T96" fmla="*/ 11684 w 1715"/>
                <a:gd name="T97" fmla="*/ 2647 h 631"/>
                <a:gd name="T98" fmla="*/ 11745 w 1715"/>
                <a:gd name="T99" fmla="*/ 2503 h 631"/>
                <a:gd name="T100" fmla="*/ 13835 w 1715"/>
                <a:gd name="T101" fmla="*/ 917 h 631"/>
                <a:gd name="T102" fmla="*/ 13849 w 1715"/>
                <a:gd name="T103" fmla="*/ 1098 h 631"/>
                <a:gd name="T104" fmla="*/ 13041 w 1715"/>
                <a:gd name="T105" fmla="*/ 1764 h 631"/>
                <a:gd name="T106" fmla="*/ 12994 w 1715"/>
                <a:gd name="T107" fmla="*/ 1585 h 631"/>
                <a:gd name="T108" fmla="*/ 13026 w 1715"/>
                <a:gd name="T109" fmla="*/ 1475 h 631"/>
                <a:gd name="T110" fmla="*/ 14961 w 1715"/>
                <a:gd name="T111" fmla="*/ 40 h 631"/>
                <a:gd name="T112" fmla="*/ 14983 w 1715"/>
                <a:gd name="T113" fmla="*/ 202 h 631"/>
                <a:gd name="T114" fmla="*/ 14340 w 1715"/>
                <a:gd name="T115" fmla="*/ 738 h 631"/>
                <a:gd name="T116" fmla="*/ 14283 w 1715"/>
                <a:gd name="T117" fmla="*/ 571 h 631"/>
                <a:gd name="T118" fmla="*/ 14340 w 1715"/>
                <a:gd name="T119" fmla="*/ 456 h 6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715"/>
                <a:gd name="T181" fmla="*/ 0 h 631"/>
                <a:gd name="T182" fmla="*/ 1715 w 1715"/>
                <a:gd name="T183" fmla="*/ 631 h 63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715" h="631">
                  <a:moveTo>
                    <a:pt x="6" y="618"/>
                  </a:moveTo>
                  <a:lnTo>
                    <a:pt x="93" y="585"/>
                  </a:lnTo>
                  <a:lnTo>
                    <a:pt x="94" y="585"/>
                  </a:lnTo>
                  <a:lnTo>
                    <a:pt x="96" y="585"/>
                  </a:lnTo>
                  <a:lnTo>
                    <a:pt x="98" y="587"/>
                  </a:lnTo>
                  <a:lnTo>
                    <a:pt x="100" y="590"/>
                  </a:lnTo>
                  <a:lnTo>
                    <a:pt x="100" y="594"/>
                  </a:lnTo>
                  <a:lnTo>
                    <a:pt x="100" y="596"/>
                  </a:lnTo>
                  <a:lnTo>
                    <a:pt x="98" y="598"/>
                  </a:lnTo>
                  <a:lnTo>
                    <a:pt x="96" y="598"/>
                  </a:lnTo>
                  <a:lnTo>
                    <a:pt x="9" y="631"/>
                  </a:lnTo>
                  <a:lnTo>
                    <a:pt x="6" y="631"/>
                  </a:lnTo>
                  <a:lnTo>
                    <a:pt x="4" y="631"/>
                  </a:lnTo>
                  <a:lnTo>
                    <a:pt x="2" y="629"/>
                  </a:lnTo>
                  <a:lnTo>
                    <a:pt x="2" y="626"/>
                  </a:lnTo>
                  <a:lnTo>
                    <a:pt x="0" y="624"/>
                  </a:lnTo>
                  <a:lnTo>
                    <a:pt x="2" y="620"/>
                  </a:lnTo>
                  <a:lnTo>
                    <a:pt x="4" y="618"/>
                  </a:lnTo>
                  <a:lnTo>
                    <a:pt x="6" y="618"/>
                  </a:lnTo>
                  <a:close/>
                  <a:moveTo>
                    <a:pt x="153" y="564"/>
                  </a:moveTo>
                  <a:lnTo>
                    <a:pt x="240" y="533"/>
                  </a:lnTo>
                  <a:lnTo>
                    <a:pt x="244" y="531"/>
                  </a:lnTo>
                  <a:lnTo>
                    <a:pt x="246" y="533"/>
                  </a:lnTo>
                  <a:lnTo>
                    <a:pt x="248" y="535"/>
                  </a:lnTo>
                  <a:lnTo>
                    <a:pt x="249" y="537"/>
                  </a:lnTo>
                  <a:lnTo>
                    <a:pt x="249" y="540"/>
                  </a:lnTo>
                  <a:lnTo>
                    <a:pt x="248" y="542"/>
                  </a:lnTo>
                  <a:lnTo>
                    <a:pt x="248" y="544"/>
                  </a:lnTo>
                  <a:lnTo>
                    <a:pt x="244" y="546"/>
                  </a:lnTo>
                  <a:lnTo>
                    <a:pt x="157" y="577"/>
                  </a:lnTo>
                  <a:lnTo>
                    <a:pt x="155" y="579"/>
                  </a:lnTo>
                  <a:lnTo>
                    <a:pt x="153" y="577"/>
                  </a:lnTo>
                  <a:lnTo>
                    <a:pt x="150" y="574"/>
                  </a:lnTo>
                  <a:lnTo>
                    <a:pt x="150" y="572"/>
                  </a:lnTo>
                  <a:lnTo>
                    <a:pt x="150" y="570"/>
                  </a:lnTo>
                  <a:lnTo>
                    <a:pt x="150" y="568"/>
                  </a:lnTo>
                  <a:lnTo>
                    <a:pt x="152" y="566"/>
                  </a:lnTo>
                  <a:lnTo>
                    <a:pt x="153" y="564"/>
                  </a:lnTo>
                  <a:close/>
                  <a:moveTo>
                    <a:pt x="303" y="509"/>
                  </a:moveTo>
                  <a:lnTo>
                    <a:pt x="390" y="479"/>
                  </a:lnTo>
                  <a:lnTo>
                    <a:pt x="391" y="477"/>
                  </a:lnTo>
                  <a:lnTo>
                    <a:pt x="393" y="479"/>
                  </a:lnTo>
                  <a:lnTo>
                    <a:pt x="395" y="481"/>
                  </a:lnTo>
                  <a:lnTo>
                    <a:pt x="397" y="483"/>
                  </a:lnTo>
                  <a:lnTo>
                    <a:pt x="397" y="485"/>
                  </a:lnTo>
                  <a:lnTo>
                    <a:pt x="397" y="488"/>
                  </a:lnTo>
                  <a:lnTo>
                    <a:pt x="395" y="490"/>
                  </a:lnTo>
                  <a:lnTo>
                    <a:pt x="393" y="492"/>
                  </a:lnTo>
                  <a:lnTo>
                    <a:pt x="307" y="522"/>
                  </a:lnTo>
                  <a:lnTo>
                    <a:pt x="305" y="524"/>
                  </a:lnTo>
                  <a:lnTo>
                    <a:pt x="301" y="522"/>
                  </a:lnTo>
                  <a:lnTo>
                    <a:pt x="299" y="522"/>
                  </a:lnTo>
                  <a:lnTo>
                    <a:pt x="299" y="518"/>
                  </a:lnTo>
                  <a:lnTo>
                    <a:pt x="297" y="516"/>
                  </a:lnTo>
                  <a:lnTo>
                    <a:pt x="299" y="514"/>
                  </a:lnTo>
                  <a:lnTo>
                    <a:pt x="301" y="511"/>
                  </a:lnTo>
                  <a:lnTo>
                    <a:pt x="303" y="509"/>
                  </a:lnTo>
                  <a:close/>
                  <a:moveTo>
                    <a:pt x="451" y="455"/>
                  </a:moveTo>
                  <a:lnTo>
                    <a:pt x="537" y="425"/>
                  </a:lnTo>
                  <a:lnTo>
                    <a:pt x="541" y="425"/>
                  </a:lnTo>
                  <a:lnTo>
                    <a:pt x="543" y="425"/>
                  </a:lnTo>
                  <a:lnTo>
                    <a:pt x="545" y="427"/>
                  </a:lnTo>
                  <a:lnTo>
                    <a:pt x="546" y="429"/>
                  </a:lnTo>
                  <a:lnTo>
                    <a:pt x="546" y="431"/>
                  </a:lnTo>
                  <a:lnTo>
                    <a:pt x="545" y="436"/>
                  </a:lnTo>
                  <a:lnTo>
                    <a:pt x="545" y="438"/>
                  </a:lnTo>
                  <a:lnTo>
                    <a:pt x="543" y="438"/>
                  </a:lnTo>
                  <a:lnTo>
                    <a:pt x="454" y="470"/>
                  </a:lnTo>
                  <a:lnTo>
                    <a:pt x="452" y="470"/>
                  </a:lnTo>
                  <a:lnTo>
                    <a:pt x="451" y="470"/>
                  </a:lnTo>
                  <a:lnTo>
                    <a:pt x="449" y="468"/>
                  </a:lnTo>
                  <a:lnTo>
                    <a:pt x="447" y="466"/>
                  </a:lnTo>
                  <a:lnTo>
                    <a:pt x="447" y="462"/>
                  </a:lnTo>
                  <a:lnTo>
                    <a:pt x="447" y="459"/>
                  </a:lnTo>
                  <a:lnTo>
                    <a:pt x="449" y="457"/>
                  </a:lnTo>
                  <a:lnTo>
                    <a:pt x="451" y="455"/>
                  </a:lnTo>
                  <a:close/>
                  <a:moveTo>
                    <a:pt x="600" y="401"/>
                  </a:moveTo>
                  <a:lnTo>
                    <a:pt x="687" y="371"/>
                  </a:lnTo>
                  <a:lnTo>
                    <a:pt x="689" y="371"/>
                  </a:lnTo>
                  <a:lnTo>
                    <a:pt x="690" y="371"/>
                  </a:lnTo>
                  <a:lnTo>
                    <a:pt x="692" y="373"/>
                  </a:lnTo>
                  <a:lnTo>
                    <a:pt x="694" y="375"/>
                  </a:lnTo>
                  <a:lnTo>
                    <a:pt x="694" y="377"/>
                  </a:lnTo>
                  <a:lnTo>
                    <a:pt x="694" y="381"/>
                  </a:lnTo>
                  <a:lnTo>
                    <a:pt x="692" y="384"/>
                  </a:lnTo>
                  <a:lnTo>
                    <a:pt x="690" y="384"/>
                  </a:lnTo>
                  <a:lnTo>
                    <a:pt x="604" y="416"/>
                  </a:lnTo>
                  <a:lnTo>
                    <a:pt x="602" y="416"/>
                  </a:lnTo>
                  <a:lnTo>
                    <a:pt x="598" y="416"/>
                  </a:lnTo>
                  <a:lnTo>
                    <a:pt x="596" y="414"/>
                  </a:lnTo>
                  <a:lnTo>
                    <a:pt x="596" y="412"/>
                  </a:lnTo>
                  <a:lnTo>
                    <a:pt x="594" y="407"/>
                  </a:lnTo>
                  <a:lnTo>
                    <a:pt x="596" y="405"/>
                  </a:lnTo>
                  <a:lnTo>
                    <a:pt x="598" y="403"/>
                  </a:lnTo>
                  <a:lnTo>
                    <a:pt x="600" y="401"/>
                  </a:lnTo>
                  <a:close/>
                  <a:moveTo>
                    <a:pt x="748" y="347"/>
                  </a:moveTo>
                  <a:lnTo>
                    <a:pt x="834" y="316"/>
                  </a:lnTo>
                  <a:lnTo>
                    <a:pt x="838" y="316"/>
                  </a:lnTo>
                  <a:lnTo>
                    <a:pt x="840" y="316"/>
                  </a:lnTo>
                  <a:lnTo>
                    <a:pt x="842" y="319"/>
                  </a:lnTo>
                  <a:lnTo>
                    <a:pt x="844" y="321"/>
                  </a:lnTo>
                  <a:lnTo>
                    <a:pt x="844" y="325"/>
                  </a:lnTo>
                  <a:lnTo>
                    <a:pt x="844" y="327"/>
                  </a:lnTo>
                  <a:lnTo>
                    <a:pt x="842" y="329"/>
                  </a:lnTo>
                  <a:lnTo>
                    <a:pt x="840" y="332"/>
                  </a:lnTo>
                  <a:lnTo>
                    <a:pt x="751" y="362"/>
                  </a:lnTo>
                  <a:lnTo>
                    <a:pt x="749" y="362"/>
                  </a:lnTo>
                  <a:lnTo>
                    <a:pt x="748" y="362"/>
                  </a:lnTo>
                  <a:lnTo>
                    <a:pt x="746" y="360"/>
                  </a:lnTo>
                  <a:lnTo>
                    <a:pt x="744" y="358"/>
                  </a:lnTo>
                  <a:lnTo>
                    <a:pt x="744" y="353"/>
                  </a:lnTo>
                  <a:lnTo>
                    <a:pt x="744" y="351"/>
                  </a:lnTo>
                  <a:lnTo>
                    <a:pt x="746" y="349"/>
                  </a:lnTo>
                  <a:lnTo>
                    <a:pt x="748" y="347"/>
                  </a:lnTo>
                  <a:close/>
                  <a:moveTo>
                    <a:pt x="897" y="295"/>
                  </a:moveTo>
                  <a:lnTo>
                    <a:pt x="984" y="262"/>
                  </a:lnTo>
                  <a:lnTo>
                    <a:pt x="986" y="262"/>
                  </a:lnTo>
                  <a:lnTo>
                    <a:pt x="989" y="262"/>
                  </a:lnTo>
                  <a:lnTo>
                    <a:pt x="991" y="264"/>
                  </a:lnTo>
                  <a:lnTo>
                    <a:pt x="993" y="266"/>
                  </a:lnTo>
                  <a:lnTo>
                    <a:pt x="993" y="271"/>
                  </a:lnTo>
                  <a:lnTo>
                    <a:pt x="991" y="273"/>
                  </a:lnTo>
                  <a:lnTo>
                    <a:pt x="989" y="275"/>
                  </a:lnTo>
                  <a:lnTo>
                    <a:pt x="988" y="275"/>
                  </a:lnTo>
                  <a:lnTo>
                    <a:pt x="901" y="308"/>
                  </a:lnTo>
                  <a:lnTo>
                    <a:pt x="899" y="308"/>
                  </a:lnTo>
                  <a:lnTo>
                    <a:pt x="895" y="308"/>
                  </a:lnTo>
                  <a:lnTo>
                    <a:pt x="893" y="306"/>
                  </a:lnTo>
                  <a:lnTo>
                    <a:pt x="893" y="303"/>
                  </a:lnTo>
                  <a:lnTo>
                    <a:pt x="892" y="301"/>
                  </a:lnTo>
                  <a:lnTo>
                    <a:pt x="893" y="297"/>
                  </a:lnTo>
                  <a:lnTo>
                    <a:pt x="895" y="295"/>
                  </a:lnTo>
                  <a:lnTo>
                    <a:pt x="897" y="295"/>
                  </a:lnTo>
                  <a:close/>
                  <a:moveTo>
                    <a:pt x="1045" y="240"/>
                  </a:moveTo>
                  <a:lnTo>
                    <a:pt x="1132" y="210"/>
                  </a:lnTo>
                  <a:lnTo>
                    <a:pt x="1135" y="208"/>
                  </a:lnTo>
                  <a:lnTo>
                    <a:pt x="1137" y="210"/>
                  </a:lnTo>
                  <a:lnTo>
                    <a:pt x="1139" y="212"/>
                  </a:lnTo>
                  <a:lnTo>
                    <a:pt x="1141" y="214"/>
                  </a:lnTo>
                  <a:lnTo>
                    <a:pt x="1141" y="217"/>
                  </a:lnTo>
                  <a:lnTo>
                    <a:pt x="1141" y="219"/>
                  </a:lnTo>
                  <a:lnTo>
                    <a:pt x="1139" y="221"/>
                  </a:lnTo>
                  <a:lnTo>
                    <a:pt x="1137" y="223"/>
                  </a:lnTo>
                  <a:lnTo>
                    <a:pt x="1048" y="253"/>
                  </a:lnTo>
                  <a:lnTo>
                    <a:pt x="1047" y="256"/>
                  </a:lnTo>
                  <a:lnTo>
                    <a:pt x="1045" y="253"/>
                  </a:lnTo>
                  <a:lnTo>
                    <a:pt x="1043" y="251"/>
                  </a:lnTo>
                  <a:lnTo>
                    <a:pt x="1041" y="249"/>
                  </a:lnTo>
                  <a:lnTo>
                    <a:pt x="1041" y="247"/>
                  </a:lnTo>
                  <a:lnTo>
                    <a:pt x="1041" y="245"/>
                  </a:lnTo>
                  <a:lnTo>
                    <a:pt x="1043" y="243"/>
                  </a:lnTo>
                  <a:lnTo>
                    <a:pt x="1045" y="240"/>
                  </a:lnTo>
                  <a:close/>
                  <a:moveTo>
                    <a:pt x="1194" y="186"/>
                  </a:moveTo>
                  <a:lnTo>
                    <a:pt x="1281" y="156"/>
                  </a:lnTo>
                  <a:lnTo>
                    <a:pt x="1283" y="154"/>
                  </a:lnTo>
                  <a:lnTo>
                    <a:pt x="1287" y="156"/>
                  </a:lnTo>
                  <a:lnTo>
                    <a:pt x="1288" y="158"/>
                  </a:lnTo>
                  <a:lnTo>
                    <a:pt x="1290" y="160"/>
                  </a:lnTo>
                  <a:lnTo>
                    <a:pt x="1290" y="162"/>
                  </a:lnTo>
                  <a:lnTo>
                    <a:pt x="1288" y="165"/>
                  </a:lnTo>
                  <a:lnTo>
                    <a:pt x="1287" y="167"/>
                  </a:lnTo>
                  <a:lnTo>
                    <a:pt x="1285" y="169"/>
                  </a:lnTo>
                  <a:lnTo>
                    <a:pt x="1198" y="199"/>
                  </a:lnTo>
                  <a:lnTo>
                    <a:pt x="1196" y="201"/>
                  </a:lnTo>
                  <a:lnTo>
                    <a:pt x="1192" y="199"/>
                  </a:lnTo>
                  <a:lnTo>
                    <a:pt x="1191" y="197"/>
                  </a:lnTo>
                  <a:lnTo>
                    <a:pt x="1191" y="195"/>
                  </a:lnTo>
                  <a:lnTo>
                    <a:pt x="1191" y="193"/>
                  </a:lnTo>
                  <a:lnTo>
                    <a:pt x="1191" y="191"/>
                  </a:lnTo>
                  <a:lnTo>
                    <a:pt x="1192" y="188"/>
                  </a:lnTo>
                  <a:lnTo>
                    <a:pt x="1194" y="186"/>
                  </a:lnTo>
                  <a:close/>
                  <a:moveTo>
                    <a:pt x="1344" y="132"/>
                  </a:moveTo>
                  <a:lnTo>
                    <a:pt x="1429" y="102"/>
                  </a:lnTo>
                  <a:lnTo>
                    <a:pt x="1432" y="102"/>
                  </a:lnTo>
                  <a:lnTo>
                    <a:pt x="1434" y="102"/>
                  </a:lnTo>
                  <a:lnTo>
                    <a:pt x="1436" y="104"/>
                  </a:lnTo>
                  <a:lnTo>
                    <a:pt x="1438" y="106"/>
                  </a:lnTo>
                  <a:lnTo>
                    <a:pt x="1438" y="108"/>
                  </a:lnTo>
                  <a:lnTo>
                    <a:pt x="1438" y="110"/>
                  </a:lnTo>
                  <a:lnTo>
                    <a:pt x="1436" y="113"/>
                  </a:lnTo>
                  <a:lnTo>
                    <a:pt x="1434" y="115"/>
                  </a:lnTo>
                  <a:lnTo>
                    <a:pt x="1347" y="147"/>
                  </a:lnTo>
                  <a:lnTo>
                    <a:pt x="1344" y="147"/>
                  </a:lnTo>
                  <a:lnTo>
                    <a:pt x="1342" y="145"/>
                  </a:lnTo>
                  <a:lnTo>
                    <a:pt x="1340" y="145"/>
                  </a:lnTo>
                  <a:lnTo>
                    <a:pt x="1338" y="141"/>
                  </a:lnTo>
                  <a:lnTo>
                    <a:pt x="1338" y="139"/>
                  </a:lnTo>
                  <a:lnTo>
                    <a:pt x="1338" y="136"/>
                  </a:lnTo>
                  <a:lnTo>
                    <a:pt x="1340" y="134"/>
                  </a:lnTo>
                  <a:lnTo>
                    <a:pt x="1344" y="132"/>
                  </a:lnTo>
                  <a:close/>
                  <a:moveTo>
                    <a:pt x="1491" y="78"/>
                  </a:moveTo>
                  <a:lnTo>
                    <a:pt x="1578" y="48"/>
                  </a:lnTo>
                  <a:lnTo>
                    <a:pt x="1582" y="48"/>
                  </a:lnTo>
                  <a:lnTo>
                    <a:pt x="1584" y="48"/>
                  </a:lnTo>
                  <a:lnTo>
                    <a:pt x="1585" y="50"/>
                  </a:lnTo>
                  <a:lnTo>
                    <a:pt x="1587" y="52"/>
                  </a:lnTo>
                  <a:lnTo>
                    <a:pt x="1587" y="54"/>
                  </a:lnTo>
                  <a:lnTo>
                    <a:pt x="1585" y="58"/>
                  </a:lnTo>
                  <a:lnTo>
                    <a:pt x="1585" y="61"/>
                  </a:lnTo>
                  <a:lnTo>
                    <a:pt x="1582" y="61"/>
                  </a:lnTo>
                  <a:lnTo>
                    <a:pt x="1495" y="93"/>
                  </a:lnTo>
                  <a:lnTo>
                    <a:pt x="1493" y="93"/>
                  </a:lnTo>
                  <a:lnTo>
                    <a:pt x="1491" y="91"/>
                  </a:lnTo>
                  <a:lnTo>
                    <a:pt x="1488" y="91"/>
                  </a:lnTo>
                  <a:lnTo>
                    <a:pt x="1488" y="89"/>
                  </a:lnTo>
                  <a:lnTo>
                    <a:pt x="1488" y="84"/>
                  </a:lnTo>
                  <a:lnTo>
                    <a:pt x="1488" y="82"/>
                  </a:lnTo>
                  <a:lnTo>
                    <a:pt x="1490" y="80"/>
                  </a:lnTo>
                  <a:lnTo>
                    <a:pt x="1491" y="78"/>
                  </a:lnTo>
                  <a:close/>
                  <a:moveTo>
                    <a:pt x="1641" y="24"/>
                  </a:moveTo>
                  <a:lnTo>
                    <a:pt x="1707" y="0"/>
                  </a:lnTo>
                  <a:lnTo>
                    <a:pt x="1709" y="0"/>
                  </a:lnTo>
                  <a:lnTo>
                    <a:pt x="1713" y="2"/>
                  </a:lnTo>
                  <a:lnTo>
                    <a:pt x="1715" y="2"/>
                  </a:lnTo>
                  <a:lnTo>
                    <a:pt x="1715" y="6"/>
                  </a:lnTo>
                  <a:lnTo>
                    <a:pt x="1715" y="8"/>
                  </a:lnTo>
                  <a:lnTo>
                    <a:pt x="1715" y="11"/>
                  </a:lnTo>
                  <a:lnTo>
                    <a:pt x="1713" y="13"/>
                  </a:lnTo>
                  <a:lnTo>
                    <a:pt x="1711" y="15"/>
                  </a:lnTo>
                  <a:lnTo>
                    <a:pt x="1645" y="39"/>
                  </a:lnTo>
                  <a:lnTo>
                    <a:pt x="1641" y="39"/>
                  </a:lnTo>
                  <a:lnTo>
                    <a:pt x="1639" y="39"/>
                  </a:lnTo>
                  <a:lnTo>
                    <a:pt x="1637" y="37"/>
                  </a:lnTo>
                  <a:lnTo>
                    <a:pt x="1637" y="35"/>
                  </a:lnTo>
                  <a:lnTo>
                    <a:pt x="1635" y="30"/>
                  </a:lnTo>
                  <a:lnTo>
                    <a:pt x="1635" y="28"/>
                  </a:lnTo>
                  <a:lnTo>
                    <a:pt x="1637" y="26"/>
                  </a:lnTo>
                  <a:lnTo>
                    <a:pt x="1641" y="24"/>
                  </a:lnTo>
                  <a:close/>
                </a:path>
              </a:pathLst>
            </a:custGeom>
            <a:solidFill>
              <a:srgbClr val="808080"/>
            </a:solidFill>
            <a:ln w="825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Freeform 46"/>
            <p:cNvSpPr>
              <a:spLocks/>
            </p:cNvSpPr>
            <p:nvPr/>
          </p:nvSpPr>
          <p:spPr bwMode="auto">
            <a:xfrm>
              <a:off x="8429" y="2854"/>
              <a:ext cx="194" cy="142"/>
            </a:xfrm>
            <a:custGeom>
              <a:avLst/>
              <a:gdLst>
                <a:gd name="T0" fmla="*/ 0 w 152"/>
                <a:gd name="T1" fmla="*/ 0 h 102"/>
                <a:gd name="T2" fmla="*/ 1372 w 152"/>
                <a:gd name="T3" fmla="*/ 40 h 102"/>
                <a:gd name="T4" fmla="*/ 271 w 152"/>
                <a:gd name="T5" fmla="*/ 2010 h 102"/>
                <a:gd name="T6" fmla="*/ 0 w 15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02"/>
                <a:gd name="T14" fmla="*/ 152 w 15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02">
                  <a:moveTo>
                    <a:pt x="0" y="0"/>
                  </a:moveTo>
                  <a:lnTo>
                    <a:pt x="152" y="2"/>
                  </a:lnTo>
                  <a:lnTo>
                    <a:pt x="3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Freeform 47"/>
            <p:cNvSpPr>
              <a:spLocks noEditPoints="1"/>
            </p:cNvSpPr>
            <p:nvPr/>
          </p:nvSpPr>
          <p:spPr bwMode="auto">
            <a:xfrm>
              <a:off x="6223" y="4296"/>
              <a:ext cx="2242" cy="321"/>
            </a:xfrm>
            <a:custGeom>
              <a:avLst/>
              <a:gdLst>
                <a:gd name="T0" fmla="*/ 877 w 1761"/>
                <a:gd name="T1" fmla="*/ 3878 h 232"/>
                <a:gd name="T2" fmla="*/ 898 w 1761"/>
                <a:gd name="T3" fmla="*/ 4072 h 232"/>
                <a:gd name="T4" fmla="*/ 36 w 1761"/>
                <a:gd name="T5" fmla="*/ 4310 h 232"/>
                <a:gd name="T6" fmla="*/ 0 w 1761"/>
                <a:gd name="T7" fmla="*/ 4166 h 232"/>
                <a:gd name="T8" fmla="*/ 59 w 1761"/>
                <a:gd name="T9" fmla="*/ 4072 h 232"/>
                <a:gd name="T10" fmla="*/ 2257 w 1761"/>
                <a:gd name="T11" fmla="*/ 3527 h 232"/>
                <a:gd name="T12" fmla="*/ 2257 w 1761"/>
                <a:gd name="T13" fmla="*/ 3716 h 232"/>
                <a:gd name="T14" fmla="*/ 1393 w 1761"/>
                <a:gd name="T15" fmla="*/ 3992 h 232"/>
                <a:gd name="T16" fmla="*/ 1360 w 1761"/>
                <a:gd name="T17" fmla="*/ 3791 h 232"/>
                <a:gd name="T18" fmla="*/ 1414 w 1761"/>
                <a:gd name="T19" fmla="*/ 3716 h 232"/>
                <a:gd name="T20" fmla="*/ 3620 w 1761"/>
                <a:gd name="T21" fmla="*/ 3160 h 232"/>
                <a:gd name="T22" fmla="*/ 3620 w 1761"/>
                <a:gd name="T23" fmla="*/ 3347 h 232"/>
                <a:gd name="T24" fmla="*/ 2778 w 1761"/>
                <a:gd name="T25" fmla="*/ 3639 h 232"/>
                <a:gd name="T26" fmla="*/ 2728 w 1761"/>
                <a:gd name="T27" fmla="*/ 3438 h 232"/>
                <a:gd name="T28" fmla="*/ 2778 w 1761"/>
                <a:gd name="T29" fmla="*/ 3347 h 232"/>
                <a:gd name="T30" fmla="*/ 4984 w 1761"/>
                <a:gd name="T31" fmla="*/ 2830 h 232"/>
                <a:gd name="T32" fmla="*/ 5001 w 1761"/>
                <a:gd name="T33" fmla="*/ 3002 h 232"/>
                <a:gd name="T34" fmla="*/ 4143 w 1761"/>
                <a:gd name="T35" fmla="*/ 3238 h 232"/>
                <a:gd name="T36" fmla="*/ 4088 w 1761"/>
                <a:gd name="T37" fmla="*/ 3058 h 232"/>
                <a:gd name="T38" fmla="*/ 4143 w 1761"/>
                <a:gd name="T39" fmla="*/ 3002 h 232"/>
                <a:gd name="T40" fmla="*/ 6345 w 1761"/>
                <a:gd name="T41" fmla="*/ 2430 h 232"/>
                <a:gd name="T42" fmla="*/ 6367 w 1761"/>
                <a:gd name="T43" fmla="*/ 2619 h 232"/>
                <a:gd name="T44" fmla="*/ 5501 w 1761"/>
                <a:gd name="T45" fmla="*/ 2865 h 232"/>
                <a:gd name="T46" fmla="*/ 5453 w 1761"/>
                <a:gd name="T47" fmla="*/ 2706 h 232"/>
                <a:gd name="T48" fmla="*/ 5501 w 1761"/>
                <a:gd name="T49" fmla="*/ 2619 h 232"/>
                <a:gd name="T50" fmla="*/ 7706 w 1761"/>
                <a:gd name="T51" fmla="*/ 2100 h 232"/>
                <a:gd name="T52" fmla="*/ 7724 w 1761"/>
                <a:gd name="T53" fmla="*/ 2272 h 232"/>
                <a:gd name="T54" fmla="*/ 6861 w 1761"/>
                <a:gd name="T55" fmla="*/ 2511 h 232"/>
                <a:gd name="T56" fmla="*/ 6827 w 1761"/>
                <a:gd name="T57" fmla="*/ 2340 h 232"/>
                <a:gd name="T58" fmla="*/ 6880 w 1761"/>
                <a:gd name="T59" fmla="*/ 2272 h 232"/>
                <a:gd name="T60" fmla="*/ 9086 w 1761"/>
                <a:gd name="T61" fmla="*/ 1691 h 232"/>
                <a:gd name="T62" fmla="*/ 9086 w 1761"/>
                <a:gd name="T63" fmla="*/ 1893 h 232"/>
                <a:gd name="T64" fmla="*/ 8232 w 1761"/>
                <a:gd name="T65" fmla="*/ 2139 h 232"/>
                <a:gd name="T66" fmla="*/ 8195 w 1761"/>
                <a:gd name="T67" fmla="*/ 1995 h 232"/>
                <a:gd name="T68" fmla="*/ 8242 w 1761"/>
                <a:gd name="T69" fmla="*/ 1893 h 232"/>
                <a:gd name="T70" fmla="*/ 10456 w 1761"/>
                <a:gd name="T71" fmla="*/ 1338 h 232"/>
                <a:gd name="T72" fmla="*/ 10456 w 1761"/>
                <a:gd name="T73" fmla="*/ 1546 h 232"/>
                <a:gd name="T74" fmla="*/ 9588 w 1761"/>
                <a:gd name="T75" fmla="*/ 1788 h 232"/>
                <a:gd name="T76" fmla="*/ 9552 w 1761"/>
                <a:gd name="T77" fmla="*/ 1613 h 232"/>
                <a:gd name="T78" fmla="*/ 9606 w 1761"/>
                <a:gd name="T79" fmla="*/ 1546 h 232"/>
                <a:gd name="T80" fmla="*/ 11807 w 1761"/>
                <a:gd name="T81" fmla="*/ 967 h 232"/>
                <a:gd name="T82" fmla="*/ 11807 w 1761"/>
                <a:gd name="T83" fmla="*/ 1166 h 232"/>
                <a:gd name="T84" fmla="*/ 10946 w 1761"/>
                <a:gd name="T85" fmla="*/ 1411 h 232"/>
                <a:gd name="T86" fmla="*/ 10915 w 1761"/>
                <a:gd name="T87" fmla="*/ 1263 h 232"/>
                <a:gd name="T88" fmla="*/ 10972 w 1761"/>
                <a:gd name="T89" fmla="*/ 1166 h 232"/>
                <a:gd name="T90" fmla="*/ 13168 w 1761"/>
                <a:gd name="T91" fmla="*/ 638 h 232"/>
                <a:gd name="T92" fmla="*/ 13191 w 1761"/>
                <a:gd name="T93" fmla="*/ 819 h 232"/>
                <a:gd name="T94" fmla="*/ 12330 w 1761"/>
                <a:gd name="T95" fmla="*/ 1097 h 232"/>
                <a:gd name="T96" fmla="*/ 12283 w 1761"/>
                <a:gd name="T97" fmla="*/ 883 h 232"/>
                <a:gd name="T98" fmla="*/ 12330 w 1761"/>
                <a:gd name="T99" fmla="*/ 819 h 232"/>
                <a:gd name="T100" fmla="*/ 14534 w 1761"/>
                <a:gd name="T101" fmla="*/ 241 h 232"/>
                <a:gd name="T102" fmla="*/ 14551 w 1761"/>
                <a:gd name="T103" fmla="*/ 450 h 232"/>
                <a:gd name="T104" fmla="*/ 13695 w 1761"/>
                <a:gd name="T105" fmla="*/ 728 h 232"/>
                <a:gd name="T106" fmla="*/ 13654 w 1761"/>
                <a:gd name="T107" fmla="*/ 533 h 232"/>
                <a:gd name="T108" fmla="*/ 13704 w 1761"/>
                <a:gd name="T109" fmla="*/ 450 h 232"/>
                <a:gd name="T110" fmla="*/ 15441 w 1761"/>
                <a:gd name="T111" fmla="*/ 55 h 232"/>
                <a:gd name="T112" fmla="*/ 15457 w 1761"/>
                <a:gd name="T113" fmla="*/ 201 h 232"/>
                <a:gd name="T114" fmla="*/ 15060 w 1761"/>
                <a:gd name="T115" fmla="*/ 380 h 232"/>
                <a:gd name="T116" fmla="*/ 15018 w 1761"/>
                <a:gd name="T117" fmla="*/ 170 h 232"/>
                <a:gd name="T118" fmla="*/ 15065 w 1761"/>
                <a:gd name="T119" fmla="*/ 95 h 2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761"/>
                <a:gd name="T181" fmla="*/ 0 h 232"/>
                <a:gd name="T182" fmla="*/ 1761 w 1761"/>
                <a:gd name="T183" fmla="*/ 232 h 2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761" h="232">
                  <a:moveTo>
                    <a:pt x="6" y="219"/>
                  </a:moveTo>
                  <a:lnTo>
                    <a:pt x="96" y="209"/>
                  </a:lnTo>
                  <a:lnTo>
                    <a:pt x="98" y="209"/>
                  </a:lnTo>
                  <a:lnTo>
                    <a:pt x="100" y="209"/>
                  </a:lnTo>
                  <a:lnTo>
                    <a:pt x="102" y="211"/>
                  </a:lnTo>
                  <a:lnTo>
                    <a:pt x="104" y="215"/>
                  </a:lnTo>
                  <a:lnTo>
                    <a:pt x="104" y="217"/>
                  </a:lnTo>
                  <a:lnTo>
                    <a:pt x="102" y="219"/>
                  </a:lnTo>
                  <a:lnTo>
                    <a:pt x="100" y="222"/>
                  </a:lnTo>
                  <a:lnTo>
                    <a:pt x="98" y="222"/>
                  </a:lnTo>
                  <a:lnTo>
                    <a:pt x="6" y="232"/>
                  </a:lnTo>
                  <a:lnTo>
                    <a:pt x="4" y="232"/>
                  </a:lnTo>
                  <a:lnTo>
                    <a:pt x="2" y="232"/>
                  </a:lnTo>
                  <a:lnTo>
                    <a:pt x="0" y="230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22"/>
                  </a:lnTo>
                  <a:lnTo>
                    <a:pt x="2" y="219"/>
                  </a:lnTo>
                  <a:lnTo>
                    <a:pt x="6" y="219"/>
                  </a:lnTo>
                  <a:close/>
                  <a:moveTo>
                    <a:pt x="161" y="200"/>
                  </a:moveTo>
                  <a:lnTo>
                    <a:pt x="251" y="189"/>
                  </a:lnTo>
                  <a:lnTo>
                    <a:pt x="253" y="189"/>
                  </a:lnTo>
                  <a:lnTo>
                    <a:pt x="257" y="189"/>
                  </a:lnTo>
                  <a:lnTo>
                    <a:pt x="257" y="191"/>
                  </a:lnTo>
                  <a:lnTo>
                    <a:pt x="259" y="196"/>
                  </a:lnTo>
                  <a:lnTo>
                    <a:pt x="259" y="198"/>
                  </a:lnTo>
                  <a:lnTo>
                    <a:pt x="257" y="200"/>
                  </a:lnTo>
                  <a:lnTo>
                    <a:pt x="255" y="202"/>
                  </a:lnTo>
                  <a:lnTo>
                    <a:pt x="253" y="202"/>
                  </a:lnTo>
                  <a:lnTo>
                    <a:pt x="163" y="215"/>
                  </a:lnTo>
                  <a:lnTo>
                    <a:pt x="159" y="215"/>
                  </a:lnTo>
                  <a:lnTo>
                    <a:pt x="157" y="213"/>
                  </a:lnTo>
                  <a:lnTo>
                    <a:pt x="155" y="211"/>
                  </a:lnTo>
                  <a:lnTo>
                    <a:pt x="155" y="206"/>
                  </a:lnTo>
                  <a:lnTo>
                    <a:pt x="155" y="204"/>
                  </a:lnTo>
                  <a:lnTo>
                    <a:pt x="155" y="202"/>
                  </a:lnTo>
                  <a:lnTo>
                    <a:pt x="157" y="200"/>
                  </a:lnTo>
                  <a:lnTo>
                    <a:pt x="161" y="200"/>
                  </a:lnTo>
                  <a:close/>
                  <a:moveTo>
                    <a:pt x="316" y="180"/>
                  </a:moveTo>
                  <a:lnTo>
                    <a:pt x="406" y="170"/>
                  </a:lnTo>
                  <a:lnTo>
                    <a:pt x="410" y="170"/>
                  </a:lnTo>
                  <a:lnTo>
                    <a:pt x="412" y="170"/>
                  </a:lnTo>
                  <a:lnTo>
                    <a:pt x="414" y="172"/>
                  </a:lnTo>
                  <a:lnTo>
                    <a:pt x="414" y="176"/>
                  </a:lnTo>
                  <a:lnTo>
                    <a:pt x="414" y="178"/>
                  </a:lnTo>
                  <a:lnTo>
                    <a:pt x="412" y="180"/>
                  </a:lnTo>
                  <a:lnTo>
                    <a:pt x="410" y="183"/>
                  </a:lnTo>
                  <a:lnTo>
                    <a:pt x="408" y="183"/>
                  </a:lnTo>
                  <a:lnTo>
                    <a:pt x="318" y="196"/>
                  </a:lnTo>
                  <a:lnTo>
                    <a:pt x="316" y="196"/>
                  </a:lnTo>
                  <a:lnTo>
                    <a:pt x="312" y="193"/>
                  </a:lnTo>
                  <a:lnTo>
                    <a:pt x="310" y="191"/>
                  </a:lnTo>
                  <a:lnTo>
                    <a:pt x="310" y="189"/>
                  </a:lnTo>
                  <a:lnTo>
                    <a:pt x="310" y="185"/>
                  </a:lnTo>
                  <a:lnTo>
                    <a:pt x="312" y="183"/>
                  </a:lnTo>
                  <a:lnTo>
                    <a:pt x="314" y="180"/>
                  </a:lnTo>
                  <a:lnTo>
                    <a:pt x="316" y="180"/>
                  </a:lnTo>
                  <a:close/>
                  <a:moveTo>
                    <a:pt x="471" y="161"/>
                  </a:moveTo>
                  <a:lnTo>
                    <a:pt x="561" y="150"/>
                  </a:lnTo>
                  <a:lnTo>
                    <a:pt x="565" y="150"/>
                  </a:lnTo>
                  <a:lnTo>
                    <a:pt x="567" y="152"/>
                  </a:lnTo>
                  <a:lnTo>
                    <a:pt x="569" y="152"/>
                  </a:lnTo>
                  <a:lnTo>
                    <a:pt x="569" y="157"/>
                  </a:lnTo>
                  <a:lnTo>
                    <a:pt x="569" y="159"/>
                  </a:lnTo>
                  <a:lnTo>
                    <a:pt x="569" y="161"/>
                  </a:lnTo>
                  <a:lnTo>
                    <a:pt x="567" y="163"/>
                  </a:lnTo>
                  <a:lnTo>
                    <a:pt x="563" y="163"/>
                  </a:lnTo>
                  <a:lnTo>
                    <a:pt x="473" y="174"/>
                  </a:lnTo>
                  <a:lnTo>
                    <a:pt x="471" y="174"/>
                  </a:lnTo>
                  <a:lnTo>
                    <a:pt x="467" y="174"/>
                  </a:lnTo>
                  <a:lnTo>
                    <a:pt x="467" y="172"/>
                  </a:lnTo>
                  <a:lnTo>
                    <a:pt x="465" y="167"/>
                  </a:lnTo>
                  <a:lnTo>
                    <a:pt x="465" y="165"/>
                  </a:lnTo>
                  <a:lnTo>
                    <a:pt x="467" y="163"/>
                  </a:lnTo>
                  <a:lnTo>
                    <a:pt x="469" y="161"/>
                  </a:lnTo>
                  <a:lnTo>
                    <a:pt x="471" y="161"/>
                  </a:lnTo>
                  <a:close/>
                  <a:moveTo>
                    <a:pt x="626" y="141"/>
                  </a:moveTo>
                  <a:lnTo>
                    <a:pt x="716" y="131"/>
                  </a:lnTo>
                  <a:lnTo>
                    <a:pt x="720" y="131"/>
                  </a:lnTo>
                  <a:lnTo>
                    <a:pt x="722" y="131"/>
                  </a:lnTo>
                  <a:lnTo>
                    <a:pt x="724" y="133"/>
                  </a:lnTo>
                  <a:lnTo>
                    <a:pt x="724" y="137"/>
                  </a:lnTo>
                  <a:lnTo>
                    <a:pt x="724" y="139"/>
                  </a:lnTo>
                  <a:lnTo>
                    <a:pt x="724" y="141"/>
                  </a:lnTo>
                  <a:lnTo>
                    <a:pt x="722" y="144"/>
                  </a:lnTo>
                  <a:lnTo>
                    <a:pt x="718" y="144"/>
                  </a:lnTo>
                  <a:lnTo>
                    <a:pt x="628" y="157"/>
                  </a:lnTo>
                  <a:lnTo>
                    <a:pt x="626" y="154"/>
                  </a:lnTo>
                  <a:lnTo>
                    <a:pt x="624" y="154"/>
                  </a:lnTo>
                  <a:lnTo>
                    <a:pt x="622" y="152"/>
                  </a:lnTo>
                  <a:lnTo>
                    <a:pt x="620" y="150"/>
                  </a:lnTo>
                  <a:lnTo>
                    <a:pt x="620" y="146"/>
                  </a:lnTo>
                  <a:lnTo>
                    <a:pt x="622" y="144"/>
                  </a:lnTo>
                  <a:lnTo>
                    <a:pt x="624" y="141"/>
                  </a:lnTo>
                  <a:lnTo>
                    <a:pt x="626" y="141"/>
                  </a:lnTo>
                  <a:close/>
                  <a:moveTo>
                    <a:pt x="783" y="122"/>
                  </a:moveTo>
                  <a:lnTo>
                    <a:pt x="873" y="111"/>
                  </a:lnTo>
                  <a:lnTo>
                    <a:pt x="875" y="111"/>
                  </a:lnTo>
                  <a:lnTo>
                    <a:pt x="877" y="113"/>
                  </a:lnTo>
                  <a:lnTo>
                    <a:pt x="879" y="113"/>
                  </a:lnTo>
                  <a:lnTo>
                    <a:pt x="881" y="118"/>
                  </a:lnTo>
                  <a:lnTo>
                    <a:pt x="879" y="120"/>
                  </a:lnTo>
                  <a:lnTo>
                    <a:pt x="879" y="122"/>
                  </a:lnTo>
                  <a:lnTo>
                    <a:pt x="877" y="124"/>
                  </a:lnTo>
                  <a:lnTo>
                    <a:pt x="875" y="124"/>
                  </a:lnTo>
                  <a:lnTo>
                    <a:pt x="783" y="135"/>
                  </a:lnTo>
                  <a:lnTo>
                    <a:pt x="781" y="135"/>
                  </a:lnTo>
                  <a:lnTo>
                    <a:pt x="779" y="135"/>
                  </a:lnTo>
                  <a:lnTo>
                    <a:pt x="777" y="133"/>
                  </a:lnTo>
                  <a:lnTo>
                    <a:pt x="777" y="128"/>
                  </a:lnTo>
                  <a:lnTo>
                    <a:pt x="777" y="126"/>
                  </a:lnTo>
                  <a:lnTo>
                    <a:pt x="777" y="124"/>
                  </a:lnTo>
                  <a:lnTo>
                    <a:pt x="779" y="122"/>
                  </a:lnTo>
                  <a:lnTo>
                    <a:pt x="783" y="122"/>
                  </a:lnTo>
                  <a:close/>
                  <a:moveTo>
                    <a:pt x="938" y="102"/>
                  </a:moveTo>
                  <a:lnTo>
                    <a:pt x="1028" y="91"/>
                  </a:lnTo>
                  <a:lnTo>
                    <a:pt x="1030" y="91"/>
                  </a:lnTo>
                  <a:lnTo>
                    <a:pt x="1034" y="91"/>
                  </a:lnTo>
                  <a:lnTo>
                    <a:pt x="1034" y="94"/>
                  </a:lnTo>
                  <a:lnTo>
                    <a:pt x="1036" y="98"/>
                  </a:lnTo>
                  <a:lnTo>
                    <a:pt x="1036" y="100"/>
                  </a:lnTo>
                  <a:lnTo>
                    <a:pt x="1034" y="102"/>
                  </a:lnTo>
                  <a:lnTo>
                    <a:pt x="1032" y="105"/>
                  </a:lnTo>
                  <a:lnTo>
                    <a:pt x="1030" y="105"/>
                  </a:lnTo>
                  <a:lnTo>
                    <a:pt x="938" y="118"/>
                  </a:lnTo>
                  <a:lnTo>
                    <a:pt x="936" y="115"/>
                  </a:lnTo>
                  <a:lnTo>
                    <a:pt x="934" y="115"/>
                  </a:lnTo>
                  <a:lnTo>
                    <a:pt x="932" y="113"/>
                  </a:lnTo>
                  <a:lnTo>
                    <a:pt x="932" y="111"/>
                  </a:lnTo>
                  <a:lnTo>
                    <a:pt x="932" y="107"/>
                  </a:lnTo>
                  <a:lnTo>
                    <a:pt x="932" y="105"/>
                  </a:lnTo>
                  <a:lnTo>
                    <a:pt x="934" y="102"/>
                  </a:lnTo>
                  <a:lnTo>
                    <a:pt x="938" y="102"/>
                  </a:lnTo>
                  <a:close/>
                  <a:moveTo>
                    <a:pt x="1093" y="83"/>
                  </a:moveTo>
                  <a:lnTo>
                    <a:pt x="1183" y="72"/>
                  </a:lnTo>
                  <a:lnTo>
                    <a:pt x="1187" y="72"/>
                  </a:lnTo>
                  <a:lnTo>
                    <a:pt x="1189" y="72"/>
                  </a:lnTo>
                  <a:lnTo>
                    <a:pt x="1191" y="74"/>
                  </a:lnTo>
                  <a:lnTo>
                    <a:pt x="1191" y="78"/>
                  </a:lnTo>
                  <a:lnTo>
                    <a:pt x="1191" y="81"/>
                  </a:lnTo>
                  <a:lnTo>
                    <a:pt x="1189" y="83"/>
                  </a:lnTo>
                  <a:lnTo>
                    <a:pt x="1187" y="85"/>
                  </a:lnTo>
                  <a:lnTo>
                    <a:pt x="1185" y="85"/>
                  </a:lnTo>
                  <a:lnTo>
                    <a:pt x="1095" y="96"/>
                  </a:lnTo>
                  <a:lnTo>
                    <a:pt x="1091" y="96"/>
                  </a:lnTo>
                  <a:lnTo>
                    <a:pt x="1089" y="96"/>
                  </a:lnTo>
                  <a:lnTo>
                    <a:pt x="1087" y="94"/>
                  </a:lnTo>
                  <a:lnTo>
                    <a:pt x="1087" y="91"/>
                  </a:lnTo>
                  <a:lnTo>
                    <a:pt x="1087" y="87"/>
                  </a:lnTo>
                  <a:lnTo>
                    <a:pt x="1089" y="85"/>
                  </a:lnTo>
                  <a:lnTo>
                    <a:pt x="1091" y="83"/>
                  </a:lnTo>
                  <a:lnTo>
                    <a:pt x="1093" y="83"/>
                  </a:lnTo>
                  <a:close/>
                  <a:moveTo>
                    <a:pt x="1248" y="63"/>
                  </a:moveTo>
                  <a:lnTo>
                    <a:pt x="1338" y="52"/>
                  </a:lnTo>
                  <a:lnTo>
                    <a:pt x="1342" y="52"/>
                  </a:lnTo>
                  <a:lnTo>
                    <a:pt x="1344" y="52"/>
                  </a:lnTo>
                  <a:lnTo>
                    <a:pt x="1346" y="55"/>
                  </a:lnTo>
                  <a:lnTo>
                    <a:pt x="1346" y="59"/>
                  </a:lnTo>
                  <a:lnTo>
                    <a:pt x="1346" y="61"/>
                  </a:lnTo>
                  <a:lnTo>
                    <a:pt x="1344" y="63"/>
                  </a:lnTo>
                  <a:lnTo>
                    <a:pt x="1342" y="65"/>
                  </a:lnTo>
                  <a:lnTo>
                    <a:pt x="1340" y="65"/>
                  </a:lnTo>
                  <a:lnTo>
                    <a:pt x="1250" y="78"/>
                  </a:lnTo>
                  <a:lnTo>
                    <a:pt x="1246" y="76"/>
                  </a:lnTo>
                  <a:lnTo>
                    <a:pt x="1244" y="76"/>
                  </a:lnTo>
                  <a:lnTo>
                    <a:pt x="1242" y="74"/>
                  </a:lnTo>
                  <a:lnTo>
                    <a:pt x="1242" y="72"/>
                  </a:lnTo>
                  <a:lnTo>
                    <a:pt x="1242" y="68"/>
                  </a:lnTo>
                  <a:lnTo>
                    <a:pt x="1244" y="65"/>
                  </a:lnTo>
                  <a:lnTo>
                    <a:pt x="1246" y="63"/>
                  </a:lnTo>
                  <a:lnTo>
                    <a:pt x="1248" y="63"/>
                  </a:lnTo>
                  <a:close/>
                  <a:moveTo>
                    <a:pt x="1403" y="44"/>
                  </a:moveTo>
                  <a:lnTo>
                    <a:pt x="1493" y="33"/>
                  </a:lnTo>
                  <a:lnTo>
                    <a:pt x="1497" y="33"/>
                  </a:lnTo>
                  <a:lnTo>
                    <a:pt x="1499" y="35"/>
                  </a:lnTo>
                  <a:lnTo>
                    <a:pt x="1501" y="37"/>
                  </a:lnTo>
                  <a:lnTo>
                    <a:pt x="1501" y="39"/>
                  </a:lnTo>
                  <a:lnTo>
                    <a:pt x="1501" y="42"/>
                  </a:lnTo>
                  <a:lnTo>
                    <a:pt x="1501" y="44"/>
                  </a:lnTo>
                  <a:lnTo>
                    <a:pt x="1499" y="46"/>
                  </a:lnTo>
                  <a:lnTo>
                    <a:pt x="1495" y="48"/>
                  </a:lnTo>
                  <a:lnTo>
                    <a:pt x="1405" y="59"/>
                  </a:lnTo>
                  <a:lnTo>
                    <a:pt x="1403" y="59"/>
                  </a:lnTo>
                  <a:lnTo>
                    <a:pt x="1401" y="57"/>
                  </a:lnTo>
                  <a:lnTo>
                    <a:pt x="1399" y="55"/>
                  </a:lnTo>
                  <a:lnTo>
                    <a:pt x="1397" y="52"/>
                  </a:lnTo>
                  <a:lnTo>
                    <a:pt x="1397" y="48"/>
                  </a:lnTo>
                  <a:lnTo>
                    <a:pt x="1399" y="46"/>
                  </a:lnTo>
                  <a:lnTo>
                    <a:pt x="1401" y="44"/>
                  </a:lnTo>
                  <a:lnTo>
                    <a:pt x="1403" y="44"/>
                  </a:lnTo>
                  <a:close/>
                  <a:moveTo>
                    <a:pt x="1560" y="24"/>
                  </a:moveTo>
                  <a:lnTo>
                    <a:pt x="1650" y="13"/>
                  </a:lnTo>
                  <a:lnTo>
                    <a:pt x="1652" y="13"/>
                  </a:lnTo>
                  <a:lnTo>
                    <a:pt x="1654" y="13"/>
                  </a:lnTo>
                  <a:lnTo>
                    <a:pt x="1656" y="16"/>
                  </a:lnTo>
                  <a:lnTo>
                    <a:pt x="1658" y="20"/>
                  </a:lnTo>
                  <a:lnTo>
                    <a:pt x="1656" y="22"/>
                  </a:lnTo>
                  <a:lnTo>
                    <a:pt x="1656" y="24"/>
                  </a:lnTo>
                  <a:lnTo>
                    <a:pt x="1654" y="26"/>
                  </a:lnTo>
                  <a:lnTo>
                    <a:pt x="1652" y="26"/>
                  </a:lnTo>
                  <a:lnTo>
                    <a:pt x="1560" y="39"/>
                  </a:lnTo>
                  <a:lnTo>
                    <a:pt x="1558" y="39"/>
                  </a:lnTo>
                  <a:lnTo>
                    <a:pt x="1556" y="37"/>
                  </a:lnTo>
                  <a:lnTo>
                    <a:pt x="1554" y="35"/>
                  </a:lnTo>
                  <a:lnTo>
                    <a:pt x="1554" y="33"/>
                  </a:lnTo>
                  <a:lnTo>
                    <a:pt x="1554" y="29"/>
                  </a:lnTo>
                  <a:lnTo>
                    <a:pt x="1554" y="26"/>
                  </a:lnTo>
                  <a:lnTo>
                    <a:pt x="1556" y="24"/>
                  </a:lnTo>
                  <a:lnTo>
                    <a:pt x="1560" y="24"/>
                  </a:lnTo>
                  <a:close/>
                  <a:moveTo>
                    <a:pt x="1715" y="5"/>
                  </a:moveTo>
                  <a:lnTo>
                    <a:pt x="1754" y="0"/>
                  </a:lnTo>
                  <a:lnTo>
                    <a:pt x="1755" y="0"/>
                  </a:lnTo>
                  <a:lnTo>
                    <a:pt x="1757" y="3"/>
                  </a:lnTo>
                  <a:lnTo>
                    <a:pt x="1759" y="5"/>
                  </a:lnTo>
                  <a:lnTo>
                    <a:pt x="1761" y="7"/>
                  </a:lnTo>
                  <a:lnTo>
                    <a:pt x="1759" y="9"/>
                  </a:lnTo>
                  <a:lnTo>
                    <a:pt x="1759" y="11"/>
                  </a:lnTo>
                  <a:lnTo>
                    <a:pt x="1757" y="13"/>
                  </a:lnTo>
                  <a:lnTo>
                    <a:pt x="1754" y="13"/>
                  </a:lnTo>
                  <a:lnTo>
                    <a:pt x="1715" y="20"/>
                  </a:lnTo>
                  <a:lnTo>
                    <a:pt x="1713" y="20"/>
                  </a:lnTo>
                  <a:lnTo>
                    <a:pt x="1711" y="18"/>
                  </a:lnTo>
                  <a:lnTo>
                    <a:pt x="1709" y="16"/>
                  </a:lnTo>
                  <a:lnTo>
                    <a:pt x="1707" y="13"/>
                  </a:lnTo>
                  <a:lnTo>
                    <a:pt x="1709" y="9"/>
                  </a:lnTo>
                  <a:lnTo>
                    <a:pt x="1709" y="7"/>
                  </a:lnTo>
                  <a:lnTo>
                    <a:pt x="1711" y="5"/>
                  </a:lnTo>
                  <a:lnTo>
                    <a:pt x="1715" y="5"/>
                  </a:lnTo>
                  <a:close/>
                </a:path>
              </a:pathLst>
            </a:custGeom>
            <a:solidFill>
              <a:srgbClr val="808080"/>
            </a:solidFill>
            <a:ln w="825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Freeform 48"/>
            <p:cNvSpPr>
              <a:spLocks/>
            </p:cNvSpPr>
            <p:nvPr/>
          </p:nvSpPr>
          <p:spPr bwMode="auto">
            <a:xfrm>
              <a:off x="8434" y="4236"/>
              <a:ext cx="189" cy="145"/>
            </a:xfrm>
            <a:custGeom>
              <a:avLst/>
              <a:gdLst>
                <a:gd name="T0" fmla="*/ 0 w 148"/>
                <a:gd name="T1" fmla="*/ 0 h 104"/>
                <a:gd name="T2" fmla="*/ 1336 w 148"/>
                <a:gd name="T3" fmla="*/ 696 h 104"/>
                <a:gd name="T4" fmla="*/ 98 w 148"/>
                <a:gd name="T5" fmla="*/ 2070 h 104"/>
                <a:gd name="T6" fmla="*/ 0 w 148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104"/>
                <a:gd name="T14" fmla="*/ 148 w 148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104">
                  <a:moveTo>
                    <a:pt x="0" y="0"/>
                  </a:moveTo>
                  <a:lnTo>
                    <a:pt x="148" y="35"/>
                  </a:lnTo>
                  <a:lnTo>
                    <a:pt x="11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AutoShape 49"/>
            <p:cNvSpPr>
              <a:spLocks noChangeArrowheads="1"/>
            </p:cNvSpPr>
            <p:nvPr/>
          </p:nvSpPr>
          <p:spPr bwMode="auto">
            <a:xfrm>
              <a:off x="6175" y="5794"/>
              <a:ext cx="2113" cy="88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AU" altLang="zh-CN" sz="1100">
                  <a:latin typeface="Arial" pitchFamily="34" charset="0"/>
                  <a:ea typeface="SimSun" pitchFamily="2" charset="-122"/>
                </a:rPr>
                <a:t>outcome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55" name="Text Box 50"/>
            <p:cNvSpPr txBox="1">
              <a:spLocks noChangeArrowheads="1"/>
            </p:cNvSpPr>
            <p:nvPr/>
          </p:nvSpPr>
          <p:spPr bwMode="auto">
            <a:xfrm>
              <a:off x="4907" y="5656"/>
              <a:ext cx="1395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AU" altLang="zh-CN" sz="1100">
                  <a:latin typeface="Arial" pitchFamily="34" charset="0"/>
                  <a:ea typeface="SimSun" pitchFamily="2" charset="-122"/>
                </a:rPr>
                <a:t>Itinerary confirmed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56" name="Line 51"/>
            <p:cNvSpPr>
              <a:spLocks noChangeShapeType="1"/>
            </p:cNvSpPr>
            <p:nvPr/>
          </p:nvSpPr>
          <p:spPr bwMode="auto">
            <a:xfrm>
              <a:off x="7171" y="6681"/>
              <a:ext cx="0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Line 52"/>
            <p:cNvSpPr>
              <a:spLocks noChangeShapeType="1"/>
            </p:cNvSpPr>
            <p:nvPr/>
          </p:nvSpPr>
          <p:spPr bwMode="auto">
            <a:xfrm flipH="1">
              <a:off x="3983" y="7149"/>
              <a:ext cx="31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53"/>
            <p:cNvSpPr>
              <a:spLocks noChangeShapeType="1"/>
            </p:cNvSpPr>
            <p:nvPr/>
          </p:nvSpPr>
          <p:spPr bwMode="auto">
            <a:xfrm flipV="1">
              <a:off x="3994" y="6508"/>
              <a:ext cx="1" cy="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Text Box 54"/>
            <p:cNvSpPr txBox="1">
              <a:spLocks noChangeArrowheads="1"/>
            </p:cNvSpPr>
            <p:nvPr/>
          </p:nvSpPr>
          <p:spPr bwMode="auto">
            <a:xfrm>
              <a:off x="4752" y="6780"/>
              <a:ext cx="2171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AU" altLang="zh-CN" sz="1100">
                  <a:latin typeface="Arial" pitchFamily="34" charset="0"/>
                  <a:ea typeface="SimSun" pitchFamily="2" charset="-122"/>
                </a:rPr>
                <a:t>Itinerary rejected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60" name="Text Box 55"/>
            <p:cNvSpPr txBox="1">
              <a:spLocks noChangeArrowheads="1"/>
            </p:cNvSpPr>
            <p:nvPr/>
          </p:nvSpPr>
          <p:spPr bwMode="auto">
            <a:xfrm>
              <a:off x="8468" y="5948"/>
              <a:ext cx="127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AU" altLang="zh-CN" sz="900">
                  <a:latin typeface="Arial Black" pitchFamily="34" charset="0"/>
                  <a:ea typeface="SimSun" pitchFamily="2" charset="-122"/>
                </a:rPr>
                <a:t>&lt;switch&gt;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61" name="Text Box 56"/>
            <p:cNvSpPr txBox="1">
              <a:spLocks noChangeArrowheads="1"/>
            </p:cNvSpPr>
            <p:nvPr/>
          </p:nvSpPr>
          <p:spPr bwMode="auto">
            <a:xfrm>
              <a:off x="1988" y="6863"/>
              <a:ext cx="127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AU" altLang="zh-CN" sz="900">
                  <a:latin typeface="Arial Black" pitchFamily="34" charset="0"/>
                  <a:ea typeface="SimSun" pitchFamily="2" charset="-122"/>
                </a:rPr>
                <a:t>&lt;reply&gt;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62" name="Text Box 57"/>
            <p:cNvSpPr txBox="1">
              <a:spLocks noChangeArrowheads="1"/>
            </p:cNvSpPr>
            <p:nvPr/>
          </p:nvSpPr>
          <p:spPr bwMode="auto">
            <a:xfrm>
              <a:off x="2978" y="3788"/>
              <a:ext cx="127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AU" altLang="zh-CN" sz="900">
                  <a:latin typeface="Arial Black" pitchFamily="34" charset="0"/>
                  <a:ea typeface="SimSun" pitchFamily="2" charset="-122"/>
                </a:rPr>
                <a:t>&lt;parallel flow&gt;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63" name="Text Box 58"/>
            <p:cNvSpPr txBox="1">
              <a:spLocks noChangeArrowheads="1"/>
            </p:cNvSpPr>
            <p:nvPr/>
          </p:nvSpPr>
          <p:spPr bwMode="auto">
            <a:xfrm>
              <a:off x="2333" y="2378"/>
              <a:ext cx="127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AU" altLang="zh-CN" sz="900">
                  <a:latin typeface="Arial Black" pitchFamily="34" charset="0"/>
                  <a:ea typeface="SimSun" pitchFamily="2" charset="-122"/>
                </a:rPr>
                <a:t>&lt;receive&gt;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64" name="Text Box 59"/>
            <p:cNvSpPr txBox="1">
              <a:spLocks noChangeArrowheads="1"/>
            </p:cNvSpPr>
            <p:nvPr/>
          </p:nvSpPr>
          <p:spPr bwMode="auto">
            <a:xfrm>
              <a:off x="6308" y="2708"/>
              <a:ext cx="16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AU" altLang="zh-CN" sz="1200">
                  <a:solidFill>
                    <a:srgbClr val="FF6600"/>
                  </a:solidFill>
                  <a:latin typeface="Arial Black" pitchFamily="34" charset="0"/>
                  <a:ea typeface="SimSun" pitchFamily="2" charset="-122"/>
                </a:rPr>
                <a:t>&lt;invoke&gt;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65" name="Rectangle 60"/>
            <p:cNvSpPr>
              <a:spLocks noChangeArrowheads="1"/>
            </p:cNvSpPr>
            <p:nvPr/>
          </p:nvSpPr>
          <p:spPr bwMode="auto">
            <a:xfrm>
              <a:off x="8558" y="2938"/>
              <a:ext cx="138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FF6600"/>
                  </a:solidFill>
                  <a:latin typeface="Arial" pitchFamily="34" charset="0"/>
                  <a:ea typeface="SimSun" pitchFamily="2" charset="-122"/>
                </a:rPr>
                <a:t>Airline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FF6600"/>
                  </a:solidFill>
                  <a:latin typeface="Arial" pitchFamily="34" charset="0"/>
                  <a:ea typeface="SimSun" pitchFamily="2" charset="-122"/>
                </a:rPr>
                <a:t>(Web service)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66" name="Rectangle 61"/>
            <p:cNvSpPr>
              <a:spLocks noChangeArrowheads="1"/>
            </p:cNvSpPr>
            <p:nvPr/>
          </p:nvSpPr>
          <p:spPr bwMode="auto">
            <a:xfrm>
              <a:off x="8633" y="4594"/>
              <a:ext cx="136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FF6600"/>
                  </a:solidFill>
                  <a:latin typeface="Arial" pitchFamily="34" charset="0"/>
                  <a:ea typeface="SimSun" pitchFamily="2" charset="-122"/>
                </a:rPr>
                <a:t>Hotel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100">
                  <a:solidFill>
                    <a:srgbClr val="FF6600"/>
                  </a:solidFill>
                  <a:latin typeface="Arial" pitchFamily="34" charset="0"/>
                  <a:ea typeface="SimSun" pitchFamily="2" charset="-122"/>
                </a:rPr>
                <a:t>(Web service)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167" name="Text Box 62"/>
            <p:cNvSpPr txBox="1">
              <a:spLocks noChangeArrowheads="1"/>
            </p:cNvSpPr>
            <p:nvPr/>
          </p:nvSpPr>
          <p:spPr bwMode="auto">
            <a:xfrm>
              <a:off x="7088" y="3788"/>
              <a:ext cx="16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itchFamily="34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itchFamily="34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AU" altLang="zh-CN" sz="1200">
                  <a:solidFill>
                    <a:srgbClr val="FF6600"/>
                  </a:solidFill>
                  <a:latin typeface="Arial Black" pitchFamily="34" charset="0"/>
                  <a:ea typeface="SimSun" pitchFamily="2" charset="-122"/>
                </a:rPr>
                <a:t>&lt;invoke&gt;</a:t>
              </a:r>
              <a:endParaRPr lang="en-AU" altLang="en-US" sz="1800">
                <a:latin typeface="Arial" pitchFamily="34" charset="0"/>
                <a:ea typeface="SimSun" pitchFamily="2" charset="-122"/>
              </a:endParaRPr>
            </a:p>
          </p:txBody>
        </p:sp>
      </p:grp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5486400" y="1752601"/>
            <a:ext cx="34290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1" tIns="91435" rIns="91435" bIns="45718"/>
          <a:lstStyle/>
          <a:p>
            <a:pPr marL="438128" indent="-319072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2000" dirty="0"/>
              <a:t> </a:t>
            </a:r>
            <a:r>
              <a:rPr lang="en-AU" sz="2000" dirty="0">
                <a:solidFill>
                  <a:srgbClr val="FF9900"/>
                </a:solidFill>
              </a:rPr>
              <a:t>&lt;receive&gt;</a:t>
            </a:r>
            <a:r>
              <a:rPr lang="en-AU" sz="2000" dirty="0"/>
              <a:t> and </a:t>
            </a:r>
            <a:r>
              <a:rPr lang="en-AU" sz="2000" dirty="0">
                <a:solidFill>
                  <a:srgbClr val="FF9900"/>
                </a:solidFill>
              </a:rPr>
              <a:t>&lt;reply&gt;</a:t>
            </a:r>
            <a:r>
              <a:rPr lang="en-AU" sz="2000" dirty="0"/>
              <a:t> activities receive messages from and give feedback to customers</a:t>
            </a:r>
          </a:p>
          <a:p>
            <a:pPr marL="438128" indent="-319072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AU" sz="2000" dirty="0">
                <a:solidFill>
                  <a:srgbClr val="FF9900"/>
                </a:solidFill>
              </a:rPr>
              <a:t>&lt;invoke&gt;</a:t>
            </a:r>
            <a:r>
              <a:rPr lang="en-AU" sz="2000" dirty="0"/>
              <a:t> activities are used to trigger internal and/or external web services</a:t>
            </a:r>
          </a:p>
          <a:p>
            <a:pPr marL="438128" indent="-319072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AU" sz="2000" dirty="0">
                <a:solidFill>
                  <a:srgbClr val="FF9900"/>
                </a:solidFill>
              </a:rPr>
              <a:t>&lt;parallel flow&gt;</a:t>
            </a:r>
            <a:r>
              <a:rPr lang="en-AU" sz="2000" dirty="0"/>
              <a:t> activity allows tasks to be executed concurrently.</a:t>
            </a:r>
          </a:p>
          <a:p>
            <a:pPr marL="438128" indent="-319072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0000FF"/>
                </a:solidFill>
              </a:rPr>
              <a:t>&lt;switch&gt;</a:t>
            </a:r>
            <a:r>
              <a:rPr lang="en-AU" sz="2000" dirty="0"/>
              <a:t> activity allows conditional behaviours in business process.</a:t>
            </a:r>
          </a:p>
          <a:p>
            <a:pPr marL="438128" indent="-319072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altLang="en-US"/>
              <a:t>A BPEL Process</a:t>
            </a:r>
          </a:p>
        </p:txBody>
      </p:sp>
      <p:pic>
        <p:nvPicPr>
          <p:cNvPr id="48131" name="Picture 3" descr="bpel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08088"/>
            <a:ext cx="6475412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3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de-DE" altLang="en-US" dirty="0"/>
              <a:t>Structured Activities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1692276" y="1268414"/>
            <a:ext cx="4246563" cy="5184775"/>
            <a:chOff x="1066" y="799"/>
            <a:chExt cx="2675" cy="3266"/>
          </a:xfrm>
        </p:grpSpPr>
        <p:sp>
          <p:nvSpPr>
            <p:cNvPr id="49157" name="Rectangle 4"/>
            <p:cNvSpPr>
              <a:spLocks noChangeArrowheads="1"/>
            </p:cNvSpPr>
            <p:nvPr/>
          </p:nvSpPr>
          <p:spPr bwMode="auto">
            <a:xfrm>
              <a:off x="1066" y="1253"/>
              <a:ext cx="407" cy="9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58" name="Rectangle 5"/>
            <p:cNvSpPr>
              <a:spLocks noChangeArrowheads="1"/>
            </p:cNvSpPr>
            <p:nvPr/>
          </p:nvSpPr>
          <p:spPr bwMode="auto">
            <a:xfrm>
              <a:off x="1066" y="1797"/>
              <a:ext cx="407" cy="9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59" name="Rectangle 6"/>
            <p:cNvSpPr>
              <a:spLocks noChangeArrowheads="1"/>
            </p:cNvSpPr>
            <p:nvPr/>
          </p:nvSpPr>
          <p:spPr bwMode="auto">
            <a:xfrm>
              <a:off x="1202" y="2251"/>
              <a:ext cx="407" cy="9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0" name="Rectangle 7"/>
            <p:cNvSpPr>
              <a:spLocks noChangeArrowheads="1"/>
            </p:cNvSpPr>
            <p:nvPr/>
          </p:nvSpPr>
          <p:spPr bwMode="auto">
            <a:xfrm>
              <a:off x="3243" y="799"/>
              <a:ext cx="407" cy="9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1" name="Rectangle 8"/>
            <p:cNvSpPr>
              <a:spLocks noChangeArrowheads="1"/>
            </p:cNvSpPr>
            <p:nvPr/>
          </p:nvSpPr>
          <p:spPr bwMode="auto">
            <a:xfrm>
              <a:off x="3243" y="2341"/>
              <a:ext cx="407" cy="9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2" name="Rectangle 9"/>
            <p:cNvSpPr>
              <a:spLocks noChangeArrowheads="1"/>
            </p:cNvSpPr>
            <p:nvPr/>
          </p:nvSpPr>
          <p:spPr bwMode="auto">
            <a:xfrm>
              <a:off x="1292" y="3430"/>
              <a:ext cx="407" cy="9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1292" y="3974"/>
              <a:ext cx="407" cy="9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4" name="Rectangle 11"/>
            <p:cNvSpPr>
              <a:spLocks noChangeArrowheads="1"/>
            </p:cNvSpPr>
            <p:nvPr/>
          </p:nvSpPr>
          <p:spPr bwMode="auto">
            <a:xfrm>
              <a:off x="3334" y="1706"/>
              <a:ext cx="407" cy="9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5" name="Rectangle 12"/>
            <p:cNvSpPr>
              <a:spLocks noChangeArrowheads="1"/>
            </p:cNvSpPr>
            <p:nvPr/>
          </p:nvSpPr>
          <p:spPr bwMode="auto">
            <a:xfrm>
              <a:off x="3334" y="3249"/>
              <a:ext cx="407" cy="9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49156" name="Picture 13" descr="bpel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08088"/>
            <a:ext cx="6475412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3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de-DE" altLang="en-US" dirty="0"/>
              <a:t>Primitive Activities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1692275" y="1412875"/>
            <a:ext cx="4248150" cy="4465638"/>
            <a:chOff x="1066" y="890"/>
            <a:chExt cx="2676" cy="2813"/>
          </a:xfrm>
        </p:grpSpPr>
        <p:sp>
          <p:nvSpPr>
            <p:cNvPr id="50181" name="Rectangle 4"/>
            <p:cNvSpPr>
              <a:spLocks noChangeArrowheads="1"/>
            </p:cNvSpPr>
            <p:nvPr/>
          </p:nvSpPr>
          <p:spPr bwMode="auto">
            <a:xfrm>
              <a:off x="1066" y="1344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2" name="Rectangle 5"/>
            <p:cNvSpPr>
              <a:spLocks noChangeArrowheads="1"/>
            </p:cNvSpPr>
            <p:nvPr/>
          </p:nvSpPr>
          <p:spPr bwMode="auto">
            <a:xfrm>
              <a:off x="1203" y="2341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3" name="Rectangle 6"/>
            <p:cNvSpPr>
              <a:spLocks noChangeArrowheads="1"/>
            </p:cNvSpPr>
            <p:nvPr/>
          </p:nvSpPr>
          <p:spPr bwMode="auto">
            <a:xfrm>
              <a:off x="1202" y="2976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4" name="Rectangle 7"/>
            <p:cNvSpPr>
              <a:spLocks noChangeArrowheads="1"/>
            </p:cNvSpPr>
            <p:nvPr/>
          </p:nvSpPr>
          <p:spPr bwMode="auto">
            <a:xfrm>
              <a:off x="1202" y="3612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5" name="Rectangle 8"/>
            <p:cNvSpPr>
              <a:spLocks noChangeArrowheads="1"/>
            </p:cNvSpPr>
            <p:nvPr/>
          </p:nvSpPr>
          <p:spPr bwMode="auto">
            <a:xfrm>
              <a:off x="3244" y="890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6" name="Rectangle 9"/>
            <p:cNvSpPr>
              <a:spLocks noChangeArrowheads="1"/>
            </p:cNvSpPr>
            <p:nvPr/>
          </p:nvSpPr>
          <p:spPr bwMode="auto">
            <a:xfrm>
              <a:off x="3335" y="1344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7" name="Rectangle 10"/>
            <p:cNvSpPr>
              <a:spLocks noChangeArrowheads="1"/>
            </p:cNvSpPr>
            <p:nvPr/>
          </p:nvSpPr>
          <p:spPr bwMode="auto">
            <a:xfrm>
              <a:off x="3334" y="1888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8" name="Rectangle 11"/>
            <p:cNvSpPr>
              <a:spLocks noChangeArrowheads="1"/>
            </p:cNvSpPr>
            <p:nvPr/>
          </p:nvSpPr>
          <p:spPr bwMode="auto">
            <a:xfrm>
              <a:off x="3335" y="2432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9" name="Rectangle 12"/>
            <p:cNvSpPr>
              <a:spLocks noChangeArrowheads="1"/>
            </p:cNvSpPr>
            <p:nvPr/>
          </p:nvSpPr>
          <p:spPr bwMode="auto">
            <a:xfrm>
              <a:off x="3335" y="2885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90" name="Rectangle 13"/>
            <p:cNvSpPr>
              <a:spLocks noChangeArrowheads="1"/>
            </p:cNvSpPr>
            <p:nvPr/>
          </p:nvSpPr>
          <p:spPr bwMode="auto">
            <a:xfrm>
              <a:off x="3199" y="3611"/>
              <a:ext cx="407" cy="9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50180" name="Picture 14" descr="bpel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08088"/>
            <a:ext cx="6475412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20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de-DE" altLang="en-US" dirty="0"/>
              <a:t>Data Flow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2051050" y="1773239"/>
            <a:ext cx="4175125" cy="4537075"/>
            <a:chOff x="1292" y="1117"/>
            <a:chExt cx="2630" cy="2858"/>
          </a:xfrm>
        </p:grpSpPr>
        <p:sp>
          <p:nvSpPr>
            <p:cNvPr id="51205" name="Rectangle 4"/>
            <p:cNvSpPr>
              <a:spLocks noChangeArrowheads="1"/>
            </p:cNvSpPr>
            <p:nvPr/>
          </p:nvSpPr>
          <p:spPr bwMode="auto">
            <a:xfrm>
              <a:off x="3515" y="1117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1292" y="1615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1565" y="2478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08" name="Rectangle 7"/>
            <p:cNvSpPr>
              <a:spLocks noChangeArrowheads="1"/>
            </p:cNvSpPr>
            <p:nvPr/>
          </p:nvSpPr>
          <p:spPr bwMode="auto">
            <a:xfrm>
              <a:off x="1474" y="2614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1429" y="3203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1429" y="3339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1428" y="3884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2" name="Rectangle 11"/>
            <p:cNvSpPr>
              <a:spLocks noChangeArrowheads="1"/>
            </p:cNvSpPr>
            <p:nvPr/>
          </p:nvSpPr>
          <p:spPr bwMode="auto">
            <a:xfrm>
              <a:off x="3515" y="1615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3515" y="2160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>
              <a:off x="3515" y="2704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5" name="Rectangle 14"/>
            <p:cNvSpPr>
              <a:spLocks noChangeArrowheads="1"/>
            </p:cNvSpPr>
            <p:nvPr/>
          </p:nvSpPr>
          <p:spPr bwMode="auto">
            <a:xfrm>
              <a:off x="3515" y="3158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16" name="Rectangle 15"/>
            <p:cNvSpPr>
              <a:spLocks noChangeArrowheads="1"/>
            </p:cNvSpPr>
            <p:nvPr/>
          </p:nvSpPr>
          <p:spPr bwMode="auto">
            <a:xfrm>
              <a:off x="3334" y="3884"/>
              <a:ext cx="407" cy="91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51204" name="Picture 16" descr="bpel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08088"/>
            <a:ext cx="6475412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0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de-DE" altLang="en-US" dirty="0"/>
              <a:t>Partner Links</a:t>
            </a: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2268539" y="1341439"/>
            <a:ext cx="4103687" cy="4537075"/>
            <a:chOff x="1429" y="845"/>
            <a:chExt cx="2585" cy="2858"/>
          </a:xfrm>
        </p:grpSpPr>
        <p:sp>
          <p:nvSpPr>
            <p:cNvPr id="52229" name="Rectangle 4"/>
            <p:cNvSpPr>
              <a:spLocks noChangeArrowheads="1"/>
            </p:cNvSpPr>
            <p:nvPr/>
          </p:nvSpPr>
          <p:spPr bwMode="auto">
            <a:xfrm>
              <a:off x="1429" y="1298"/>
              <a:ext cx="407" cy="91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0" name="Rectangle 5"/>
            <p:cNvSpPr>
              <a:spLocks noChangeArrowheads="1"/>
            </p:cNvSpPr>
            <p:nvPr/>
          </p:nvSpPr>
          <p:spPr bwMode="auto">
            <a:xfrm>
              <a:off x="1520" y="2976"/>
              <a:ext cx="407" cy="91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1" name="Rectangle 6"/>
            <p:cNvSpPr>
              <a:spLocks noChangeArrowheads="1"/>
            </p:cNvSpPr>
            <p:nvPr/>
          </p:nvSpPr>
          <p:spPr bwMode="auto">
            <a:xfrm>
              <a:off x="1519" y="3611"/>
              <a:ext cx="407" cy="91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2" name="Rectangle 7"/>
            <p:cNvSpPr>
              <a:spLocks noChangeArrowheads="1"/>
            </p:cNvSpPr>
            <p:nvPr/>
          </p:nvSpPr>
          <p:spPr bwMode="auto">
            <a:xfrm>
              <a:off x="3424" y="3612"/>
              <a:ext cx="407" cy="91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3" name="Rectangle 8"/>
            <p:cNvSpPr>
              <a:spLocks noChangeArrowheads="1"/>
            </p:cNvSpPr>
            <p:nvPr/>
          </p:nvSpPr>
          <p:spPr bwMode="auto">
            <a:xfrm>
              <a:off x="3607" y="2885"/>
              <a:ext cx="407" cy="91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4" name="Rectangle 9"/>
            <p:cNvSpPr>
              <a:spLocks noChangeArrowheads="1"/>
            </p:cNvSpPr>
            <p:nvPr/>
          </p:nvSpPr>
          <p:spPr bwMode="auto">
            <a:xfrm>
              <a:off x="3606" y="2432"/>
              <a:ext cx="407" cy="91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5" name="Rectangle 10"/>
            <p:cNvSpPr>
              <a:spLocks noChangeArrowheads="1"/>
            </p:cNvSpPr>
            <p:nvPr/>
          </p:nvSpPr>
          <p:spPr bwMode="auto">
            <a:xfrm>
              <a:off x="3606" y="1888"/>
              <a:ext cx="407" cy="91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6" name="Rectangle 11"/>
            <p:cNvSpPr>
              <a:spLocks noChangeArrowheads="1"/>
            </p:cNvSpPr>
            <p:nvPr/>
          </p:nvSpPr>
          <p:spPr bwMode="auto">
            <a:xfrm>
              <a:off x="3606" y="1344"/>
              <a:ext cx="407" cy="91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7" name="Rectangle 12"/>
            <p:cNvSpPr>
              <a:spLocks noChangeArrowheads="1"/>
            </p:cNvSpPr>
            <p:nvPr/>
          </p:nvSpPr>
          <p:spPr bwMode="auto">
            <a:xfrm>
              <a:off x="3606" y="845"/>
              <a:ext cx="407" cy="91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52228" name="Picture 13" descr="bpel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08088"/>
            <a:ext cx="6475412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7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BPMN (Business Process Markup and Notation)</a:t>
            </a:r>
            <a:endParaRPr lang="en-US" altLang="en-US" dirty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933350" y="1575876"/>
            <a:ext cx="7696200" cy="443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ts val="2600"/>
              </a:lnSpc>
              <a:spcBef>
                <a:spcPct val="50000"/>
              </a:spcBef>
              <a:buClr>
                <a:schemeClr val="bg2"/>
              </a:buClr>
            </a:pPr>
            <a:r>
              <a:rPr lang="de-DE" altLang="en-US" sz="2200" dirty="0">
                <a:solidFill>
                  <a:srgbClr val="000066"/>
                </a:solidFill>
                <a:latin typeface="Tahoma" pitchFamily="34" charset="0"/>
              </a:rPr>
              <a:t>The primary goal of </a:t>
            </a:r>
            <a:r>
              <a:rPr lang="de-DE" altLang="en-US" sz="2200" b="1" u="sng" dirty="0">
                <a:solidFill>
                  <a:srgbClr val="000066"/>
                </a:solidFill>
                <a:latin typeface="Tahoma" pitchFamily="34" charset="0"/>
              </a:rPr>
              <a:t>BPMN</a:t>
            </a:r>
            <a:r>
              <a:rPr lang="de-DE" altLang="en-US" sz="2200" dirty="0">
                <a:solidFill>
                  <a:srgbClr val="000066"/>
                </a:solidFill>
                <a:latin typeface="Tahoma" pitchFamily="34" charset="0"/>
              </a:rPr>
              <a:t> is to provide a notation that is readily understandable by all business users</a:t>
            </a:r>
          </a:p>
          <a:p>
            <a:pPr>
              <a:lnSpc>
                <a:spcPts val="2600"/>
              </a:lnSpc>
              <a:spcBef>
                <a:spcPct val="50000"/>
              </a:spcBef>
              <a:buClr>
                <a:schemeClr val="bg2"/>
              </a:buClr>
            </a:pPr>
            <a:endParaRPr lang="de-DE" altLang="en-US" sz="2200" dirty="0">
              <a:solidFill>
                <a:srgbClr val="000066"/>
              </a:solidFill>
              <a:latin typeface="Tahoma" pitchFamily="34" charset="0"/>
            </a:endParaRPr>
          </a:p>
          <a:p>
            <a:pPr>
              <a:lnSpc>
                <a:spcPts val="2600"/>
              </a:lnSpc>
              <a:spcBef>
                <a:spcPct val="50000"/>
              </a:spcBef>
              <a:buClr>
                <a:schemeClr val="bg2"/>
              </a:buClr>
            </a:pPr>
            <a:r>
              <a:rPr lang="de-DE" altLang="en-US" sz="2200" dirty="0">
                <a:solidFill>
                  <a:srgbClr val="000066"/>
                </a:solidFill>
                <a:latin typeface="Tahoma" pitchFamily="34" charset="0"/>
              </a:rPr>
              <a:t>BPMN creates a </a:t>
            </a:r>
            <a:r>
              <a:rPr lang="de-DE" altLang="en-US" sz="2200" b="1" dirty="0">
                <a:solidFill>
                  <a:srgbClr val="000066"/>
                </a:solidFill>
                <a:latin typeface="Tahoma" pitchFamily="34" charset="0"/>
              </a:rPr>
              <a:t>standardized bridge</a:t>
            </a:r>
            <a:r>
              <a:rPr lang="de-DE" altLang="en-US" sz="2200" dirty="0">
                <a:solidFill>
                  <a:srgbClr val="000066"/>
                </a:solidFill>
                <a:latin typeface="Tahoma" pitchFamily="34" charset="0"/>
              </a:rPr>
              <a:t> for the gap between the business process design and process implementation.</a:t>
            </a:r>
          </a:p>
          <a:p>
            <a:pPr>
              <a:lnSpc>
                <a:spcPts val="2600"/>
              </a:lnSpc>
              <a:spcBef>
                <a:spcPct val="50000"/>
              </a:spcBef>
              <a:buClr>
                <a:schemeClr val="bg2"/>
              </a:buClr>
            </a:pPr>
            <a:endParaRPr lang="de-DE" altLang="en-US" sz="2200" dirty="0">
              <a:solidFill>
                <a:srgbClr val="000066"/>
              </a:solidFill>
              <a:latin typeface="Tahoma" pitchFamily="34" charset="0"/>
            </a:endParaRPr>
          </a:p>
          <a:p>
            <a:pPr>
              <a:lnSpc>
                <a:spcPts val="2600"/>
              </a:lnSpc>
              <a:spcBef>
                <a:spcPct val="50000"/>
              </a:spcBef>
              <a:buClr>
                <a:schemeClr val="bg2"/>
              </a:buClr>
            </a:pPr>
            <a:r>
              <a:rPr lang="de-DE" altLang="en-US" sz="2200" dirty="0">
                <a:solidFill>
                  <a:srgbClr val="000066"/>
                </a:solidFill>
                <a:latin typeface="Tahoma" pitchFamily="34" charset="0"/>
              </a:rPr>
              <a:t>Another goal, but no less important, is to ensure that XML languages designed for the execution of business processes, such as </a:t>
            </a:r>
            <a:r>
              <a:rPr lang="de-DE" altLang="en-US" sz="2200" b="1" dirty="0">
                <a:solidFill>
                  <a:srgbClr val="000066"/>
                </a:solidFill>
                <a:latin typeface="Tahoma" pitchFamily="34" charset="0"/>
              </a:rPr>
              <a:t>BPEL4WS </a:t>
            </a:r>
            <a:r>
              <a:rPr lang="de-DE" altLang="en-US" sz="2200" dirty="0">
                <a:solidFill>
                  <a:srgbClr val="000066"/>
                </a:solidFill>
                <a:latin typeface="Tahoma" pitchFamily="34" charset="0"/>
              </a:rPr>
              <a:t>(Business Process Execution Language for Web Services), can be visualized with a business-oriented notation.</a:t>
            </a:r>
          </a:p>
        </p:txBody>
      </p:sp>
    </p:spTree>
    <p:extLst>
      <p:ext uri="{BB962C8B-B14F-4D97-AF65-F5344CB8AC3E}">
        <p14:creationId xmlns:p14="http://schemas.microsoft.com/office/powerpoint/2010/main" val="42818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Importance of Integration in SOA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714500"/>
            <a:ext cx="8661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368300" algn="l"/>
              </a:tabLst>
            </a:pPr>
            <a:r>
              <a:rPr lang="en-CA" sz="1800" smtClean="0">
                <a:solidFill>
                  <a:srgbClr val="685D46"/>
                </a:solidFill>
                <a:latin typeface="Arial"/>
                <a:cs typeface="Arial"/>
              </a:rPr>
              <a:t>●</a:t>
            </a: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  Enterprises heavily rely on the underlying software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systems/services/applications.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578100"/>
            <a:ext cx="8661400" cy="165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50"/>
              </a:lnSpc>
            </a:pPr>
            <a:r>
              <a:rPr lang="en-CA" sz="1800" smtClean="0">
                <a:solidFill>
                  <a:srgbClr val="685D46"/>
                </a:solidFill>
                <a:latin typeface="Arial"/>
                <a:cs typeface="Arial"/>
              </a:rPr>
              <a:t>●</a:t>
            </a: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  Disparate technologies and platforms</a:t>
            </a:r>
            <a:r>
              <a:rPr lang="en-CA" sz="238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81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685D46"/>
                </a:solidFill>
                <a:latin typeface="Arial"/>
                <a:cs typeface="Arial"/>
              </a:rPr>
              <a:t>●</a:t>
            </a: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  No single solution or a vendor</a:t>
            </a:r>
            <a:r>
              <a:rPr lang="en-CA" sz="238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81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685D46"/>
                </a:solidFill>
                <a:latin typeface="Arial"/>
                <a:cs typeface="Arial"/>
              </a:rPr>
              <a:t>●</a:t>
            </a: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  Diverse Business requirements</a:t>
            </a:r>
          </a:p>
          <a:p>
            <a:pPr>
              <a:lnSpc>
                <a:spcPts val="4250"/>
              </a:lnSpc>
            </a:pPr>
            <a:endParaRPr lang="en-CA" sz="2381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0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altLang="en-US"/>
              <a:t>The BPEL Process in BPMN</a:t>
            </a:r>
          </a:p>
        </p:txBody>
      </p:sp>
      <p:graphicFrame>
        <p:nvGraphicFramePr>
          <p:cNvPr id="542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8588" y="1268413"/>
          <a:ext cx="2874962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4717542" imgH="9052966" progId="Visio.Drawing.11">
                  <p:embed/>
                </p:oleObj>
              </mc:Choice>
              <mc:Fallback>
                <p:oleObj name="Visio" r:id="rId3" imgW="4717542" imgH="9052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1268413"/>
                        <a:ext cx="2874962" cy="551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7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altLang="en-US"/>
              <a:t>BPMN explained</a:t>
            </a:r>
          </a:p>
        </p:txBody>
      </p:sp>
      <p:pic>
        <p:nvPicPr>
          <p:cNvPr id="55299" name="Picture 3" descr="BPMN_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1"/>
            <a:ext cx="7993063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4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BPMN Vs BPEL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sz="2800">
                <a:latin typeface="Tahoma" pitchFamily="34" charset="0"/>
              </a:rPr>
              <a:t>BPMN is richer than BPEL</a:t>
            </a:r>
          </a:p>
          <a:p>
            <a:pPr>
              <a:lnSpc>
                <a:spcPct val="90000"/>
              </a:lnSpc>
            </a:pPr>
            <a:r>
              <a:rPr lang="de-DE" altLang="en-US" sz="2800">
                <a:latin typeface="Tahoma" pitchFamily="34" charset="0"/>
              </a:rPr>
              <a:t>Transformation from BPEL to BPMN less a problem</a:t>
            </a:r>
          </a:p>
          <a:p>
            <a:pPr>
              <a:lnSpc>
                <a:spcPct val="90000"/>
              </a:lnSpc>
            </a:pPr>
            <a:r>
              <a:rPr lang="de-DE" altLang="en-US" sz="2800">
                <a:latin typeface="Tahoma" pitchFamily="34" charset="0"/>
              </a:rPr>
              <a:t>From BPMN to BPEL</a:t>
            </a:r>
          </a:p>
          <a:p>
            <a:pPr lvl="1">
              <a:lnSpc>
                <a:spcPct val="90000"/>
              </a:lnSpc>
            </a:pPr>
            <a:r>
              <a:rPr lang="de-DE" altLang="en-US" sz="2400">
                <a:latin typeface="Tahoma" pitchFamily="34" charset="0"/>
              </a:rPr>
              <a:t>Loss of information</a:t>
            </a:r>
          </a:p>
          <a:p>
            <a:pPr lvl="1">
              <a:lnSpc>
                <a:spcPct val="90000"/>
              </a:lnSpc>
            </a:pPr>
            <a:r>
              <a:rPr lang="de-DE" altLang="en-US" sz="2400">
                <a:latin typeface="Tahoma" pitchFamily="34" charset="0"/>
              </a:rPr>
              <a:t>Loss of design considerations</a:t>
            </a:r>
          </a:p>
          <a:p>
            <a:pPr>
              <a:lnSpc>
                <a:spcPct val="90000"/>
              </a:lnSpc>
            </a:pPr>
            <a:r>
              <a:rPr lang="de-DE" altLang="en-US" sz="2800">
                <a:latin typeface="Tahoma" pitchFamily="34" charset="0"/>
              </a:rPr>
              <a:t>Potential Solutions</a:t>
            </a:r>
          </a:p>
          <a:p>
            <a:pPr lvl="1">
              <a:lnSpc>
                <a:spcPct val="90000"/>
              </a:lnSpc>
            </a:pPr>
            <a:r>
              <a:rPr lang="de-DE" altLang="en-US" sz="2400">
                <a:latin typeface="Tahoma" pitchFamily="34" charset="0"/>
              </a:rPr>
              <a:t>Restriction to a subset of BPMN</a:t>
            </a:r>
          </a:p>
          <a:p>
            <a:pPr lvl="1">
              <a:lnSpc>
                <a:spcPct val="90000"/>
              </a:lnSpc>
            </a:pPr>
            <a:r>
              <a:rPr lang="de-DE" altLang="en-US" sz="2400">
                <a:latin typeface="Tahoma" pitchFamily="34" charset="0"/>
              </a:rPr>
              <a:t>Extension of BPEL</a:t>
            </a:r>
          </a:p>
          <a:p>
            <a:pPr>
              <a:lnSpc>
                <a:spcPct val="90000"/>
              </a:lnSpc>
            </a:pPr>
            <a:endParaRPr lang="en-US" altLang="en-US" sz="2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chemeClr val="tx1"/>
                </a:solidFill>
              </a:rPr>
              <a:t>The Top Down Perspective</a:t>
            </a:r>
          </a:p>
        </p:txBody>
      </p:sp>
      <p:grpSp>
        <p:nvGrpSpPr>
          <p:cNvPr id="57347" name="Group 1075"/>
          <p:cNvGrpSpPr>
            <a:grpSpLocks/>
          </p:cNvGrpSpPr>
          <p:nvPr/>
        </p:nvGrpSpPr>
        <p:grpSpPr bwMode="auto">
          <a:xfrm>
            <a:off x="58192" y="1981201"/>
            <a:ext cx="8912225" cy="4827588"/>
            <a:chOff x="48" y="1026"/>
            <a:chExt cx="5614" cy="3041"/>
          </a:xfrm>
        </p:grpSpPr>
        <p:sp>
          <p:nvSpPr>
            <p:cNvPr id="57348" name="Text Box 1033"/>
            <p:cNvSpPr txBox="1">
              <a:spLocks noChangeArrowheads="1"/>
            </p:cNvSpPr>
            <p:nvPr/>
          </p:nvSpPr>
          <p:spPr bwMode="auto">
            <a:xfrm>
              <a:off x="4126" y="1705"/>
              <a:ext cx="150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400" b="1">
                  <a:cs typeface="Times New Roman" pitchFamily="18" charset="0"/>
                </a:rPr>
                <a:t>Executable Layer</a:t>
              </a:r>
              <a:br>
                <a:rPr lang="en-US" altLang="en-US" sz="1400" b="1">
                  <a:cs typeface="Times New Roman" pitchFamily="18" charset="0"/>
                </a:rPr>
              </a:br>
              <a:r>
                <a:rPr lang="en-US" altLang="en-US" sz="1400" b="1">
                  <a:cs typeface="Times New Roman" pitchFamily="18" charset="0"/>
                </a:rPr>
                <a:t>XML, XQuery, BPEL, Rules</a:t>
              </a:r>
            </a:p>
          </p:txBody>
        </p:sp>
        <p:sp>
          <p:nvSpPr>
            <p:cNvPr id="57349" name="Text Box 1035"/>
            <p:cNvSpPr txBox="1">
              <a:spLocks noChangeArrowheads="1"/>
            </p:cNvSpPr>
            <p:nvPr/>
          </p:nvSpPr>
          <p:spPr bwMode="auto">
            <a:xfrm>
              <a:off x="4124" y="2269"/>
              <a:ext cx="15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400" b="1">
                  <a:cs typeface="Times New Roman" pitchFamily="18" charset="0"/>
                </a:rPr>
                <a:t>Business Services</a:t>
              </a:r>
              <a:br>
                <a:rPr lang="en-US" altLang="en-US" sz="1400" b="1">
                  <a:cs typeface="Times New Roman" pitchFamily="18" charset="0"/>
                </a:rPr>
              </a:br>
              <a:r>
                <a:rPr lang="en-US" altLang="en-US" sz="1400" b="1">
                  <a:cs typeface="Times New Roman" pitchFamily="18" charset="0"/>
                </a:rPr>
                <a:t>Adapters, Java, Struts, JSF</a:t>
              </a:r>
            </a:p>
          </p:txBody>
        </p:sp>
        <p:grpSp>
          <p:nvGrpSpPr>
            <p:cNvPr id="57350" name="Group 1074"/>
            <p:cNvGrpSpPr>
              <a:grpSpLocks/>
            </p:cNvGrpSpPr>
            <p:nvPr/>
          </p:nvGrpSpPr>
          <p:grpSpPr bwMode="auto">
            <a:xfrm>
              <a:off x="48" y="1026"/>
              <a:ext cx="5518" cy="3041"/>
              <a:chOff x="48" y="1026"/>
              <a:chExt cx="5518" cy="3041"/>
            </a:xfrm>
          </p:grpSpPr>
          <p:sp>
            <p:nvSpPr>
              <p:cNvPr id="57351" name="Text Box 1027"/>
              <p:cNvSpPr txBox="1">
                <a:spLocks noChangeArrowheads="1"/>
              </p:cNvSpPr>
              <p:nvPr/>
            </p:nvSpPr>
            <p:spPr bwMode="auto">
              <a:xfrm>
                <a:off x="109" y="1252"/>
                <a:ext cx="127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r"/>
                <a:r>
                  <a:rPr lang="en-US" altLang="en-US" sz="1600" b="1">
                    <a:cs typeface="Times New Roman" pitchFamily="18" charset="0"/>
                  </a:rPr>
                  <a:t>Business Analyst</a:t>
                </a:r>
              </a:p>
            </p:txBody>
          </p:sp>
          <p:sp>
            <p:nvSpPr>
              <p:cNvPr id="57352" name="Line 1028"/>
              <p:cNvSpPr>
                <a:spLocks noChangeShapeType="1"/>
              </p:cNvSpPr>
              <p:nvPr/>
            </p:nvSpPr>
            <p:spPr bwMode="auto">
              <a:xfrm>
                <a:off x="1314" y="1662"/>
                <a:ext cx="2820" cy="0"/>
              </a:xfrm>
              <a:prstGeom prst="line">
                <a:avLst/>
              </a:prstGeom>
              <a:noFill/>
              <a:ln w="9525">
                <a:solidFill>
                  <a:srgbClr val="868686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3" name="Text Box 1029"/>
              <p:cNvSpPr txBox="1">
                <a:spLocks noChangeArrowheads="1"/>
              </p:cNvSpPr>
              <p:nvPr/>
            </p:nvSpPr>
            <p:spPr bwMode="auto">
              <a:xfrm>
                <a:off x="48" y="1896"/>
                <a:ext cx="1348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r"/>
                <a:r>
                  <a:rPr lang="en-US" altLang="en-US" sz="1600" b="1">
                    <a:cs typeface="Times New Roman" pitchFamily="18" charset="0"/>
                  </a:rPr>
                  <a:t>Integration Developer</a:t>
                </a:r>
              </a:p>
            </p:txBody>
          </p:sp>
          <p:sp>
            <p:nvSpPr>
              <p:cNvPr id="57354" name="Line 1030"/>
              <p:cNvSpPr>
                <a:spLocks noChangeShapeType="1"/>
              </p:cNvSpPr>
              <p:nvPr/>
            </p:nvSpPr>
            <p:spPr bwMode="auto">
              <a:xfrm>
                <a:off x="1314" y="2274"/>
                <a:ext cx="2820" cy="0"/>
              </a:xfrm>
              <a:prstGeom prst="line">
                <a:avLst/>
              </a:prstGeom>
              <a:noFill/>
              <a:ln w="9525">
                <a:solidFill>
                  <a:srgbClr val="868686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5" name="Line 1031"/>
              <p:cNvSpPr>
                <a:spLocks noChangeShapeType="1"/>
              </p:cNvSpPr>
              <p:nvPr/>
            </p:nvSpPr>
            <p:spPr bwMode="auto">
              <a:xfrm>
                <a:off x="1314" y="2868"/>
                <a:ext cx="2820" cy="0"/>
              </a:xfrm>
              <a:prstGeom prst="line">
                <a:avLst/>
              </a:prstGeom>
              <a:noFill/>
              <a:ln w="9525">
                <a:solidFill>
                  <a:srgbClr val="868686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6" name="Text Box 1032"/>
              <p:cNvSpPr txBox="1">
                <a:spLocks noChangeArrowheads="1"/>
              </p:cNvSpPr>
              <p:nvPr/>
            </p:nvSpPr>
            <p:spPr bwMode="auto">
              <a:xfrm>
                <a:off x="4124" y="1161"/>
                <a:ext cx="144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1">
                    <a:cs typeface="Times New Roman" pitchFamily="18" charset="0"/>
                  </a:rPr>
                  <a:t>Notation Layer</a:t>
                </a:r>
                <a:br>
                  <a:rPr lang="en-US" altLang="en-US" sz="1400" b="1">
                    <a:cs typeface="Times New Roman" pitchFamily="18" charset="0"/>
                  </a:rPr>
                </a:br>
                <a:r>
                  <a:rPr lang="en-US" altLang="en-US" sz="1400" b="1">
                    <a:cs typeface="Times New Roman" pitchFamily="18" charset="0"/>
                  </a:rPr>
                  <a:t>BPMN or UML</a:t>
                </a:r>
              </a:p>
            </p:txBody>
          </p:sp>
          <p:sp>
            <p:nvSpPr>
              <p:cNvPr id="57357" name="Text Box 1034"/>
              <p:cNvSpPr txBox="1">
                <a:spLocks noChangeArrowheads="1"/>
              </p:cNvSpPr>
              <p:nvPr/>
            </p:nvSpPr>
            <p:spPr bwMode="auto">
              <a:xfrm>
                <a:off x="48" y="2472"/>
                <a:ext cx="13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r"/>
                <a:r>
                  <a:rPr lang="en-US" altLang="en-US" sz="1600" b="1">
                    <a:cs typeface="Times New Roman" pitchFamily="18" charset="0"/>
                  </a:rPr>
                  <a:t>Service Developer</a:t>
                </a:r>
              </a:p>
            </p:txBody>
          </p:sp>
          <p:sp>
            <p:nvSpPr>
              <p:cNvPr id="57358" name="Text Box 1036"/>
              <p:cNvSpPr txBox="1">
                <a:spLocks noChangeArrowheads="1"/>
              </p:cNvSpPr>
              <p:nvPr/>
            </p:nvSpPr>
            <p:spPr bwMode="auto">
              <a:xfrm>
                <a:off x="4098" y="2965"/>
                <a:ext cx="134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1">
                    <a:cs typeface="Times New Roman" pitchFamily="18" charset="0"/>
                  </a:rPr>
                  <a:t> Existing Systems</a:t>
                </a:r>
              </a:p>
            </p:txBody>
          </p:sp>
          <p:sp>
            <p:nvSpPr>
              <p:cNvPr id="57359" name="AutoShape 1037"/>
              <p:cNvSpPr>
                <a:spLocks noChangeArrowheads="1"/>
              </p:cNvSpPr>
              <p:nvPr/>
            </p:nvSpPr>
            <p:spPr bwMode="auto">
              <a:xfrm>
                <a:off x="2292" y="3054"/>
                <a:ext cx="246" cy="264"/>
              </a:xfrm>
              <a:prstGeom prst="can">
                <a:avLst>
                  <a:gd name="adj" fmla="val 26829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DDDDDD"/>
                  </a:gs>
                </a:gsLst>
                <a:lin ang="0" scaled="1"/>
              </a:gradFill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60" name="AutoShape 1038"/>
              <p:cNvSpPr>
                <a:spLocks noChangeArrowheads="1"/>
              </p:cNvSpPr>
              <p:nvPr/>
            </p:nvSpPr>
            <p:spPr bwMode="auto">
              <a:xfrm>
                <a:off x="2904" y="3054"/>
                <a:ext cx="246" cy="264"/>
              </a:xfrm>
              <a:prstGeom prst="can">
                <a:avLst>
                  <a:gd name="adj" fmla="val 26829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DDDDDD"/>
                  </a:gs>
                </a:gsLst>
                <a:lin ang="0" scaled="1"/>
              </a:gradFill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61" name="AutoShape 1039"/>
              <p:cNvSpPr>
                <a:spLocks noChangeArrowheads="1"/>
              </p:cNvSpPr>
              <p:nvPr/>
            </p:nvSpPr>
            <p:spPr bwMode="auto">
              <a:xfrm>
                <a:off x="3534" y="3054"/>
                <a:ext cx="246" cy="264"/>
              </a:xfrm>
              <a:prstGeom prst="can">
                <a:avLst>
                  <a:gd name="adj" fmla="val 26829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DDDDDD"/>
                  </a:gs>
                </a:gsLst>
                <a:lin ang="0" scaled="1"/>
              </a:gradFill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62" name="Text Box 1040"/>
              <p:cNvSpPr txBox="1">
                <a:spLocks noChangeArrowheads="1"/>
              </p:cNvSpPr>
              <p:nvPr/>
            </p:nvSpPr>
            <p:spPr bwMode="auto">
              <a:xfrm>
                <a:off x="3301" y="3315"/>
                <a:ext cx="70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rebuchet MS" pitchFamily="34" charset="0"/>
                    <a:cs typeface="Times New Roman" pitchFamily="18" charset="0"/>
                  </a:rPr>
                  <a:t>MAINFRAME</a:t>
                </a:r>
              </a:p>
            </p:txBody>
          </p:sp>
          <p:sp>
            <p:nvSpPr>
              <p:cNvPr id="57363" name="Text Box 1041"/>
              <p:cNvSpPr txBox="1">
                <a:spLocks noChangeArrowheads="1"/>
              </p:cNvSpPr>
              <p:nvPr/>
            </p:nvSpPr>
            <p:spPr bwMode="auto">
              <a:xfrm>
                <a:off x="2110" y="3311"/>
                <a:ext cx="688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rebuchet MS" pitchFamily="34" charset="0"/>
                    <a:cs typeface="Times New Roman" pitchFamily="18" charset="0"/>
                  </a:rPr>
                  <a:t>PACKAGED</a:t>
                </a:r>
              </a:p>
              <a:p>
                <a:pPr algn="ctr"/>
                <a:r>
                  <a:rPr lang="en-US" altLang="en-US" b="1">
                    <a:latin typeface="Trebuchet MS" pitchFamily="34" charset="0"/>
                    <a:cs typeface="Times New Roman" pitchFamily="18" charset="0"/>
                  </a:rPr>
                  <a:t>APPLICATIONS</a:t>
                </a:r>
              </a:p>
            </p:txBody>
          </p:sp>
          <p:sp>
            <p:nvSpPr>
              <p:cNvPr id="57364" name="Text Box 1042"/>
              <p:cNvSpPr txBox="1">
                <a:spLocks noChangeArrowheads="1"/>
              </p:cNvSpPr>
              <p:nvPr/>
            </p:nvSpPr>
            <p:spPr bwMode="auto">
              <a:xfrm>
                <a:off x="2677" y="3309"/>
                <a:ext cx="67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rebuchet MS" pitchFamily="34" charset="0"/>
                    <a:cs typeface="Times New Roman" pitchFamily="18" charset="0"/>
                  </a:rPr>
                  <a:t> JAVA</a:t>
                </a:r>
              </a:p>
            </p:txBody>
          </p:sp>
          <p:sp>
            <p:nvSpPr>
              <p:cNvPr id="57365" name="AutoShape 1043"/>
              <p:cNvSpPr>
                <a:spLocks noChangeArrowheads="1"/>
              </p:cNvSpPr>
              <p:nvPr/>
            </p:nvSpPr>
            <p:spPr bwMode="auto">
              <a:xfrm>
                <a:off x="1704" y="3054"/>
                <a:ext cx="246" cy="264"/>
              </a:xfrm>
              <a:prstGeom prst="can">
                <a:avLst>
                  <a:gd name="adj" fmla="val 26829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DDDDDD"/>
                  </a:gs>
                </a:gsLst>
                <a:lin ang="0" scaled="1"/>
              </a:gradFill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66" name="Text Box 1044"/>
              <p:cNvSpPr txBox="1">
                <a:spLocks noChangeArrowheads="1"/>
              </p:cNvSpPr>
              <p:nvPr/>
            </p:nvSpPr>
            <p:spPr bwMode="auto">
              <a:xfrm>
                <a:off x="1522" y="3311"/>
                <a:ext cx="60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Trebuchet MS" pitchFamily="34" charset="0"/>
                    <a:cs typeface="Times New Roman" pitchFamily="18" charset="0"/>
                  </a:rPr>
                  <a:t>DATABASE</a:t>
                </a:r>
              </a:p>
            </p:txBody>
          </p:sp>
          <p:sp>
            <p:nvSpPr>
              <p:cNvPr id="57367" name="AutoShape 1045"/>
              <p:cNvSpPr>
                <a:spLocks noChangeArrowheads="1"/>
              </p:cNvSpPr>
              <p:nvPr/>
            </p:nvSpPr>
            <p:spPr bwMode="auto">
              <a:xfrm>
                <a:off x="2166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68" name="AutoShape 1046"/>
              <p:cNvSpPr>
                <a:spLocks noChangeArrowheads="1"/>
              </p:cNvSpPr>
              <p:nvPr/>
            </p:nvSpPr>
            <p:spPr bwMode="auto">
              <a:xfrm>
                <a:off x="2316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69" name="AutoShape 1047"/>
              <p:cNvSpPr>
                <a:spLocks noChangeArrowheads="1"/>
              </p:cNvSpPr>
              <p:nvPr/>
            </p:nvSpPr>
            <p:spPr bwMode="auto">
              <a:xfrm>
                <a:off x="2466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0" name="AutoShape 1048"/>
              <p:cNvSpPr>
                <a:spLocks noChangeArrowheads="1"/>
              </p:cNvSpPr>
              <p:nvPr/>
            </p:nvSpPr>
            <p:spPr bwMode="auto">
              <a:xfrm>
                <a:off x="2772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1" name="AutoShape 1049"/>
              <p:cNvSpPr>
                <a:spLocks noChangeArrowheads="1"/>
              </p:cNvSpPr>
              <p:nvPr/>
            </p:nvSpPr>
            <p:spPr bwMode="auto">
              <a:xfrm>
                <a:off x="2922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2" name="AutoShape 1050"/>
              <p:cNvSpPr>
                <a:spLocks noChangeArrowheads="1"/>
              </p:cNvSpPr>
              <p:nvPr/>
            </p:nvSpPr>
            <p:spPr bwMode="auto">
              <a:xfrm>
                <a:off x="3072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3" name="AutoShape 1051"/>
              <p:cNvSpPr>
                <a:spLocks noChangeArrowheads="1"/>
              </p:cNvSpPr>
              <p:nvPr/>
            </p:nvSpPr>
            <p:spPr bwMode="auto">
              <a:xfrm>
                <a:off x="3420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4" name="AutoShape 1052"/>
              <p:cNvSpPr>
                <a:spLocks noChangeArrowheads="1"/>
              </p:cNvSpPr>
              <p:nvPr/>
            </p:nvSpPr>
            <p:spPr bwMode="auto">
              <a:xfrm>
                <a:off x="3570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5" name="AutoShape 1053"/>
              <p:cNvSpPr>
                <a:spLocks noChangeArrowheads="1"/>
              </p:cNvSpPr>
              <p:nvPr/>
            </p:nvSpPr>
            <p:spPr bwMode="auto">
              <a:xfrm>
                <a:off x="3720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6" name="AutoShape 1054"/>
              <p:cNvSpPr>
                <a:spLocks noChangeArrowheads="1"/>
              </p:cNvSpPr>
              <p:nvPr/>
            </p:nvSpPr>
            <p:spPr bwMode="auto">
              <a:xfrm>
                <a:off x="1584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7" name="AutoShape 1055"/>
              <p:cNvSpPr>
                <a:spLocks noChangeArrowheads="1"/>
              </p:cNvSpPr>
              <p:nvPr/>
            </p:nvSpPr>
            <p:spPr bwMode="auto">
              <a:xfrm>
                <a:off x="1734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8" name="AutoShape 1056"/>
              <p:cNvSpPr>
                <a:spLocks noChangeArrowheads="1"/>
              </p:cNvSpPr>
              <p:nvPr/>
            </p:nvSpPr>
            <p:spPr bwMode="auto">
              <a:xfrm>
                <a:off x="1884" y="2502"/>
                <a:ext cx="150" cy="168"/>
              </a:xfrm>
              <a:prstGeom prst="cube">
                <a:avLst>
                  <a:gd name="adj" fmla="val 33333"/>
                </a:avLst>
              </a:prstGeom>
              <a:solidFill>
                <a:schemeClr val="folHlink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79" name="AutoShape 1057"/>
              <p:cNvSpPr>
                <a:spLocks noChangeArrowheads="1"/>
              </p:cNvSpPr>
              <p:nvPr/>
            </p:nvSpPr>
            <p:spPr bwMode="auto">
              <a:xfrm>
                <a:off x="1722" y="1272"/>
                <a:ext cx="504" cy="210"/>
              </a:xfrm>
              <a:prstGeom prst="roundRect">
                <a:avLst>
                  <a:gd name="adj" fmla="val 16667"/>
                </a:avLst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cs typeface="Times New Roman" pitchFamily="18" charset="0"/>
                  </a:rPr>
                  <a:t>Activity</a:t>
                </a:r>
              </a:p>
            </p:txBody>
          </p:sp>
          <p:sp>
            <p:nvSpPr>
              <p:cNvPr id="57380" name="AutoShape 1058"/>
              <p:cNvSpPr>
                <a:spLocks noChangeArrowheads="1"/>
              </p:cNvSpPr>
              <p:nvPr/>
            </p:nvSpPr>
            <p:spPr bwMode="auto">
              <a:xfrm>
                <a:off x="2514" y="1272"/>
                <a:ext cx="504" cy="210"/>
              </a:xfrm>
              <a:prstGeom prst="roundRect">
                <a:avLst>
                  <a:gd name="adj" fmla="val 16667"/>
                </a:avLst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cs typeface="Times New Roman" pitchFamily="18" charset="0"/>
                  </a:rPr>
                  <a:t>Activity</a:t>
                </a:r>
              </a:p>
            </p:txBody>
          </p:sp>
          <p:sp>
            <p:nvSpPr>
              <p:cNvPr id="57381" name="AutoShape 1059"/>
              <p:cNvSpPr>
                <a:spLocks noChangeArrowheads="1"/>
              </p:cNvSpPr>
              <p:nvPr/>
            </p:nvSpPr>
            <p:spPr bwMode="auto">
              <a:xfrm>
                <a:off x="3252" y="1272"/>
                <a:ext cx="504" cy="210"/>
              </a:xfrm>
              <a:prstGeom prst="roundRect">
                <a:avLst>
                  <a:gd name="adj" fmla="val 16667"/>
                </a:avLst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cs typeface="Times New Roman" pitchFamily="18" charset="0"/>
                  </a:rPr>
                  <a:t>Activity</a:t>
                </a:r>
              </a:p>
            </p:txBody>
          </p:sp>
          <p:cxnSp>
            <p:nvCxnSpPr>
              <p:cNvPr id="57382" name="AutoShape 1060"/>
              <p:cNvCxnSpPr>
                <a:cxnSpLocks noChangeShapeType="1"/>
                <a:stCxn id="57380" idx="3"/>
                <a:endCxn id="57381" idx="1"/>
              </p:cNvCxnSpPr>
              <p:nvPr/>
            </p:nvCxnSpPr>
            <p:spPr bwMode="auto">
              <a:xfrm>
                <a:off x="3018" y="1377"/>
                <a:ext cx="2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83" name="AutoShape 1061"/>
              <p:cNvCxnSpPr>
                <a:cxnSpLocks noChangeShapeType="1"/>
                <a:stCxn id="57379" idx="3"/>
                <a:endCxn id="57380" idx="1"/>
              </p:cNvCxnSpPr>
              <p:nvPr/>
            </p:nvCxnSpPr>
            <p:spPr bwMode="auto">
              <a:xfrm>
                <a:off x="2226" y="1377"/>
                <a:ext cx="2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384" name="Line 1062"/>
              <p:cNvSpPr>
                <a:spLocks noChangeShapeType="1"/>
              </p:cNvSpPr>
              <p:nvPr/>
            </p:nvSpPr>
            <p:spPr bwMode="auto">
              <a:xfrm>
                <a:off x="2214" y="1482"/>
                <a:ext cx="1620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5" name="Rectangle 1063"/>
              <p:cNvSpPr>
                <a:spLocks noChangeArrowheads="1"/>
              </p:cNvSpPr>
              <p:nvPr/>
            </p:nvSpPr>
            <p:spPr bwMode="auto">
              <a:xfrm>
                <a:off x="1518" y="1788"/>
                <a:ext cx="2316" cy="3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86" name="Line 1064"/>
              <p:cNvSpPr>
                <a:spLocks noChangeShapeType="1"/>
              </p:cNvSpPr>
              <p:nvPr/>
            </p:nvSpPr>
            <p:spPr bwMode="auto">
              <a:xfrm flipH="1">
                <a:off x="1518" y="1482"/>
                <a:ext cx="21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7" name="AutoShape 1065"/>
              <p:cNvSpPr>
                <a:spLocks noChangeArrowheads="1"/>
              </p:cNvSpPr>
              <p:nvPr/>
            </p:nvSpPr>
            <p:spPr bwMode="auto">
              <a:xfrm>
                <a:off x="1590" y="1902"/>
                <a:ext cx="372" cy="174"/>
              </a:xfrm>
              <a:prstGeom prst="roundRect">
                <a:avLst>
                  <a:gd name="adj" fmla="val 16667"/>
                </a:avLst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cs typeface="Times New Roman" pitchFamily="18" charset="0"/>
                  </a:rPr>
                  <a:t>assign</a:t>
                </a:r>
              </a:p>
            </p:txBody>
          </p:sp>
          <p:sp>
            <p:nvSpPr>
              <p:cNvPr id="57388" name="AutoShape 1066"/>
              <p:cNvSpPr>
                <a:spLocks noChangeArrowheads="1"/>
              </p:cNvSpPr>
              <p:nvPr/>
            </p:nvSpPr>
            <p:spPr bwMode="auto">
              <a:xfrm>
                <a:off x="2112" y="1902"/>
                <a:ext cx="372" cy="174"/>
              </a:xfrm>
              <a:prstGeom prst="roundRect">
                <a:avLst>
                  <a:gd name="adj" fmla="val 16667"/>
                </a:avLst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cs typeface="Times New Roman" pitchFamily="18" charset="0"/>
                  </a:rPr>
                  <a:t>invoke</a:t>
                </a:r>
              </a:p>
            </p:txBody>
          </p:sp>
          <p:sp>
            <p:nvSpPr>
              <p:cNvPr id="57389" name="AutoShape 1067"/>
              <p:cNvSpPr>
                <a:spLocks noChangeArrowheads="1"/>
              </p:cNvSpPr>
              <p:nvPr/>
            </p:nvSpPr>
            <p:spPr bwMode="auto">
              <a:xfrm>
                <a:off x="2874" y="1896"/>
                <a:ext cx="372" cy="174"/>
              </a:xfrm>
              <a:prstGeom prst="roundRect">
                <a:avLst>
                  <a:gd name="adj" fmla="val 16667"/>
                </a:avLst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cs typeface="Times New Roman" pitchFamily="18" charset="0"/>
                  </a:rPr>
                  <a:t>receive</a:t>
                </a:r>
              </a:p>
            </p:txBody>
          </p:sp>
          <p:sp>
            <p:nvSpPr>
              <p:cNvPr id="57390" name="AutoShape 1068"/>
              <p:cNvSpPr>
                <a:spLocks noChangeArrowheads="1"/>
              </p:cNvSpPr>
              <p:nvPr/>
            </p:nvSpPr>
            <p:spPr bwMode="auto">
              <a:xfrm>
                <a:off x="3378" y="1896"/>
                <a:ext cx="396" cy="174"/>
              </a:xfrm>
              <a:prstGeom prst="roundRect">
                <a:avLst>
                  <a:gd name="adj" fmla="val 16667"/>
                </a:avLst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cs typeface="Times New Roman" pitchFamily="18" charset="0"/>
                  </a:rPr>
                  <a:t>assign</a:t>
                </a:r>
              </a:p>
            </p:txBody>
          </p:sp>
          <p:sp>
            <p:nvSpPr>
              <p:cNvPr id="57391" name="Line 1069"/>
              <p:cNvSpPr>
                <a:spLocks noChangeShapeType="1"/>
              </p:cNvSpPr>
              <p:nvPr/>
            </p:nvSpPr>
            <p:spPr bwMode="auto">
              <a:xfrm>
                <a:off x="2538" y="199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888888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2" name="Line 1070"/>
              <p:cNvSpPr>
                <a:spLocks noChangeShapeType="1"/>
              </p:cNvSpPr>
              <p:nvPr/>
            </p:nvSpPr>
            <p:spPr bwMode="auto">
              <a:xfrm>
                <a:off x="2118" y="2070"/>
                <a:ext cx="378" cy="4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3" name="Line 1071"/>
              <p:cNvSpPr>
                <a:spLocks noChangeShapeType="1"/>
              </p:cNvSpPr>
              <p:nvPr/>
            </p:nvSpPr>
            <p:spPr bwMode="auto">
              <a:xfrm>
                <a:off x="2472" y="2076"/>
                <a:ext cx="132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4" name="Line 1072"/>
              <p:cNvSpPr>
                <a:spLocks noChangeShapeType="1"/>
              </p:cNvSpPr>
              <p:nvPr/>
            </p:nvSpPr>
            <p:spPr bwMode="auto">
              <a:xfrm>
                <a:off x="1314" y="3606"/>
                <a:ext cx="2820" cy="0"/>
              </a:xfrm>
              <a:prstGeom prst="line">
                <a:avLst/>
              </a:prstGeom>
              <a:noFill/>
              <a:ln w="9525">
                <a:solidFill>
                  <a:srgbClr val="868686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5" name="Line 1073"/>
              <p:cNvSpPr>
                <a:spLocks noChangeShapeType="1"/>
              </p:cNvSpPr>
              <p:nvPr/>
            </p:nvSpPr>
            <p:spPr bwMode="auto">
              <a:xfrm>
                <a:off x="1314" y="1026"/>
                <a:ext cx="2820" cy="0"/>
              </a:xfrm>
              <a:prstGeom prst="line">
                <a:avLst/>
              </a:prstGeom>
              <a:noFill/>
              <a:ln w="9525">
                <a:solidFill>
                  <a:srgbClr val="868686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79487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0" y="3073400"/>
            <a:ext cx="85725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10"/>
              </a:lnSpc>
            </a:pPr>
            <a:r>
              <a:rPr lang="en-CA" sz="4590" spc="-30" smtClean="0">
                <a:solidFill>
                  <a:srgbClr val="685D46"/>
                </a:solidFill>
                <a:latin typeface="Arial"/>
                <a:cs typeface="Arial"/>
              </a:rPr>
              <a:t>Securing Web Services</a:t>
            </a:r>
          </a:p>
          <a:p>
            <a:pPr>
              <a:lnSpc>
                <a:spcPts val="6210"/>
              </a:lnSpc>
            </a:pPr>
            <a:endParaRPr lang="en-CA" sz="540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1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dirty="0" smtClean="0">
                <a:solidFill>
                  <a:srgbClr val="EE6C00"/>
                </a:solidFill>
                <a:latin typeface="Arial Bold"/>
                <a:cs typeface="Arial Bold"/>
              </a:rPr>
              <a:t>Security Fundamentals</a:t>
            </a:r>
          </a:p>
          <a:p>
            <a:pPr>
              <a:lnSpc>
                <a:spcPts val="414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653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Authentication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1336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Authorization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Integrity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29718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Confidentiality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Availability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800" y="38608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Non-Repudiation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1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Authentication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6129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Digital Identity of the user is valid and verified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○ Something you know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705100"/>
            <a:ext cx="8255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Something you have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Something you are</a:t>
            </a:r>
          </a:p>
          <a:p>
            <a:pPr>
              <a:lnSpc>
                <a:spcPts val="4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2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Authorization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145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Ensures that the identified person is authorized to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see/edit the contents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0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Availability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6129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Application is up and running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Service is up and running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7940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Authorized authenticated users can obtain services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information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1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Confidentiality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653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Information and services are available.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3114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Unauthorized parties cannot access information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0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An Example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</a:t>
            </a:fld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49692"/>
            <a:ext cx="7502485" cy="542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9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20" smtClean="0">
                <a:solidFill>
                  <a:srgbClr val="EE6C00"/>
                </a:solidFill>
                <a:latin typeface="Arial Bold"/>
                <a:cs typeface="Arial Bold"/>
              </a:rPr>
              <a:t>Integrity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145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Ensures the service provides users with correct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information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7305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No obsolete or outdated information is presented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3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Non-repudiation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145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The sender should not be able deny sending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message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6797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The receiver should not be able to deny their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involvement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6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Why Secure Web Service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653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Authenticated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1844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Authorized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25527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Confidentiality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Integrity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800" y="34417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Availability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1800" y="38608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Non-repudiation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1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Security a Web Service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653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WS-Security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1463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SSL with HTTP BasicAuth/HTTP Digest Auth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SSL with Username Token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3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WS Security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6129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WS Security 1.0 on 2004 and 1.1 on 2006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Based on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857500"/>
            <a:ext cx="8255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PKI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3403600"/>
            <a:ext cx="8255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X509 Certificates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800" y="37846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4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XML Security - XML Encryption and Signature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Related Standards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4876800"/>
            <a:ext cx="8255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WS Secure Conversation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WS Trust</a:t>
            </a:r>
          </a:p>
          <a:p>
            <a:pPr>
              <a:lnSpc>
                <a:spcPts val="4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5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WS Security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653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Username Token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1336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Message level encryption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Message level signature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30226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Message level encryption and signature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8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WS Security Sepcification Family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612900"/>
            <a:ext cx="8712200" cy="165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 comprehensive specification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Provides message level security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Industry is no longer using it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TLS for HTTP → HTTPS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612900"/>
            <a:ext cx="8712200" cy="165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TLS - Transport Layer Security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○ Version 1, 1.1, 1.2 and 1.3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Predecessor of TLS is SSL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32385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Adds an additional encryption layer over HTTP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Transport layer provides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4318000"/>
            <a:ext cx="8255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Transport level confidentiality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Transport level integrity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2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HTTP BasicAuth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6129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HTTP Header with Username &amp; Password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○ Authorization : Basic &lt;Base64 encoded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730500"/>
            <a:ext cx="7835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Username:Password&gt;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31242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Base64 is not encryption. What is it?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○ Difference between</a:t>
            </a:r>
          </a:p>
          <a:p>
            <a:pPr>
              <a:lnSpc>
                <a:spcPts val="4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4356100"/>
            <a:ext cx="7797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■ Encoding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4902200"/>
            <a:ext cx="7797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■ Encryption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5448300"/>
            <a:ext cx="7797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■ Hashing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0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043608" y="2978224"/>
            <a:ext cx="3530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CA" sz="3579" b="1" spc="-30" dirty="0" smtClean="0">
                <a:solidFill>
                  <a:srgbClr val="EE6C00"/>
                </a:solidFill>
                <a:latin typeface="Arial Bold"/>
                <a:cs typeface="Arial Bold"/>
              </a:rPr>
              <a:t>Hands-on</a:t>
            </a:r>
          </a:p>
          <a:p>
            <a:pPr>
              <a:lnSpc>
                <a:spcPts val="4830"/>
              </a:lnSpc>
            </a:pPr>
            <a:endParaRPr lang="en-CA" sz="42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60032" y="3152812"/>
            <a:ext cx="3749424" cy="5525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400" dirty="0" smtClean="0">
                <a:latin typeface="Arial"/>
                <a:cs typeface="Arial"/>
              </a:rPr>
              <a:t>Create a </a:t>
            </a:r>
            <a:r>
              <a:rPr lang="en-CA" sz="2400" dirty="0" err="1" smtClean="0">
                <a:latin typeface="Arial"/>
                <a:cs typeface="Arial"/>
              </a:rPr>
              <a:t>BasicAuth</a:t>
            </a:r>
            <a:r>
              <a:rPr lang="en-CA" sz="2400" dirty="0" smtClean="0">
                <a:latin typeface="Arial"/>
                <a:cs typeface="Arial"/>
              </a:rPr>
              <a:t> Header</a:t>
            </a:r>
          </a:p>
          <a:p>
            <a:pPr>
              <a:lnSpc>
                <a:spcPts val="2070"/>
              </a:lnSpc>
            </a:pP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1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Challenges of Integration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587500"/>
            <a:ext cx="87122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00"/>
              </a:lnSpc>
              <a:tabLst>
                <a:tab pos="419100" algn="l"/>
              </a:tabLst>
            </a:pP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● Heterogeneity: Disparate systems, protocols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	standards</a:t>
            </a:r>
          </a:p>
          <a:p>
            <a:pPr>
              <a:lnSpc>
                <a:spcPts val="4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730500"/>
            <a:ext cx="87122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00"/>
              </a:lnSpc>
              <a:tabLst>
                <a:tab pos="419100" algn="l"/>
              </a:tabLst>
            </a:pP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● Variety: Legacy systems, SOAP/REST services, Cloud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79" spc="-10" smtClean="0">
                <a:solidFill>
                  <a:srgbClr val="685D46"/>
                </a:solidFill>
                <a:latin typeface="Arial"/>
                <a:cs typeface="Arial"/>
              </a:rPr>
              <a:t>	APIs</a:t>
            </a:r>
          </a:p>
          <a:p>
            <a:pPr>
              <a:lnSpc>
                <a:spcPts val="4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3911600"/>
            <a:ext cx="8712200" cy="212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  <a:tabLst>
                <a:tab pos="419100" algn="l"/>
              </a:tabLst>
            </a:pP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● Disorganized: Spaghetti architecture, poorly managed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● Costly: Hardly scalable and maintainable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● Unquantifiable: Difficult to measure throughput &amp;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	productivity</a:t>
            </a:r>
          </a:p>
          <a:p>
            <a:pPr>
              <a:lnSpc>
                <a:spcPts val="41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5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727200" y="2895600"/>
            <a:ext cx="318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CA" sz="3579" b="1" spc="-30" smtClean="0">
                <a:solidFill>
                  <a:srgbClr val="EE6C00"/>
                </a:solidFill>
                <a:latin typeface="Arial Bold"/>
                <a:cs typeface="Arial Bold"/>
              </a:rPr>
              <a:t>Demo</a:t>
            </a:r>
          </a:p>
          <a:p>
            <a:pPr>
              <a:lnSpc>
                <a:spcPts val="483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16500" y="3140968"/>
            <a:ext cx="3467168" cy="5525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400" dirty="0" smtClean="0">
                <a:latin typeface="Arial"/>
                <a:cs typeface="Arial"/>
              </a:rPr>
              <a:t>HTTP Basic </a:t>
            </a:r>
            <a:r>
              <a:rPr lang="en-CA" sz="2400" dirty="0" err="1" smtClean="0">
                <a:latin typeface="Arial"/>
                <a:cs typeface="Arial"/>
              </a:rPr>
              <a:t>Auth</a:t>
            </a:r>
            <a:r>
              <a:rPr lang="en-CA" sz="2400" dirty="0" smtClean="0">
                <a:latin typeface="Arial"/>
                <a:cs typeface="Arial"/>
              </a:rPr>
              <a:t> Sample</a:t>
            </a:r>
          </a:p>
          <a:p>
            <a:pPr>
              <a:lnSpc>
                <a:spcPts val="2070"/>
              </a:lnSpc>
            </a:pP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TLS with BasicAuth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653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Provides Authenticity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3114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Possible to do Authorization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28575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Transport layer confidentiality and integrity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4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More on Hashing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6129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Irreversible. Result is called digest.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○ d = hash(m1)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8575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Deterministic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34036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Small change → Drastic result in the digest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800" y="38862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Second image resistance. Given d=hash(m1), it is hard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to find m2 such that d=hash(m2)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1800" y="49022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Collision resistance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5448300"/>
            <a:ext cx="8255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○ hash(m1) = hash(m2)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0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Cryptographic Nonce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6129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 number tht is used only once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Random Number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7940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Adding a Nonce to a message before hashing makes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	the Digest attacks hard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dirty="0" smtClean="0">
                <a:solidFill>
                  <a:srgbClr val="EE6C00"/>
                </a:solidFill>
                <a:latin typeface="Arial Bold"/>
                <a:cs typeface="Arial Bold"/>
              </a:rPr>
              <a:t>HTTP </a:t>
            </a:r>
            <a:r>
              <a:rPr lang="en-CA" sz="3070" b="1" spc="-30" dirty="0" err="1" smtClean="0">
                <a:solidFill>
                  <a:srgbClr val="EE6C00"/>
                </a:solidFill>
                <a:latin typeface="Arial Bold"/>
                <a:cs typeface="Arial Bold"/>
              </a:rPr>
              <a:t>DigestAuth</a:t>
            </a:r>
            <a:endParaRPr lang="en-CA" sz="3070" b="1" spc="-30" dirty="0" smtClean="0">
              <a:solidFill>
                <a:srgbClr val="EE6C00"/>
              </a:solidFill>
              <a:latin typeface="Arial Bold"/>
              <a:cs typeface="Arial Bold"/>
            </a:endParaRPr>
          </a:p>
          <a:p>
            <a:pPr>
              <a:lnSpc>
                <a:spcPts val="414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2938305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dirty="0" smtClean="0">
                <a:solidFill>
                  <a:srgbClr val="EE6C00"/>
                </a:solidFill>
                <a:latin typeface="Arial Bold"/>
                <a:cs typeface="Arial Bold"/>
              </a:rPr>
              <a:t>Http </a:t>
            </a:r>
            <a:r>
              <a:rPr lang="en-CA" sz="3070" b="1" spc="-30" dirty="0" err="1" smtClean="0">
                <a:solidFill>
                  <a:srgbClr val="EE6C00"/>
                </a:solidFill>
                <a:latin typeface="Arial Bold"/>
                <a:cs typeface="Arial Bold"/>
              </a:rPr>
              <a:t>DigestAuth</a:t>
            </a:r>
            <a:endParaRPr lang="en-CA" sz="3070" b="1" spc="-30" dirty="0" smtClean="0">
              <a:solidFill>
                <a:srgbClr val="EE6C00"/>
              </a:solidFill>
              <a:latin typeface="Arial Bold"/>
              <a:cs typeface="Arial Bold"/>
            </a:endParaRPr>
          </a:p>
          <a:p>
            <a:pPr>
              <a:lnSpc>
                <a:spcPts val="414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268760"/>
            <a:ext cx="8280920" cy="6319585"/>
          </a:xfrm>
        </p:spPr>
        <p:txBody>
          <a:bodyPr>
            <a:normAutofit/>
          </a:bodyPr>
          <a:lstStyle/>
          <a:p>
            <a:r>
              <a:rPr lang="en-US" sz="2800" i="1" dirty="0"/>
              <a:t>STEP 1</a:t>
            </a:r>
            <a:r>
              <a:rPr lang="en-US" sz="2800" dirty="0"/>
              <a:t> : a client sends a request to a server</a:t>
            </a:r>
          </a:p>
          <a:p>
            <a:r>
              <a:rPr lang="en-US" sz="2800" i="1" dirty="0"/>
              <a:t>STEP 2</a:t>
            </a:r>
            <a:r>
              <a:rPr lang="en-US" sz="2800" dirty="0"/>
              <a:t> : the server responds with a special code (called a </a:t>
            </a:r>
            <a:r>
              <a:rPr lang="en-US" sz="2800" b="1" dirty="0"/>
              <a:t>nonce</a:t>
            </a:r>
            <a:r>
              <a:rPr lang="en-US" sz="2800" dirty="0"/>
              <a:t> i.e. </a:t>
            </a:r>
            <a:r>
              <a:rPr lang="en-US" sz="2800" b="1" dirty="0"/>
              <a:t>n</a:t>
            </a:r>
            <a:r>
              <a:rPr lang="en-US" sz="2800" dirty="0"/>
              <a:t>umber used only </a:t>
            </a:r>
            <a:r>
              <a:rPr lang="en-US" sz="2800" b="1" dirty="0"/>
              <a:t>once</a:t>
            </a:r>
            <a:r>
              <a:rPr lang="en-US" sz="2800" dirty="0"/>
              <a:t>), another string representing the ‘realm’ and asks the client to authenticate</a:t>
            </a:r>
          </a:p>
          <a:p>
            <a:r>
              <a:rPr lang="en-US" sz="2800" i="1" dirty="0"/>
              <a:t>STEP 3</a:t>
            </a:r>
            <a:r>
              <a:rPr lang="en-US" sz="2800" dirty="0"/>
              <a:t> : the client responds with this nonce and an encrypted version of the username, password and realm (a hash)</a:t>
            </a:r>
          </a:p>
          <a:p>
            <a:r>
              <a:rPr lang="en-US" sz="2800" i="1" dirty="0"/>
              <a:t>STEP 4</a:t>
            </a:r>
            <a:r>
              <a:rPr lang="en-US" sz="2800" dirty="0"/>
              <a:t> : the server responds with the requested information if the client hash matches their own hash of the username, password and realm, or an error if not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TLS with HTTP DigestAuth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653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Secure than BasicAuth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3114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Provides Authenticity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28575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Possible to do Authorization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800" y="34036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Transport layer confidentiality and integrity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5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SSL with Username Token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1739900"/>
            <a:ext cx="8750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15900" algn="l"/>
              </a:tabLst>
            </a:pPr>
            <a:r>
              <a:rPr lang="en-CA" sz="1410" b="1" smtClean="0">
                <a:solidFill>
                  <a:srgbClr val="685D46"/>
                </a:solidFill>
                <a:latin typeface="Courier New Bold"/>
                <a:cs typeface="Courier New Bold"/>
              </a:rPr>
              <a:t>&lt;S11:Envelope xmlns:S11="..." xmlns:wsse="..." xmlns:wsu= "..."&gt;</a:t>
            </a:r>
            <a:r>
              <a:rPr lang="en-CA" sz="1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410" b="1" smtClean="0">
                <a:solidFill>
                  <a:srgbClr val="685D46"/>
                </a:solidFill>
                <a:latin typeface="Courier New Bold"/>
                <a:cs typeface="Courier New Bold"/>
              </a:rPr>
              <a:t>	&lt;S11:Header&gt;</a:t>
            </a:r>
          </a:p>
          <a:p>
            <a:pPr>
              <a:lnSpc>
                <a:spcPts val="19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514600"/>
            <a:ext cx="8331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&lt;</a:t>
            </a:r>
            <a:r>
              <a:rPr lang="en-CA" sz="1410" b="1" smtClean="0">
                <a:solidFill>
                  <a:srgbClr val="A61B00"/>
                </a:solidFill>
                <a:latin typeface="Courier New Bold"/>
                <a:cs typeface="Courier New Bold"/>
              </a:rPr>
              <a:t>wsse:Security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755900"/>
            <a:ext cx="8115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&lt;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wsse:UsernameToken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2971800"/>
            <a:ext cx="78994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&lt;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wsse:Username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&gt;James&lt;/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wsse:Username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</a:t>
            </a:r>
            <a:r>
              <a:rPr lang="en-CA" sz="1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&lt;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wsse:Password</a:t>
            </a:r>
          </a:p>
          <a:p>
            <a:pPr>
              <a:lnSpc>
                <a:spcPts val="20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3700" y="3467100"/>
            <a:ext cx="8750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850900" algn="l"/>
              </a:tabLst>
            </a:pP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Type="...#PasswordDigest"&gt;weYI3nXd8LjMNVksCKFV8t3rgHh3Rw==&lt;/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wsse:Password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</a:t>
            </a:r>
            <a:r>
              <a:rPr lang="en-CA" sz="1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	&lt;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wsse:Nonce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&gt;WScqanjCEAC4mQoBE07sAQ==&lt;/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wsse:Nonce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</a:t>
            </a:r>
          </a:p>
          <a:p>
            <a:pPr>
              <a:lnSpc>
                <a:spcPts val="20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962400"/>
            <a:ext cx="8115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3360">
              <a:lnSpc>
                <a:spcPts val="2000"/>
              </a:lnSpc>
            </a:pP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&lt;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wsu:Created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&gt;2003-07-16T01:24:32&lt;/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wsu:Created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</a:t>
            </a:r>
            <a:r>
              <a:rPr lang="en-CA" sz="1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&lt;/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wsse:UsernameToken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</a:t>
            </a:r>
          </a:p>
          <a:p>
            <a:pPr>
              <a:lnSpc>
                <a:spcPts val="20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4495800"/>
            <a:ext cx="8331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&lt;/</a:t>
            </a:r>
            <a:r>
              <a:rPr lang="en-CA" sz="1410" b="1" smtClean="0">
                <a:solidFill>
                  <a:srgbClr val="980000"/>
                </a:solidFill>
                <a:latin typeface="Courier New Bold"/>
                <a:cs typeface="Courier New Bold"/>
              </a:rPr>
              <a:t>wsse:Security</a:t>
            </a:r>
            <a:r>
              <a:rPr lang="en-CA" sz="1410" b="1" smtClean="0">
                <a:solidFill>
                  <a:srgbClr val="0000FF"/>
                </a:solidFill>
                <a:latin typeface="Courier New Bold"/>
                <a:cs typeface="Courier New Bold"/>
              </a:rPr>
              <a:t>&gt;</a:t>
            </a:r>
          </a:p>
          <a:p>
            <a:pPr>
              <a:lnSpc>
                <a:spcPts val="16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93700" y="4749800"/>
            <a:ext cx="8750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3359">
              <a:lnSpc>
                <a:spcPts val="3900"/>
              </a:lnSpc>
            </a:pPr>
            <a:r>
              <a:rPr lang="en-CA" sz="1410" b="1" smtClean="0">
                <a:solidFill>
                  <a:srgbClr val="685D46"/>
                </a:solidFill>
                <a:latin typeface="Courier New Bold"/>
                <a:cs typeface="Courier New Bold"/>
              </a:rPr>
              <a:t>&lt;/S11:Header&gt;</a:t>
            </a:r>
            <a:r>
              <a:rPr lang="en-CA" sz="1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410" b="1" smtClean="0">
                <a:solidFill>
                  <a:srgbClr val="685D46"/>
                </a:solidFill>
                <a:latin typeface="Courier New Bold"/>
                <a:cs typeface="Courier New Bold"/>
              </a:rPr>
              <a:t>&lt;/S11:Envelope&gt;</a:t>
            </a:r>
          </a:p>
          <a:p>
            <a:pPr>
              <a:lnSpc>
                <a:spcPts val="39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5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Technologies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6129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SSL for transport security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API Key</a:t>
            </a:r>
          </a:p>
          <a:p>
            <a:pPr>
              <a:lnSpc>
                <a:spcPts val="4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705100"/>
            <a:ext cx="8712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HTTP BasicAuth/DigestAuth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685D46"/>
                </a:solidFill>
                <a:latin typeface="Arial"/>
                <a:cs typeface="Arial"/>
              </a:rPr>
              <a:t>● OAuth 2.0</a:t>
            </a:r>
          </a:p>
          <a:p>
            <a:pPr>
              <a:lnSpc>
                <a:spcPts val="4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0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OAuth for Security REST Services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1765300"/>
            <a:ext cx="871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● OAuth1.0 &amp; 2.0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311400"/>
            <a:ext cx="8255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○ Open standard for Authorization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2794000"/>
            <a:ext cx="871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● OAuth 2.0 Framework and Bearer Token Usage RFC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79" smtClean="0">
                <a:solidFill>
                  <a:srgbClr val="685D46"/>
                </a:solidFill>
                <a:latin typeface="Arial"/>
                <a:cs typeface="Arial"/>
              </a:rPr>
              <a:t>	published on 2012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800" y="3759200"/>
            <a:ext cx="8712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279" dirty="0" smtClean="0">
                <a:solidFill>
                  <a:srgbClr val="685D46"/>
                </a:solidFill>
                <a:latin typeface="Arial"/>
                <a:cs typeface="Arial"/>
              </a:rPr>
              <a:t>● OAuth2.0 - Most commonly used standard for security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79" spc="-10" dirty="0" smtClean="0">
                <a:solidFill>
                  <a:srgbClr val="685D46"/>
                </a:solidFill>
                <a:latin typeface="Arial"/>
                <a:cs typeface="Arial"/>
              </a:rPr>
              <a:t>	REST Services</a:t>
            </a:r>
          </a:p>
          <a:p>
            <a:pPr>
              <a:lnSpc>
                <a:spcPts val="33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4775200"/>
            <a:ext cx="8255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dirty="0" smtClean="0">
                <a:solidFill>
                  <a:srgbClr val="685D46"/>
                </a:solidFill>
                <a:latin typeface="Arial"/>
                <a:cs typeface="Arial"/>
              </a:rPr>
              <a:t>○ Facebook Graph API, Google APIs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68312" y="5445224"/>
            <a:ext cx="7275518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CA" sz="2279" dirty="0" smtClean="0">
                <a:solidFill>
                  <a:srgbClr val="685D46"/>
                </a:solidFill>
                <a:latin typeface="Arial"/>
                <a:cs typeface="Arial"/>
              </a:rPr>
              <a:t>● Different implementations: e.g. WSO2 Identity Server, </a:t>
            </a:r>
            <a:endParaRPr lang="en-CA" sz="2279" spc="-10" dirty="0" smtClean="0">
              <a:solidFill>
                <a:srgbClr val="685D46"/>
              </a:solidFill>
              <a:latin typeface="Arial"/>
              <a:cs typeface="Arial"/>
            </a:endParaRPr>
          </a:p>
          <a:p>
            <a:pPr>
              <a:lnSpc>
                <a:spcPts val="33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8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Unplanned Integration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7</a:t>
            </a:fld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8763"/>
            <a:ext cx="8204005" cy="463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2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smtClean="0">
                <a:solidFill>
                  <a:srgbClr val="EE6C00"/>
                </a:solidFill>
                <a:latin typeface="Arial Bold"/>
                <a:cs typeface="Arial Bold"/>
              </a:rPr>
              <a:t>OAuth2.0 Simplified - Client Credential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66874"/>
            <a:ext cx="7955595" cy="442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2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393700" y="660400"/>
            <a:ext cx="8027197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3070" b="1" spc="-30" dirty="0" smtClean="0">
                <a:solidFill>
                  <a:srgbClr val="EE6C00"/>
                </a:solidFill>
                <a:latin typeface="Arial Bold"/>
                <a:cs typeface="Arial Bold"/>
              </a:rPr>
              <a:t>OAuth2.0 Simplified -  Username/Password </a:t>
            </a:r>
          </a:p>
          <a:p>
            <a:pPr>
              <a:lnSpc>
                <a:spcPts val="4300"/>
              </a:lnSpc>
            </a:pPr>
            <a:r>
              <a:rPr lang="en-CA" sz="3070" b="1" spc="-30" dirty="0" smtClean="0">
                <a:solidFill>
                  <a:srgbClr val="EE6C00"/>
                </a:solidFill>
                <a:latin typeface="Arial Bold"/>
                <a:cs typeface="Arial Bold"/>
              </a:rPr>
              <a:t>Grant Type</a:t>
            </a:r>
          </a:p>
          <a:p>
            <a:pPr>
              <a:lnSpc>
                <a:spcPts val="430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7" y="1758504"/>
            <a:ext cx="8403873" cy="469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4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79512" y="620688"/>
            <a:ext cx="8964488" cy="218008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3070" b="1" spc="-30" dirty="0">
                <a:solidFill>
                  <a:srgbClr val="EE6C00"/>
                </a:solidFill>
                <a:latin typeface="Arial Bold"/>
                <a:cs typeface="Arial Bold"/>
              </a:rPr>
              <a:t>OAuth2.0 Simplified -  </a:t>
            </a:r>
            <a:r>
              <a:rPr lang="en-CA" sz="3070" b="1" spc="-30" dirty="0" smtClean="0">
                <a:solidFill>
                  <a:srgbClr val="EE6C00"/>
                </a:solidFill>
                <a:latin typeface="Arial Bold"/>
                <a:cs typeface="Arial Bold"/>
              </a:rPr>
              <a:t>Authorization code</a:t>
            </a:r>
            <a:endParaRPr lang="en-CA" sz="3070" b="1" spc="-30" dirty="0">
              <a:solidFill>
                <a:srgbClr val="EE6C00"/>
              </a:solidFill>
              <a:latin typeface="Arial Bold"/>
              <a:cs typeface="Arial Bold"/>
            </a:endParaRPr>
          </a:p>
          <a:p>
            <a:pPr>
              <a:lnSpc>
                <a:spcPts val="4300"/>
              </a:lnSpc>
            </a:pPr>
            <a:r>
              <a:rPr lang="en-CA" sz="3070" b="1" spc="-30" dirty="0">
                <a:solidFill>
                  <a:srgbClr val="EE6C00"/>
                </a:solidFill>
                <a:latin typeface="Arial Bold"/>
                <a:cs typeface="Arial Bold"/>
              </a:rPr>
              <a:t>Grant Type</a:t>
            </a:r>
          </a:p>
          <a:p>
            <a:pPr>
              <a:lnSpc>
                <a:spcPts val="4300"/>
              </a:lnSpc>
            </a:pPr>
            <a:endParaRPr lang="en-CA" sz="3600" dirty="0">
              <a:solidFill>
                <a:srgbClr val="000000"/>
              </a:solidFill>
            </a:endParaRPr>
          </a:p>
          <a:p>
            <a:pPr>
              <a:lnSpc>
                <a:spcPts val="414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1279"/>
            <a:ext cx="8532440" cy="502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8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93701" y="673101"/>
            <a:ext cx="3210960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 dirty="0">
                <a:solidFill>
                  <a:srgbClr val="EE6C00"/>
                </a:solidFill>
                <a:latin typeface="Arial Bold"/>
                <a:cs typeface="Arial Bold"/>
              </a:rPr>
              <a:t>SOA Governance</a:t>
            </a:r>
          </a:p>
          <a:p>
            <a:pPr>
              <a:lnSpc>
                <a:spcPts val="4140"/>
              </a:lnSpc>
            </a:pPr>
            <a:endParaRPr lang="en-CA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383566"/>
            <a:ext cx="7290998" cy="52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93701" y="673101"/>
            <a:ext cx="3210960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 dirty="0">
                <a:solidFill>
                  <a:srgbClr val="EE6C00"/>
                </a:solidFill>
                <a:latin typeface="Arial Bold"/>
                <a:cs typeface="Arial Bold"/>
              </a:rPr>
              <a:t>SOA Governance</a:t>
            </a:r>
          </a:p>
          <a:p>
            <a:pPr>
              <a:lnSpc>
                <a:spcPts val="4140"/>
              </a:lnSpc>
            </a:pPr>
            <a:endParaRPr lang="en-CA" sz="3600" dirty="0"/>
          </a:p>
        </p:txBody>
      </p:sp>
      <p:sp>
        <p:nvSpPr>
          <p:cNvPr id="3" name="TextBox 3"/>
          <p:cNvSpPr txBox="1"/>
          <p:nvPr/>
        </p:nvSpPr>
        <p:spPr>
          <a:xfrm>
            <a:off x="482600" y="1638301"/>
            <a:ext cx="8661400" cy="127138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368281" algn="l"/>
              </a:tabLst>
            </a:pPr>
            <a:r>
              <a:rPr lang="en-CA" sz="2200" dirty="0">
                <a:solidFill>
                  <a:srgbClr val="685D46"/>
                </a:solidFill>
              </a:rPr>
              <a:t>●  The “course of action” taken to ensure that an effective decision-	making process is in place</a:t>
            </a:r>
          </a:p>
          <a:p>
            <a:pPr>
              <a:lnSpc>
                <a:spcPts val="3300"/>
              </a:lnSpc>
            </a:pPr>
            <a:endParaRPr lang="en-CA" sz="2200" dirty="0"/>
          </a:p>
        </p:txBody>
      </p:sp>
      <p:sp>
        <p:nvSpPr>
          <p:cNvPr id="4" name="TextBox 4"/>
          <p:cNvSpPr txBox="1"/>
          <p:nvPr/>
        </p:nvSpPr>
        <p:spPr>
          <a:xfrm>
            <a:off x="482600" y="2590800"/>
            <a:ext cx="7409977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368281" algn="l"/>
              </a:tabLst>
            </a:pPr>
            <a:r>
              <a:rPr lang="en-CA" sz="2200" dirty="0">
                <a:solidFill>
                  <a:srgbClr val="685D46"/>
                </a:solidFill>
              </a:rPr>
              <a:t>●  A set of processes, responsibilities and tools, which reinforces </a:t>
            </a:r>
          </a:p>
          <a:p>
            <a:pPr>
              <a:lnSpc>
                <a:spcPts val="3300"/>
              </a:lnSpc>
              <a:tabLst>
                <a:tab pos="368281" algn="l"/>
              </a:tabLst>
            </a:pPr>
            <a:r>
              <a:rPr lang="en-CA" sz="2200" dirty="0">
                <a:solidFill>
                  <a:srgbClr val="685D46"/>
                </a:solidFill>
              </a:rPr>
              <a:t>    good behavior and help avoid bad behaviors</a:t>
            </a:r>
          </a:p>
          <a:p>
            <a:pPr>
              <a:lnSpc>
                <a:spcPts val="3300"/>
              </a:lnSpc>
            </a:pPr>
            <a:endParaRPr lang="en-CA" sz="2200" dirty="0"/>
          </a:p>
        </p:txBody>
      </p:sp>
      <p:sp>
        <p:nvSpPr>
          <p:cNvPr id="5" name="TextBox 5"/>
          <p:cNvSpPr txBox="1"/>
          <p:nvPr/>
        </p:nvSpPr>
        <p:spPr>
          <a:xfrm>
            <a:off x="482600" y="3543301"/>
            <a:ext cx="7644785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368281" algn="l"/>
              </a:tabLst>
            </a:pPr>
            <a:r>
              <a:rPr lang="en-CA" sz="2200" dirty="0">
                <a:solidFill>
                  <a:srgbClr val="685D46"/>
                </a:solidFill>
              </a:rPr>
              <a:t>●  Ensure defined processes and responsibilities are followed </a:t>
            </a:r>
          </a:p>
          <a:p>
            <a:pPr>
              <a:lnSpc>
                <a:spcPts val="3300"/>
              </a:lnSpc>
              <a:tabLst>
                <a:tab pos="368281" algn="l"/>
              </a:tabLst>
            </a:pPr>
            <a:r>
              <a:rPr lang="en-CA" sz="2200" dirty="0">
                <a:solidFill>
                  <a:srgbClr val="685D46"/>
                </a:solidFill>
              </a:rPr>
              <a:t>	through the implementation of proper measurement technique</a:t>
            </a:r>
          </a:p>
          <a:p>
            <a:pPr>
              <a:lnSpc>
                <a:spcPts val="3300"/>
              </a:lnSpc>
            </a:pPr>
            <a:endParaRPr lang="en-CA" sz="2200" dirty="0"/>
          </a:p>
        </p:txBody>
      </p:sp>
      <p:sp>
        <p:nvSpPr>
          <p:cNvPr id="6" name="TextBox 6"/>
          <p:cNvSpPr txBox="1"/>
          <p:nvPr/>
        </p:nvSpPr>
        <p:spPr>
          <a:xfrm>
            <a:off x="482600" y="4622801"/>
            <a:ext cx="303442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It’s all about control!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28025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" y="673101"/>
            <a:ext cx="769457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2800" b="1" spc="-30">
                <a:solidFill>
                  <a:srgbClr val="EE6C00"/>
                </a:solidFill>
                <a:latin typeface="Arial Bold"/>
                <a:cs typeface="Arial Bold"/>
              </a:rPr>
              <a:t>SOA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</p:spTree>
    <p:extLst>
      <p:ext uri="{BB962C8B-B14F-4D97-AF65-F5344CB8AC3E}">
        <p14:creationId xmlns:p14="http://schemas.microsoft.com/office/powerpoint/2010/main" val="18679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1"/>
            <a:ext cx="4143352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Why SOA Governance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  <p:sp>
        <p:nvSpPr>
          <p:cNvPr id="3" name="TextBox 3"/>
          <p:cNvSpPr txBox="1"/>
          <p:nvPr/>
        </p:nvSpPr>
        <p:spPr>
          <a:xfrm>
            <a:off x="482600" y="1536700"/>
            <a:ext cx="5427896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99"/>
              </a:lnSpc>
              <a:tabLst>
                <a:tab pos="457177" algn="l"/>
              </a:tabLst>
            </a:pPr>
            <a:r>
              <a:rPr lang="en-CA" sz="2500" dirty="0">
                <a:solidFill>
                  <a:srgbClr val="685D46"/>
                </a:solidFill>
              </a:rPr>
              <a:t>●  Essential part in making SOA successful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	○  Need to reuse services</a:t>
            </a:r>
          </a:p>
          <a:p>
            <a:pPr>
              <a:lnSpc>
                <a:spcPts val="4299"/>
              </a:lnSpc>
            </a:pPr>
            <a:endParaRPr lang="en-CA" sz="2500" dirty="0"/>
          </a:p>
        </p:txBody>
      </p:sp>
      <p:sp>
        <p:nvSpPr>
          <p:cNvPr id="4" name="TextBox 4"/>
          <p:cNvSpPr txBox="1"/>
          <p:nvPr/>
        </p:nvSpPr>
        <p:spPr>
          <a:xfrm>
            <a:off x="939799" y="2616200"/>
            <a:ext cx="8047349" cy="22001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CA" sz="2500" dirty="0">
                <a:solidFill>
                  <a:srgbClr val="685D46"/>
                </a:solidFill>
              </a:rPr>
              <a:t>○  Need to make developing application, </a:t>
            </a:r>
          </a:p>
          <a:p>
            <a:pPr>
              <a:lnSpc>
                <a:spcPts val="4299"/>
              </a:lnSpc>
            </a:pPr>
            <a:r>
              <a:rPr lang="en-CA" sz="2500" dirty="0">
                <a:solidFill>
                  <a:srgbClr val="685D46"/>
                </a:solidFill>
              </a:rPr>
              <a:t>	automated processes easy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○  Need to manage services</a:t>
            </a:r>
          </a:p>
          <a:p>
            <a:pPr>
              <a:lnSpc>
                <a:spcPts val="4299"/>
              </a:lnSpc>
            </a:pP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5688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93700" y="673101"/>
            <a:ext cx="4143352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Why SOA Governance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  <p:sp>
        <p:nvSpPr>
          <p:cNvPr id="3" name="TextBox 3"/>
          <p:cNvSpPr txBox="1"/>
          <p:nvPr/>
        </p:nvSpPr>
        <p:spPr>
          <a:xfrm>
            <a:off x="393700" y="1765301"/>
            <a:ext cx="405245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How to promote reuse services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4" name="TextBox 4"/>
          <p:cNvSpPr txBox="1"/>
          <p:nvPr/>
        </p:nvSpPr>
        <p:spPr>
          <a:xfrm>
            <a:off x="482600" y="2286001"/>
            <a:ext cx="480214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List services and their descriptions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5" name="TextBox 5"/>
          <p:cNvSpPr txBox="1"/>
          <p:nvPr/>
        </p:nvSpPr>
        <p:spPr>
          <a:xfrm>
            <a:off x="482600" y="2603500"/>
            <a:ext cx="6620402" cy="161582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500" dirty="0">
                <a:solidFill>
                  <a:srgbClr val="685D46"/>
                </a:solidFill>
              </a:rPr>
              <a:t>●  Show the technical/business owners of a service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Analyze inter relationship of service</a:t>
            </a:r>
          </a:p>
          <a:p>
            <a:pPr>
              <a:lnSpc>
                <a:spcPts val="4200"/>
              </a:lnSpc>
            </a:pPr>
            <a:endParaRPr lang="en-CA" sz="2500" dirty="0"/>
          </a:p>
        </p:txBody>
      </p:sp>
      <p:sp>
        <p:nvSpPr>
          <p:cNvPr id="6" name="TextBox 6"/>
          <p:cNvSpPr txBox="1"/>
          <p:nvPr/>
        </p:nvSpPr>
        <p:spPr>
          <a:xfrm>
            <a:off x="482600" y="3911600"/>
            <a:ext cx="761086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>
                <a:solidFill>
                  <a:srgbClr val="685D46"/>
                </a:solidFill>
              </a:rPr>
              <a:t>●  Validate the service - Check technical and business rules</a:t>
            </a:r>
          </a:p>
          <a:p>
            <a:pPr>
              <a:lnSpc>
                <a:spcPts val="2070"/>
              </a:lnSpc>
            </a:pPr>
            <a:endParaRPr lang="en-CA" sz="2500"/>
          </a:p>
        </p:txBody>
      </p:sp>
    </p:spTree>
    <p:extLst>
      <p:ext uri="{BB962C8B-B14F-4D97-AF65-F5344CB8AC3E}">
        <p14:creationId xmlns:p14="http://schemas.microsoft.com/office/powerpoint/2010/main" val="19067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93700" y="673101"/>
            <a:ext cx="4143352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Why SOA Governance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  <p:sp>
        <p:nvSpPr>
          <p:cNvPr id="3" name="TextBox 3"/>
          <p:cNvSpPr txBox="1"/>
          <p:nvPr/>
        </p:nvSpPr>
        <p:spPr>
          <a:xfrm>
            <a:off x="393701" y="1765301"/>
            <a:ext cx="219316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Manage Services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4" name="TextBox 4"/>
          <p:cNvSpPr txBox="1"/>
          <p:nvPr/>
        </p:nvSpPr>
        <p:spPr>
          <a:xfrm>
            <a:off x="482600" y="2286001"/>
            <a:ext cx="292625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Version the services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5" name="TextBox 5"/>
          <p:cNvSpPr txBox="1"/>
          <p:nvPr/>
        </p:nvSpPr>
        <p:spPr>
          <a:xfrm>
            <a:off x="482600" y="2603500"/>
            <a:ext cx="4923143" cy="2205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50"/>
              </a:lnSpc>
            </a:pPr>
            <a:r>
              <a:rPr lang="en-CA" sz="2500" dirty="0">
                <a:solidFill>
                  <a:srgbClr val="685D46"/>
                </a:solidFill>
              </a:rPr>
              <a:t>●  Provide security policies at runtime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Provide secure access to services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Track the </a:t>
            </a:r>
            <a:r>
              <a:rPr lang="en-CA" sz="2500" dirty="0" err="1">
                <a:solidFill>
                  <a:srgbClr val="685D46"/>
                </a:solidFill>
              </a:rPr>
              <a:t>QoS</a:t>
            </a:r>
            <a:endParaRPr lang="en-CA" sz="2500" dirty="0">
              <a:solidFill>
                <a:srgbClr val="685D46"/>
              </a:solidFill>
            </a:endParaRPr>
          </a:p>
          <a:p>
            <a:pPr>
              <a:lnSpc>
                <a:spcPts val="4250"/>
              </a:lnSpc>
            </a:pPr>
            <a:endParaRPr lang="en-CA" sz="2500" dirty="0"/>
          </a:p>
        </p:txBody>
      </p:sp>
      <p:sp>
        <p:nvSpPr>
          <p:cNvPr id="6" name="TextBox 6"/>
          <p:cNvSpPr txBox="1"/>
          <p:nvPr/>
        </p:nvSpPr>
        <p:spPr>
          <a:xfrm>
            <a:off x="482600" y="4457701"/>
            <a:ext cx="442537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Maintain lifecycle management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27472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93700" y="673101"/>
            <a:ext cx="5891051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When is Governance Required?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  <p:sp>
        <p:nvSpPr>
          <p:cNvPr id="3" name="TextBox 3"/>
          <p:cNvSpPr txBox="1"/>
          <p:nvPr/>
        </p:nvSpPr>
        <p:spPr>
          <a:xfrm>
            <a:off x="482600" y="1765301"/>
            <a:ext cx="359624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Architecture Governance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4" name="TextBox 4"/>
          <p:cNvSpPr txBox="1"/>
          <p:nvPr/>
        </p:nvSpPr>
        <p:spPr>
          <a:xfrm>
            <a:off x="482600" y="2082800"/>
            <a:ext cx="3857723" cy="22057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CA" sz="2500" dirty="0">
                <a:solidFill>
                  <a:srgbClr val="685D46"/>
                </a:solidFill>
              </a:rPr>
              <a:t>●  Design-time Governance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Run-time Governance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Organizational Governance</a:t>
            </a:r>
          </a:p>
          <a:p>
            <a:pPr>
              <a:lnSpc>
                <a:spcPts val="4299"/>
              </a:lnSpc>
            </a:pP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1801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30" dirty="0" smtClean="0">
                <a:solidFill>
                  <a:srgbClr val="EE6C00"/>
                </a:solidFill>
                <a:latin typeface="Arial Bold"/>
                <a:cs typeface="Arial Bold"/>
              </a:rPr>
              <a:t>Integration Tooling</a:t>
            </a:r>
          </a:p>
          <a:p>
            <a:pPr>
              <a:lnSpc>
                <a:spcPts val="414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94100" y="3797300"/>
            <a:ext cx="5549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FFFFFF"/>
                </a:solidFill>
                <a:latin typeface="Arial"/>
                <a:cs typeface="Arial"/>
              </a:rPr>
              <a:t>Integration Tooling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8</a:t>
            </a:fld>
            <a:endParaRPr lang="en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5" y="1772816"/>
            <a:ext cx="8037795" cy="444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1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393700" y="673101"/>
            <a:ext cx="6672906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How to implement SOA Governance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  <p:sp>
        <p:nvSpPr>
          <p:cNvPr id="3" name="TextBox 3"/>
          <p:cNvSpPr txBox="1"/>
          <p:nvPr/>
        </p:nvSpPr>
        <p:spPr>
          <a:xfrm>
            <a:off x="393700" y="1562101"/>
            <a:ext cx="6255815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2200" dirty="0">
                <a:solidFill>
                  <a:srgbClr val="685D46"/>
                </a:solidFill>
              </a:rPr>
              <a:t>Service Registry is the central piece of SOA governance</a:t>
            </a:r>
            <a:r>
              <a:rPr lang="en-CA" sz="2200" dirty="0">
                <a:latin typeface="Times New Roman"/>
              </a:rPr>
              <a:t/>
            </a:r>
            <a:br>
              <a:rPr lang="en-CA" sz="2200" dirty="0">
                <a:latin typeface="Times New Roman"/>
              </a:rPr>
            </a:br>
            <a:r>
              <a:rPr lang="en-CA" sz="2200" dirty="0">
                <a:solidFill>
                  <a:srgbClr val="685D46"/>
                </a:solidFill>
              </a:rPr>
              <a:t>●  Service Catalog</a:t>
            </a:r>
          </a:p>
          <a:p>
            <a:pPr>
              <a:lnSpc>
                <a:spcPts val="4100"/>
              </a:lnSpc>
            </a:pPr>
            <a:endParaRPr lang="en-CA" sz="2200" dirty="0"/>
          </a:p>
        </p:txBody>
      </p:sp>
      <p:sp>
        <p:nvSpPr>
          <p:cNvPr id="4" name="TextBox 4"/>
          <p:cNvSpPr txBox="1"/>
          <p:nvPr/>
        </p:nvSpPr>
        <p:spPr>
          <a:xfrm>
            <a:off x="426693" y="2717801"/>
            <a:ext cx="249087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00" dirty="0">
                <a:solidFill>
                  <a:srgbClr val="685D46"/>
                </a:solidFill>
              </a:rPr>
              <a:t>●  Service Description</a:t>
            </a:r>
          </a:p>
          <a:p>
            <a:pPr>
              <a:lnSpc>
                <a:spcPts val="2070"/>
              </a:lnSpc>
            </a:pPr>
            <a:endParaRPr lang="en-CA" sz="2200" dirty="0"/>
          </a:p>
        </p:txBody>
      </p:sp>
      <p:sp>
        <p:nvSpPr>
          <p:cNvPr id="5" name="TextBox 5"/>
          <p:cNvSpPr txBox="1"/>
          <p:nvPr/>
        </p:nvSpPr>
        <p:spPr>
          <a:xfrm>
            <a:off x="482600" y="3162300"/>
            <a:ext cx="271689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00" dirty="0">
                <a:solidFill>
                  <a:srgbClr val="685D46"/>
                </a:solidFill>
              </a:rPr>
              <a:t>●  Service Consumption</a:t>
            </a:r>
          </a:p>
          <a:p>
            <a:pPr>
              <a:lnSpc>
                <a:spcPts val="2070"/>
              </a:lnSpc>
            </a:pPr>
            <a:endParaRPr lang="en-CA" sz="2200" dirty="0"/>
          </a:p>
        </p:txBody>
      </p:sp>
      <p:sp>
        <p:nvSpPr>
          <p:cNvPr id="6" name="TextBox 6"/>
          <p:cNvSpPr txBox="1"/>
          <p:nvPr/>
        </p:nvSpPr>
        <p:spPr>
          <a:xfrm>
            <a:off x="482600" y="3454400"/>
            <a:ext cx="3404971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200" dirty="0">
                <a:solidFill>
                  <a:srgbClr val="685D46"/>
                </a:solidFill>
              </a:rPr>
              <a:t>●  Service inter-dependencies</a:t>
            </a:r>
            <a:r>
              <a:rPr lang="en-CA" sz="2200" dirty="0">
                <a:latin typeface="Times New Roman"/>
              </a:rPr>
              <a:t/>
            </a:r>
            <a:br>
              <a:rPr lang="en-CA" sz="2200" dirty="0">
                <a:latin typeface="Times New Roman"/>
              </a:rPr>
            </a:br>
            <a:r>
              <a:rPr lang="en-CA" sz="2200" dirty="0">
                <a:solidFill>
                  <a:srgbClr val="685D46"/>
                </a:solidFill>
              </a:rPr>
              <a:t>●  Service Discovery</a:t>
            </a:r>
          </a:p>
          <a:p>
            <a:pPr>
              <a:lnSpc>
                <a:spcPts val="3500"/>
              </a:lnSpc>
            </a:pPr>
            <a:endParaRPr lang="en-CA" sz="2200" dirty="0"/>
          </a:p>
        </p:txBody>
      </p:sp>
      <p:sp>
        <p:nvSpPr>
          <p:cNvPr id="7" name="TextBox 7"/>
          <p:cNvSpPr txBox="1"/>
          <p:nvPr/>
        </p:nvSpPr>
        <p:spPr>
          <a:xfrm>
            <a:off x="482599" y="4330700"/>
            <a:ext cx="2154436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200" dirty="0">
                <a:solidFill>
                  <a:srgbClr val="685D46"/>
                </a:solidFill>
              </a:rPr>
              <a:t>●  Service Lifecycle</a:t>
            </a:r>
            <a:r>
              <a:rPr lang="en-CA" sz="2200" dirty="0">
                <a:latin typeface="Times New Roman"/>
              </a:rPr>
              <a:t/>
            </a:r>
            <a:br>
              <a:rPr lang="en-CA" sz="2200" dirty="0">
                <a:latin typeface="Times New Roman"/>
              </a:rPr>
            </a:br>
            <a:r>
              <a:rPr lang="en-CA" sz="2200" dirty="0">
                <a:solidFill>
                  <a:srgbClr val="685D46"/>
                </a:solidFill>
              </a:rPr>
              <a:t>●  Service Policies</a:t>
            </a:r>
          </a:p>
          <a:p>
            <a:pPr>
              <a:lnSpc>
                <a:spcPts val="3500"/>
              </a:lnSpc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5212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" y="673101"/>
            <a:ext cx="3633402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Service Description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</p:spTree>
    <p:extLst>
      <p:ext uri="{BB962C8B-B14F-4D97-AF65-F5344CB8AC3E}">
        <p14:creationId xmlns:p14="http://schemas.microsoft.com/office/powerpoint/2010/main" val="39279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393700" y="673101"/>
            <a:ext cx="953807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UDDI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  <p:sp>
        <p:nvSpPr>
          <p:cNvPr id="3" name="TextBox 3"/>
          <p:cNvSpPr txBox="1"/>
          <p:nvPr/>
        </p:nvSpPr>
        <p:spPr>
          <a:xfrm>
            <a:off x="49322" y="1625600"/>
            <a:ext cx="8158772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200" dirty="0">
                <a:solidFill>
                  <a:srgbClr val="685D46"/>
                </a:solidFill>
              </a:rPr>
              <a:t>●  A registry standard - Universal Description, Discovery and Integration</a:t>
            </a:r>
            <a:r>
              <a:rPr lang="en-CA" sz="2200" dirty="0">
                <a:latin typeface="Times New Roman"/>
              </a:rPr>
              <a:t/>
            </a:r>
            <a:br>
              <a:rPr lang="en-CA" sz="2200" dirty="0">
                <a:latin typeface="Times New Roman"/>
              </a:rPr>
            </a:br>
            <a:r>
              <a:rPr lang="en-CA" sz="2200" dirty="0">
                <a:solidFill>
                  <a:srgbClr val="685D46"/>
                </a:solidFill>
              </a:rPr>
              <a:t>●  SOAP 1.1 based standard since 2000</a:t>
            </a:r>
          </a:p>
          <a:p>
            <a:pPr>
              <a:lnSpc>
                <a:spcPts val="3500"/>
              </a:lnSpc>
            </a:pPr>
            <a:endParaRPr lang="en-CA" sz="2200" dirty="0"/>
          </a:p>
        </p:txBody>
      </p:sp>
      <p:sp>
        <p:nvSpPr>
          <p:cNvPr id="4" name="TextBox 4"/>
          <p:cNvSpPr txBox="1"/>
          <p:nvPr/>
        </p:nvSpPr>
        <p:spPr>
          <a:xfrm>
            <a:off x="939800" y="2641600"/>
            <a:ext cx="245843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00" dirty="0">
                <a:solidFill>
                  <a:srgbClr val="685D46"/>
                </a:solidFill>
              </a:rPr>
              <a:t>○  Describing services</a:t>
            </a:r>
          </a:p>
          <a:p>
            <a:pPr>
              <a:lnSpc>
                <a:spcPts val="2070"/>
              </a:lnSpc>
            </a:pPr>
            <a:endParaRPr lang="en-CA" sz="2200" dirty="0"/>
          </a:p>
        </p:txBody>
      </p:sp>
      <p:sp>
        <p:nvSpPr>
          <p:cNvPr id="5" name="TextBox 5"/>
          <p:cNvSpPr txBox="1"/>
          <p:nvPr/>
        </p:nvSpPr>
        <p:spPr>
          <a:xfrm>
            <a:off x="468623" y="2946399"/>
            <a:ext cx="3041987" cy="21800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177">
              <a:lnSpc>
                <a:spcPts val="3430"/>
              </a:lnSpc>
              <a:tabLst>
                <a:tab pos="457177" algn="l"/>
                <a:tab pos="457177" algn="l"/>
              </a:tabLst>
            </a:pPr>
            <a:r>
              <a:rPr lang="en-CA" sz="2200" dirty="0">
                <a:solidFill>
                  <a:srgbClr val="685D46"/>
                </a:solidFill>
              </a:rPr>
              <a:t>○  Publishing  services</a:t>
            </a:r>
            <a:r>
              <a:rPr lang="en-CA" sz="2200" dirty="0">
                <a:latin typeface="Times New Roman"/>
              </a:rPr>
              <a:t/>
            </a:r>
            <a:br>
              <a:rPr lang="en-CA" sz="2200" dirty="0">
                <a:latin typeface="Times New Roman"/>
              </a:rPr>
            </a:br>
            <a:r>
              <a:rPr lang="en-CA" sz="2200" dirty="0">
                <a:solidFill>
                  <a:srgbClr val="685D46"/>
                </a:solidFill>
              </a:rPr>
              <a:t>	○  Discovering services</a:t>
            </a:r>
            <a:r>
              <a:rPr lang="en-CA" sz="2200" dirty="0">
                <a:latin typeface="Times New Roman"/>
              </a:rPr>
              <a:t/>
            </a:r>
            <a:br>
              <a:rPr lang="en-CA" sz="2200" dirty="0">
                <a:latin typeface="Times New Roman"/>
              </a:rPr>
            </a:br>
            <a:r>
              <a:rPr lang="en-CA" sz="2200" dirty="0">
                <a:solidFill>
                  <a:srgbClr val="685D46"/>
                </a:solidFill>
              </a:rPr>
              <a:t>●  Four components</a:t>
            </a:r>
            <a:r>
              <a:rPr lang="en-CA" sz="2200" dirty="0">
                <a:latin typeface="Times New Roman"/>
              </a:rPr>
              <a:t/>
            </a:r>
            <a:br>
              <a:rPr lang="en-CA" sz="2200" dirty="0">
                <a:latin typeface="Times New Roman"/>
              </a:rPr>
            </a:br>
            <a:r>
              <a:rPr lang="en-CA" sz="2200" dirty="0">
                <a:solidFill>
                  <a:srgbClr val="685D46"/>
                </a:solidFill>
              </a:rPr>
              <a:t>	○  Registry</a:t>
            </a:r>
          </a:p>
          <a:p>
            <a:pPr>
              <a:lnSpc>
                <a:spcPts val="3430"/>
              </a:lnSpc>
            </a:pPr>
            <a:endParaRPr lang="en-CA" sz="2200" dirty="0"/>
          </a:p>
        </p:txBody>
      </p:sp>
      <p:sp>
        <p:nvSpPr>
          <p:cNvPr id="6" name="TextBox 6"/>
          <p:cNvSpPr txBox="1"/>
          <p:nvPr/>
        </p:nvSpPr>
        <p:spPr>
          <a:xfrm>
            <a:off x="939800" y="4838701"/>
            <a:ext cx="213244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00" dirty="0">
                <a:solidFill>
                  <a:srgbClr val="685D46"/>
                </a:solidFill>
              </a:rPr>
              <a:t>○  Data, meta-data</a:t>
            </a:r>
          </a:p>
          <a:p>
            <a:pPr>
              <a:lnSpc>
                <a:spcPts val="2070"/>
              </a:lnSpc>
            </a:pPr>
            <a:endParaRPr lang="en-CA" sz="2200" dirty="0"/>
          </a:p>
        </p:txBody>
      </p:sp>
      <p:sp>
        <p:nvSpPr>
          <p:cNvPr id="7" name="TextBox 7"/>
          <p:cNvSpPr txBox="1"/>
          <p:nvPr/>
        </p:nvSpPr>
        <p:spPr>
          <a:xfrm>
            <a:off x="939800" y="5270500"/>
            <a:ext cx="238187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00" dirty="0">
                <a:solidFill>
                  <a:srgbClr val="685D46"/>
                </a:solidFill>
              </a:rPr>
              <a:t>○  UDDI specification</a:t>
            </a:r>
          </a:p>
          <a:p>
            <a:pPr>
              <a:lnSpc>
                <a:spcPts val="2070"/>
              </a:lnSpc>
            </a:pPr>
            <a:endParaRPr lang="en-CA" sz="2200" dirty="0"/>
          </a:p>
        </p:txBody>
      </p:sp>
      <p:sp>
        <p:nvSpPr>
          <p:cNvPr id="8" name="TextBox 8"/>
          <p:cNvSpPr txBox="1"/>
          <p:nvPr/>
        </p:nvSpPr>
        <p:spPr>
          <a:xfrm>
            <a:off x="939800" y="5715001"/>
            <a:ext cx="62606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00" dirty="0">
                <a:solidFill>
                  <a:srgbClr val="685D46"/>
                </a:solidFill>
              </a:rPr>
              <a:t>○  API for publishing, managing and </a:t>
            </a:r>
            <a:r>
              <a:rPr lang="en-CA" sz="2200" dirty="0" err="1">
                <a:solidFill>
                  <a:srgbClr val="685D46"/>
                </a:solidFill>
              </a:rPr>
              <a:t>disvoering</a:t>
            </a:r>
            <a:r>
              <a:rPr lang="en-CA" sz="2200" dirty="0">
                <a:solidFill>
                  <a:srgbClr val="685D46"/>
                </a:solidFill>
              </a:rPr>
              <a:t> services</a:t>
            </a:r>
          </a:p>
          <a:p>
            <a:pPr>
              <a:lnSpc>
                <a:spcPts val="2070"/>
              </a:lnSpc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670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977"/>
            <a:ext cx="9144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" y="673101"/>
            <a:ext cx="953807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UDDI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</p:spTree>
    <p:extLst>
      <p:ext uri="{BB962C8B-B14F-4D97-AF65-F5344CB8AC3E}">
        <p14:creationId xmlns:p14="http://schemas.microsoft.com/office/powerpoint/2010/main" val="10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" y="673101"/>
            <a:ext cx="953807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UDDI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</p:spTree>
    <p:extLst>
      <p:ext uri="{BB962C8B-B14F-4D97-AF65-F5344CB8AC3E}">
        <p14:creationId xmlns:p14="http://schemas.microsoft.com/office/powerpoint/2010/main" val="7454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93700" y="673101"/>
            <a:ext cx="6271158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>
                <a:solidFill>
                  <a:srgbClr val="EE6C00"/>
                </a:solidFill>
                <a:latin typeface="Arial Bold"/>
                <a:cs typeface="Arial Bold"/>
              </a:rPr>
              <a:t>Current Registry Implementations</a:t>
            </a:r>
          </a:p>
          <a:p>
            <a:pPr>
              <a:lnSpc>
                <a:spcPts val="4140"/>
              </a:lnSpc>
            </a:pPr>
            <a:endParaRPr lang="en-CA" sz="3600"/>
          </a:p>
        </p:txBody>
      </p:sp>
      <p:sp>
        <p:nvSpPr>
          <p:cNvPr id="3" name="TextBox 3"/>
          <p:cNvSpPr txBox="1"/>
          <p:nvPr/>
        </p:nvSpPr>
        <p:spPr>
          <a:xfrm>
            <a:off x="482599" y="1765301"/>
            <a:ext cx="132311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</a:t>
            </a:r>
            <a:r>
              <a:rPr lang="en-CA" sz="2500" dirty="0" err="1">
                <a:solidFill>
                  <a:srgbClr val="685D46"/>
                </a:solidFill>
              </a:rPr>
              <a:t>Infravio</a:t>
            </a:r>
            <a:endParaRPr lang="en-CA" sz="2500" dirty="0">
              <a:solidFill>
                <a:srgbClr val="685D46"/>
              </a:solidFill>
            </a:endParaRP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4" name="TextBox 4"/>
          <p:cNvSpPr txBox="1"/>
          <p:nvPr/>
        </p:nvSpPr>
        <p:spPr>
          <a:xfrm>
            <a:off x="468623" y="2070100"/>
            <a:ext cx="2935804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9"/>
              </a:lnSpc>
            </a:pPr>
            <a:r>
              <a:rPr lang="en-CA" sz="2500" dirty="0">
                <a:solidFill>
                  <a:srgbClr val="685D46"/>
                </a:solidFill>
              </a:rPr>
              <a:t>●  TIBCO Active Matrix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BEA</a:t>
            </a:r>
          </a:p>
          <a:p>
            <a:pPr>
              <a:lnSpc>
                <a:spcPts val="3399"/>
              </a:lnSpc>
            </a:pPr>
            <a:endParaRPr lang="en-CA" sz="2500" dirty="0"/>
          </a:p>
        </p:txBody>
      </p:sp>
      <p:sp>
        <p:nvSpPr>
          <p:cNvPr id="5" name="TextBox 5"/>
          <p:cNvSpPr txBox="1"/>
          <p:nvPr/>
        </p:nvSpPr>
        <p:spPr>
          <a:xfrm>
            <a:off x="440670" y="2946401"/>
            <a:ext cx="1179618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9"/>
              </a:lnSpc>
            </a:pPr>
            <a:r>
              <a:rPr lang="en-CA" sz="2500" dirty="0">
                <a:solidFill>
                  <a:srgbClr val="685D46"/>
                </a:solidFill>
              </a:rPr>
              <a:t>●  Oracle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Sun</a:t>
            </a:r>
          </a:p>
          <a:p>
            <a:pPr>
              <a:lnSpc>
                <a:spcPts val="3399"/>
              </a:lnSpc>
            </a:pPr>
            <a:endParaRPr lang="en-CA" sz="2500" dirty="0"/>
          </a:p>
        </p:txBody>
      </p:sp>
      <p:sp>
        <p:nvSpPr>
          <p:cNvPr id="6" name="TextBox 6"/>
          <p:cNvSpPr txBox="1"/>
          <p:nvPr/>
        </p:nvSpPr>
        <p:spPr>
          <a:xfrm>
            <a:off x="482600" y="3822700"/>
            <a:ext cx="1361591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9"/>
              </a:lnSpc>
            </a:pPr>
            <a:r>
              <a:rPr lang="en-CA" sz="2500" dirty="0">
                <a:solidFill>
                  <a:srgbClr val="685D46"/>
                </a:solidFill>
              </a:rPr>
              <a:t>●  </a:t>
            </a:r>
            <a:r>
              <a:rPr lang="en-CA" sz="2500" dirty="0" err="1">
                <a:solidFill>
                  <a:srgbClr val="685D46"/>
                </a:solidFill>
              </a:rPr>
              <a:t>Systinet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WSO2</a:t>
            </a:r>
          </a:p>
          <a:p>
            <a:pPr>
              <a:lnSpc>
                <a:spcPts val="3399"/>
              </a:lnSpc>
            </a:pP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6705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93700" y="673101"/>
            <a:ext cx="4843694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 dirty="0">
                <a:solidFill>
                  <a:srgbClr val="EE6C00"/>
                </a:solidFill>
                <a:latin typeface="Arial Bold"/>
                <a:cs typeface="Arial Bold"/>
              </a:rPr>
              <a:t>UDDI - Low Adoption Rate</a:t>
            </a:r>
          </a:p>
          <a:p>
            <a:pPr>
              <a:lnSpc>
                <a:spcPts val="4140"/>
              </a:lnSpc>
            </a:pPr>
            <a:endParaRPr lang="en-CA" sz="3600" dirty="0"/>
          </a:p>
        </p:txBody>
      </p:sp>
      <p:sp>
        <p:nvSpPr>
          <p:cNvPr id="3" name="TextBox 3"/>
          <p:cNvSpPr txBox="1"/>
          <p:nvPr/>
        </p:nvSpPr>
        <p:spPr>
          <a:xfrm>
            <a:off x="482600" y="1695417"/>
            <a:ext cx="431650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Tightly coupled to SOAP/WSDL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4" name="TextBox 4"/>
          <p:cNvSpPr txBox="1"/>
          <p:nvPr/>
        </p:nvSpPr>
        <p:spPr>
          <a:xfrm>
            <a:off x="482600" y="2209801"/>
            <a:ext cx="656346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No homogeneous standard in different business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5" name="TextBox 5"/>
          <p:cNvSpPr txBox="1"/>
          <p:nvPr/>
        </p:nvSpPr>
        <p:spPr>
          <a:xfrm>
            <a:off x="440670" y="2501900"/>
            <a:ext cx="6690421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500" dirty="0">
                <a:solidFill>
                  <a:srgbClr val="685D46"/>
                </a:solidFill>
              </a:rPr>
              <a:t>●  Look up services at runtime by clients </a:t>
            </a:r>
          </a:p>
          <a:p>
            <a:pPr>
              <a:lnSpc>
                <a:spcPts val="3500"/>
              </a:lnSpc>
            </a:pPr>
            <a:r>
              <a:rPr lang="en-CA" sz="2500" dirty="0">
                <a:solidFill>
                  <a:srgbClr val="685D46"/>
                </a:solidFill>
              </a:rPr>
              <a:t>     - not a common </a:t>
            </a:r>
            <a:r>
              <a:rPr lang="en-CA" sz="2500" dirty="0" err="1">
                <a:solidFill>
                  <a:srgbClr val="685D46"/>
                </a:solidFill>
              </a:rPr>
              <a:t>usecase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Original spec didn’t have human friendly formats</a:t>
            </a:r>
          </a:p>
          <a:p>
            <a:pPr>
              <a:lnSpc>
                <a:spcPts val="3500"/>
              </a:lnSpc>
            </a:pPr>
            <a:endParaRPr lang="en-CA" sz="2500" dirty="0"/>
          </a:p>
        </p:txBody>
      </p:sp>
      <p:sp>
        <p:nvSpPr>
          <p:cNvPr id="6" name="TextBox 6"/>
          <p:cNvSpPr txBox="1"/>
          <p:nvPr/>
        </p:nvSpPr>
        <p:spPr>
          <a:xfrm>
            <a:off x="482600" y="3996939"/>
            <a:ext cx="8238987" cy="9738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368281" algn="l"/>
              </a:tabLst>
            </a:pPr>
            <a:r>
              <a:rPr lang="en-CA" sz="2500" dirty="0">
                <a:solidFill>
                  <a:srgbClr val="685D46"/>
                </a:solidFill>
              </a:rPr>
              <a:t>●  Hard to use (long document required) </a:t>
            </a:r>
          </a:p>
          <a:p>
            <a:pPr>
              <a:lnSpc>
                <a:spcPts val="2500"/>
              </a:lnSpc>
              <a:tabLst>
                <a:tab pos="368281" algn="l"/>
              </a:tabLst>
            </a:pPr>
            <a:r>
              <a:rPr lang="en-CA" sz="2500" dirty="0">
                <a:solidFill>
                  <a:srgbClr val="685D46"/>
                </a:solidFill>
              </a:rPr>
              <a:t>      (Governance Interoperability Framework)</a:t>
            </a:r>
          </a:p>
          <a:p>
            <a:pPr>
              <a:lnSpc>
                <a:spcPts val="2500"/>
              </a:lnSpc>
            </a:pP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27589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93700" y="673101"/>
            <a:ext cx="5567435" cy="10639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100" b="1" spc="-30" dirty="0">
                <a:solidFill>
                  <a:srgbClr val="EE6C00"/>
                </a:solidFill>
                <a:latin typeface="Arial Bold"/>
                <a:cs typeface="Arial Bold"/>
              </a:rPr>
              <a:t>Modern Governance Products</a:t>
            </a:r>
          </a:p>
          <a:p>
            <a:pPr>
              <a:lnSpc>
                <a:spcPts val="4140"/>
              </a:lnSpc>
            </a:pPr>
            <a:endParaRPr lang="en-CA" sz="3600" dirty="0"/>
          </a:p>
        </p:txBody>
      </p:sp>
      <p:sp>
        <p:nvSpPr>
          <p:cNvPr id="3" name="TextBox 3"/>
          <p:cNvSpPr txBox="1"/>
          <p:nvPr/>
        </p:nvSpPr>
        <p:spPr>
          <a:xfrm>
            <a:off x="482600" y="1765301"/>
            <a:ext cx="435196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Human friendly service catalog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4" name="TextBox 4"/>
          <p:cNvSpPr txBox="1"/>
          <p:nvPr/>
        </p:nvSpPr>
        <p:spPr>
          <a:xfrm>
            <a:off x="482600" y="2339354"/>
            <a:ext cx="458356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500" dirty="0">
                <a:solidFill>
                  <a:srgbClr val="685D46"/>
                </a:solidFill>
              </a:rPr>
              <a:t>●  Has REST interface - No standard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  <p:sp>
        <p:nvSpPr>
          <p:cNvPr id="5" name="TextBox 5"/>
          <p:cNvSpPr txBox="1"/>
          <p:nvPr/>
        </p:nvSpPr>
        <p:spPr>
          <a:xfrm>
            <a:off x="482600" y="2628900"/>
            <a:ext cx="5559792" cy="33085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75"/>
              </a:lnSpc>
            </a:pPr>
            <a:r>
              <a:rPr lang="en-CA" sz="2500" dirty="0">
                <a:solidFill>
                  <a:srgbClr val="685D46"/>
                </a:solidFill>
              </a:rPr>
              <a:t>●  Can publish services in different formats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Integrates with developer tooling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Innovation enabler, not a restrictor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Notifications to watchers, workflows</a:t>
            </a:r>
            <a:r>
              <a:rPr lang="en-CA" sz="2500" dirty="0">
                <a:latin typeface="Times New Roman"/>
              </a:rPr>
              <a:t/>
            </a:r>
            <a:br>
              <a:rPr lang="en-CA" sz="2500" dirty="0">
                <a:latin typeface="Times New Roman"/>
              </a:rPr>
            </a:br>
            <a:r>
              <a:rPr lang="en-CA" sz="2500" dirty="0">
                <a:solidFill>
                  <a:srgbClr val="685D46"/>
                </a:solidFill>
              </a:rPr>
              <a:t>●  Lifecycle management</a:t>
            </a:r>
          </a:p>
          <a:p>
            <a:pPr>
              <a:lnSpc>
                <a:spcPts val="4275"/>
              </a:lnSpc>
            </a:pP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7155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749300" y="2895601"/>
            <a:ext cx="3566136" cy="12353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CA" sz="3600" b="1" spc="-30">
                <a:solidFill>
                  <a:srgbClr val="EE6C00"/>
                </a:solidFill>
                <a:latin typeface="Arial Bold"/>
                <a:cs typeface="Arial Bold"/>
              </a:rPr>
              <a:t>Using a Registry</a:t>
            </a:r>
          </a:p>
          <a:p>
            <a:pPr>
              <a:lnSpc>
                <a:spcPts val="4830"/>
              </a:lnSpc>
            </a:pPr>
            <a:endParaRPr lang="en-CA" sz="4200"/>
          </a:p>
        </p:txBody>
      </p:sp>
      <p:sp>
        <p:nvSpPr>
          <p:cNvPr id="3" name="TextBox 3"/>
          <p:cNvSpPr txBox="1"/>
          <p:nvPr/>
        </p:nvSpPr>
        <p:spPr>
          <a:xfrm>
            <a:off x="4848780" y="3176277"/>
            <a:ext cx="356091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500" dirty="0"/>
              <a:t>WSO2 Governance Registry</a:t>
            </a:r>
          </a:p>
          <a:p>
            <a:pPr>
              <a:lnSpc>
                <a:spcPts val="2070"/>
              </a:lnSpc>
            </a:pP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42827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Orchestration/Choreography to manage the business process</a:t>
            </a:r>
          </a:p>
          <a:p>
            <a:r>
              <a:rPr lang="en-US" dirty="0" smtClean="0"/>
              <a:t>Service integration to connect services</a:t>
            </a:r>
          </a:p>
          <a:p>
            <a:r>
              <a:rPr lang="en-US" dirty="0" smtClean="0"/>
              <a:t>Enterprise Service Bus</a:t>
            </a:r>
          </a:p>
          <a:p>
            <a:r>
              <a:rPr lang="en-US" dirty="0" smtClean="0"/>
              <a:t>Securing web services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WS-Security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HTTP + </a:t>
            </a:r>
            <a:r>
              <a:rPr lang="en-US" dirty="0" err="1" smtClean="0"/>
              <a:t>BasicAuth</a:t>
            </a:r>
            <a:r>
              <a:rPr lang="en-US" dirty="0" smtClean="0"/>
              <a:t>/HTTP+ </a:t>
            </a:r>
            <a:r>
              <a:rPr lang="en-US" dirty="0" err="1" smtClean="0"/>
              <a:t>DigestAuth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 smtClean="0"/>
              <a:t>OAuth</a:t>
            </a:r>
            <a:endParaRPr lang="en-US" dirty="0" smtClean="0"/>
          </a:p>
          <a:p>
            <a:r>
              <a:rPr lang="en-US" dirty="0" smtClean="0"/>
              <a:t>SOA Governance</a:t>
            </a:r>
          </a:p>
        </p:txBody>
      </p:sp>
    </p:spTree>
    <p:extLst>
      <p:ext uri="{BB962C8B-B14F-4D97-AF65-F5344CB8AC3E}">
        <p14:creationId xmlns:p14="http://schemas.microsoft.com/office/powerpoint/2010/main" val="36424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93700" y="673100"/>
            <a:ext cx="875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2782" b="1" spc="-30" smtClean="0">
                <a:solidFill>
                  <a:srgbClr val="EE6C00"/>
                </a:solidFill>
                <a:latin typeface="Arial Bold"/>
                <a:cs typeface="Arial Bold"/>
              </a:rPr>
              <a:t>ESB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504" y="1484784"/>
            <a:ext cx="9140323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Implements a communication system between mutually interacting </a:t>
            </a:r>
          </a:p>
          <a:p>
            <a:pPr>
              <a:lnSpc>
                <a:spcPts val="330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Software applications/services in a service-oriented architecture</a:t>
            </a:r>
          </a:p>
          <a:p>
            <a:pPr>
              <a:lnSpc>
                <a:spcPts val="33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794000"/>
            <a:ext cx="133209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Routes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7544" y="3133998"/>
            <a:ext cx="1895391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Transforms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685D46"/>
                </a:solidFill>
                <a:latin typeface="Arial"/>
                <a:cs typeface="Arial"/>
              </a:rPr>
              <a:t>●  Mediation</a:t>
            </a:r>
          </a:p>
          <a:p>
            <a:pPr>
              <a:lnSpc>
                <a:spcPts val="32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4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2086</Words>
  <Application>Microsoft Office PowerPoint</Application>
  <PresentationFormat>On-screen Show (4:3)</PresentationFormat>
  <Paragraphs>437</Paragraphs>
  <Slides>89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1" baseType="lpstr">
      <vt:lpstr>Office Theme</vt:lpstr>
      <vt:lpstr>Visio</vt:lpstr>
      <vt:lpstr>Lecture 9 - Service Integration, Orchestration, Security and Governance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 Orchestration</vt:lpstr>
      <vt:lpstr>Service Orchestration</vt:lpstr>
      <vt:lpstr>Orchestration vs. Choreography</vt:lpstr>
      <vt:lpstr>Service Choreography </vt:lpstr>
      <vt:lpstr>Choreography</vt:lpstr>
      <vt:lpstr>Choreography</vt:lpstr>
      <vt:lpstr>Orchestration versus Choreography</vt:lpstr>
      <vt:lpstr>Orchestration versus Choreography</vt:lpstr>
      <vt:lpstr>Business Processes &amp; BPEL</vt:lpstr>
      <vt:lpstr>PowerPoint Presentation</vt:lpstr>
      <vt:lpstr>BPEL</vt:lpstr>
      <vt:lpstr>BPEL Activity</vt:lpstr>
      <vt:lpstr>BPEL Activity</vt:lpstr>
      <vt:lpstr>BPEL-Example</vt:lpstr>
      <vt:lpstr>A BPEL Process</vt:lpstr>
      <vt:lpstr>Structured Activities</vt:lpstr>
      <vt:lpstr>Primitive Activities</vt:lpstr>
      <vt:lpstr>Data Flow</vt:lpstr>
      <vt:lpstr>Partner Links</vt:lpstr>
      <vt:lpstr>BPMN (Business Process Markup and Notation)</vt:lpstr>
      <vt:lpstr>The BPEL Process in BPMN</vt:lpstr>
      <vt:lpstr>BPMN explained</vt:lpstr>
      <vt:lpstr>BPMN Vs BPEL</vt:lpstr>
      <vt:lpstr>The Top Down 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9 - Service Orchestration, Integration and Security</dc:title>
  <dc:creator>Dharshana Kasthurirathna</dc:creator>
  <cp:lastModifiedBy>Dharshana Kasthurirathna</cp:lastModifiedBy>
  <cp:revision>9</cp:revision>
  <dcterms:created xsi:type="dcterms:W3CDTF">2018-04-29T06:47:41Z</dcterms:created>
  <dcterms:modified xsi:type="dcterms:W3CDTF">2018-05-06T08:08:02Z</dcterms:modified>
</cp:coreProperties>
</file>