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310" r:id="rId3"/>
    <p:sldId id="311" r:id="rId4"/>
    <p:sldId id="312" r:id="rId5"/>
    <p:sldId id="313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305" r:id="rId16"/>
    <p:sldId id="308" r:id="rId17"/>
    <p:sldId id="314" r:id="rId18"/>
    <p:sldId id="315" r:id="rId1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8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6457E5A-801F-4CA0-B0AE-076392F052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79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CDC355-EA65-4092-95D9-0DAF6F99A205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65178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CF78D0-1E9F-4DC7-BC39-408A86A9DE3B}" type="slidenum">
              <a:rPr lang="en-US" altLang="zh-CN" smtClean="0">
                <a:latin typeface="Arial" charset="0"/>
              </a:rPr>
              <a:pPr/>
              <a:t>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8909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4275" y="698500"/>
            <a:ext cx="4641850" cy="3481388"/>
          </a:xfrm>
          <a:ln/>
        </p:spPr>
      </p:sp>
      <p:sp>
        <p:nvSpPr>
          <p:cNvPr id="89092" name="Notes Placeholder 2"/>
          <p:cNvSpPr>
            <a:spLocks noGrp="1"/>
          </p:cNvSpPr>
          <p:nvPr>
            <p:ph type="body" idx="1"/>
          </p:nvPr>
        </p:nvSpPr>
        <p:spPr>
          <a:xfrm>
            <a:off x="934302" y="4413880"/>
            <a:ext cx="5141796" cy="4183163"/>
          </a:xfrm>
          <a:noFill/>
          <a:ln/>
        </p:spPr>
        <p:txBody>
          <a:bodyPr lIns="93806" tIns="46904" rIns="93806" bIns="46904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89093" name="Slide Number Placeholder 3"/>
          <p:cNvSpPr txBox="1">
            <a:spLocks noGrp="1"/>
          </p:cNvSpPr>
          <p:nvPr/>
        </p:nvSpPr>
        <p:spPr bwMode="auto">
          <a:xfrm>
            <a:off x="3972351" y="8832085"/>
            <a:ext cx="3038049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409" tIns="0" rIns="19409" bIns="0" anchor="b"/>
          <a:lstStyle/>
          <a:p>
            <a:pPr algn="r" defTabSz="928871" eaLnBrk="0" hangingPunct="0"/>
            <a:fld id="{AB64244B-8E03-48F6-BABE-AE5A81559FAA}" type="slidenum">
              <a:rPr lang="en-US" altLang="zh-CN" sz="1000" i="1">
                <a:latin typeface="Times New Roman" pitchFamily="18" charset="0"/>
              </a:rPr>
              <a:pPr algn="r" defTabSz="928871" eaLnBrk="0" hangingPunct="0"/>
              <a:t>2</a:t>
            </a:fld>
            <a:endParaRPr lang="en-US" altLang="zh-CN" sz="1000" i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526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15633C-B69C-43B4-94E0-CD851469406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0723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68" tIns="46585" rIns="93168" bIns="46585" anchor="b"/>
          <a:lstStyle/>
          <a:p>
            <a:pPr algn="r" defTabSz="860425"/>
            <a:fld id="{B609AEE3-C593-4001-9DEA-A4AF8CAE33D1}" type="slidenum">
              <a:rPr lang="en-US" altLang="zh-CN" sz="1200"/>
              <a:pPr algn="r" defTabSz="860425"/>
              <a:t>6</a:t>
            </a:fld>
            <a:endParaRPr lang="en-US" altLang="zh-CN" sz="1200"/>
          </a:p>
        </p:txBody>
      </p:sp>
      <p:sp>
        <p:nvSpPr>
          <p:cNvPr id="3072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4275" y="696913"/>
            <a:ext cx="4643438" cy="3482975"/>
          </a:xfrm>
          <a:ln/>
        </p:spPr>
      </p:sp>
      <p:sp>
        <p:nvSpPr>
          <p:cNvPr id="30725" name="Notes Placeholder 2"/>
          <p:cNvSpPr>
            <a:spLocks noGrp="1"/>
          </p:cNvSpPr>
          <p:nvPr>
            <p:ph type="body" idx="1"/>
          </p:nvPr>
        </p:nvSpPr>
        <p:spPr>
          <a:xfrm>
            <a:off x="935038" y="4414838"/>
            <a:ext cx="5140325" cy="4183062"/>
          </a:xfrm>
          <a:noFill/>
          <a:ln/>
        </p:spPr>
        <p:txBody>
          <a:bodyPr lIns="93798" tIns="46899" rIns="93798" bIns="46899"/>
          <a:lstStyle/>
          <a:p>
            <a:pPr eaLnBrk="1" hangingPunct="1"/>
            <a:endParaRPr lang="en-US" smtClean="0"/>
          </a:p>
        </p:txBody>
      </p:sp>
      <p:sp>
        <p:nvSpPr>
          <p:cNvPr id="30726" name="Slide Number Placeholder 3"/>
          <p:cNvSpPr txBox="1">
            <a:spLocks noGrp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407" tIns="0" rIns="19407" bIns="0" anchor="b"/>
          <a:lstStyle/>
          <a:p>
            <a:pPr algn="r" defTabSz="927100" eaLnBrk="0" hangingPunct="0"/>
            <a:fld id="{EFDF52C4-2409-471B-A922-0DBB7264CDCA}" type="slidenum">
              <a:rPr lang="en-US" altLang="zh-CN" sz="1000" i="1">
                <a:latin typeface="Times New Roman" pitchFamily="18" charset="0"/>
              </a:rPr>
              <a:pPr algn="r" defTabSz="927100" eaLnBrk="0" hangingPunct="0"/>
              <a:t>6</a:t>
            </a:fld>
            <a:endParaRPr lang="en-US" altLang="zh-CN" sz="1000" i="1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837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73807A-275A-4B67-9E72-4D035C7CB18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1747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68" tIns="46585" rIns="93168" bIns="46585" anchor="b"/>
          <a:lstStyle/>
          <a:p>
            <a:pPr algn="r" defTabSz="860425"/>
            <a:fld id="{857A7872-7D97-4821-9B9B-E2603AEE76A6}" type="slidenum">
              <a:rPr lang="en-US" altLang="zh-CN" sz="1200"/>
              <a:pPr algn="r" defTabSz="860425"/>
              <a:t>10</a:t>
            </a:fld>
            <a:endParaRPr lang="en-US" altLang="zh-CN" sz="1200"/>
          </a:p>
        </p:txBody>
      </p:sp>
      <p:sp>
        <p:nvSpPr>
          <p:cNvPr id="3174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4275" y="696913"/>
            <a:ext cx="4643438" cy="3482975"/>
          </a:xfrm>
          <a:ln/>
        </p:spPr>
      </p:sp>
      <p:sp>
        <p:nvSpPr>
          <p:cNvPr id="31749" name="Notes Placeholder 2"/>
          <p:cNvSpPr>
            <a:spLocks noGrp="1"/>
          </p:cNvSpPr>
          <p:nvPr>
            <p:ph type="body" idx="1"/>
          </p:nvPr>
        </p:nvSpPr>
        <p:spPr>
          <a:xfrm>
            <a:off x="935038" y="4414838"/>
            <a:ext cx="5140325" cy="4183062"/>
          </a:xfrm>
          <a:noFill/>
          <a:ln/>
        </p:spPr>
        <p:txBody>
          <a:bodyPr lIns="93798" tIns="46899" rIns="93798" bIns="46899"/>
          <a:lstStyle/>
          <a:p>
            <a:pPr eaLnBrk="1" hangingPunct="1"/>
            <a:endParaRPr lang="en-US" smtClean="0"/>
          </a:p>
        </p:txBody>
      </p:sp>
      <p:sp>
        <p:nvSpPr>
          <p:cNvPr id="31750" name="Slide Number Placeholder 3"/>
          <p:cNvSpPr txBox="1">
            <a:spLocks noGrp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407" tIns="0" rIns="19407" bIns="0" anchor="b"/>
          <a:lstStyle/>
          <a:p>
            <a:pPr algn="r" defTabSz="927100" eaLnBrk="0" hangingPunct="0"/>
            <a:fld id="{9560CA03-D3ED-4EA0-80BE-867455D2C9AB}" type="slidenum">
              <a:rPr lang="en-US" altLang="zh-CN" sz="1000" i="1">
                <a:latin typeface="Times New Roman" pitchFamily="18" charset="0"/>
              </a:rPr>
              <a:pPr algn="r" defTabSz="927100" eaLnBrk="0" hangingPunct="0"/>
              <a:t>10</a:t>
            </a:fld>
            <a:endParaRPr lang="en-US" altLang="zh-CN" sz="1000" i="1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714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A3EC24-2B99-4031-B8F8-0B6DCCFF79C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2771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68" tIns="46585" rIns="93168" bIns="46585" anchor="b"/>
          <a:lstStyle/>
          <a:p>
            <a:pPr algn="r" defTabSz="860425"/>
            <a:fld id="{D042550E-466B-4F62-9A90-EE921E998615}" type="slidenum">
              <a:rPr lang="en-US" altLang="zh-CN" sz="1200"/>
              <a:pPr algn="r" defTabSz="860425"/>
              <a:t>11</a:t>
            </a:fld>
            <a:endParaRPr lang="en-US" altLang="zh-CN" sz="1200"/>
          </a:p>
        </p:txBody>
      </p:sp>
      <p:sp>
        <p:nvSpPr>
          <p:cNvPr id="3277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4275" y="696913"/>
            <a:ext cx="4643438" cy="3482975"/>
          </a:xfrm>
          <a:ln/>
        </p:spPr>
      </p:sp>
      <p:sp>
        <p:nvSpPr>
          <p:cNvPr id="32773" name="Notes Placeholder 2"/>
          <p:cNvSpPr>
            <a:spLocks noGrp="1"/>
          </p:cNvSpPr>
          <p:nvPr>
            <p:ph type="body" idx="1"/>
          </p:nvPr>
        </p:nvSpPr>
        <p:spPr>
          <a:xfrm>
            <a:off x="935038" y="4414838"/>
            <a:ext cx="5140325" cy="4183062"/>
          </a:xfrm>
          <a:noFill/>
          <a:ln/>
        </p:spPr>
        <p:txBody>
          <a:bodyPr lIns="93798" tIns="46899" rIns="93798" bIns="46899"/>
          <a:lstStyle/>
          <a:p>
            <a:pPr eaLnBrk="1" hangingPunct="1"/>
            <a:endParaRPr lang="en-US" smtClean="0"/>
          </a:p>
        </p:txBody>
      </p:sp>
      <p:sp>
        <p:nvSpPr>
          <p:cNvPr id="32774" name="Slide Number Placeholder 3"/>
          <p:cNvSpPr txBox="1">
            <a:spLocks noGrp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407" tIns="0" rIns="19407" bIns="0" anchor="b"/>
          <a:lstStyle/>
          <a:p>
            <a:pPr algn="r" defTabSz="927100" eaLnBrk="0" hangingPunct="0"/>
            <a:fld id="{12F82890-48E1-44F5-BDD9-2FEA1F6E577C}" type="slidenum">
              <a:rPr lang="en-US" altLang="zh-CN" sz="1000" i="1">
                <a:latin typeface="Times New Roman" pitchFamily="18" charset="0"/>
              </a:rPr>
              <a:pPr algn="r" defTabSz="927100" eaLnBrk="0" hangingPunct="0"/>
              <a:t>11</a:t>
            </a:fld>
            <a:endParaRPr lang="en-US" altLang="zh-CN" sz="1000" i="1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873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A696F6-F634-48F6-925E-17E658CD96B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3795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68" tIns="46585" rIns="93168" bIns="46585" anchor="b"/>
          <a:lstStyle/>
          <a:p>
            <a:pPr algn="r" defTabSz="860425"/>
            <a:fld id="{D28EDBEE-CED1-4DD0-A449-9E8478A4B38C}" type="slidenum">
              <a:rPr lang="en-US" altLang="zh-CN" sz="1200"/>
              <a:pPr algn="r" defTabSz="860425"/>
              <a:t>13</a:t>
            </a:fld>
            <a:endParaRPr lang="en-US" altLang="zh-CN" sz="1200"/>
          </a:p>
        </p:txBody>
      </p:sp>
      <p:sp>
        <p:nvSpPr>
          <p:cNvPr id="3379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4275" y="696913"/>
            <a:ext cx="4643438" cy="3482975"/>
          </a:xfrm>
          <a:ln/>
        </p:spPr>
      </p:sp>
      <p:sp>
        <p:nvSpPr>
          <p:cNvPr id="33797" name="Notes Placeholder 2"/>
          <p:cNvSpPr>
            <a:spLocks noGrp="1"/>
          </p:cNvSpPr>
          <p:nvPr>
            <p:ph type="body" idx="1"/>
          </p:nvPr>
        </p:nvSpPr>
        <p:spPr>
          <a:xfrm>
            <a:off x="935038" y="4414838"/>
            <a:ext cx="5140325" cy="4183062"/>
          </a:xfrm>
          <a:noFill/>
          <a:ln/>
        </p:spPr>
        <p:txBody>
          <a:bodyPr lIns="93798" tIns="46899" rIns="93798" bIns="46899"/>
          <a:lstStyle/>
          <a:p>
            <a:pPr eaLnBrk="1" hangingPunct="1"/>
            <a:endParaRPr lang="en-US" smtClean="0"/>
          </a:p>
        </p:txBody>
      </p:sp>
      <p:sp>
        <p:nvSpPr>
          <p:cNvPr id="33798" name="Slide Number Placeholder 3"/>
          <p:cNvSpPr txBox="1">
            <a:spLocks noGrp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407" tIns="0" rIns="19407" bIns="0" anchor="b"/>
          <a:lstStyle/>
          <a:p>
            <a:pPr algn="r" defTabSz="927100" eaLnBrk="0" hangingPunct="0"/>
            <a:fld id="{B0A890C3-AF11-4A26-B7C6-62383C05ECA6}" type="slidenum">
              <a:rPr lang="en-US" altLang="zh-CN" sz="1000" i="1">
                <a:latin typeface="Times New Roman" pitchFamily="18" charset="0"/>
              </a:rPr>
              <a:pPr algn="r" defTabSz="927100" eaLnBrk="0" hangingPunct="0"/>
              <a:t>13</a:t>
            </a:fld>
            <a:endParaRPr lang="en-US" altLang="zh-CN" sz="1000" i="1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123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AF3E67-7FC7-45E0-8A03-00B90EF7CD37}" type="slidenum">
              <a:rPr lang="en-US" altLang="zh-CN" smtClean="0">
                <a:latin typeface="Arial" charset="0"/>
              </a:rPr>
              <a:pPr/>
              <a:t>15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8397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4275" y="698500"/>
            <a:ext cx="4641850" cy="3481388"/>
          </a:xfrm>
          <a:ln/>
        </p:spPr>
      </p:sp>
      <p:sp>
        <p:nvSpPr>
          <p:cNvPr id="83972" name="Notes Placeholder 2"/>
          <p:cNvSpPr>
            <a:spLocks noGrp="1"/>
          </p:cNvSpPr>
          <p:nvPr>
            <p:ph type="body" idx="1"/>
          </p:nvPr>
        </p:nvSpPr>
        <p:spPr>
          <a:xfrm>
            <a:off x="934302" y="4413880"/>
            <a:ext cx="5141796" cy="4183163"/>
          </a:xfrm>
          <a:noFill/>
          <a:ln/>
        </p:spPr>
        <p:txBody>
          <a:bodyPr lIns="93804" tIns="46902" rIns="93804" bIns="46902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83973" name="Slide Number Placeholder 3"/>
          <p:cNvSpPr txBox="1">
            <a:spLocks noGrp="1"/>
          </p:cNvSpPr>
          <p:nvPr/>
        </p:nvSpPr>
        <p:spPr bwMode="auto">
          <a:xfrm>
            <a:off x="3972351" y="8832085"/>
            <a:ext cx="3038049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409" tIns="0" rIns="19409" bIns="0" anchor="b"/>
          <a:lstStyle/>
          <a:p>
            <a:pPr algn="r" defTabSz="928871" eaLnBrk="0" hangingPunct="0"/>
            <a:fld id="{13FBB238-5BC6-4356-9E42-6A01663CD0C4}" type="slidenum">
              <a:rPr lang="en-US" altLang="zh-CN" sz="1000" i="1">
                <a:latin typeface="Times New Roman" pitchFamily="18" charset="0"/>
              </a:rPr>
              <a:pPr algn="r" defTabSz="928871" eaLnBrk="0" hangingPunct="0"/>
              <a:t>15</a:t>
            </a:fld>
            <a:endParaRPr lang="en-US" altLang="zh-CN" sz="1000" i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787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83B0B2-56F1-4770-A418-97E62E85DDD9}" type="slidenum">
              <a:rPr lang="en-US" altLang="zh-CN" smtClean="0">
                <a:latin typeface="Arial" charset="0"/>
              </a:rPr>
              <a:pPr/>
              <a:t>17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9113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4275" y="698500"/>
            <a:ext cx="4641850" cy="3481388"/>
          </a:xfrm>
          <a:ln/>
        </p:spPr>
      </p:sp>
      <p:sp>
        <p:nvSpPr>
          <p:cNvPr id="91140" name="Notes Placeholder 2"/>
          <p:cNvSpPr>
            <a:spLocks noGrp="1"/>
          </p:cNvSpPr>
          <p:nvPr>
            <p:ph type="body" idx="1"/>
          </p:nvPr>
        </p:nvSpPr>
        <p:spPr>
          <a:xfrm>
            <a:off x="934302" y="4413880"/>
            <a:ext cx="5141796" cy="4183163"/>
          </a:xfrm>
          <a:noFill/>
          <a:ln/>
        </p:spPr>
        <p:txBody>
          <a:bodyPr lIns="93806" tIns="46904" rIns="93806" bIns="46904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91141" name="Slide Number Placeholder 3"/>
          <p:cNvSpPr txBox="1">
            <a:spLocks noGrp="1"/>
          </p:cNvSpPr>
          <p:nvPr/>
        </p:nvSpPr>
        <p:spPr bwMode="auto">
          <a:xfrm>
            <a:off x="3972351" y="8832085"/>
            <a:ext cx="3038049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409" tIns="0" rIns="19409" bIns="0" anchor="b"/>
          <a:lstStyle/>
          <a:p>
            <a:pPr algn="r" defTabSz="928871" eaLnBrk="0" hangingPunct="0"/>
            <a:fld id="{8BBDEF36-689F-4AA6-AA83-6488E8EE5FAC}" type="slidenum">
              <a:rPr lang="en-US" altLang="zh-CN" sz="1000" i="1">
                <a:latin typeface="Times New Roman" pitchFamily="18" charset="0"/>
              </a:rPr>
              <a:pPr algn="r" defTabSz="928871" eaLnBrk="0" hangingPunct="0"/>
              <a:t>17</a:t>
            </a:fld>
            <a:endParaRPr lang="en-US" altLang="zh-CN" sz="1000" i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080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492CB4-122A-4B27-BFB7-89F57921EB73}" type="slidenum">
              <a:rPr lang="en-US" altLang="zh-CN" smtClean="0">
                <a:latin typeface="Arial" charset="0"/>
              </a:rPr>
              <a:pPr/>
              <a:t>18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9216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4275" y="698500"/>
            <a:ext cx="4641850" cy="3481388"/>
          </a:xfrm>
          <a:ln/>
        </p:spPr>
      </p:sp>
      <p:sp>
        <p:nvSpPr>
          <p:cNvPr id="92164" name="Notes Placeholder 2"/>
          <p:cNvSpPr>
            <a:spLocks noGrp="1"/>
          </p:cNvSpPr>
          <p:nvPr>
            <p:ph type="body" idx="1"/>
          </p:nvPr>
        </p:nvSpPr>
        <p:spPr>
          <a:xfrm>
            <a:off x="934302" y="4413880"/>
            <a:ext cx="5141796" cy="4183163"/>
          </a:xfrm>
          <a:noFill/>
          <a:ln/>
        </p:spPr>
        <p:txBody>
          <a:bodyPr lIns="93806" tIns="46904" rIns="93806" bIns="46904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92165" name="Slide Number Placeholder 3"/>
          <p:cNvSpPr txBox="1">
            <a:spLocks noGrp="1"/>
          </p:cNvSpPr>
          <p:nvPr/>
        </p:nvSpPr>
        <p:spPr bwMode="auto">
          <a:xfrm>
            <a:off x="3972351" y="8832085"/>
            <a:ext cx="3038049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409" tIns="0" rIns="19409" bIns="0" anchor="b"/>
          <a:lstStyle/>
          <a:p>
            <a:pPr algn="r" defTabSz="928871" eaLnBrk="0" hangingPunct="0"/>
            <a:fld id="{B96EF965-E943-48CC-8EBA-9C127E72A3DD}" type="slidenum">
              <a:rPr lang="en-US" altLang="zh-CN" sz="1000" i="1">
                <a:latin typeface="Times New Roman" pitchFamily="18" charset="0"/>
              </a:rPr>
              <a:pPr algn="r" defTabSz="928871" eaLnBrk="0" hangingPunct="0"/>
              <a:t>18</a:t>
            </a:fld>
            <a:endParaRPr lang="en-US" altLang="zh-CN" sz="1000" i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839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57329-DDD9-4294-96AA-1532B4D07E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7C84B-9EF3-422D-8374-E2E8C6ADDE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50E8B-E162-4C67-BD10-FBEDD65065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8D016-B358-4BE3-A430-0F624E97A1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2FA45-54E2-4B97-99EE-05E7324D0E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19193-1327-4D9C-8E77-BAB20AF15B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5AE3D-8EAF-427B-A96E-BBA0E967CE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B008A-1C31-4325-8E5A-E541A23187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488DD-A310-4E47-8579-42A2436B97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7946F-FD58-4A32-AED5-C592A10EAE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F9FDB-3241-4642-9E2F-64BD16890A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519B072-3DCE-4F42-B25E-826EC894C3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Bookman Old Style" panose="02050604050505020204" pitchFamily="18" charset="0"/>
              </a:rPr>
              <a:t>Test Designing </a:t>
            </a:r>
            <a:endParaRPr lang="en-US" b="1" dirty="0" smtClean="0">
              <a:latin typeface="Bookman Old Style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886200"/>
            <a:ext cx="8305800" cy="1905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Book Antiqua" pitchFamily="18" charset="0"/>
              </a:rPr>
              <a:t>Control Flow Coverage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 txBox="1">
            <a:spLocks noGrp="1"/>
          </p:cNvSpPr>
          <p:nvPr/>
        </p:nvSpPr>
        <p:spPr bwMode="auto">
          <a:xfrm>
            <a:off x="4038600" y="64246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lang="en-US" sz="9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305800" cy="609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zh-CN" sz="3600" b="1" smtClean="0">
                <a:latin typeface="Bookman Old Style" pitchFamily="18" charset="0"/>
                <a:ea typeface="宋体" pitchFamily="2" charset="-122"/>
              </a:rPr>
              <a:t>Testing and Covering Graphs</a:t>
            </a:r>
            <a:endParaRPr lang="en-US" altLang="zh-CN" sz="3600" smtClean="0">
              <a:ea typeface="宋体" pitchFamily="2" charset="-122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36613"/>
            <a:ext cx="8686800" cy="5329237"/>
          </a:xfrm>
        </p:spPr>
        <p:txBody>
          <a:bodyPr lIns="92075" tIns="46038" rIns="92075" bIns="46038"/>
          <a:lstStyle/>
          <a:p>
            <a:pPr marL="285750" indent="-285750" eaLnBrk="1" hangingPunct="1">
              <a:lnSpc>
                <a:spcPct val="80000"/>
              </a:lnSpc>
            </a:pPr>
            <a:r>
              <a:rPr lang="en-US" altLang="zh-CN" sz="2400" smtClean="0">
                <a:latin typeface="Book Antiqua" pitchFamily="18" charset="0"/>
                <a:ea typeface="宋体" pitchFamily="2" charset="-122"/>
              </a:rPr>
              <a:t>We use graphs in testing as follows :</a:t>
            </a:r>
          </a:p>
          <a:p>
            <a:pPr marL="685800" lvl="1" indent="-228600" eaLnBrk="1" hangingPunct="1">
              <a:lnSpc>
                <a:spcPct val="80000"/>
              </a:lnSpc>
            </a:pPr>
            <a:r>
              <a:rPr lang="en-US" altLang="zh-CN" sz="2000" smtClean="0">
                <a:latin typeface="Book Antiqua" pitchFamily="18" charset="0"/>
                <a:ea typeface="宋体" pitchFamily="2" charset="-122"/>
              </a:rPr>
              <a:t>Developing a model of the software as a graph</a:t>
            </a:r>
          </a:p>
          <a:p>
            <a:pPr marL="685800" lvl="1" indent="-228600" eaLnBrk="1" hangingPunct="1">
              <a:lnSpc>
                <a:spcPct val="80000"/>
              </a:lnSpc>
            </a:pPr>
            <a:r>
              <a:rPr lang="en-US" altLang="zh-CN" sz="2000" smtClean="0">
                <a:latin typeface="Book Antiqua" pitchFamily="18" charset="0"/>
                <a:ea typeface="宋体" pitchFamily="2" charset="-122"/>
              </a:rPr>
              <a:t>Requiring tests to visit or tour specific sets of nodes, edges or subpaths</a:t>
            </a:r>
          </a:p>
          <a:p>
            <a:pPr marL="285750" indent="-285750" eaLnBrk="1" hangingPunct="1">
              <a:lnSpc>
                <a:spcPct val="80000"/>
              </a:lnSpc>
            </a:pPr>
            <a:r>
              <a:rPr lang="en-US" altLang="zh-CN" sz="2400" b="1" u="sng" smtClean="0">
                <a:solidFill>
                  <a:schemeClr val="tx2"/>
                </a:solidFill>
                <a:latin typeface="Book Antiqua" pitchFamily="18" charset="0"/>
                <a:ea typeface="宋体" pitchFamily="2" charset="-122"/>
              </a:rPr>
              <a:t>Test Requirements</a:t>
            </a:r>
            <a:r>
              <a:rPr lang="en-US" altLang="zh-CN" sz="2400" b="1" smtClean="0">
                <a:solidFill>
                  <a:schemeClr val="tx2"/>
                </a:solidFill>
                <a:latin typeface="Book Antiqua" pitchFamily="18" charset="0"/>
                <a:ea typeface="宋体" pitchFamily="2" charset="-122"/>
              </a:rPr>
              <a:t> (TR)</a:t>
            </a:r>
            <a:r>
              <a:rPr lang="en-US" altLang="zh-CN" sz="2400" smtClean="0">
                <a:latin typeface="Book Antiqua" pitchFamily="18" charset="0"/>
                <a:ea typeface="宋体" pitchFamily="2" charset="-122"/>
              </a:rPr>
              <a:t> : Describe properties of test paths</a:t>
            </a:r>
          </a:p>
          <a:p>
            <a:pPr marL="285750" indent="-285750" eaLnBrk="1" hangingPunct="1">
              <a:lnSpc>
                <a:spcPct val="80000"/>
              </a:lnSpc>
            </a:pPr>
            <a:endParaRPr lang="en-US" altLang="zh-CN" sz="2400" b="1" smtClean="0">
              <a:latin typeface="Book Antiqua" pitchFamily="18" charset="0"/>
              <a:ea typeface="宋体" pitchFamily="2" charset="-122"/>
            </a:endParaRPr>
          </a:p>
          <a:p>
            <a:pPr marL="285750" indent="-285750" eaLnBrk="1" hangingPunct="1">
              <a:lnSpc>
                <a:spcPct val="80000"/>
              </a:lnSpc>
            </a:pPr>
            <a:r>
              <a:rPr lang="en-US" altLang="zh-CN" sz="2400" b="1" u="sng" smtClean="0">
                <a:solidFill>
                  <a:schemeClr val="tx2"/>
                </a:solidFill>
                <a:latin typeface="Book Antiqua" pitchFamily="18" charset="0"/>
                <a:ea typeface="宋体" pitchFamily="2" charset="-122"/>
              </a:rPr>
              <a:t>Test Criterion</a:t>
            </a:r>
            <a:r>
              <a:rPr lang="en-US" altLang="zh-CN" sz="2400" smtClean="0">
                <a:latin typeface="Book Antiqua" pitchFamily="18" charset="0"/>
                <a:ea typeface="宋体" pitchFamily="2" charset="-122"/>
              </a:rPr>
              <a:t> : Rules that define test requirements</a:t>
            </a:r>
          </a:p>
          <a:p>
            <a:pPr marL="285750" indent="-285750" eaLnBrk="1" hangingPunct="1">
              <a:lnSpc>
                <a:spcPct val="80000"/>
              </a:lnSpc>
            </a:pPr>
            <a:r>
              <a:rPr lang="en-US" altLang="zh-CN" sz="2400" b="1" u="sng" smtClean="0">
                <a:solidFill>
                  <a:schemeClr val="tx2"/>
                </a:solidFill>
                <a:latin typeface="Book Antiqua" pitchFamily="18" charset="0"/>
                <a:ea typeface="宋体" pitchFamily="2" charset="-122"/>
              </a:rPr>
              <a:t>Satisfaction</a:t>
            </a:r>
            <a:r>
              <a:rPr lang="en-US" altLang="zh-CN" sz="2400" smtClean="0">
                <a:latin typeface="Book Antiqua" pitchFamily="18" charset="0"/>
                <a:ea typeface="宋体" pitchFamily="2" charset="-122"/>
              </a:rPr>
              <a:t> : Given a set TR of test requirements for a criterion C, a set of tests T satisfies C on a graph if and only if for every test requirement in TR, there is a test path in path(T) that meets the test requirement tr</a:t>
            </a:r>
          </a:p>
          <a:p>
            <a:pPr marL="285750" indent="-285750" eaLnBrk="1" hangingPunct="1">
              <a:lnSpc>
                <a:spcPct val="80000"/>
              </a:lnSpc>
            </a:pPr>
            <a:endParaRPr lang="en-US" altLang="zh-CN" sz="2400" smtClean="0">
              <a:latin typeface="Book Antiqua" pitchFamily="18" charset="0"/>
              <a:ea typeface="宋体" pitchFamily="2" charset="-122"/>
            </a:endParaRPr>
          </a:p>
          <a:p>
            <a:pPr marL="285750" indent="-285750" eaLnBrk="1" hangingPunct="1">
              <a:lnSpc>
                <a:spcPct val="80000"/>
              </a:lnSpc>
            </a:pPr>
            <a:r>
              <a:rPr lang="en-US" altLang="zh-CN" sz="2400" b="1" u="sng" smtClean="0">
                <a:solidFill>
                  <a:schemeClr val="tx2"/>
                </a:solidFill>
                <a:latin typeface="Book Antiqua" pitchFamily="18" charset="0"/>
                <a:ea typeface="宋体" pitchFamily="2" charset="-122"/>
              </a:rPr>
              <a:t>Structural Coverage Criteria</a:t>
            </a:r>
            <a:r>
              <a:rPr lang="en-US" altLang="zh-CN" sz="2400" smtClean="0">
                <a:latin typeface="Book Antiqua" pitchFamily="18" charset="0"/>
                <a:ea typeface="宋体" pitchFamily="2" charset="-122"/>
              </a:rPr>
              <a:t> : Defined on a graph just in terms of nodes and edges</a:t>
            </a:r>
          </a:p>
          <a:p>
            <a:pPr marL="285750" indent="-285750" eaLnBrk="1" hangingPunct="1">
              <a:lnSpc>
                <a:spcPct val="80000"/>
              </a:lnSpc>
            </a:pPr>
            <a:r>
              <a:rPr lang="en-US" altLang="zh-CN" sz="2400" b="1" u="sng" smtClean="0">
                <a:solidFill>
                  <a:schemeClr val="tx2"/>
                </a:solidFill>
                <a:latin typeface="Book Antiqua" pitchFamily="18" charset="0"/>
                <a:ea typeface="宋体" pitchFamily="2" charset="-122"/>
              </a:rPr>
              <a:t>Data Flow Coverage Criteria</a:t>
            </a:r>
            <a:r>
              <a:rPr lang="en-US" altLang="zh-CN" sz="2400" smtClean="0">
                <a:latin typeface="Book Antiqua" pitchFamily="18" charset="0"/>
                <a:ea typeface="宋体" pitchFamily="2" charset="-122"/>
              </a:rPr>
              <a:t> : Requires a graph to be annotated with references to variables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4"/>
          <p:cNvSpPr txBox="1">
            <a:spLocks noGrp="1"/>
          </p:cNvSpPr>
          <p:nvPr/>
        </p:nvSpPr>
        <p:spPr bwMode="auto">
          <a:xfrm>
            <a:off x="4038600" y="64246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lang="en-US" sz="9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0"/>
            <a:ext cx="8229600" cy="487363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zh-CN" sz="3200" b="1" smtClean="0">
                <a:latin typeface="Bookman Old Style" pitchFamily="18" charset="0"/>
                <a:ea typeface="宋体" pitchFamily="2" charset="-122"/>
              </a:rPr>
              <a:t>Node and Edge Coverage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39813"/>
            <a:ext cx="8229600" cy="660400"/>
          </a:xfrm>
        </p:spPr>
        <p:txBody>
          <a:bodyPr lIns="92075" tIns="46038" rIns="92075" bIns="46038"/>
          <a:lstStyle/>
          <a:p>
            <a:pPr marL="285750" indent="-285750" eaLnBrk="1" hangingPunct="1"/>
            <a:r>
              <a:rPr lang="en-US" altLang="zh-CN" sz="2800" smtClean="0">
                <a:ea typeface="宋体" pitchFamily="2" charset="-122"/>
              </a:rPr>
              <a:t>The first (and simplest) two criteria require that each node and edge in a graph be executed </a:t>
            </a:r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441325" y="2511425"/>
            <a:ext cx="8262938" cy="12065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lang="en-US" sz="2400" b="1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+mn-cs"/>
              </a:rPr>
              <a:t>Node Coverage (NC)</a:t>
            </a:r>
            <a:r>
              <a:rPr 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+mn-cs"/>
              </a:rPr>
              <a:t> : Test set </a:t>
            </a:r>
            <a:r>
              <a:rPr lang="en-US" sz="24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+mn-cs"/>
              </a:rPr>
              <a:t>T</a:t>
            </a:r>
            <a:r>
              <a:rPr 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+mn-cs"/>
              </a:rPr>
              <a:t> satisfies node coverage on graph </a:t>
            </a:r>
            <a:r>
              <a:rPr lang="en-US" sz="24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+mn-cs"/>
              </a:rPr>
              <a:t>G</a:t>
            </a:r>
            <a:r>
              <a:rPr 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+mn-cs"/>
              </a:rPr>
              <a:t> iff for every syntactically reachable node </a:t>
            </a:r>
            <a:r>
              <a:rPr lang="en-US" sz="24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+mn-cs"/>
              </a:rPr>
              <a:t>n</a:t>
            </a:r>
            <a:r>
              <a:rPr 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+mn-cs"/>
              </a:rPr>
              <a:t> in </a:t>
            </a:r>
            <a:r>
              <a:rPr lang="en-US" sz="24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+mn-cs"/>
              </a:rPr>
              <a:t>N</a:t>
            </a:r>
            <a:r>
              <a:rPr 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+mn-cs"/>
              </a:rPr>
              <a:t>, there is some path </a:t>
            </a:r>
            <a:r>
              <a:rPr lang="en-US" sz="24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+mn-cs"/>
              </a:rPr>
              <a:t>p</a:t>
            </a:r>
            <a:r>
              <a:rPr 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+mn-cs"/>
              </a:rPr>
              <a:t> in </a:t>
            </a:r>
            <a:r>
              <a:rPr lang="en-US" sz="24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+mn-cs"/>
              </a:rPr>
              <a:t>path(T)</a:t>
            </a:r>
            <a:r>
              <a:rPr 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+mn-cs"/>
              </a:rPr>
              <a:t> such that </a:t>
            </a:r>
            <a:r>
              <a:rPr lang="en-US" sz="24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+mn-cs"/>
              </a:rPr>
              <a:t>p</a:t>
            </a:r>
            <a:r>
              <a:rPr 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+mn-cs"/>
              </a:rPr>
              <a:t> visits </a:t>
            </a:r>
            <a:r>
              <a:rPr lang="en-US" sz="24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+mn-cs"/>
              </a:rPr>
              <a:t>n</a:t>
            </a:r>
            <a:r>
              <a:rPr 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+mn-cs"/>
              </a:rPr>
              <a:t>.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439738" y="5461000"/>
            <a:ext cx="8262937" cy="47625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lang="en-US" sz="2400" b="1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+mn-cs"/>
              </a:rPr>
              <a:t>Node Coverage (NC)</a:t>
            </a:r>
            <a:r>
              <a:rPr 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+mn-cs"/>
              </a:rPr>
              <a:t> : TR contains each reachable node in G.</a:t>
            </a:r>
          </a:p>
        </p:txBody>
      </p:sp>
      <p:sp>
        <p:nvSpPr>
          <p:cNvPr id="169990" name="Rectangle 6"/>
          <p:cNvSpPr>
            <a:spLocks noChangeArrowheads="1"/>
          </p:cNvSpPr>
          <p:nvPr/>
        </p:nvSpPr>
        <p:spPr bwMode="auto">
          <a:xfrm>
            <a:off x="138113" y="4211638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This statement is a bit cumbersome, so we abbreviate it in terms of the set of test requirements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8" grpId="0" animBg="1" autoUpdateAnimBg="0"/>
      <p:bldP spid="169989" grpId="0" animBg="1" autoUpdateAnimBg="0"/>
      <p:bldP spid="16999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 txBox="1">
            <a:spLocks noGrp="1"/>
          </p:cNvSpPr>
          <p:nvPr/>
        </p:nvSpPr>
        <p:spPr bwMode="auto">
          <a:xfrm>
            <a:off x="4038600" y="64246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lang="en-US" sz="9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487363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zh-CN" sz="3200" b="1" smtClean="0">
                <a:latin typeface="Bookman Old Style" pitchFamily="18" charset="0"/>
                <a:ea typeface="宋体" pitchFamily="2" charset="-122"/>
              </a:rPr>
              <a:t>Node and Edge Coverage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8113" y="1035050"/>
            <a:ext cx="8867775" cy="471488"/>
          </a:xfrm>
        </p:spPr>
        <p:txBody>
          <a:bodyPr lIns="92075" tIns="46038" rIns="92075" bIns="46038"/>
          <a:lstStyle/>
          <a:p>
            <a:pPr marL="285750" indent="-285750" eaLnBrk="1" hangingPunct="1"/>
            <a:r>
              <a:rPr lang="en-US" altLang="zh-CN" sz="2400" smtClean="0">
                <a:ea typeface="宋体" pitchFamily="2" charset="-122"/>
              </a:rPr>
              <a:t>Edge coverage is slightly stronger than node coverage </a:t>
            </a: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460375" y="1670050"/>
            <a:ext cx="8262938" cy="841375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lang="en-US" sz="2400" b="1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+mn-cs"/>
              </a:rPr>
              <a:t>Edge Coverage (EC)</a:t>
            </a:r>
            <a:r>
              <a:rPr 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+mn-cs"/>
              </a:rPr>
              <a:t> : TR contains each reachable path of length up to 1, inclusive, in G.</a:t>
            </a:r>
          </a:p>
        </p:txBody>
      </p:sp>
      <p:sp>
        <p:nvSpPr>
          <p:cNvPr id="168968" name="Rectangle 8"/>
          <p:cNvSpPr>
            <a:spLocks noChangeArrowheads="1"/>
          </p:cNvSpPr>
          <p:nvPr/>
        </p:nvSpPr>
        <p:spPr bwMode="auto">
          <a:xfrm>
            <a:off x="138113" y="2674938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The “length up to 1” allows for graphs with one node and no edges</a:t>
            </a:r>
          </a:p>
        </p:txBody>
      </p:sp>
      <p:sp>
        <p:nvSpPr>
          <p:cNvPr id="168969" name="Rectangle 9"/>
          <p:cNvSpPr>
            <a:spLocks noChangeArrowheads="1"/>
          </p:cNvSpPr>
          <p:nvPr/>
        </p:nvSpPr>
        <p:spPr bwMode="auto">
          <a:xfrm>
            <a:off x="153988" y="3594100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NC and EC are only different when there is an edge and another subpath between a pair of nodes (as in an “</a:t>
            </a:r>
            <a:r>
              <a:rPr lang="en-US" altLang="zh-CN" sz="2400" b="1">
                <a:ea typeface="宋体" pitchFamily="2" charset="-122"/>
              </a:rPr>
              <a:t>if-else</a:t>
            </a:r>
            <a:r>
              <a:rPr lang="en-US" altLang="zh-CN" sz="2400" b="1">
                <a:latin typeface="Times New Roman" pitchFamily="18" charset="0"/>
                <a:ea typeface="宋体" pitchFamily="2" charset="-122"/>
              </a:rPr>
              <a:t>” statement)</a:t>
            </a:r>
          </a:p>
        </p:txBody>
      </p:sp>
      <p:sp>
        <p:nvSpPr>
          <p:cNvPr id="169003" name="Text Box 43"/>
          <p:cNvSpPr txBox="1">
            <a:spLocks noChangeArrowheads="1"/>
          </p:cNvSpPr>
          <p:nvPr/>
        </p:nvSpPr>
        <p:spPr bwMode="auto">
          <a:xfrm>
            <a:off x="3643313" y="4560888"/>
            <a:ext cx="4999037" cy="193992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1" u="sng">
                <a:latin typeface="Times New Roman" pitchFamily="18" charset="0"/>
                <a:ea typeface="宋体" pitchFamily="2" charset="-122"/>
              </a:rPr>
              <a:t>Node Coverage</a:t>
            </a: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 : TR = { 0, 1, 2 }</a:t>
            </a:r>
          </a:p>
          <a:p>
            <a:pPr eaLnBrk="0" hangingPunct="0"/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                             Test Path = [ 0, 1, 2 ]</a:t>
            </a:r>
          </a:p>
          <a:p>
            <a:pPr eaLnBrk="0" hangingPunct="0"/>
            <a:endParaRPr lang="en-US" altLang="zh-CN" sz="2000" b="1">
              <a:latin typeface="Times New Roman" pitchFamily="18" charset="0"/>
              <a:ea typeface="宋体" pitchFamily="2" charset="-122"/>
            </a:endParaRPr>
          </a:p>
          <a:p>
            <a:pPr eaLnBrk="0" hangingPunct="0"/>
            <a:r>
              <a:rPr lang="en-US" altLang="zh-CN" sz="2000" b="1" u="sng">
                <a:latin typeface="Times New Roman" pitchFamily="18" charset="0"/>
                <a:ea typeface="宋体" pitchFamily="2" charset="-122"/>
              </a:rPr>
              <a:t>Edge Coverage</a:t>
            </a: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 : TR = { (0,1), (0, 2), (1, 2) }</a:t>
            </a:r>
          </a:p>
          <a:p>
            <a:pPr eaLnBrk="0" hangingPunct="0"/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                             Test Paths = [ 0, 1, 2 ]</a:t>
            </a:r>
          </a:p>
          <a:p>
            <a:pPr eaLnBrk="0" hangingPunct="0"/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                                                   [ 0, 2 ]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763713" y="4513263"/>
            <a:ext cx="1436687" cy="1749425"/>
            <a:chOff x="979" y="2843"/>
            <a:chExt cx="905" cy="1102"/>
          </a:xfrm>
        </p:grpSpPr>
        <p:grpSp>
          <p:nvGrpSpPr>
            <p:cNvPr id="9226" name="Group 11"/>
            <p:cNvGrpSpPr>
              <a:grpSpLocks/>
            </p:cNvGrpSpPr>
            <p:nvPr/>
          </p:nvGrpSpPr>
          <p:grpSpPr bwMode="auto">
            <a:xfrm>
              <a:off x="979" y="3344"/>
              <a:ext cx="350" cy="296"/>
              <a:chOff x="4288" y="1746"/>
              <a:chExt cx="350" cy="296"/>
            </a:xfrm>
          </p:grpSpPr>
          <p:sp>
            <p:nvSpPr>
              <p:cNvPr id="9238" name="Oval 1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 sz="2000" b="1">
                  <a:solidFill>
                    <a:srgbClr val="FAFD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239" name="Text Box 13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altLang="zh-CN" sz="2000" b="1"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</p:grpSp>
        <p:grpSp>
          <p:nvGrpSpPr>
            <p:cNvPr id="9227" name="Group 14"/>
            <p:cNvGrpSpPr>
              <a:grpSpLocks/>
            </p:cNvGrpSpPr>
            <p:nvPr/>
          </p:nvGrpSpPr>
          <p:grpSpPr bwMode="auto">
            <a:xfrm>
              <a:off x="1504" y="3037"/>
              <a:ext cx="380" cy="908"/>
              <a:chOff x="1346" y="2965"/>
              <a:chExt cx="380" cy="908"/>
            </a:xfrm>
          </p:grpSpPr>
          <p:grpSp>
            <p:nvGrpSpPr>
              <p:cNvPr id="9232" name="Group 15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</p:grpSpPr>
            <p:sp>
              <p:nvSpPr>
                <p:cNvPr id="9236" name="Oval 16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000" b="1">
                    <a:solidFill>
                      <a:srgbClr val="FAFD00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923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zh-CN" sz="2000" b="1">
                      <a:latin typeface="Times New Roman" pitchFamily="18" charset="0"/>
                      <a:ea typeface="宋体" pitchFamily="2" charset="-122"/>
                    </a:rPr>
                    <a:t>2</a:t>
                  </a:r>
                </a:p>
              </p:txBody>
            </p:sp>
          </p:grpSp>
          <p:grpSp>
            <p:nvGrpSpPr>
              <p:cNvPr id="9233" name="Group 18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</p:grpSpPr>
            <p:sp>
              <p:nvSpPr>
                <p:cNvPr id="9234" name="Oval 1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000" b="1">
                    <a:solidFill>
                      <a:srgbClr val="FAFD00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923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zh-CN" sz="2000" b="1">
                      <a:latin typeface="Times New Roman" pitchFamily="18" charset="0"/>
                      <a:ea typeface="宋体" pitchFamily="2" charset="-122"/>
                    </a:rPr>
                    <a:t>0</a:t>
                  </a:r>
                </a:p>
              </p:txBody>
            </p:sp>
          </p:grpSp>
        </p:grpSp>
        <p:sp>
          <p:nvSpPr>
            <p:cNvPr id="9228" name="Line 24"/>
            <p:cNvSpPr>
              <a:spLocks noChangeShapeType="1"/>
            </p:cNvSpPr>
            <p:nvPr/>
          </p:nvSpPr>
          <p:spPr bwMode="auto">
            <a:xfrm flipV="1">
              <a:off x="1324" y="3264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9" name="Line 39"/>
            <p:cNvSpPr>
              <a:spLocks noChangeShapeType="1"/>
            </p:cNvSpPr>
            <p:nvPr/>
          </p:nvSpPr>
          <p:spPr bwMode="auto">
            <a:xfrm>
              <a:off x="1304" y="358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0" name="Line 44"/>
            <p:cNvSpPr>
              <a:spLocks noChangeShapeType="1"/>
            </p:cNvSpPr>
            <p:nvPr/>
          </p:nvSpPr>
          <p:spPr bwMode="auto">
            <a:xfrm>
              <a:off x="1694" y="3335"/>
              <a:ext cx="0" cy="3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1" name="Line 45"/>
            <p:cNvSpPr>
              <a:spLocks noChangeShapeType="1"/>
            </p:cNvSpPr>
            <p:nvPr/>
          </p:nvSpPr>
          <p:spPr bwMode="auto">
            <a:xfrm>
              <a:off x="1694" y="2843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animBg="1" autoUpdateAnimBg="0"/>
      <p:bldP spid="168968" grpId="0" autoUpdateAnimBg="0"/>
      <p:bldP spid="168969" grpId="0" autoUpdateAnimBg="0"/>
      <p:bldP spid="169003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 txBox="1">
            <a:spLocks noGrp="1"/>
          </p:cNvSpPr>
          <p:nvPr/>
        </p:nvSpPr>
        <p:spPr bwMode="auto">
          <a:xfrm>
            <a:off x="4038600" y="64246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lang="en-US" sz="900">
              <a:latin typeface="Book Antiqua" pitchFamily="18" charset="0"/>
              <a:ea typeface="宋体" pitchFamily="2" charset="-122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229600" cy="487363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zh-CN" sz="3200" b="1" smtClean="0">
                <a:latin typeface="Bookman Old Style" pitchFamily="18" charset="0"/>
                <a:ea typeface="宋体" pitchFamily="2" charset="-122"/>
              </a:rPr>
              <a:t>Covering Multiple Edges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38113" y="1035050"/>
            <a:ext cx="8867775" cy="663575"/>
          </a:xfrm>
          <a:noFill/>
        </p:spPr>
        <p:txBody>
          <a:bodyPr lIns="92075" tIns="46038" rIns="92075" bIns="46038"/>
          <a:lstStyle/>
          <a:p>
            <a:pPr marL="285750" indent="-285750" eaLnBrk="1" hangingPunct="1">
              <a:lnSpc>
                <a:spcPct val="80000"/>
              </a:lnSpc>
            </a:pPr>
            <a:r>
              <a:rPr lang="en-US" altLang="zh-CN" sz="2400" smtClean="0">
                <a:latin typeface="Book Antiqua" pitchFamily="18" charset="0"/>
                <a:ea typeface="宋体" pitchFamily="2" charset="-122"/>
              </a:rPr>
              <a:t>Edge-pair coverage requires </a:t>
            </a:r>
            <a:r>
              <a:rPr lang="en-US" altLang="zh-CN" sz="2400" smtClean="0">
                <a:solidFill>
                  <a:schemeClr val="tx2"/>
                </a:solidFill>
                <a:latin typeface="Book Antiqua" pitchFamily="18" charset="0"/>
                <a:ea typeface="宋体" pitchFamily="2" charset="-122"/>
              </a:rPr>
              <a:t>pairs of edges</a:t>
            </a:r>
            <a:r>
              <a:rPr lang="en-US" altLang="zh-CN" sz="2400" smtClean="0">
                <a:latin typeface="Book Antiqua" pitchFamily="18" charset="0"/>
                <a:ea typeface="宋体" pitchFamily="2" charset="-122"/>
              </a:rPr>
              <a:t>, or subpaths of length 2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457200" y="2057400"/>
            <a:ext cx="8262938" cy="841375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lang="en-US" sz="2400" b="1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宋体" pitchFamily="2" charset="-122"/>
              </a:rPr>
              <a:t>Edge-Pair Coverage (EPC)</a:t>
            </a:r>
            <a:r>
              <a:rPr 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宋体" pitchFamily="2" charset="-122"/>
              </a:rPr>
              <a:t> : TR contains each reachable path of length up to 2, inclusive, in G.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276225" y="3124200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b="1">
                <a:latin typeface="Book Antiqua" pitchFamily="18" charset="0"/>
                <a:ea typeface="宋体" pitchFamily="2" charset="-122"/>
              </a:rPr>
              <a:t>The “</a:t>
            </a:r>
            <a:r>
              <a:rPr lang="en-US" altLang="zh-CN" sz="2400" b="1">
                <a:solidFill>
                  <a:schemeClr val="tx2"/>
                </a:solidFill>
                <a:latin typeface="Book Antiqua" pitchFamily="18" charset="0"/>
                <a:ea typeface="宋体" pitchFamily="2" charset="-122"/>
              </a:rPr>
              <a:t>length up to 2</a:t>
            </a:r>
            <a:r>
              <a:rPr lang="en-US" altLang="zh-CN" sz="2400" b="1">
                <a:latin typeface="Book Antiqua" pitchFamily="18" charset="0"/>
                <a:ea typeface="宋体" pitchFamily="2" charset="-122"/>
              </a:rPr>
              <a:t>” is used to include graphs that have less than 2 edges</a:t>
            </a:r>
          </a:p>
        </p:txBody>
      </p:sp>
      <p:sp>
        <p:nvSpPr>
          <p:cNvPr id="164871" name="Text Box 7"/>
          <p:cNvSpPr txBox="1">
            <a:spLocks noChangeArrowheads="1"/>
          </p:cNvSpPr>
          <p:nvPr/>
        </p:nvSpPr>
        <p:spPr bwMode="auto">
          <a:xfrm>
            <a:off x="304800" y="4876800"/>
            <a:ext cx="8262938" cy="841375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lang="en-US" sz="2400" b="1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宋体" pitchFamily="2" charset="-122"/>
              </a:rPr>
              <a:t>Complete Path Coverage (CPC)</a:t>
            </a:r>
            <a:r>
              <a:rPr 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宋体" pitchFamily="2" charset="-122"/>
              </a:rPr>
              <a:t> : TR contains all paths in G.</a:t>
            </a:r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0" y="4343400"/>
            <a:ext cx="88677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b="1">
                <a:latin typeface="Book Antiqua" pitchFamily="18" charset="0"/>
                <a:ea typeface="宋体" pitchFamily="2" charset="-122"/>
              </a:rPr>
              <a:t>The logical extension is to require </a:t>
            </a:r>
            <a:r>
              <a:rPr lang="en-US" altLang="zh-CN" sz="2400" b="1">
                <a:solidFill>
                  <a:schemeClr val="tx2"/>
                </a:solidFill>
                <a:latin typeface="Book Antiqua" pitchFamily="18" charset="0"/>
                <a:ea typeface="宋体" pitchFamily="2" charset="-122"/>
              </a:rPr>
              <a:t>all paths</a:t>
            </a:r>
            <a:r>
              <a:rPr lang="en-US" altLang="zh-CN" sz="2400" b="1">
                <a:latin typeface="Book Antiqua" pitchFamily="18" charset="0"/>
                <a:ea typeface="宋体" pitchFamily="2" charset="-122"/>
              </a:rPr>
              <a:t> 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animBg="1" autoUpdateAnimBg="0"/>
      <p:bldP spid="164870" grpId="0" autoUpdateAnimBg="0"/>
      <p:bldP spid="164871" grpId="0" animBg="1" autoUpdateAnimBg="0"/>
      <p:bldP spid="16487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ooter Placeholder 3"/>
          <p:cNvSpPr txBox="1">
            <a:spLocks noGrp="1"/>
          </p:cNvSpPr>
          <p:nvPr/>
        </p:nvSpPr>
        <p:spPr bwMode="auto">
          <a:xfrm>
            <a:off x="4038600" y="64246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lang="en-US" sz="9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229600" cy="792163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zh-CN" sz="3600" b="1" smtClean="0">
                <a:latin typeface="Bookman Old Style" pitchFamily="18" charset="0"/>
                <a:ea typeface="宋体" pitchFamily="2" charset="-122"/>
              </a:rPr>
              <a:t>Structural Coverage Example</a:t>
            </a:r>
          </a:p>
        </p:txBody>
      </p:sp>
      <p:sp>
        <p:nvSpPr>
          <p:cNvPr id="173092" name="Text Box 36"/>
          <p:cNvSpPr txBox="1">
            <a:spLocks noChangeArrowheads="1"/>
          </p:cNvSpPr>
          <p:nvPr/>
        </p:nvSpPr>
        <p:spPr bwMode="auto">
          <a:xfrm>
            <a:off x="2459038" y="942975"/>
            <a:ext cx="6515100" cy="10191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000" b="1" u="sng">
                <a:latin typeface="Times New Roman" pitchFamily="18" charset="0"/>
                <a:ea typeface="宋体" pitchFamily="2" charset="-122"/>
              </a:rPr>
              <a:t>Node Coverage</a:t>
            </a:r>
            <a:endParaRPr lang="en-US" altLang="zh-CN" sz="2000" b="1">
              <a:latin typeface="Times New Roman" pitchFamily="18" charset="0"/>
              <a:ea typeface="宋体" pitchFamily="2" charset="-122"/>
            </a:endParaRPr>
          </a:p>
          <a:p>
            <a:pPr eaLnBrk="0" hangingPunct="0"/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TR = { 0, 1, 2, 3, 4, 5, 6 }</a:t>
            </a:r>
          </a:p>
          <a:p>
            <a:pPr eaLnBrk="0" hangingPunct="0"/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Test Paths: [ 0, 1, 2, 3, 6 ] [ 0, 1, 2, 4, 5, 4, 6 ]</a:t>
            </a:r>
          </a:p>
        </p:txBody>
      </p:sp>
      <p:grpSp>
        <p:nvGrpSpPr>
          <p:cNvPr id="11270" name="Group 14"/>
          <p:cNvGrpSpPr>
            <a:grpSpLocks/>
          </p:cNvGrpSpPr>
          <p:nvPr/>
        </p:nvGrpSpPr>
        <p:grpSpPr bwMode="auto">
          <a:xfrm>
            <a:off x="901700" y="5116513"/>
            <a:ext cx="555625" cy="469900"/>
            <a:chOff x="4288" y="3622"/>
            <a:chExt cx="350" cy="296"/>
          </a:xfrm>
        </p:grpSpPr>
        <p:sp>
          <p:nvSpPr>
            <p:cNvPr id="11302" name="Oval 15"/>
            <p:cNvSpPr>
              <a:spLocks noChangeArrowheads="1"/>
            </p:cNvSpPr>
            <p:nvPr/>
          </p:nvSpPr>
          <p:spPr bwMode="auto">
            <a:xfrm>
              <a:off x="4288" y="3622"/>
              <a:ext cx="350" cy="296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 sz="2000" b="1">
                <a:solidFill>
                  <a:srgbClr val="FAFD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303" name="Text Box 16"/>
            <p:cNvSpPr txBox="1">
              <a:spLocks noChangeArrowheads="1"/>
            </p:cNvSpPr>
            <p:nvPr/>
          </p:nvSpPr>
          <p:spPr bwMode="auto">
            <a:xfrm>
              <a:off x="4365" y="3645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latin typeface="Times New Roman" pitchFamily="18" charset="0"/>
                  <a:ea typeface="宋体" pitchFamily="2" charset="-122"/>
                </a:rPr>
                <a:t>6</a:t>
              </a:r>
            </a:p>
          </p:txBody>
        </p:sp>
      </p:grpSp>
      <p:grpSp>
        <p:nvGrpSpPr>
          <p:cNvPr id="11271" name="Group 4"/>
          <p:cNvGrpSpPr>
            <a:grpSpLocks/>
          </p:cNvGrpSpPr>
          <p:nvPr/>
        </p:nvGrpSpPr>
        <p:grpSpPr bwMode="auto">
          <a:xfrm>
            <a:off x="901700" y="1936750"/>
            <a:ext cx="555625" cy="469900"/>
            <a:chOff x="4288" y="1746"/>
            <a:chExt cx="350" cy="296"/>
          </a:xfrm>
        </p:grpSpPr>
        <p:sp>
          <p:nvSpPr>
            <p:cNvPr id="11300" name="Oval 5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 sz="2000" b="1">
                <a:solidFill>
                  <a:srgbClr val="FAFD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301" name="Text Box 6"/>
            <p:cNvSpPr txBox="1">
              <a:spLocks noChangeArrowheads="1"/>
            </p:cNvSpPr>
            <p:nvPr/>
          </p:nvSpPr>
          <p:spPr bwMode="auto">
            <a:xfrm>
              <a:off x="4365" y="176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CN" sz="2000" b="1"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</p:grpSp>
      <p:grpSp>
        <p:nvGrpSpPr>
          <p:cNvPr id="11272" name="Group 8"/>
          <p:cNvGrpSpPr>
            <a:grpSpLocks/>
          </p:cNvGrpSpPr>
          <p:nvPr/>
        </p:nvGrpSpPr>
        <p:grpSpPr bwMode="auto">
          <a:xfrm>
            <a:off x="901700" y="3357563"/>
            <a:ext cx="555625" cy="469900"/>
            <a:chOff x="4738" y="2684"/>
            <a:chExt cx="350" cy="296"/>
          </a:xfrm>
        </p:grpSpPr>
        <p:sp>
          <p:nvSpPr>
            <p:cNvPr id="11298" name="Oval 9"/>
            <p:cNvSpPr>
              <a:spLocks noChangeArrowheads="1"/>
            </p:cNvSpPr>
            <p:nvPr/>
          </p:nvSpPr>
          <p:spPr bwMode="auto">
            <a:xfrm>
              <a:off x="4738" y="268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 sz="2000" b="1">
                <a:solidFill>
                  <a:srgbClr val="FAFD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299" name="Text Box 10"/>
            <p:cNvSpPr txBox="1">
              <a:spLocks noChangeArrowheads="1"/>
            </p:cNvSpPr>
            <p:nvPr/>
          </p:nvSpPr>
          <p:spPr bwMode="auto">
            <a:xfrm>
              <a:off x="4815" y="2707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11273" name="Group 11"/>
          <p:cNvGrpSpPr>
            <a:grpSpLocks/>
          </p:cNvGrpSpPr>
          <p:nvPr/>
        </p:nvGrpSpPr>
        <p:grpSpPr bwMode="auto">
          <a:xfrm>
            <a:off x="271463" y="2646363"/>
            <a:ext cx="555625" cy="469900"/>
            <a:chOff x="3838" y="2684"/>
            <a:chExt cx="350" cy="296"/>
          </a:xfrm>
        </p:grpSpPr>
        <p:sp>
          <p:nvSpPr>
            <p:cNvPr id="11296" name="Oval 12"/>
            <p:cNvSpPr>
              <a:spLocks noChangeArrowheads="1"/>
            </p:cNvSpPr>
            <p:nvPr/>
          </p:nvSpPr>
          <p:spPr bwMode="auto">
            <a:xfrm>
              <a:off x="3838" y="268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 sz="2000" b="1">
                <a:solidFill>
                  <a:srgbClr val="FAFD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297" name="Text Box 13"/>
            <p:cNvSpPr txBox="1">
              <a:spLocks noChangeArrowheads="1"/>
            </p:cNvSpPr>
            <p:nvPr/>
          </p:nvSpPr>
          <p:spPr bwMode="auto">
            <a:xfrm>
              <a:off x="3915" y="2707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11274" name="Line 17"/>
          <p:cNvSpPr>
            <a:spLocks noChangeShapeType="1"/>
          </p:cNvSpPr>
          <p:nvPr/>
        </p:nvSpPr>
        <p:spPr bwMode="auto">
          <a:xfrm flipH="1">
            <a:off x="723900" y="3806825"/>
            <a:ext cx="336550" cy="303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Line 18"/>
          <p:cNvSpPr>
            <a:spLocks noChangeShapeType="1"/>
          </p:cNvSpPr>
          <p:nvPr/>
        </p:nvSpPr>
        <p:spPr bwMode="auto">
          <a:xfrm flipH="1">
            <a:off x="1179513" y="1612900"/>
            <a:ext cx="1587" cy="309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1276" name="Group 19"/>
          <p:cNvGrpSpPr>
            <a:grpSpLocks/>
          </p:cNvGrpSpPr>
          <p:nvPr/>
        </p:nvGrpSpPr>
        <p:grpSpPr bwMode="auto">
          <a:xfrm>
            <a:off x="271463" y="4068763"/>
            <a:ext cx="555625" cy="469900"/>
            <a:chOff x="4288" y="1746"/>
            <a:chExt cx="350" cy="296"/>
          </a:xfrm>
        </p:grpSpPr>
        <p:sp>
          <p:nvSpPr>
            <p:cNvPr id="11294" name="Oval 20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 sz="2000" b="1">
                <a:solidFill>
                  <a:srgbClr val="FAFD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295" name="Text Box 21"/>
            <p:cNvSpPr txBox="1">
              <a:spLocks noChangeArrowheads="1"/>
            </p:cNvSpPr>
            <p:nvPr/>
          </p:nvSpPr>
          <p:spPr bwMode="auto">
            <a:xfrm>
              <a:off x="4365" y="176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CN" sz="2000" b="1"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</p:grpSp>
      <p:grpSp>
        <p:nvGrpSpPr>
          <p:cNvPr id="11277" name="Group 26"/>
          <p:cNvGrpSpPr>
            <a:grpSpLocks/>
          </p:cNvGrpSpPr>
          <p:nvPr/>
        </p:nvGrpSpPr>
        <p:grpSpPr bwMode="auto">
          <a:xfrm>
            <a:off x="1487488" y="4068763"/>
            <a:ext cx="555625" cy="469900"/>
            <a:chOff x="3838" y="2684"/>
            <a:chExt cx="350" cy="296"/>
          </a:xfrm>
        </p:grpSpPr>
        <p:sp>
          <p:nvSpPr>
            <p:cNvPr id="11292" name="Oval 27"/>
            <p:cNvSpPr>
              <a:spLocks noChangeArrowheads="1"/>
            </p:cNvSpPr>
            <p:nvPr/>
          </p:nvSpPr>
          <p:spPr bwMode="auto">
            <a:xfrm>
              <a:off x="3838" y="268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 sz="2000" b="1">
                <a:solidFill>
                  <a:srgbClr val="FAFD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293" name="Text Box 28"/>
            <p:cNvSpPr txBox="1">
              <a:spLocks noChangeArrowheads="1"/>
            </p:cNvSpPr>
            <p:nvPr/>
          </p:nvSpPr>
          <p:spPr bwMode="auto">
            <a:xfrm>
              <a:off x="3915" y="2707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</p:grpSp>
      <p:sp>
        <p:nvSpPr>
          <p:cNvPr id="11278" name="Line 30"/>
          <p:cNvSpPr>
            <a:spLocks noChangeShapeType="1"/>
          </p:cNvSpPr>
          <p:nvPr/>
        </p:nvSpPr>
        <p:spPr bwMode="auto">
          <a:xfrm>
            <a:off x="1306513" y="3810000"/>
            <a:ext cx="285750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9" name="Line 31"/>
          <p:cNvSpPr>
            <a:spLocks noChangeShapeType="1"/>
          </p:cNvSpPr>
          <p:nvPr/>
        </p:nvSpPr>
        <p:spPr bwMode="auto">
          <a:xfrm flipH="1">
            <a:off x="1295400" y="4508500"/>
            <a:ext cx="309563" cy="6238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0" name="Line 32"/>
          <p:cNvSpPr>
            <a:spLocks noChangeShapeType="1"/>
          </p:cNvSpPr>
          <p:nvPr/>
        </p:nvSpPr>
        <p:spPr bwMode="auto">
          <a:xfrm>
            <a:off x="723900" y="3090863"/>
            <a:ext cx="317500" cy="284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1" name="Line 33"/>
          <p:cNvSpPr>
            <a:spLocks noChangeShapeType="1"/>
          </p:cNvSpPr>
          <p:nvPr/>
        </p:nvSpPr>
        <p:spPr bwMode="auto">
          <a:xfrm flipH="1">
            <a:off x="733425" y="2374900"/>
            <a:ext cx="303213" cy="31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2" name="Line 34"/>
          <p:cNvSpPr>
            <a:spLocks noChangeShapeType="1"/>
          </p:cNvSpPr>
          <p:nvPr/>
        </p:nvSpPr>
        <p:spPr bwMode="auto">
          <a:xfrm>
            <a:off x="733425" y="4503738"/>
            <a:ext cx="350838" cy="619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3" name="Line 37"/>
          <p:cNvSpPr>
            <a:spLocks noChangeShapeType="1"/>
          </p:cNvSpPr>
          <p:nvPr/>
        </p:nvSpPr>
        <p:spPr bwMode="auto">
          <a:xfrm flipH="1">
            <a:off x="1176338" y="2414588"/>
            <a:ext cx="4762" cy="939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4" name="Line 40"/>
          <p:cNvSpPr>
            <a:spLocks noChangeShapeType="1"/>
          </p:cNvSpPr>
          <p:nvPr/>
        </p:nvSpPr>
        <p:spPr bwMode="auto">
          <a:xfrm flipH="1" flipV="1">
            <a:off x="1912938" y="4522788"/>
            <a:ext cx="166687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3098" name="Text Box 42"/>
          <p:cNvSpPr txBox="1">
            <a:spLocks noChangeArrowheads="1"/>
          </p:cNvSpPr>
          <p:nvPr/>
        </p:nvSpPr>
        <p:spPr bwMode="auto">
          <a:xfrm>
            <a:off x="2459038" y="2111375"/>
            <a:ext cx="6545262" cy="10191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000" b="1" u="sng">
                <a:latin typeface="Times New Roman" pitchFamily="18" charset="0"/>
                <a:ea typeface="宋体" pitchFamily="2" charset="-122"/>
              </a:rPr>
              <a:t>Edge Coverage</a:t>
            </a:r>
            <a:endParaRPr lang="en-US" altLang="zh-CN" sz="2000" b="1">
              <a:latin typeface="Times New Roman" pitchFamily="18" charset="0"/>
              <a:ea typeface="宋体" pitchFamily="2" charset="-122"/>
            </a:endParaRPr>
          </a:p>
          <a:p>
            <a:pPr eaLnBrk="0" hangingPunct="0"/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TR = { (0,1), (0,2), (1,2), (2,3), (2,4), (3,6), (4,5), (4,6), (5,4) }</a:t>
            </a:r>
          </a:p>
          <a:p>
            <a:pPr eaLnBrk="0" hangingPunct="0"/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Test Paths: [ 0, 1, 2, 3, 6 ] [ 0, 2, 4, 5, 4, 6 ]</a:t>
            </a:r>
          </a:p>
        </p:txBody>
      </p:sp>
      <p:sp>
        <p:nvSpPr>
          <p:cNvPr id="173099" name="Text Box 43"/>
          <p:cNvSpPr txBox="1">
            <a:spLocks noChangeArrowheads="1"/>
          </p:cNvSpPr>
          <p:nvPr/>
        </p:nvSpPr>
        <p:spPr bwMode="auto">
          <a:xfrm>
            <a:off x="2459038" y="3281363"/>
            <a:ext cx="6545262" cy="16287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000" b="1" u="sng">
                <a:latin typeface="Times New Roman" pitchFamily="18" charset="0"/>
                <a:ea typeface="宋体" pitchFamily="2" charset="-122"/>
              </a:rPr>
              <a:t>Edge-Pair Coverage</a:t>
            </a:r>
            <a:endParaRPr lang="en-US" altLang="zh-CN" sz="2000" b="1">
              <a:latin typeface="Times New Roman" pitchFamily="18" charset="0"/>
              <a:ea typeface="宋体" pitchFamily="2" charset="-122"/>
            </a:endParaRPr>
          </a:p>
          <a:p>
            <a:pPr eaLnBrk="0" hangingPunct="0"/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TR = { [0,1,2], [0,2,3], [0,2,4], [1,2,3], [1,2,4], [2,3,6],</a:t>
            </a:r>
          </a:p>
          <a:p>
            <a:pPr eaLnBrk="0" hangingPunct="0"/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             [2,4,5], [2,4,6], [4,5,4], [5,4,5], [5,4,6] }</a:t>
            </a:r>
          </a:p>
          <a:p>
            <a:pPr eaLnBrk="0" hangingPunct="0"/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Test Paths: [ 0, 1, 2, 3, 6 ] [ 0, 1, 2, 4, 6 ] [ 0, 2, 3, 6 ] </a:t>
            </a:r>
          </a:p>
          <a:p>
            <a:pPr eaLnBrk="0" hangingPunct="0"/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                     [ 0, 2, 4, 5, 4, 5, 4, 6 ]</a:t>
            </a:r>
          </a:p>
        </p:txBody>
      </p:sp>
      <p:sp>
        <p:nvSpPr>
          <p:cNvPr id="173101" name="Text Box 45"/>
          <p:cNvSpPr txBox="1">
            <a:spLocks noChangeArrowheads="1"/>
          </p:cNvSpPr>
          <p:nvPr/>
        </p:nvSpPr>
        <p:spPr bwMode="auto">
          <a:xfrm>
            <a:off x="2459038" y="5060950"/>
            <a:ext cx="6534150" cy="10191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000" b="1" u="sng">
                <a:latin typeface="Times New Roman" pitchFamily="18" charset="0"/>
                <a:ea typeface="宋体" pitchFamily="2" charset="-122"/>
              </a:rPr>
              <a:t>Complete Path Coverage</a:t>
            </a:r>
            <a:endParaRPr lang="en-US" altLang="zh-CN" sz="2000" b="1">
              <a:latin typeface="Times New Roman" pitchFamily="18" charset="0"/>
              <a:ea typeface="宋体" pitchFamily="2" charset="-122"/>
            </a:endParaRPr>
          </a:p>
          <a:p>
            <a:pPr eaLnBrk="0" hangingPunct="0"/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Test Paths: [ 0, 1, 2, 3, 6 ] [ 0, 1, 2, 4, 6 ] [ 0, 1, 2, 4, 5, 4, 6 ] [ 0, 1, 2, 4, 5, 4, 5, 4, 6 ] [ 0, 1, 2, 4, 5, 4, 5, 4, 5, 4, 6 ] …</a:t>
            </a:r>
          </a:p>
        </p:txBody>
      </p:sp>
      <p:grpSp>
        <p:nvGrpSpPr>
          <p:cNvPr id="11288" name="Group 46"/>
          <p:cNvGrpSpPr>
            <a:grpSpLocks/>
          </p:cNvGrpSpPr>
          <p:nvPr/>
        </p:nvGrpSpPr>
        <p:grpSpPr bwMode="auto">
          <a:xfrm>
            <a:off x="1711325" y="4868863"/>
            <a:ext cx="555625" cy="469900"/>
            <a:chOff x="3838" y="2684"/>
            <a:chExt cx="350" cy="296"/>
          </a:xfrm>
        </p:grpSpPr>
        <p:sp>
          <p:nvSpPr>
            <p:cNvPr id="11290" name="Oval 47"/>
            <p:cNvSpPr>
              <a:spLocks noChangeArrowheads="1"/>
            </p:cNvSpPr>
            <p:nvPr/>
          </p:nvSpPr>
          <p:spPr bwMode="auto">
            <a:xfrm>
              <a:off x="3838" y="268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 sz="2000" b="1">
                <a:solidFill>
                  <a:srgbClr val="FAFD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291" name="Text Box 48"/>
            <p:cNvSpPr txBox="1">
              <a:spLocks noChangeArrowheads="1"/>
            </p:cNvSpPr>
            <p:nvPr/>
          </p:nvSpPr>
          <p:spPr bwMode="auto">
            <a:xfrm>
              <a:off x="3915" y="2707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latin typeface="Times New Roman" pitchFamily="18" charset="0"/>
                  <a:ea typeface="宋体" pitchFamily="2" charset="-122"/>
                </a:rPr>
                <a:t>5</a:t>
              </a:r>
            </a:p>
          </p:txBody>
        </p:sp>
      </p:grpSp>
      <p:sp>
        <p:nvSpPr>
          <p:cNvPr id="11289" name="Line 49"/>
          <p:cNvSpPr>
            <a:spLocks noChangeShapeType="1"/>
          </p:cNvSpPr>
          <p:nvPr/>
        </p:nvSpPr>
        <p:spPr bwMode="auto">
          <a:xfrm flipH="1" flipV="1">
            <a:off x="1719263" y="4557713"/>
            <a:ext cx="166687" cy="336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92" grpId="0" animBg="1" autoUpdateAnimBg="0"/>
      <p:bldP spid="173098" grpId="0" animBg="1" autoUpdateAnimBg="0"/>
      <p:bldP spid="173099" grpId="0" animBg="1" autoUpdateAnimBg="0"/>
      <p:bldP spid="173101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Footer Placeholder 4"/>
          <p:cNvSpPr txBox="1">
            <a:spLocks noGrp="1"/>
          </p:cNvSpPr>
          <p:nvPr/>
        </p:nvSpPr>
        <p:spPr bwMode="auto">
          <a:xfrm>
            <a:off x="4038600" y="64246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lang="en-US" sz="900">
              <a:latin typeface="Times New Roman" pitchFamily="18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792162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zh-CN" dirty="0" smtClean="0"/>
              <a:t>Infeasible Test Requirements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229600" cy="1035050"/>
          </a:xfrm>
        </p:spPr>
        <p:txBody>
          <a:bodyPr lIns="92075" tIns="46038" rIns="92075" bIns="46038"/>
          <a:lstStyle/>
          <a:p>
            <a:pPr marL="285750" indent="-285750" eaLnBrk="1" hangingPunct="1"/>
            <a:r>
              <a:rPr lang="en-US" altLang="zh-CN" dirty="0" smtClean="0"/>
              <a:t>An </a:t>
            </a:r>
            <a:r>
              <a:rPr lang="en-US" altLang="zh-CN" dirty="0" smtClean="0">
                <a:solidFill>
                  <a:schemeClr val="tx2"/>
                </a:solidFill>
              </a:rPr>
              <a:t>infeasible</a:t>
            </a:r>
            <a:r>
              <a:rPr lang="en-US" altLang="zh-CN" dirty="0" smtClean="0"/>
              <a:t> test requirement </a:t>
            </a:r>
            <a:r>
              <a:rPr lang="en-US" altLang="zh-CN" u="sng" dirty="0" smtClean="0"/>
              <a:t>cannot be satisfied</a:t>
            </a:r>
          </a:p>
          <a:p>
            <a:pPr marL="685800" lvl="1" indent="-228600" eaLnBrk="1" hangingPunct="1"/>
            <a:r>
              <a:rPr lang="en-US" altLang="zh-CN" sz="1800" dirty="0" smtClean="0"/>
              <a:t>Unreachable statement (dead code)</a:t>
            </a:r>
          </a:p>
          <a:p>
            <a:pPr marL="685800" lvl="1" indent="-228600" eaLnBrk="1" hangingPunct="1"/>
            <a:r>
              <a:rPr lang="en-US" altLang="zh-CN" sz="1800" dirty="0" smtClean="0"/>
              <a:t>A </a:t>
            </a:r>
            <a:r>
              <a:rPr lang="en-US" altLang="zh-CN" sz="1800" dirty="0" err="1" smtClean="0"/>
              <a:t>subpath</a:t>
            </a:r>
            <a:r>
              <a:rPr lang="en-US" altLang="zh-CN" sz="1800" dirty="0" smtClean="0"/>
              <a:t> that can only be executed if a contradiction occurs (</a:t>
            </a:r>
            <a:r>
              <a:rPr lang="en-US" altLang="zh-CN" sz="1800" i="1" dirty="0" smtClean="0"/>
              <a:t>X &gt; 0</a:t>
            </a:r>
            <a:r>
              <a:rPr lang="en-US" altLang="zh-CN" sz="1800" dirty="0" smtClean="0"/>
              <a:t> and </a:t>
            </a:r>
            <a:r>
              <a:rPr lang="en-US" altLang="zh-CN" sz="1800" i="1" dirty="0" smtClean="0"/>
              <a:t>X &lt; 0</a:t>
            </a:r>
            <a:r>
              <a:rPr lang="en-US" altLang="zh-CN" sz="1800" dirty="0" smtClean="0"/>
              <a:t>)</a:t>
            </a:r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838200" y="5764213"/>
            <a:ext cx="7366000" cy="1093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altLang="zh-CN" sz="2400" b="1" u="sng">
                <a:latin typeface="Times New Roman" pitchFamily="18" charset="0"/>
              </a:rPr>
              <a:t>Practical recommendation – </a:t>
            </a:r>
            <a:r>
              <a:rPr lang="en-US" altLang="zh-CN" sz="2400" b="1" u="sng">
                <a:solidFill>
                  <a:schemeClr val="tx2"/>
                </a:solidFill>
                <a:latin typeface="Times New Roman" pitchFamily="18" charset="0"/>
              </a:rPr>
              <a:t>Best Effort Touring</a:t>
            </a:r>
            <a:endParaRPr lang="en-US" altLang="zh-CN" sz="2400" b="1">
              <a:solidFill>
                <a:schemeClr val="tx2"/>
              </a:solidFill>
              <a:latin typeface="Times New Roman" pitchFamily="18" charset="0"/>
            </a:endParaRPr>
          </a:p>
          <a:p>
            <a:pPr lvl="1" eaLnBrk="0" hangingPunct="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zh-CN" b="1">
                <a:latin typeface="Times New Roman" pitchFamily="18" charset="0"/>
              </a:rPr>
              <a:t> Satisfy as many test requirements as possible without sidetrips</a:t>
            </a:r>
          </a:p>
          <a:p>
            <a:pPr lvl="1" eaLnBrk="0" hangingPunct="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zh-CN" b="1">
                <a:latin typeface="Times New Roman" pitchFamily="18" charset="0"/>
              </a:rPr>
              <a:t> Allow sidetrips to try to satisfy unsatisfied test requirements</a:t>
            </a:r>
            <a:endParaRPr lang="en-US" altLang="zh-CN" sz="2000" b="1">
              <a:solidFill>
                <a:srgbClr val="FAFD00"/>
              </a:solidFill>
              <a:latin typeface="Times New Roman" pitchFamily="18" charset="0"/>
            </a:endParaRP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276225" y="3200400"/>
            <a:ext cx="8867775" cy="24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b="1" dirty="0">
                <a:latin typeface="Times New Roman" pitchFamily="18" charset="0"/>
              </a:rPr>
              <a:t>Most test 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criteria</a:t>
            </a:r>
            <a:r>
              <a:rPr lang="en-US" altLang="zh-CN" sz="2400" b="1" dirty="0">
                <a:latin typeface="Times New Roman" pitchFamily="18" charset="0"/>
              </a:rPr>
              <a:t> have some infeasible test requirements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b="1" dirty="0">
                <a:latin typeface="Times New Roman" pitchFamily="18" charset="0"/>
              </a:rPr>
              <a:t>It is usually </a:t>
            </a:r>
            <a:r>
              <a:rPr lang="en-US" altLang="zh-CN" sz="2400" b="1" u="sng" dirty="0" err="1">
                <a:solidFill>
                  <a:schemeClr val="tx2"/>
                </a:solidFill>
                <a:latin typeface="Times New Roman" pitchFamily="18" charset="0"/>
              </a:rPr>
              <a:t>undecidable</a:t>
            </a:r>
            <a:r>
              <a:rPr lang="en-US" altLang="zh-CN" sz="2400" b="1" dirty="0">
                <a:latin typeface="Times New Roman" pitchFamily="18" charset="0"/>
              </a:rPr>
              <a:t> whether all test requirements are feasible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b="1" dirty="0">
                <a:latin typeface="Times New Roman" pitchFamily="18" charset="0"/>
              </a:rPr>
              <a:t>When </a:t>
            </a:r>
            <a:r>
              <a:rPr lang="en-US" altLang="zh-CN" sz="2400" b="1" dirty="0" err="1">
                <a:latin typeface="Times New Roman" pitchFamily="18" charset="0"/>
              </a:rPr>
              <a:t>sidetrips</a:t>
            </a:r>
            <a:r>
              <a:rPr lang="en-US" altLang="zh-CN" sz="2400" b="1" dirty="0">
                <a:latin typeface="Times New Roman" pitchFamily="18" charset="0"/>
              </a:rPr>
              <a:t> are not allowed, many structural criteria have 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more infeasible test requirements</a:t>
            </a:r>
          </a:p>
          <a:p>
            <a:pPr marL="285750" indent="-285750" eaLnBrk="0" hangingPunct="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b="1" dirty="0">
                <a:latin typeface="Times New Roman" pitchFamily="18" charset="0"/>
              </a:rPr>
              <a:t>However, always allowing </a:t>
            </a:r>
            <a:r>
              <a:rPr lang="en-US" altLang="zh-CN" sz="2400" b="1" dirty="0" err="1">
                <a:solidFill>
                  <a:schemeClr val="tx2"/>
                </a:solidFill>
                <a:latin typeface="Times New Roman" pitchFamily="18" charset="0"/>
              </a:rPr>
              <a:t>sidetrips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</a:rPr>
              <a:t> weakens</a:t>
            </a:r>
            <a:r>
              <a:rPr lang="en-US" altLang="zh-CN" sz="2400" b="1" dirty="0">
                <a:latin typeface="Times New Roman" pitchFamily="18" charset="0"/>
              </a:rPr>
              <a:t> the test criteria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 animBg="1" autoUpdateAnimBg="0"/>
      <p:bldP spid="17613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/>
              <a:t>Overview: Graph Coverage for Source Code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Footer Placeholder 4"/>
          <p:cNvSpPr txBox="1">
            <a:spLocks noGrp="1"/>
          </p:cNvSpPr>
          <p:nvPr/>
        </p:nvSpPr>
        <p:spPr bwMode="auto">
          <a:xfrm>
            <a:off x="4105275" y="6427788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lang="en-US" sz="900">
              <a:latin typeface="Times New Roman" pitchFamily="18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411162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zh-CN" dirty="0" smtClean="0"/>
              <a:t>Example Control Flow – Stats</a:t>
            </a: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1017588" y="1520825"/>
            <a:ext cx="6365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2000" b="1">
              <a:solidFill>
                <a:srgbClr val="FAFD00"/>
              </a:solidFill>
              <a:latin typeface="Times New Roman" pitchFamily="18" charset="0"/>
            </a:endParaRP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1092200" y="836613"/>
            <a:ext cx="6959600" cy="57197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zh-CN" sz="1600">
                <a:latin typeface="Helvetica" pitchFamily="34" charset="0"/>
              </a:rPr>
              <a:t>public static void computeStats (int [ ] numbers)</a:t>
            </a:r>
          </a:p>
          <a:p>
            <a:pPr eaLnBrk="0" hangingPunct="0">
              <a:lnSpc>
                <a:spcPct val="85000"/>
              </a:lnSpc>
            </a:pPr>
            <a:r>
              <a:rPr lang="en-US" altLang="zh-CN" sz="1600">
                <a:latin typeface="Helvetica" pitchFamily="34" charset="0"/>
              </a:rPr>
              <a:t>{</a:t>
            </a:r>
          </a:p>
          <a:p>
            <a:pPr eaLnBrk="0" hangingPunct="0">
              <a:lnSpc>
                <a:spcPct val="85000"/>
              </a:lnSpc>
            </a:pPr>
            <a:r>
              <a:rPr lang="en-US" altLang="zh-CN" sz="1600">
                <a:latin typeface="Helvetica" pitchFamily="34" charset="0"/>
              </a:rPr>
              <a:t>     int length = numbers.length;</a:t>
            </a:r>
          </a:p>
          <a:p>
            <a:pPr eaLnBrk="0" hangingPunct="0">
              <a:lnSpc>
                <a:spcPct val="85000"/>
              </a:lnSpc>
            </a:pPr>
            <a:r>
              <a:rPr lang="en-US" altLang="zh-CN" sz="1600">
                <a:latin typeface="Helvetica" pitchFamily="34" charset="0"/>
              </a:rPr>
              <a:t>     double med, var, sd, mean, sum, varsum;</a:t>
            </a:r>
          </a:p>
          <a:p>
            <a:pPr eaLnBrk="0" hangingPunct="0">
              <a:lnSpc>
                <a:spcPct val="85000"/>
              </a:lnSpc>
            </a:pPr>
            <a:endParaRPr lang="en-US" altLang="zh-CN" sz="1600">
              <a:latin typeface="Helvetica" pitchFamily="34" charset="0"/>
            </a:endParaRPr>
          </a:p>
          <a:p>
            <a:pPr eaLnBrk="0" hangingPunct="0">
              <a:lnSpc>
                <a:spcPct val="85000"/>
              </a:lnSpc>
            </a:pPr>
            <a:r>
              <a:rPr lang="en-US" altLang="zh-CN" sz="1600">
                <a:latin typeface="Helvetica" pitchFamily="34" charset="0"/>
              </a:rPr>
              <a:t>     sum = 0;</a:t>
            </a:r>
          </a:p>
          <a:p>
            <a:pPr eaLnBrk="0" hangingPunct="0">
              <a:lnSpc>
                <a:spcPct val="85000"/>
              </a:lnSpc>
            </a:pPr>
            <a:r>
              <a:rPr lang="en-US" altLang="zh-CN" sz="1600">
                <a:latin typeface="Helvetica" pitchFamily="34" charset="0"/>
              </a:rPr>
              <a:t>     </a:t>
            </a:r>
            <a:r>
              <a:rPr lang="en-US" altLang="zh-CN" sz="1600">
                <a:solidFill>
                  <a:schemeClr val="tx2"/>
                </a:solidFill>
                <a:latin typeface="Helvetica" pitchFamily="34" charset="0"/>
              </a:rPr>
              <a:t>for (int i = 0; i &lt; length; i++)</a:t>
            </a:r>
          </a:p>
          <a:p>
            <a:pPr eaLnBrk="0" hangingPunct="0">
              <a:lnSpc>
                <a:spcPct val="85000"/>
              </a:lnSpc>
            </a:pPr>
            <a:r>
              <a:rPr lang="en-US" altLang="zh-CN" sz="1600">
                <a:latin typeface="Helvetica" pitchFamily="34" charset="0"/>
              </a:rPr>
              <a:t>     {</a:t>
            </a:r>
          </a:p>
          <a:p>
            <a:pPr eaLnBrk="0" hangingPunct="0">
              <a:lnSpc>
                <a:spcPct val="85000"/>
              </a:lnSpc>
            </a:pPr>
            <a:r>
              <a:rPr lang="en-US" altLang="zh-CN" sz="1600">
                <a:latin typeface="Helvetica" pitchFamily="34" charset="0"/>
              </a:rPr>
              <a:t>          sum += numbers [ i ];</a:t>
            </a:r>
          </a:p>
          <a:p>
            <a:pPr eaLnBrk="0" hangingPunct="0">
              <a:lnSpc>
                <a:spcPct val="85000"/>
              </a:lnSpc>
            </a:pPr>
            <a:r>
              <a:rPr lang="en-US" altLang="zh-CN" sz="1600">
                <a:latin typeface="Helvetica" pitchFamily="34" charset="0"/>
              </a:rPr>
              <a:t>     } </a:t>
            </a:r>
          </a:p>
          <a:p>
            <a:pPr eaLnBrk="0" hangingPunct="0">
              <a:lnSpc>
                <a:spcPct val="85000"/>
              </a:lnSpc>
            </a:pPr>
            <a:r>
              <a:rPr lang="en-US" altLang="zh-CN" sz="1600">
                <a:latin typeface="Helvetica" pitchFamily="34" charset="0"/>
              </a:rPr>
              <a:t>     med   = numbers [ length / 2 ];</a:t>
            </a:r>
          </a:p>
          <a:p>
            <a:pPr eaLnBrk="0" hangingPunct="0">
              <a:lnSpc>
                <a:spcPct val="85000"/>
              </a:lnSpc>
            </a:pPr>
            <a:r>
              <a:rPr lang="en-US" altLang="zh-CN" sz="1600">
                <a:latin typeface="Helvetica" pitchFamily="34" charset="0"/>
              </a:rPr>
              <a:t>     mean = sum / (double) length;</a:t>
            </a:r>
          </a:p>
          <a:p>
            <a:pPr eaLnBrk="0" hangingPunct="0">
              <a:lnSpc>
                <a:spcPct val="85000"/>
              </a:lnSpc>
            </a:pPr>
            <a:endParaRPr lang="en-US" altLang="zh-CN" sz="1600">
              <a:latin typeface="Helvetica" pitchFamily="34" charset="0"/>
            </a:endParaRPr>
          </a:p>
          <a:p>
            <a:pPr eaLnBrk="0" hangingPunct="0">
              <a:lnSpc>
                <a:spcPct val="85000"/>
              </a:lnSpc>
            </a:pPr>
            <a:r>
              <a:rPr lang="en-US" altLang="zh-CN" sz="1600">
                <a:latin typeface="Helvetica" pitchFamily="34" charset="0"/>
              </a:rPr>
              <a:t>     varsum = 0;</a:t>
            </a:r>
          </a:p>
          <a:p>
            <a:pPr eaLnBrk="0" hangingPunct="0">
              <a:lnSpc>
                <a:spcPct val="85000"/>
              </a:lnSpc>
            </a:pPr>
            <a:r>
              <a:rPr lang="en-US" altLang="zh-CN" sz="1600">
                <a:latin typeface="Helvetica" pitchFamily="34" charset="0"/>
              </a:rPr>
              <a:t>     </a:t>
            </a:r>
            <a:r>
              <a:rPr lang="en-US" altLang="zh-CN" sz="1600">
                <a:solidFill>
                  <a:schemeClr val="tx2"/>
                </a:solidFill>
                <a:latin typeface="Helvetica" pitchFamily="34" charset="0"/>
              </a:rPr>
              <a:t>for (int i = 0; i &lt; length; i++)</a:t>
            </a:r>
          </a:p>
          <a:p>
            <a:pPr eaLnBrk="0" hangingPunct="0">
              <a:lnSpc>
                <a:spcPct val="85000"/>
              </a:lnSpc>
            </a:pPr>
            <a:r>
              <a:rPr lang="en-US" altLang="zh-CN" sz="1600">
                <a:latin typeface="Helvetica" pitchFamily="34" charset="0"/>
              </a:rPr>
              <a:t>     {</a:t>
            </a:r>
          </a:p>
          <a:p>
            <a:pPr eaLnBrk="0" hangingPunct="0">
              <a:lnSpc>
                <a:spcPct val="85000"/>
              </a:lnSpc>
            </a:pPr>
            <a:r>
              <a:rPr lang="en-US" altLang="zh-CN" sz="1600">
                <a:latin typeface="Helvetica" pitchFamily="34" charset="0"/>
              </a:rPr>
              <a:t>          varsum = varsum  + ((numbers [ I ] - mean) * (numbers [ I ] - mean));</a:t>
            </a:r>
          </a:p>
          <a:p>
            <a:pPr eaLnBrk="0" hangingPunct="0">
              <a:lnSpc>
                <a:spcPct val="85000"/>
              </a:lnSpc>
            </a:pPr>
            <a:r>
              <a:rPr lang="en-US" altLang="zh-CN" sz="1600">
                <a:latin typeface="Helvetica" pitchFamily="34" charset="0"/>
              </a:rPr>
              <a:t>     }</a:t>
            </a:r>
          </a:p>
          <a:p>
            <a:pPr eaLnBrk="0" hangingPunct="0">
              <a:lnSpc>
                <a:spcPct val="85000"/>
              </a:lnSpc>
            </a:pPr>
            <a:r>
              <a:rPr lang="en-US" altLang="zh-CN" sz="1600">
                <a:latin typeface="Helvetica" pitchFamily="34" charset="0"/>
              </a:rPr>
              <a:t>     var = varsum / ( length - 1.0 );</a:t>
            </a:r>
          </a:p>
          <a:p>
            <a:pPr eaLnBrk="0" hangingPunct="0">
              <a:lnSpc>
                <a:spcPct val="85000"/>
              </a:lnSpc>
            </a:pPr>
            <a:r>
              <a:rPr lang="en-US" altLang="zh-CN" sz="1600">
                <a:latin typeface="Helvetica" pitchFamily="34" charset="0"/>
              </a:rPr>
              <a:t>     sd  = Math.sqrt ( var );</a:t>
            </a:r>
          </a:p>
          <a:p>
            <a:pPr eaLnBrk="0" hangingPunct="0">
              <a:lnSpc>
                <a:spcPct val="85000"/>
              </a:lnSpc>
            </a:pPr>
            <a:endParaRPr lang="en-US" altLang="zh-CN" sz="1600">
              <a:latin typeface="Helvetica" pitchFamily="34" charset="0"/>
            </a:endParaRPr>
          </a:p>
          <a:p>
            <a:pPr eaLnBrk="0" hangingPunct="0">
              <a:lnSpc>
                <a:spcPct val="85000"/>
              </a:lnSpc>
            </a:pPr>
            <a:r>
              <a:rPr lang="en-US" altLang="zh-CN" sz="1600">
                <a:latin typeface="Helvetica" pitchFamily="34" charset="0"/>
              </a:rPr>
              <a:t>     System.out.println ("length:                   " + length);</a:t>
            </a:r>
          </a:p>
          <a:p>
            <a:pPr eaLnBrk="0" hangingPunct="0">
              <a:lnSpc>
                <a:spcPct val="85000"/>
              </a:lnSpc>
            </a:pPr>
            <a:r>
              <a:rPr lang="en-US" altLang="zh-CN" sz="1600">
                <a:latin typeface="Helvetica" pitchFamily="34" charset="0"/>
              </a:rPr>
              <a:t>     System.out.println ("mean:                    " + mean);</a:t>
            </a:r>
          </a:p>
          <a:p>
            <a:pPr eaLnBrk="0" hangingPunct="0">
              <a:lnSpc>
                <a:spcPct val="85000"/>
              </a:lnSpc>
            </a:pPr>
            <a:r>
              <a:rPr lang="en-US" altLang="zh-CN" sz="1600">
                <a:latin typeface="Helvetica" pitchFamily="34" charset="0"/>
              </a:rPr>
              <a:t>     System.out.println ("median:                 " + med);</a:t>
            </a:r>
          </a:p>
          <a:p>
            <a:pPr eaLnBrk="0" hangingPunct="0">
              <a:lnSpc>
                <a:spcPct val="85000"/>
              </a:lnSpc>
            </a:pPr>
            <a:r>
              <a:rPr lang="en-US" altLang="zh-CN" sz="1600">
                <a:latin typeface="Helvetica" pitchFamily="34" charset="0"/>
              </a:rPr>
              <a:t>     System.out.println ("variance:                " + var);</a:t>
            </a:r>
          </a:p>
          <a:p>
            <a:pPr eaLnBrk="0" hangingPunct="0">
              <a:lnSpc>
                <a:spcPct val="85000"/>
              </a:lnSpc>
            </a:pPr>
            <a:r>
              <a:rPr lang="en-US" altLang="zh-CN" sz="1600">
                <a:latin typeface="Helvetica" pitchFamily="34" charset="0"/>
              </a:rPr>
              <a:t>     System.out.println ("standard deviation: " + sd);</a:t>
            </a:r>
          </a:p>
          <a:p>
            <a:pPr eaLnBrk="0" hangingPunct="0">
              <a:lnSpc>
                <a:spcPct val="85000"/>
              </a:lnSpc>
            </a:pPr>
            <a:r>
              <a:rPr lang="en-US" altLang="zh-CN" sz="1600">
                <a:latin typeface="Helvetica" pitchFamily="34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Footer Placeholder 4"/>
          <p:cNvSpPr txBox="1">
            <a:spLocks noGrp="1"/>
          </p:cNvSpPr>
          <p:nvPr/>
        </p:nvSpPr>
        <p:spPr bwMode="auto">
          <a:xfrm>
            <a:off x="4105275" y="6427788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lang="en-US" sz="900">
              <a:latin typeface="Times New Roman" pitchFamily="18" charset="0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411162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zh-CN" dirty="0" smtClean="0"/>
              <a:t>Control Flow Graph for Stats</a:t>
            </a: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1017588" y="1520825"/>
            <a:ext cx="6365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2000" b="1">
              <a:solidFill>
                <a:srgbClr val="FAFD00"/>
              </a:solidFill>
              <a:latin typeface="Times New Roman" pitchFamily="18" charset="0"/>
            </a:endParaRPr>
          </a:p>
        </p:txBody>
      </p:sp>
      <p:sp>
        <p:nvSpPr>
          <p:cNvPr id="63495" name="Text Box 6"/>
          <p:cNvSpPr txBox="1">
            <a:spLocks noChangeArrowheads="1"/>
          </p:cNvSpPr>
          <p:nvPr/>
        </p:nvSpPr>
        <p:spPr bwMode="auto">
          <a:xfrm>
            <a:off x="1092200" y="836613"/>
            <a:ext cx="6959600" cy="57197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zh-CN" sz="1600">
                <a:latin typeface="Helvetica" pitchFamily="34" charset="0"/>
              </a:rPr>
              <a:t>public static void computeStats (int [ ] numbers)</a:t>
            </a:r>
          </a:p>
          <a:p>
            <a:pPr eaLnBrk="0" hangingPunct="0">
              <a:lnSpc>
                <a:spcPct val="85000"/>
              </a:lnSpc>
            </a:pPr>
            <a:r>
              <a:rPr lang="en-US" altLang="zh-CN" sz="1600">
                <a:latin typeface="Helvetica" pitchFamily="34" charset="0"/>
              </a:rPr>
              <a:t>{</a:t>
            </a:r>
          </a:p>
          <a:p>
            <a:pPr eaLnBrk="0" hangingPunct="0">
              <a:lnSpc>
                <a:spcPct val="85000"/>
              </a:lnSpc>
            </a:pPr>
            <a:r>
              <a:rPr lang="en-US" altLang="zh-CN" sz="1600">
                <a:latin typeface="Helvetica" pitchFamily="34" charset="0"/>
              </a:rPr>
              <a:t>     int length = numbers.length;</a:t>
            </a:r>
          </a:p>
          <a:p>
            <a:pPr eaLnBrk="0" hangingPunct="0">
              <a:lnSpc>
                <a:spcPct val="85000"/>
              </a:lnSpc>
            </a:pPr>
            <a:r>
              <a:rPr lang="en-US" altLang="zh-CN" sz="1600">
                <a:latin typeface="Helvetica" pitchFamily="34" charset="0"/>
              </a:rPr>
              <a:t>     double med, var, sd, mean, sum, varsum;</a:t>
            </a:r>
          </a:p>
          <a:p>
            <a:pPr eaLnBrk="0" hangingPunct="0">
              <a:lnSpc>
                <a:spcPct val="85000"/>
              </a:lnSpc>
            </a:pPr>
            <a:endParaRPr lang="en-US" altLang="zh-CN" sz="1600">
              <a:latin typeface="Helvetica" pitchFamily="34" charset="0"/>
            </a:endParaRPr>
          </a:p>
          <a:p>
            <a:pPr eaLnBrk="0" hangingPunct="0">
              <a:lnSpc>
                <a:spcPct val="85000"/>
              </a:lnSpc>
            </a:pPr>
            <a:r>
              <a:rPr lang="en-US" altLang="zh-CN" sz="1600">
                <a:latin typeface="Helvetica" pitchFamily="34" charset="0"/>
              </a:rPr>
              <a:t>     sum = 0;</a:t>
            </a:r>
          </a:p>
          <a:p>
            <a:pPr eaLnBrk="0" hangingPunct="0">
              <a:lnSpc>
                <a:spcPct val="85000"/>
              </a:lnSpc>
            </a:pPr>
            <a:r>
              <a:rPr lang="en-US" altLang="zh-CN" sz="1600">
                <a:latin typeface="Helvetica" pitchFamily="34" charset="0"/>
              </a:rPr>
              <a:t>     </a:t>
            </a:r>
            <a:r>
              <a:rPr lang="en-US" altLang="zh-CN" sz="1600">
                <a:solidFill>
                  <a:schemeClr val="tx2"/>
                </a:solidFill>
                <a:latin typeface="Helvetica" pitchFamily="34" charset="0"/>
              </a:rPr>
              <a:t>for (int i = 0; i &lt; length; i++)</a:t>
            </a:r>
          </a:p>
          <a:p>
            <a:pPr eaLnBrk="0" hangingPunct="0">
              <a:lnSpc>
                <a:spcPct val="85000"/>
              </a:lnSpc>
            </a:pPr>
            <a:r>
              <a:rPr lang="en-US" altLang="zh-CN" sz="1600">
                <a:latin typeface="Helvetica" pitchFamily="34" charset="0"/>
              </a:rPr>
              <a:t>     {</a:t>
            </a:r>
          </a:p>
          <a:p>
            <a:pPr eaLnBrk="0" hangingPunct="0">
              <a:lnSpc>
                <a:spcPct val="85000"/>
              </a:lnSpc>
            </a:pPr>
            <a:r>
              <a:rPr lang="en-US" altLang="zh-CN" sz="1600">
                <a:latin typeface="Helvetica" pitchFamily="34" charset="0"/>
              </a:rPr>
              <a:t>          sum += numbers [ i ];</a:t>
            </a:r>
          </a:p>
          <a:p>
            <a:pPr eaLnBrk="0" hangingPunct="0">
              <a:lnSpc>
                <a:spcPct val="85000"/>
              </a:lnSpc>
            </a:pPr>
            <a:r>
              <a:rPr lang="en-US" altLang="zh-CN" sz="1600">
                <a:latin typeface="Helvetica" pitchFamily="34" charset="0"/>
              </a:rPr>
              <a:t>     } </a:t>
            </a:r>
          </a:p>
          <a:p>
            <a:pPr eaLnBrk="0" hangingPunct="0">
              <a:lnSpc>
                <a:spcPct val="85000"/>
              </a:lnSpc>
            </a:pPr>
            <a:r>
              <a:rPr lang="en-US" altLang="zh-CN" sz="1600">
                <a:latin typeface="Helvetica" pitchFamily="34" charset="0"/>
              </a:rPr>
              <a:t>     med   = numbers [ length / 2 ];</a:t>
            </a:r>
          </a:p>
          <a:p>
            <a:pPr eaLnBrk="0" hangingPunct="0">
              <a:lnSpc>
                <a:spcPct val="85000"/>
              </a:lnSpc>
            </a:pPr>
            <a:r>
              <a:rPr lang="en-US" altLang="zh-CN" sz="1600">
                <a:latin typeface="Helvetica" pitchFamily="34" charset="0"/>
              </a:rPr>
              <a:t>     mean = sum / (double) length;</a:t>
            </a:r>
          </a:p>
          <a:p>
            <a:pPr eaLnBrk="0" hangingPunct="0">
              <a:lnSpc>
                <a:spcPct val="85000"/>
              </a:lnSpc>
            </a:pPr>
            <a:endParaRPr lang="en-US" altLang="zh-CN" sz="1600">
              <a:latin typeface="Helvetica" pitchFamily="34" charset="0"/>
            </a:endParaRPr>
          </a:p>
          <a:p>
            <a:pPr eaLnBrk="0" hangingPunct="0">
              <a:lnSpc>
                <a:spcPct val="85000"/>
              </a:lnSpc>
            </a:pPr>
            <a:r>
              <a:rPr lang="en-US" altLang="zh-CN" sz="1600">
                <a:latin typeface="Helvetica" pitchFamily="34" charset="0"/>
              </a:rPr>
              <a:t>     varsum = 0;</a:t>
            </a:r>
          </a:p>
          <a:p>
            <a:pPr eaLnBrk="0" hangingPunct="0">
              <a:lnSpc>
                <a:spcPct val="85000"/>
              </a:lnSpc>
            </a:pPr>
            <a:r>
              <a:rPr lang="en-US" altLang="zh-CN" sz="1600">
                <a:latin typeface="Helvetica" pitchFamily="34" charset="0"/>
              </a:rPr>
              <a:t>     </a:t>
            </a:r>
            <a:r>
              <a:rPr lang="en-US" altLang="zh-CN" sz="1600">
                <a:solidFill>
                  <a:schemeClr val="tx2"/>
                </a:solidFill>
                <a:latin typeface="Helvetica" pitchFamily="34" charset="0"/>
              </a:rPr>
              <a:t>for (int i = 0; i &lt; length; i++)</a:t>
            </a:r>
          </a:p>
          <a:p>
            <a:pPr eaLnBrk="0" hangingPunct="0">
              <a:lnSpc>
                <a:spcPct val="85000"/>
              </a:lnSpc>
            </a:pPr>
            <a:r>
              <a:rPr lang="en-US" altLang="zh-CN" sz="1600">
                <a:latin typeface="Helvetica" pitchFamily="34" charset="0"/>
              </a:rPr>
              <a:t>     {</a:t>
            </a:r>
          </a:p>
          <a:p>
            <a:pPr eaLnBrk="0" hangingPunct="0">
              <a:lnSpc>
                <a:spcPct val="85000"/>
              </a:lnSpc>
            </a:pPr>
            <a:r>
              <a:rPr lang="en-US" altLang="zh-CN" sz="1600">
                <a:latin typeface="Helvetica" pitchFamily="34" charset="0"/>
              </a:rPr>
              <a:t>          varsum = varsum  + ((numbers [ I ] - mean) * (numbers [ I ] - mean));</a:t>
            </a:r>
          </a:p>
          <a:p>
            <a:pPr eaLnBrk="0" hangingPunct="0">
              <a:lnSpc>
                <a:spcPct val="85000"/>
              </a:lnSpc>
            </a:pPr>
            <a:r>
              <a:rPr lang="en-US" altLang="zh-CN" sz="1600">
                <a:latin typeface="Helvetica" pitchFamily="34" charset="0"/>
              </a:rPr>
              <a:t>     }</a:t>
            </a:r>
          </a:p>
          <a:p>
            <a:pPr eaLnBrk="0" hangingPunct="0">
              <a:lnSpc>
                <a:spcPct val="85000"/>
              </a:lnSpc>
            </a:pPr>
            <a:r>
              <a:rPr lang="en-US" altLang="zh-CN" sz="1600">
                <a:latin typeface="Helvetica" pitchFamily="34" charset="0"/>
              </a:rPr>
              <a:t>     var = varsum / ( length - 1.0 );</a:t>
            </a:r>
          </a:p>
          <a:p>
            <a:pPr eaLnBrk="0" hangingPunct="0">
              <a:lnSpc>
                <a:spcPct val="85000"/>
              </a:lnSpc>
            </a:pPr>
            <a:r>
              <a:rPr lang="en-US" altLang="zh-CN" sz="1600">
                <a:latin typeface="Helvetica" pitchFamily="34" charset="0"/>
              </a:rPr>
              <a:t>     sd  = Math.sqrt ( var );</a:t>
            </a:r>
          </a:p>
          <a:p>
            <a:pPr eaLnBrk="0" hangingPunct="0">
              <a:lnSpc>
                <a:spcPct val="85000"/>
              </a:lnSpc>
            </a:pPr>
            <a:endParaRPr lang="en-US" altLang="zh-CN" sz="1600">
              <a:latin typeface="Helvetica" pitchFamily="34" charset="0"/>
            </a:endParaRPr>
          </a:p>
          <a:p>
            <a:pPr eaLnBrk="0" hangingPunct="0">
              <a:lnSpc>
                <a:spcPct val="85000"/>
              </a:lnSpc>
            </a:pPr>
            <a:r>
              <a:rPr lang="en-US" altLang="zh-CN" sz="1600">
                <a:latin typeface="Helvetica" pitchFamily="34" charset="0"/>
              </a:rPr>
              <a:t>     System.out.println ("length:                   " + length);</a:t>
            </a:r>
          </a:p>
          <a:p>
            <a:pPr eaLnBrk="0" hangingPunct="0">
              <a:lnSpc>
                <a:spcPct val="85000"/>
              </a:lnSpc>
            </a:pPr>
            <a:r>
              <a:rPr lang="en-US" altLang="zh-CN" sz="1600">
                <a:latin typeface="Helvetica" pitchFamily="34" charset="0"/>
              </a:rPr>
              <a:t>     System.out.println ("mean:                    " + mean);</a:t>
            </a:r>
          </a:p>
          <a:p>
            <a:pPr eaLnBrk="0" hangingPunct="0">
              <a:lnSpc>
                <a:spcPct val="85000"/>
              </a:lnSpc>
            </a:pPr>
            <a:r>
              <a:rPr lang="en-US" altLang="zh-CN" sz="1600">
                <a:latin typeface="Helvetica" pitchFamily="34" charset="0"/>
              </a:rPr>
              <a:t>     System.out.println ("median:                 " + med);</a:t>
            </a:r>
          </a:p>
          <a:p>
            <a:pPr eaLnBrk="0" hangingPunct="0">
              <a:lnSpc>
                <a:spcPct val="85000"/>
              </a:lnSpc>
            </a:pPr>
            <a:r>
              <a:rPr lang="en-US" altLang="zh-CN" sz="1600">
                <a:latin typeface="Helvetica" pitchFamily="34" charset="0"/>
              </a:rPr>
              <a:t>     System.out.println ("variance:                " + var);</a:t>
            </a:r>
          </a:p>
          <a:p>
            <a:pPr eaLnBrk="0" hangingPunct="0">
              <a:lnSpc>
                <a:spcPct val="85000"/>
              </a:lnSpc>
            </a:pPr>
            <a:r>
              <a:rPr lang="en-US" altLang="zh-CN" sz="1600">
                <a:latin typeface="Helvetica" pitchFamily="34" charset="0"/>
              </a:rPr>
              <a:t>     System.out.println ("standard deviation: " + sd);</a:t>
            </a:r>
          </a:p>
          <a:p>
            <a:pPr eaLnBrk="0" hangingPunct="0">
              <a:lnSpc>
                <a:spcPct val="85000"/>
              </a:lnSpc>
            </a:pPr>
            <a:r>
              <a:rPr lang="en-US" altLang="zh-CN" sz="1600">
                <a:latin typeface="Helvetica" pitchFamily="34" charset="0"/>
              </a:rPr>
              <a:t>}</a:t>
            </a:r>
          </a:p>
        </p:txBody>
      </p:sp>
      <p:sp>
        <p:nvSpPr>
          <p:cNvPr id="202811" name="Text Box 59"/>
          <p:cNvSpPr txBox="1">
            <a:spLocks noChangeArrowheads="1"/>
          </p:cNvSpPr>
          <p:nvPr/>
        </p:nvSpPr>
        <p:spPr bwMode="auto">
          <a:xfrm>
            <a:off x="7650163" y="2198688"/>
            <a:ext cx="735012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3300"/>
                </a:solidFill>
                <a:latin typeface="Times New Roman" pitchFamily="18" charset="0"/>
              </a:rPr>
              <a:t>i = 0</a:t>
            </a: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831013" y="3044825"/>
            <a:ext cx="2312987" cy="819150"/>
            <a:chOff x="4303" y="1918"/>
            <a:chExt cx="1457" cy="516"/>
          </a:xfrm>
        </p:grpSpPr>
        <p:sp>
          <p:nvSpPr>
            <p:cNvPr id="46158" name="Text Box 62"/>
            <p:cNvSpPr txBox="1">
              <a:spLocks noChangeArrowheads="1"/>
            </p:cNvSpPr>
            <p:nvPr/>
          </p:nvSpPr>
          <p:spPr bwMode="auto">
            <a:xfrm>
              <a:off x="4912" y="1918"/>
              <a:ext cx="848" cy="1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3300"/>
                  </a:solidFill>
                  <a:latin typeface="Times New Roman" pitchFamily="18" charset="0"/>
                </a:rPr>
                <a:t>i &gt;= length</a:t>
              </a:r>
            </a:p>
          </p:txBody>
        </p:sp>
        <p:sp>
          <p:nvSpPr>
            <p:cNvPr id="46159" name="Text Box 63"/>
            <p:cNvSpPr txBox="1">
              <a:spLocks noChangeArrowheads="1"/>
            </p:cNvSpPr>
            <p:nvPr/>
          </p:nvSpPr>
          <p:spPr bwMode="auto">
            <a:xfrm>
              <a:off x="4303" y="2280"/>
              <a:ext cx="821" cy="1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3300"/>
                  </a:solidFill>
                  <a:latin typeface="Times New Roman" pitchFamily="18" charset="0"/>
                </a:rPr>
                <a:t>i &lt; length</a:t>
              </a:r>
            </a:p>
          </p:txBody>
        </p:sp>
      </p:grpSp>
      <p:sp>
        <p:nvSpPr>
          <p:cNvPr id="202816" name="Text Box 64"/>
          <p:cNvSpPr txBox="1">
            <a:spLocks noChangeArrowheads="1"/>
          </p:cNvSpPr>
          <p:nvPr/>
        </p:nvSpPr>
        <p:spPr bwMode="auto">
          <a:xfrm>
            <a:off x="5722938" y="3971925"/>
            <a:ext cx="547687" cy="230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 pitchFamily="18" charset="0"/>
              </a:rPr>
              <a:t>i++</a:t>
            </a:r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81838" y="5432425"/>
            <a:ext cx="2062162" cy="487363"/>
            <a:chOff x="4461" y="3422"/>
            <a:chExt cx="1299" cy="307"/>
          </a:xfrm>
        </p:grpSpPr>
        <p:sp>
          <p:nvSpPr>
            <p:cNvPr id="46156" name="Text Box 66"/>
            <p:cNvSpPr txBox="1">
              <a:spLocks noChangeArrowheads="1"/>
            </p:cNvSpPr>
            <p:nvPr/>
          </p:nvSpPr>
          <p:spPr bwMode="auto">
            <a:xfrm>
              <a:off x="4882" y="3575"/>
              <a:ext cx="878" cy="1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3300"/>
                  </a:solidFill>
                  <a:latin typeface="Times New Roman" pitchFamily="18" charset="0"/>
                </a:rPr>
                <a:t>i &gt;= length</a:t>
              </a:r>
            </a:p>
          </p:txBody>
        </p:sp>
        <p:sp>
          <p:nvSpPr>
            <p:cNvPr id="46157" name="Text Box 67"/>
            <p:cNvSpPr txBox="1">
              <a:spLocks noChangeArrowheads="1"/>
            </p:cNvSpPr>
            <p:nvPr/>
          </p:nvSpPr>
          <p:spPr bwMode="auto">
            <a:xfrm>
              <a:off x="4461" y="3422"/>
              <a:ext cx="812" cy="1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3300"/>
                  </a:solidFill>
                  <a:latin typeface="Times New Roman" pitchFamily="18" charset="0"/>
                </a:rPr>
                <a:t>i &lt; length</a:t>
              </a:r>
            </a:p>
          </p:txBody>
        </p:sp>
      </p:grpSp>
      <p:sp>
        <p:nvSpPr>
          <p:cNvPr id="2" name="Text Box 59"/>
          <p:cNvSpPr txBox="1">
            <a:spLocks noChangeArrowheads="1"/>
          </p:cNvSpPr>
          <p:nvPr/>
        </p:nvSpPr>
        <p:spPr bwMode="auto">
          <a:xfrm>
            <a:off x="8204200" y="4414838"/>
            <a:ext cx="714375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3300"/>
                </a:solidFill>
                <a:latin typeface="Times New Roman" pitchFamily="18" charset="0"/>
              </a:rPr>
              <a:t>i = 0</a:t>
            </a:r>
          </a:p>
        </p:txBody>
      </p:sp>
      <p:sp>
        <p:nvSpPr>
          <p:cNvPr id="3" name="Text Box 64"/>
          <p:cNvSpPr txBox="1">
            <a:spLocks noChangeArrowheads="1"/>
          </p:cNvSpPr>
          <p:nvPr/>
        </p:nvSpPr>
        <p:spPr bwMode="auto">
          <a:xfrm>
            <a:off x="7121525" y="6362700"/>
            <a:ext cx="547688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3300"/>
                </a:solidFill>
                <a:latin typeface="Times New Roman" pitchFamily="18" charset="0"/>
              </a:rPr>
              <a:t>i++</a:t>
            </a:r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5400" y="1143000"/>
            <a:ext cx="6991350" cy="1011238"/>
            <a:chOff x="16" y="720"/>
            <a:chExt cx="4404" cy="637"/>
          </a:xfrm>
        </p:grpSpPr>
        <p:sp>
          <p:nvSpPr>
            <p:cNvPr id="46154" name="Oval 19"/>
            <p:cNvSpPr>
              <a:spLocks noChangeArrowheads="1"/>
            </p:cNvSpPr>
            <p:nvPr/>
          </p:nvSpPr>
          <p:spPr bwMode="auto">
            <a:xfrm>
              <a:off x="16" y="720"/>
              <a:ext cx="2479" cy="637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 sz="2000" b="1">
                <a:solidFill>
                  <a:srgbClr val="FAFD00"/>
                </a:solidFill>
                <a:latin typeface="Times New Roman" pitchFamily="18" charset="0"/>
              </a:endParaRPr>
            </a:p>
          </p:txBody>
        </p:sp>
        <p:sp>
          <p:nvSpPr>
            <p:cNvPr id="46155" name="Line 20"/>
            <p:cNvSpPr>
              <a:spLocks noChangeShapeType="1"/>
            </p:cNvSpPr>
            <p:nvPr/>
          </p:nvSpPr>
          <p:spPr bwMode="auto">
            <a:xfrm flipV="1">
              <a:off x="2500" y="855"/>
              <a:ext cx="1920" cy="17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615950" y="2079625"/>
            <a:ext cx="6359525" cy="319088"/>
            <a:chOff x="388" y="1310"/>
            <a:chExt cx="4006" cy="201"/>
          </a:xfrm>
        </p:grpSpPr>
        <p:sp>
          <p:nvSpPr>
            <p:cNvPr id="46152" name="Oval 22"/>
            <p:cNvSpPr>
              <a:spLocks noChangeArrowheads="1"/>
            </p:cNvSpPr>
            <p:nvPr/>
          </p:nvSpPr>
          <p:spPr bwMode="auto">
            <a:xfrm>
              <a:off x="388" y="1310"/>
              <a:ext cx="341" cy="201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 sz="2000" b="1">
                <a:solidFill>
                  <a:srgbClr val="FAFD00"/>
                </a:solidFill>
                <a:latin typeface="Times New Roman" pitchFamily="18" charset="0"/>
              </a:endParaRPr>
            </a:p>
          </p:txBody>
        </p:sp>
        <p:sp>
          <p:nvSpPr>
            <p:cNvPr id="46153" name="Line 23"/>
            <p:cNvSpPr>
              <a:spLocks noChangeShapeType="1"/>
            </p:cNvSpPr>
            <p:nvPr/>
          </p:nvSpPr>
          <p:spPr bwMode="auto">
            <a:xfrm>
              <a:off x="733" y="1414"/>
              <a:ext cx="3661" cy="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7108825" y="785813"/>
            <a:ext cx="555625" cy="777875"/>
            <a:chOff x="4478" y="495"/>
            <a:chExt cx="350" cy="490"/>
          </a:xfrm>
        </p:grpSpPr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4478" y="689"/>
              <a:ext cx="350" cy="296"/>
              <a:chOff x="3838" y="2684"/>
              <a:chExt cx="350" cy="296"/>
            </a:xfrm>
          </p:grpSpPr>
          <p:sp>
            <p:nvSpPr>
              <p:cNvPr id="46150" name="Oval 10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 sz="2000" b="1">
                  <a:solidFill>
                    <a:srgbClr val="FAFD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6151" name="Text Box 11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altLang="zh-CN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46149" name="Line 15"/>
            <p:cNvSpPr>
              <a:spLocks noChangeShapeType="1"/>
            </p:cNvSpPr>
            <p:nvPr/>
          </p:nvSpPr>
          <p:spPr bwMode="auto">
            <a:xfrm>
              <a:off x="4653" y="495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7108825" y="1573213"/>
            <a:ext cx="555625" cy="947737"/>
            <a:chOff x="4478" y="991"/>
            <a:chExt cx="350" cy="597"/>
          </a:xfrm>
        </p:grpSpPr>
        <p:grpSp>
          <p:nvGrpSpPr>
            <p:cNvPr id="11" name="Group 21"/>
            <p:cNvGrpSpPr>
              <a:grpSpLocks/>
            </p:cNvGrpSpPr>
            <p:nvPr/>
          </p:nvGrpSpPr>
          <p:grpSpPr bwMode="auto">
            <a:xfrm>
              <a:off x="4478" y="1292"/>
              <a:ext cx="350" cy="296"/>
              <a:chOff x="4288" y="1746"/>
              <a:chExt cx="350" cy="296"/>
            </a:xfrm>
          </p:grpSpPr>
          <p:sp>
            <p:nvSpPr>
              <p:cNvPr id="46146" name="Oval 2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 sz="2000" b="1">
                  <a:solidFill>
                    <a:srgbClr val="FAFD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6147" name="Text Box 23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altLang="zh-CN" sz="2000" b="1">
                    <a:latin typeface="Times New Roman" pitchFamily="18" charset="0"/>
                  </a:rPr>
                  <a:t>2</a:t>
                </a:r>
              </a:p>
            </p:txBody>
          </p:sp>
        </p:grpSp>
        <p:cxnSp>
          <p:nvCxnSpPr>
            <p:cNvPr id="46145" name="AutoShape 48"/>
            <p:cNvCxnSpPr>
              <a:cxnSpLocks noChangeShapeType="1"/>
              <a:stCxn id="46150" idx="4"/>
              <a:endCxn id="46146" idx="0"/>
            </p:cNvCxnSpPr>
            <p:nvPr/>
          </p:nvCxnSpPr>
          <p:spPr bwMode="auto">
            <a:xfrm>
              <a:off x="4653" y="991"/>
              <a:ext cx="0" cy="29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2" name="Group 34"/>
          <p:cNvGrpSpPr>
            <a:grpSpLocks/>
          </p:cNvGrpSpPr>
          <p:nvPr/>
        </p:nvGrpSpPr>
        <p:grpSpPr bwMode="auto">
          <a:xfrm>
            <a:off x="7108825" y="2530475"/>
            <a:ext cx="555625" cy="949325"/>
            <a:chOff x="4478" y="1594"/>
            <a:chExt cx="350" cy="598"/>
          </a:xfrm>
        </p:grpSpPr>
        <p:grpSp>
          <p:nvGrpSpPr>
            <p:cNvPr id="13" name="Group 27"/>
            <p:cNvGrpSpPr>
              <a:grpSpLocks/>
            </p:cNvGrpSpPr>
            <p:nvPr/>
          </p:nvGrpSpPr>
          <p:grpSpPr bwMode="auto">
            <a:xfrm>
              <a:off x="4478" y="1896"/>
              <a:ext cx="350" cy="296"/>
              <a:chOff x="4288" y="1746"/>
              <a:chExt cx="350" cy="296"/>
            </a:xfrm>
          </p:grpSpPr>
          <p:sp>
            <p:nvSpPr>
              <p:cNvPr id="46142" name="Oval 2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 sz="2000" b="1">
                  <a:solidFill>
                    <a:srgbClr val="FAFD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6143" name="Text Box 29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altLang="zh-CN" sz="2000" b="1">
                    <a:latin typeface="Times New Roman" pitchFamily="18" charset="0"/>
                  </a:rPr>
                  <a:t>3</a:t>
                </a:r>
              </a:p>
            </p:txBody>
          </p:sp>
        </p:grpSp>
        <p:cxnSp>
          <p:nvCxnSpPr>
            <p:cNvPr id="46141" name="AutoShape 49"/>
            <p:cNvCxnSpPr>
              <a:cxnSpLocks noChangeShapeType="1"/>
              <a:stCxn id="46146" idx="4"/>
              <a:endCxn id="46142" idx="0"/>
            </p:cNvCxnSpPr>
            <p:nvPr/>
          </p:nvCxnSpPr>
          <p:spPr bwMode="auto">
            <a:xfrm>
              <a:off x="4653" y="1594"/>
              <a:ext cx="0" cy="2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4" name="Group 39"/>
          <p:cNvGrpSpPr>
            <a:grpSpLocks/>
          </p:cNvGrpSpPr>
          <p:nvPr/>
        </p:nvGrpSpPr>
        <p:grpSpPr bwMode="auto">
          <a:xfrm>
            <a:off x="7673975" y="3244850"/>
            <a:ext cx="804863" cy="1190625"/>
            <a:chOff x="4834" y="2044"/>
            <a:chExt cx="507" cy="750"/>
          </a:xfrm>
        </p:grpSpPr>
        <p:grpSp>
          <p:nvGrpSpPr>
            <p:cNvPr id="15" name="Group 37"/>
            <p:cNvGrpSpPr>
              <a:grpSpLocks/>
            </p:cNvGrpSpPr>
            <p:nvPr/>
          </p:nvGrpSpPr>
          <p:grpSpPr bwMode="auto">
            <a:xfrm>
              <a:off x="4991" y="2498"/>
              <a:ext cx="350" cy="296"/>
              <a:chOff x="4288" y="1746"/>
              <a:chExt cx="350" cy="296"/>
            </a:xfrm>
          </p:grpSpPr>
          <p:sp>
            <p:nvSpPr>
              <p:cNvPr id="46138" name="Oval 3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 sz="2000" b="1">
                  <a:solidFill>
                    <a:srgbClr val="FAFD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6139" name="Text Box 39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altLang="zh-CN" sz="2000" b="1">
                    <a:latin typeface="Times New Roman" pitchFamily="18" charset="0"/>
                  </a:rPr>
                  <a:t>5</a:t>
                </a:r>
              </a:p>
            </p:txBody>
          </p:sp>
        </p:grpSp>
        <p:cxnSp>
          <p:nvCxnSpPr>
            <p:cNvPr id="46137" name="AutoShape 52"/>
            <p:cNvCxnSpPr>
              <a:cxnSpLocks noChangeShapeType="1"/>
              <a:stCxn id="46142" idx="6"/>
              <a:endCxn id="46138" idx="0"/>
            </p:cNvCxnSpPr>
            <p:nvPr/>
          </p:nvCxnSpPr>
          <p:spPr bwMode="auto">
            <a:xfrm>
              <a:off x="4834" y="2044"/>
              <a:ext cx="332" cy="448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6" name="Group 44"/>
          <p:cNvGrpSpPr>
            <a:grpSpLocks/>
          </p:cNvGrpSpPr>
          <p:nvPr/>
        </p:nvGrpSpPr>
        <p:grpSpPr bwMode="auto">
          <a:xfrm>
            <a:off x="6194425" y="3244850"/>
            <a:ext cx="995363" cy="935038"/>
            <a:chOff x="3902" y="2044"/>
            <a:chExt cx="627" cy="589"/>
          </a:xfrm>
        </p:grpSpPr>
        <p:grpSp>
          <p:nvGrpSpPr>
            <p:cNvPr id="17" name="Group 24"/>
            <p:cNvGrpSpPr>
              <a:grpSpLocks/>
            </p:cNvGrpSpPr>
            <p:nvPr/>
          </p:nvGrpSpPr>
          <p:grpSpPr bwMode="auto">
            <a:xfrm>
              <a:off x="3908" y="2337"/>
              <a:ext cx="350" cy="296"/>
              <a:chOff x="4288" y="1746"/>
              <a:chExt cx="350" cy="296"/>
            </a:xfrm>
          </p:grpSpPr>
          <p:sp>
            <p:nvSpPr>
              <p:cNvPr id="46134" name="Oval 2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 sz="2000" b="1">
                  <a:solidFill>
                    <a:srgbClr val="FAFD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6135" name="Text Box 26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altLang="zh-CN" sz="2000" b="1">
                    <a:latin typeface="Times New Roman" pitchFamily="18" charset="0"/>
                  </a:rPr>
                  <a:t>4</a:t>
                </a:r>
              </a:p>
            </p:txBody>
          </p:sp>
        </p:grpSp>
        <p:cxnSp>
          <p:nvCxnSpPr>
            <p:cNvPr id="46132" name="AutoShape 50"/>
            <p:cNvCxnSpPr>
              <a:cxnSpLocks noChangeShapeType="1"/>
              <a:stCxn id="46142" idx="3"/>
              <a:endCxn id="46134" idx="7"/>
            </p:cNvCxnSpPr>
            <p:nvPr/>
          </p:nvCxnSpPr>
          <p:spPr bwMode="auto">
            <a:xfrm flipH="1">
              <a:off x="4207" y="2155"/>
              <a:ext cx="322" cy="21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46133" name="AutoShape 53"/>
            <p:cNvCxnSpPr>
              <a:cxnSpLocks noChangeShapeType="1"/>
              <a:stCxn id="46134" idx="2"/>
              <a:endCxn id="46142" idx="2"/>
            </p:cNvCxnSpPr>
            <p:nvPr/>
          </p:nvCxnSpPr>
          <p:spPr bwMode="auto">
            <a:xfrm rot="10800000" flipH="1">
              <a:off x="3902" y="2044"/>
              <a:ext cx="570" cy="441"/>
            </a:xfrm>
            <a:prstGeom prst="curvedConnector3">
              <a:avLst>
                <a:gd name="adj1" fmla="val -24208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8" name="Group 50"/>
          <p:cNvGrpSpPr>
            <a:grpSpLocks/>
          </p:cNvGrpSpPr>
          <p:nvPr/>
        </p:nvGrpSpPr>
        <p:grpSpPr bwMode="auto">
          <a:xfrm>
            <a:off x="7923213" y="4445000"/>
            <a:ext cx="555625" cy="950913"/>
            <a:chOff x="4991" y="2800"/>
            <a:chExt cx="350" cy="599"/>
          </a:xfrm>
        </p:grpSpPr>
        <p:grpSp>
          <p:nvGrpSpPr>
            <p:cNvPr id="19" name="Group 40"/>
            <p:cNvGrpSpPr>
              <a:grpSpLocks/>
            </p:cNvGrpSpPr>
            <p:nvPr/>
          </p:nvGrpSpPr>
          <p:grpSpPr bwMode="auto">
            <a:xfrm>
              <a:off x="4991" y="3103"/>
              <a:ext cx="350" cy="296"/>
              <a:chOff x="4288" y="1746"/>
              <a:chExt cx="350" cy="296"/>
            </a:xfrm>
          </p:grpSpPr>
          <p:sp>
            <p:nvSpPr>
              <p:cNvPr id="46129" name="Oval 4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 sz="2000" b="1">
                  <a:solidFill>
                    <a:srgbClr val="FAFD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6130" name="Text Box 42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altLang="zh-CN" sz="2000" b="1">
                    <a:latin typeface="Times New Roman" pitchFamily="18" charset="0"/>
                  </a:rPr>
                  <a:t>6</a:t>
                </a:r>
              </a:p>
            </p:txBody>
          </p:sp>
        </p:grpSp>
        <p:cxnSp>
          <p:nvCxnSpPr>
            <p:cNvPr id="46128" name="AutoShape 54"/>
            <p:cNvCxnSpPr>
              <a:cxnSpLocks noChangeShapeType="1"/>
              <a:stCxn id="46138" idx="4"/>
              <a:endCxn id="46129" idx="0"/>
            </p:cNvCxnSpPr>
            <p:nvPr/>
          </p:nvCxnSpPr>
          <p:spPr bwMode="auto">
            <a:xfrm>
              <a:off x="5166" y="2800"/>
              <a:ext cx="0" cy="29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0" name="Group 55"/>
          <p:cNvGrpSpPr>
            <a:grpSpLocks/>
          </p:cNvGrpSpPr>
          <p:nvPr/>
        </p:nvGrpSpPr>
        <p:grpSpPr bwMode="auto">
          <a:xfrm>
            <a:off x="8480425" y="5243513"/>
            <a:ext cx="571500" cy="1184275"/>
            <a:chOff x="5347" y="3251"/>
            <a:chExt cx="360" cy="746"/>
          </a:xfrm>
        </p:grpSpPr>
        <p:grpSp>
          <p:nvGrpSpPr>
            <p:cNvPr id="21" name="Group 6"/>
            <p:cNvGrpSpPr>
              <a:grpSpLocks/>
            </p:cNvGrpSpPr>
            <p:nvPr/>
          </p:nvGrpSpPr>
          <p:grpSpPr bwMode="auto">
            <a:xfrm>
              <a:off x="5357" y="3701"/>
              <a:ext cx="350" cy="296"/>
              <a:chOff x="4738" y="2684"/>
              <a:chExt cx="350" cy="296"/>
            </a:xfrm>
          </p:grpSpPr>
          <p:sp>
            <p:nvSpPr>
              <p:cNvPr id="46125" name="Oval 7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 sz="2000" b="1">
                  <a:solidFill>
                    <a:srgbClr val="FAFD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6126" name="Text Box 8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altLang="zh-CN" sz="2000" b="1">
                    <a:latin typeface="Times New Roman" pitchFamily="18" charset="0"/>
                  </a:rPr>
                  <a:t>8</a:t>
                </a:r>
              </a:p>
            </p:txBody>
          </p:sp>
        </p:grpSp>
        <p:cxnSp>
          <p:nvCxnSpPr>
            <p:cNvPr id="46124" name="AutoShape 55"/>
            <p:cNvCxnSpPr>
              <a:cxnSpLocks noChangeShapeType="1"/>
              <a:stCxn id="46129" idx="6"/>
              <a:endCxn id="46125" idx="0"/>
            </p:cNvCxnSpPr>
            <p:nvPr/>
          </p:nvCxnSpPr>
          <p:spPr bwMode="auto">
            <a:xfrm>
              <a:off x="5347" y="3251"/>
              <a:ext cx="185" cy="438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2" name="Group 60"/>
          <p:cNvGrpSpPr>
            <a:grpSpLocks/>
          </p:cNvGrpSpPr>
          <p:nvPr/>
        </p:nvGrpSpPr>
        <p:grpSpPr bwMode="auto">
          <a:xfrm>
            <a:off x="7100888" y="5160963"/>
            <a:ext cx="903287" cy="1193800"/>
            <a:chOff x="4473" y="3251"/>
            <a:chExt cx="569" cy="752"/>
          </a:xfrm>
        </p:grpSpPr>
        <p:grpSp>
          <p:nvGrpSpPr>
            <p:cNvPr id="23" name="Group 43"/>
            <p:cNvGrpSpPr>
              <a:grpSpLocks/>
            </p:cNvGrpSpPr>
            <p:nvPr/>
          </p:nvGrpSpPr>
          <p:grpSpPr bwMode="auto">
            <a:xfrm>
              <a:off x="4479" y="3707"/>
              <a:ext cx="350" cy="296"/>
              <a:chOff x="4288" y="1746"/>
              <a:chExt cx="350" cy="296"/>
            </a:xfrm>
          </p:grpSpPr>
          <p:sp>
            <p:nvSpPr>
              <p:cNvPr id="46121" name="Oval 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 sz="2000" b="1">
                  <a:solidFill>
                    <a:srgbClr val="FAFD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6122" name="Text Box 4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altLang="zh-CN" sz="2000" b="1">
                    <a:latin typeface="Times New Roman" pitchFamily="18" charset="0"/>
                  </a:rPr>
                  <a:t>7</a:t>
                </a:r>
              </a:p>
            </p:txBody>
          </p:sp>
        </p:grpSp>
        <p:cxnSp>
          <p:nvCxnSpPr>
            <p:cNvPr id="46119" name="AutoShape 56"/>
            <p:cNvCxnSpPr>
              <a:cxnSpLocks noChangeShapeType="1"/>
              <a:stCxn id="46129" idx="3"/>
              <a:endCxn id="46121" idx="7"/>
            </p:cNvCxnSpPr>
            <p:nvPr/>
          </p:nvCxnSpPr>
          <p:spPr bwMode="auto">
            <a:xfrm flipH="1">
              <a:off x="4778" y="3362"/>
              <a:ext cx="264" cy="38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46120" name="AutoShape 57"/>
            <p:cNvCxnSpPr>
              <a:cxnSpLocks noChangeShapeType="1"/>
              <a:stCxn id="46121" idx="2"/>
              <a:endCxn id="46129" idx="2"/>
            </p:cNvCxnSpPr>
            <p:nvPr/>
          </p:nvCxnSpPr>
          <p:spPr bwMode="auto">
            <a:xfrm rot="10800000" flipH="1">
              <a:off x="4473" y="3251"/>
              <a:ext cx="512" cy="604"/>
            </a:xfrm>
            <a:prstGeom prst="curvedConnector3">
              <a:avLst>
                <a:gd name="adj1" fmla="val -19532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4" name="Group 66"/>
          <p:cNvGrpSpPr>
            <a:grpSpLocks/>
          </p:cNvGrpSpPr>
          <p:nvPr/>
        </p:nvGrpSpPr>
        <p:grpSpPr bwMode="auto">
          <a:xfrm>
            <a:off x="261938" y="2468563"/>
            <a:ext cx="5937250" cy="1333500"/>
            <a:chOff x="165" y="1555"/>
            <a:chExt cx="3714" cy="967"/>
          </a:xfrm>
        </p:grpSpPr>
        <p:sp>
          <p:nvSpPr>
            <p:cNvPr id="46116" name="Oval 67"/>
            <p:cNvSpPr>
              <a:spLocks noChangeArrowheads="1"/>
            </p:cNvSpPr>
            <p:nvPr/>
          </p:nvSpPr>
          <p:spPr bwMode="auto">
            <a:xfrm>
              <a:off x="165" y="1555"/>
              <a:ext cx="1380" cy="249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 sz="2000" b="1">
                <a:solidFill>
                  <a:srgbClr val="FAFD00"/>
                </a:solidFill>
                <a:latin typeface="Times New Roman" pitchFamily="18" charset="0"/>
              </a:endParaRPr>
            </a:p>
          </p:txBody>
        </p:sp>
        <p:sp>
          <p:nvSpPr>
            <p:cNvPr id="46117" name="Line 68"/>
            <p:cNvSpPr>
              <a:spLocks noChangeShapeType="1"/>
            </p:cNvSpPr>
            <p:nvPr/>
          </p:nvSpPr>
          <p:spPr bwMode="auto">
            <a:xfrm>
              <a:off x="1540" y="1684"/>
              <a:ext cx="2339" cy="83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69"/>
          <p:cNvGrpSpPr>
            <a:grpSpLocks/>
          </p:cNvGrpSpPr>
          <p:nvPr/>
        </p:nvGrpSpPr>
        <p:grpSpPr bwMode="auto">
          <a:xfrm>
            <a:off x="19050" y="2951163"/>
            <a:ext cx="7885113" cy="1239837"/>
            <a:chOff x="12" y="1859"/>
            <a:chExt cx="4967" cy="781"/>
          </a:xfrm>
        </p:grpSpPr>
        <p:sp>
          <p:nvSpPr>
            <p:cNvPr id="46114" name="Oval 70"/>
            <p:cNvSpPr>
              <a:spLocks noChangeArrowheads="1"/>
            </p:cNvSpPr>
            <p:nvPr/>
          </p:nvSpPr>
          <p:spPr bwMode="auto">
            <a:xfrm>
              <a:off x="12" y="1859"/>
              <a:ext cx="1942" cy="537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 sz="2000" b="1">
                <a:solidFill>
                  <a:srgbClr val="FAFD00"/>
                </a:solidFill>
                <a:latin typeface="Times New Roman" pitchFamily="18" charset="0"/>
              </a:endParaRPr>
            </a:p>
          </p:txBody>
        </p:sp>
        <p:sp>
          <p:nvSpPr>
            <p:cNvPr id="46115" name="Line 71"/>
            <p:cNvSpPr>
              <a:spLocks noChangeShapeType="1"/>
            </p:cNvSpPr>
            <p:nvPr/>
          </p:nvSpPr>
          <p:spPr bwMode="auto">
            <a:xfrm>
              <a:off x="1946" y="2138"/>
              <a:ext cx="3033" cy="50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72"/>
          <p:cNvGrpSpPr>
            <a:grpSpLocks/>
          </p:cNvGrpSpPr>
          <p:nvPr/>
        </p:nvGrpSpPr>
        <p:grpSpPr bwMode="auto">
          <a:xfrm>
            <a:off x="638175" y="3749675"/>
            <a:ext cx="7210425" cy="539750"/>
            <a:chOff x="402" y="2362"/>
            <a:chExt cx="4542" cy="340"/>
          </a:xfrm>
        </p:grpSpPr>
        <p:sp>
          <p:nvSpPr>
            <p:cNvPr id="46112" name="Oval 73"/>
            <p:cNvSpPr>
              <a:spLocks noChangeArrowheads="1"/>
            </p:cNvSpPr>
            <p:nvPr/>
          </p:nvSpPr>
          <p:spPr bwMode="auto">
            <a:xfrm>
              <a:off x="402" y="2362"/>
              <a:ext cx="341" cy="201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 sz="2000" b="1">
                <a:solidFill>
                  <a:srgbClr val="FAFD00"/>
                </a:solidFill>
                <a:latin typeface="Times New Roman" pitchFamily="18" charset="0"/>
              </a:endParaRPr>
            </a:p>
          </p:txBody>
        </p:sp>
        <p:sp>
          <p:nvSpPr>
            <p:cNvPr id="46113" name="Line 74"/>
            <p:cNvSpPr>
              <a:spLocks noChangeShapeType="1"/>
            </p:cNvSpPr>
            <p:nvPr/>
          </p:nvSpPr>
          <p:spPr bwMode="auto">
            <a:xfrm>
              <a:off x="750" y="2475"/>
              <a:ext cx="4194" cy="22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75"/>
          <p:cNvGrpSpPr>
            <a:grpSpLocks/>
          </p:cNvGrpSpPr>
          <p:nvPr/>
        </p:nvGrpSpPr>
        <p:grpSpPr bwMode="auto">
          <a:xfrm>
            <a:off x="227013" y="4151313"/>
            <a:ext cx="7045325" cy="1717675"/>
            <a:chOff x="143" y="2615"/>
            <a:chExt cx="4438" cy="1082"/>
          </a:xfrm>
        </p:grpSpPr>
        <p:sp>
          <p:nvSpPr>
            <p:cNvPr id="46110" name="Oval 76"/>
            <p:cNvSpPr>
              <a:spLocks noChangeArrowheads="1"/>
            </p:cNvSpPr>
            <p:nvPr/>
          </p:nvSpPr>
          <p:spPr bwMode="auto">
            <a:xfrm>
              <a:off x="143" y="2615"/>
              <a:ext cx="3933" cy="249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 sz="2000" b="1">
                <a:solidFill>
                  <a:srgbClr val="FAFD00"/>
                </a:solidFill>
                <a:latin typeface="Times New Roman" pitchFamily="18" charset="0"/>
              </a:endParaRPr>
            </a:p>
          </p:txBody>
        </p:sp>
        <p:sp>
          <p:nvSpPr>
            <p:cNvPr id="46111" name="Line 77"/>
            <p:cNvSpPr>
              <a:spLocks noChangeShapeType="1"/>
            </p:cNvSpPr>
            <p:nvPr/>
          </p:nvSpPr>
          <p:spPr bwMode="auto">
            <a:xfrm>
              <a:off x="3909" y="2780"/>
              <a:ext cx="672" cy="91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78"/>
          <p:cNvGrpSpPr>
            <a:grpSpLocks/>
          </p:cNvGrpSpPr>
          <p:nvPr/>
        </p:nvGrpSpPr>
        <p:grpSpPr bwMode="auto">
          <a:xfrm>
            <a:off x="19050" y="4613275"/>
            <a:ext cx="8459788" cy="1808163"/>
            <a:chOff x="12" y="2906"/>
            <a:chExt cx="5329" cy="1139"/>
          </a:xfrm>
        </p:grpSpPr>
        <p:sp>
          <p:nvSpPr>
            <p:cNvPr id="46108" name="Oval 79"/>
            <p:cNvSpPr>
              <a:spLocks noChangeArrowheads="1"/>
            </p:cNvSpPr>
            <p:nvPr/>
          </p:nvSpPr>
          <p:spPr bwMode="auto">
            <a:xfrm>
              <a:off x="12" y="2906"/>
              <a:ext cx="2936" cy="1139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 sz="2000" b="1">
                <a:solidFill>
                  <a:srgbClr val="FAFD00"/>
                </a:solidFill>
                <a:latin typeface="Times New Roman" pitchFamily="18" charset="0"/>
              </a:endParaRPr>
            </a:p>
          </p:txBody>
        </p:sp>
        <p:sp>
          <p:nvSpPr>
            <p:cNvPr id="46109" name="Line 80"/>
            <p:cNvSpPr>
              <a:spLocks noChangeShapeType="1"/>
            </p:cNvSpPr>
            <p:nvPr/>
          </p:nvSpPr>
          <p:spPr bwMode="auto">
            <a:xfrm>
              <a:off x="2940" y="3491"/>
              <a:ext cx="2401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15451 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0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0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 animBg="1"/>
      <p:bldP spid="202811" grpId="0"/>
      <p:bldP spid="202816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Footer Placeholder 4"/>
          <p:cNvSpPr txBox="1">
            <a:spLocks noGrp="1"/>
          </p:cNvSpPr>
          <p:nvPr/>
        </p:nvSpPr>
        <p:spPr bwMode="auto">
          <a:xfrm>
            <a:off x="4105275" y="6427788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lang="en-US" sz="900">
              <a:latin typeface="Times New Roman" pitchFamily="18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411162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zh-CN" smtClean="0"/>
              <a:t>Control Flow Graphs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692150"/>
            <a:ext cx="8229600" cy="4525963"/>
          </a:xfrm>
        </p:spPr>
        <p:txBody>
          <a:bodyPr lIns="92075" tIns="46038" rIns="92075" bIns="46038"/>
          <a:lstStyle/>
          <a:p>
            <a:pPr marL="285750" indent="-285750" eaLnBrk="1" hangingPunct="1"/>
            <a:r>
              <a:rPr lang="en-US" altLang="zh-CN" sz="2400" dirty="0" smtClean="0"/>
              <a:t>A CFG models all executions of a method by describing control structures</a:t>
            </a:r>
          </a:p>
          <a:p>
            <a:pPr marL="285750" indent="-285750" eaLnBrk="1" hangingPunct="1"/>
            <a:r>
              <a:rPr lang="en-US" altLang="zh-CN" sz="2400" u="sng" dirty="0" smtClean="0">
                <a:solidFill>
                  <a:schemeClr val="tx2"/>
                </a:solidFill>
              </a:rPr>
              <a:t>Nodes</a:t>
            </a:r>
            <a:r>
              <a:rPr lang="en-US" altLang="zh-CN" sz="2400" dirty="0" smtClean="0"/>
              <a:t> : Statements or sequences of statements (basic blocks)</a:t>
            </a:r>
          </a:p>
          <a:p>
            <a:pPr marL="285750" indent="-285750" eaLnBrk="1" hangingPunct="1"/>
            <a:r>
              <a:rPr lang="en-US" altLang="zh-CN" sz="2400" u="sng" dirty="0" smtClean="0">
                <a:solidFill>
                  <a:schemeClr val="tx2"/>
                </a:solidFill>
              </a:rPr>
              <a:t>Edges</a:t>
            </a:r>
            <a:r>
              <a:rPr lang="en-US" altLang="zh-CN" sz="2400" dirty="0" smtClean="0"/>
              <a:t> : Transfers of control</a:t>
            </a:r>
          </a:p>
          <a:p>
            <a:pPr marL="285750" indent="-285750" eaLnBrk="1" hangingPunct="1"/>
            <a:r>
              <a:rPr lang="en-US" altLang="zh-CN" sz="2400" u="sng" dirty="0" smtClean="0">
                <a:solidFill>
                  <a:schemeClr val="tx2"/>
                </a:solidFill>
              </a:rPr>
              <a:t>Basic Block</a:t>
            </a:r>
            <a:r>
              <a:rPr lang="en-US" altLang="zh-CN" sz="2400" dirty="0" smtClean="0"/>
              <a:t> : A sequence of statements such that if the first statement is executed, all statements will be (no branches)</a:t>
            </a:r>
          </a:p>
          <a:p>
            <a:pPr marL="285750" indent="-285750" eaLnBrk="1" hangingPunct="1"/>
            <a:endParaRPr lang="en-US" altLang="zh-CN" sz="2400" dirty="0" smtClean="0"/>
          </a:p>
          <a:p>
            <a:pPr marL="285750" indent="-285750" eaLnBrk="1" hangingPunct="1"/>
            <a:r>
              <a:rPr lang="en-US" altLang="zh-CN" sz="2400" dirty="0" smtClean="0"/>
              <a:t>CFGs are sometimes annotated with extra information</a:t>
            </a:r>
          </a:p>
          <a:p>
            <a:pPr marL="685800" lvl="1" indent="-228600" eaLnBrk="1" hangingPunct="1"/>
            <a:r>
              <a:rPr lang="en-US" altLang="zh-CN" sz="2000" dirty="0" smtClean="0"/>
              <a:t>branch predicates</a:t>
            </a:r>
          </a:p>
          <a:p>
            <a:pPr marL="685800" lvl="1" indent="-228600" eaLnBrk="1" hangingPunct="1"/>
            <a:r>
              <a:rPr lang="en-US" altLang="zh-CN" sz="2000" dirty="0" err="1" smtClean="0"/>
              <a:t>defs</a:t>
            </a:r>
            <a:endParaRPr lang="en-US" altLang="zh-CN" sz="2000" dirty="0" smtClean="0"/>
          </a:p>
          <a:p>
            <a:pPr marL="685800" lvl="1" indent="-228600" eaLnBrk="1" hangingPunct="1"/>
            <a:r>
              <a:rPr lang="en-US" altLang="zh-CN" sz="2000" dirty="0" smtClean="0"/>
              <a:t>uses</a:t>
            </a:r>
          </a:p>
          <a:p>
            <a:pPr marL="285750" indent="-285750" eaLnBrk="1" hangingPunct="1"/>
            <a:r>
              <a:rPr lang="en-US" altLang="zh-CN" sz="2400" dirty="0" smtClean="0"/>
              <a:t>Rules for translating statements into graphs 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Footer Placeholder 4"/>
          <p:cNvSpPr txBox="1">
            <a:spLocks noGrp="1"/>
          </p:cNvSpPr>
          <p:nvPr/>
        </p:nvSpPr>
        <p:spPr bwMode="auto">
          <a:xfrm>
            <a:off x="4105275" y="6427788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lang="en-US" sz="900">
              <a:latin typeface="Times New Roman" pitchFamily="18" charset="0"/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zh-CN" smtClean="0"/>
              <a:t>CFG : The if Statement</a:t>
            </a:r>
          </a:p>
        </p:txBody>
      </p:sp>
      <p:sp>
        <p:nvSpPr>
          <p:cNvPr id="39942" name="Text Box 3"/>
          <p:cNvSpPr txBox="1">
            <a:spLocks noChangeArrowheads="1"/>
          </p:cNvSpPr>
          <p:nvPr/>
        </p:nvSpPr>
        <p:spPr bwMode="auto">
          <a:xfrm>
            <a:off x="752475" y="1298575"/>
            <a:ext cx="1577975" cy="28479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1">
                <a:latin typeface="Helvetica" pitchFamily="34" charset="0"/>
              </a:rPr>
              <a:t>if (x &lt; y)</a:t>
            </a:r>
          </a:p>
          <a:p>
            <a:pPr eaLnBrk="0" hangingPunct="0"/>
            <a:r>
              <a:rPr lang="en-US" altLang="zh-CN" sz="2000" b="1">
                <a:latin typeface="Helvetica" pitchFamily="34" charset="0"/>
              </a:rPr>
              <a:t>{</a:t>
            </a:r>
          </a:p>
          <a:p>
            <a:pPr eaLnBrk="0" hangingPunct="0"/>
            <a:r>
              <a:rPr lang="en-US" altLang="zh-CN" sz="2000" b="1">
                <a:latin typeface="Helvetica" pitchFamily="34" charset="0"/>
              </a:rPr>
              <a:t>   y = 0;</a:t>
            </a:r>
          </a:p>
          <a:p>
            <a:pPr eaLnBrk="0" hangingPunct="0"/>
            <a:r>
              <a:rPr lang="en-US" altLang="zh-CN" sz="2000" b="1">
                <a:latin typeface="Helvetica" pitchFamily="34" charset="0"/>
              </a:rPr>
              <a:t>   x = x + 1;</a:t>
            </a:r>
          </a:p>
          <a:p>
            <a:pPr eaLnBrk="0" hangingPunct="0"/>
            <a:r>
              <a:rPr lang="en-US" altLang="zh-CN" sz="2000" b="1">
                <a:latin typeface="Helvetica" pitchFamily="34" charset="0"/>
              </a:rPr>
              <a:t>}</a:t>
            </a:r>
          </a:p>
          <a:p>
            <a:pPr eaLnBrk="0" hangingPunct="0"/>
            <a:r>
              <a:rPr lang="en-US" altLang="zh-CN" sz="2000" b="1">
                <a:latin typeface="Helvetica" pitchFamily="34" charset="0"/>
              </a:rPr>
              <a:t>else</a:t>
            </a:r>
          </a:p>
          <a:p>
            <a:pPr eaLnBrk="0" hangingPunct="0"/>
            <a:r>
              <a:rPr lang="en-US" altLang="zh-CN" sz="2000" b="1">
                <a:latin typeface="Helvetica" pitchFamily="34" charset="0"/>
              </a:rPr>
              <a:t>{</a:t>
            </a:r>
          </a:p>
          <a:p>
            <a:pPr eaLnBrk="0" hangingPunct="0"/>
            <a:r>
              <a:rPr lang="en-US" altLang="zh-CN" sz="2000" b="1">
                <a:latin typeface="Helvetica" pitchFamily="34" charset="0"/>
              </a:rPr>
              <a:t>   x = y;</a:t>
            </a:r>
          </a:p>
          <a:p>
            <a:pPr eaLnBrk="0" hangingPunct="0"/>
            <a:r>
              <a:rPr lang="en-US" altLang="zh-CN" sz="2000" b="1">
                <a:latin typeface="Helvetica" pitchFamily="34" charset="0"/>
              </a:rPr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95538" y="1560513"/>
            <a:ext cx="3232150" cy="2324100"/>
            <a:chOff x="1256" y="873"/>
            <a:chExt cx="2036" cy="146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811" y="873"/>
              <a:ext cx="1080" cy="1464"/>
              <a:chOff x="1811" y="873"/>
              <a:chExt cx="1080" cy="1464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2176" y="2041"/>
                <a:ext cx="350" cy="296"/>
                <a:chOff x="4738" y="2684"/>
                <a:chExt cx="350" cy="296"/>
              </a:xfrm>
            </p:grpSpPr>
            <p:sp>
              <p:nvSpPr>
                <p:cNvPr id="39983" name="Oval 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000" b="1">
                    <a:solidFill>
                      <a:srgbClr val="FAFD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8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zh-CN" sz="2000" b="1">
                      <a:latin typeface="Times New Roman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2176" y="1067"/>
                <a:ext cx="350" cy="296"/>
                <a:chOff x="3838" y="2684"/>
                <a:chExt cx="350" cy="296"/>
              </a:xfrm>
            </p:grpSpPr>
            <p:sp>
              <p:nvSpPr>
                <p:cNvPr id="39981" name="Oval 1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000" b="1">
                    <a:solidFill>
                      <a:srgbClr val="FAFD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8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zh-CN" sz="2000" b="1"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sp>
            <p:nvSpPr>
              <p:cNvPr id="39969" name="Line 12"/>
              <p:cNvSpPr>
                <a:spLocks noChangeShapeType="1"/>
              </p:cNvSpPr>
              <p:nvPr/>
            </p:nvSpPr>
            <p:spPr bwMode="auto">
              <a:xfrm flipV="1">
                <a:off x="2098" y="1352"/>
                <a:ext cx="194" cy="23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70" name="Line 13"/>
              <p:cNvSpPr>
                <a:spLocks noChangeShapeType="1"/>
              </p:cNvSpPr>
              <p:nvPr/>
            </p:nvSpPr>
            <p:spPr bwMode="auto">
              <a:xfrm>
                <a:off x="2106" y="1826"/>
                <a:ext cx="146" cy="2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71" name="Line 14"/>
              <p:cNvSpPr>
                <a:spLocks noChangeShapeType="1"/>
              </p:cNvSpPr>
              <p:nvPr/>
            </p:nvSpPr>
            <p:spPr bwMode="auto">
              <a:xfrm>
                <a:off x="2448" y="1347"/>
                <a:ext cx="144" cy="24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72" name="Line 15"/>
              <p:cNvSpPr>
                <a:spLocks noChangeShapeType="1"/>
              </p:cNvSpPr>
              <p:nvPr/>
            </p:nvSpPr>
            <p:spPr bwMode="auto">
              <a:xfrm>
                <a:off x="2351" y="873"/>
                <a:ext cx="0" cy="18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1811" y="1554"/>
                <a:ext cx="1080" cy="296"/>
                <a:chOff x="1567" y="1522"/>
                <a:chExt cx="1080" cy="296"/>
              </a:xfrm>
            </p:grpSpPr>
            <p:grpSp>
              <p:nvGrpSpPr>
                <p:cNvPr id="7" name="Group 17"/>
                <p:cNvGrpSpPr>
                  <a:grpSpLocks/>
                </p:cNvGrpSpPr>
                <p:nvPr/>
              </p:nvGrpSpPr>
              <p:grpSpPr bwMode="auto">
                <a:xfrm>
                  <a:off x="1567" y="1522"/>
                  <a:ext cx="350" cy="296"/>
                  <a:chOff x="4288" y="1746"/>
                  <a:chExt cx="350" cy="296"/>
                </a:xfrm>
              </p:grpSpPr>
              <p:sp>
                <p:nvSpPr>
                  <p:cNvPr id="39979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1746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en-US" sz="2000" b="1">
                      <a:solidFill>
                        <a:srgbClr val="FAFD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9980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65" y="1769"/>
                    <a:ext cx="19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 algn="r" eaLnBrk="0" hangingPunct="0"/>
                    <a:r>
                      <a:rPr lang="en-US" altLang="zh-CN" sz="2000" b="1">
                        <a:latin typeface="Times New Roman" pitchFamily="18" charset="0"/>
                      </a:rPr>
                      <a:t>2</a:t>
                    </a:r>
                  </a:p>
                </p:txBody>
              </p:sp>
            </p:grpSp>
            <p:grpSp>
              <p:nvGrpSpPr>
                <p:cNvPr id="8" name="Group 20"/>
                <p:cNvGrpSpPr>
                  <a:grpSpLocks/>
                </p:cNvGrpSpPr>
                <p:nvPr/>
              </p:nvGrpSpPr>
              <p:grpSpPr bwMode="auto">
                <a:xfrm>
                  <a:off x="2297" y="1522"/>
                  <a:ext cx="350" cy="296"/>
                  <a:chOff x="4288" y="1746"/>
                  <a:chExt cx="350" cy="296"/>
                </a:xfrm>
              </p:grpSpPr>
              <p:sp>
                <p:nvSpPr>
                  <p:cNvPr id="39977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4288" y="1746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en-US" sz="2000" b="1">
                      <a:solidFill>
                        <a:srgbClr val="FAFD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9978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65" y="1769"/>
                    <a:ext cx="19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 algn="r" eaLnBrk="0" hangingPunct="0"/>
                    <a:r>
                      <a:rPr lang="en-US" altLang="zh-CN" sz="2000" b="1">
                        <a:latin typeface="Times New Roman" pitchFamily="18" charset="0"/>
                      </a:rPr>
                      <a:t>3</a:t>
                    </a:r>
                  </a:p>
                </p:txBody>
              </p:sp>
            </p:grpSp>
          </p:grpSp>
          <p:sp>
            <p:nvSpPr>
              <p:cNvPr id="39974" name="Line 23"/>
              <p:cNvSpPr>
                <a:spLocks noChangeShapeType="1"/>
              </p:cNvSpPr>
              <p:nvPr/>
            </p:nvSpPr>
            <p:spPr bwMode="auto">
              <a:xfrm flipH="1">
                <a:off x="2452" y="1814"/>
                <a:ext cx="134" cy="2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963" name="Text Box 24"/>
            <p:cNvSpPr txBox="1">
              <a:spLocks noChangeArrowheads="1"/>
            </p:cNvSpPr>
            <p:nvPr/>
          </p:nvSpPr>
          <p:spPr bwMode="auto">
            <a:xfrm>
              <a:off x="2468" y="1300"/>
              <a:ext cx="47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 b="1">
                  <a:latin typeface="Times New Roman" pitchFamily="18" charset="0"/>
                </a:rPr>
                <a:t>x &gt;= y</a:t>
              </a:r>
            </a:p>
          </p:txBody>
        </p:sp>
        <p:sp>
          <p:nvSpPr>
            <p:cNvPr id="39964" name="Text Box 25"/>
            <p:cNvSpPr txBox="1">
              <a:spLocks noChangeArrowheads="1"/>
            </p:cNvSpPr>
            <p:nvPr/>
          </p:nvSpPr>
          <p:spPr bwMode="auto">
            <a:xfrm>
              <a:off x="1804" y="1300"/>
              <a:ext cx="47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 b="1">
                  <a:latin typeface="Times New Roman" pitchFamily="18" charset="0"/>
                </a:rPr>
                <a:t>x &lt; y</a:t>
              </a:r>
            </a:p>
          </p:txBody>
        </p:sp>
        <p:sp>
          <p:nvSpPr>
            <p:cNvPr id="39965" name="Text Box 26"/>
            <p:cNvSpPr txBox="1">
              <a:spLocks noChangeArrowheads="1"/>
            </p:cNvSpPr>
            <p:nvPr/>
          </p:nvSpPr>
          <p:spPr bwMode="auto">
            <a:xfrm>
              <a:off x="2820" y="1598"/>
              <a:ext cx="47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 b="1">
                  <a:latin typeface="Times New Roman" pitchFamily="18" charset="0"/>
                </a:rPr>
                <a:t>x = y</a:t>
              </a:r>
            </a:p>
          </p:txBody>
        </p:sp>
        <p:sp>
          <p:nvSpPr>
            <p:cNvPr id="39966" name="Text Box 27"/>
            <p:cNvSpPr txBox="1">
              <a:spLocks noChangeArrowheads="1"/>
            </p:cNvSpPr>
            <p:nvPr/>
          </p:nvSpPr>
          <p:spPr bwMode="auto">
            <a:xfrm>
              <a:off x="1256" y="1560"/>
              <a:ext cx="592" cy="28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600" b="1">
                  <a:latin typeface="Times New Roman" pitchFamily="18" charset="0"/>
                </a:rPr>
                <a:t>y = 0</a:t>
              </a:r>
            </a:p>
            <a:p>
              <a:pPr algn="ctr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600" b="1">
                  <a:latin typeface="Times New Roman" pitchFamily="18" charset="0"/>
                </a:rPr>
                <a:t>x = x + 1</a:t>
              </a:r>
            </a:p>
          </p:txBody>
        </p:sp>
      </p:grpSp>
      <p:sp>
        <p:nvSpPr>
          <p:cNvPr id="230428" name="Text Box 28"/>
          <p:cNvSpPr txBox="1">
            <a:spLocks noChangeArrowheads="1"/>
          </p:cNvSpPr>
          <p:nvPr/>
        </p:nvSpPr>
        <p:spPr bwMode="auto">
          <a:xfrm>
            <a:off x="4706938" y="4171950"/>
            <a:ext cx="1577975" cy="16287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1">
                <a:latin typeface="Helvetica" pitchFamily="34" charset="0"/>
              </a:rPr>
              <a:t>if (x &lt; y)</a:t>
            </a:r>
          </a:p>
          <a:p>
            <a:pPr eaLnBrk="0" hangingPunct="0"/>
            <a:r>
              <a:rPr lang="en-US" altLang="zh-CN" sz="2000" b="1">
                <a:latin typeface="Helvetica" pitchFamily="34" charset="0"/>
              </a:rPr>
              <a:t>{</a:t>
            </a:r>
          </a:p>
          <a:p>
            <a:pPr eaLnBrk="0" hangingPunct="0"/>
            <a:r>
              <a:rPr lang="en-US" altLang="zh-CN" sz="2000" b="1">
                <a:latin typeface="Helvetica" pitchFamily="34" charset="0"/>
              </a:rPr>
              <a:t>   y = 0;</a:t>
            </a:r>
          </a:p>
          <a:p>
            <a:pPr eaLnBrk="0" hangingPunct="0"/>
            <a:r>
              <a:rPr lang="en-US" altLang="zh-CN" sz="2000" b="1">
                <a:latin typeface="Helvetica" pitchFamily="34" charset="0"/>
              </a:rPr>
              <a:t>   x = x + 1;</a:t>
            </a:r>
          </a:p>
          <a:p>
            <a:pPr eaLnBrk="0" hangingPunct="0"/>
            <a:r>
              <a:rPr lang="en-US" altLang="zh-CN" sz="2000" b="1">
                <a:latin typeface="Helvetica" pitchFamily="34" charset="0"/>
              </a:rPr>
              <a:t>}</a:t>
            </a:r>
          </a:p>
        </p:txBody>
      </p: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6350000" y="3824288"/>
            <a:ext cx="2433638" cy="2324100"/>
            <a:chOff x="3159" y="2035"/>
            <a:chExt cx="1533" cy="1464"/>
          </a:xfrm>
        </p:grpSpPr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4079" y="3203"/>
              <a:ext cx="350" cy="296"/>
              <a:chOff x="4738" y="2684"/>
              <a:chExt cx="350" cy="296"/>
            </a:xfrm>
          </p:grpSpPr>
          <p:sp>
            <p:nvSpPr>
              <p:cNvPr id="39960" name="Oval 31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 sz="2000" b="1">
                  <a:solidFill>
                    <a:srgbClr val="FAFD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961" name="Text Box 32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 b="1">
                    <a:latin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11" name="Group 33"/>
            <p:cNvGrpSpPr>
              <a:grpSpLocks/>
            </p:cNvGrpSpPr>
            <p:nvPr/>
          </p:nvGrpSpPr>
          <p:grpSpPr bwMode="auto">
            <a:xfrm>
              <a:off x="4079" y="2229"/>
              <a:ext cx="350" cy="296"/>
              <a:chOff x="3838" y="2684"/>
              <a:chExt cx="350" cy="296"/>
            </a:xfrm>
          </p:grpSpPr>
          <p:sp>
            <p:nvSpPr>
              <p:cNvPr id="39958" name="Oval 34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 sz="2000" b="1">
                  <a:solidFill>
                    <a:srgbClr val="FAFD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959" name="Text Box 35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39948" name="Line 36"/>
            <p:cNvSpPr>
              <a:spLocks noChangeShapeType="1"/>
            </p:cNvSpPr>
            <p:nvPr/>
          </p:nvSpPr>
          <p:spPr bwMode="auto">
            <a:xfrm flipV="1">
              <a:off x="4001" y="2514"/>
              <a:ext cx="194" cy="2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9" name="Line 37"/>
            <p:cNvSpPr>
              <a:spLocks noChangeShapeType="1"/>
            </p:cNvSpPr>
            <p:nvPr/>
          </p:nvSpPr>
          <p:spPr bwMode="auto">
            <a:xfrm>
              <a:off x="4009" y="2988"/>
              <a:ext cx="146" cy="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0" name="Line 38"/>
            <p:cNvSpPr>
              <a:spLocks noChangeShapeType="1"/>
            </p:cNvSpPr>
            <p:nvPr/>
          </p:nvSpPr>
          <p:spPr bwMode="auto">
            <a:xfrm>
              <a:off x="4254" y="2035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39"/>
            <p:cNvGrpSpPr>
              <a:grpSpLocks/>
            </p:cNvGrpSpPr>
            <p:nvPr/>
          </p:nvGrpSpPr>
          <p:grpSpPr bwMode="auto">
            <a:xfrm>
              <a:off x="3714" y="2716"/>
              <a:ext cx="350" cy="296"/>
              <a:chOff x="4288" y="1746"/>
              <a:chExt cx="350" cy="296"/>
            </a:xfrm>
          </p:grpSpPr>
          <p:sp>
            <p:nvSpPr>
              <p:cNvPr id="39956" name="Oval 40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 sz="2000" b="1">
                  <a:solidFill>
                    <a:srgbClr val="FAFD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957" name="Text Box 41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altLang="zh-CN" sz="2000" b="1">
                    <a:latin typeface="Times New Roman" pitchFamily="18" charset="0"/>
                  </a:rPr>
                  <a:t>2</a:t>
                </a:r>
              </a:p>
            </p:txBody>
          </p:sp>
        </p:grpSp>
        <p:sp>
          <p:nvSpPr>
            <p:cNvPr id="39952" name="Line 42"/>
            <p:cNvSpPr>
              <a:spLocks noChangeShapeType="1"/>
            </p:cNvSpPr>
            <p:nvPr/>
          </p:nvSpPr>
          <p:spPr bwMode="auto">
            <a:xfrm>
              <a:off x="4253" y="2537"/>
              <a:ext cx="2" cy="6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3" name="Text Box 43"/>
            <p:cNvSpPr txBox="1">
              <a:spLocks noChangeArrowheads="1"/>
            </p:cNvSpPr>
            <p:nvPr/>
          </p:nvSpPr>
          <p:spPr bwMode="auto">
            <a:xfrm>
              <a:off x="4220" y="2664"/>
              <a:ext cx="47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 b="1">
                  <a:latin typeface="Times New Roman" pitchFamily="18" charset="0"/>
                </a:rPr>
                <a:t>x &gt;= y</a:t>
              </a:r>
            </a:p>
          </p:txBody>
        </p:sp>
        <p:sp>
          <p:nvSpPr>
            <p:cNvPr id="39954" name="Text Box 44"/>
            <p:cNvSpPr txBox="1">
              <a:spLocks noChangeArrowheads="1"/>
            </p:cNvSpPr>
            <p:nvPr/>
          </p:nvSpPr>
          <p:spPr bwMode="auto">
            <a:xfrm>
              <a:off x="3707" y="2462"/>
              <a:ext cx="47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 b="1">
                  <a:latin typeface="Times New Roman" pitchFamily="18" charset="0"/>
                </a:rPr>
                <a:t>x &lt; y</a:t>
              </a:r>
            </a:p>
          </p:txBody>
        </p:sp>
        <p:sp>
          <p:nvSpPr>
            <p:cNvPr id="39955" name="Text Box 45"/>
            <p:cNvSpPr txBox="1">
              <a:spLocks noChangeArrowheads="1"/>
            </p:cNvSpPr>
            <p:nvPr/>
          </p:nvSpPr>
          <p:spPr bwMode="auto">
            <a:xfrm>
              <a:off x="3159" y="2722"/>
              <a:ext cx="592" cy="28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600" b="1">
                  <a:latin typeface="Times New Roman" pitchFamily="18" charset="0"/>
                </a:rPr>
                <a:t>y = 0</a:t>
              </a:r>
            </a:p>
            <a:p>
              <a:pPr algn="ctr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600" b="1">
                  <a:latin typeface="Times New Roman" pitchFamily="18" charset="0"/>
                </a:rPr>
                <a:t>x = x + 1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Footer Placeholder 4"/>
          <p:cNvSpPr txBox="1">
            <a:spLocks noGrp="1"/>
          </p:cNvSpPr>
          <p:nvPr/>
        </p:nvSpPr>
        <p:spPr bwMode="auto">
          <a:xfrm>
            <a:off x="4105275" y="6427788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lang="en-US" sz="900">
              <a:latin typeface="Times New Roman" pitchFamily="18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zh-CN" smtClean="0"/>
              <a:t>CFG : while and for Loops</a:t>
            </a: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381000" y="1509713"/>
            <a:ext cx="1668463" cy="19335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1">
                <a:latin typeface="Helvetica" pitchFamily="34" charset="0"/>
              </a:rPr>
              <a:t>x = 0;</a:t>
            </a:r>
          </a:p>
          <a:p>
            <a:pPr eaLnBrk="0" hangingPunct="0"/>
            <a:r>
              <a:rPr lang="en-US" altLang="zh-CN" sz="2000" b="1">
                <a:latin typeface="Helvetica" pitchFamily="34" charset="0"/>
              </a:rPr>
              <a:t>while (x &lt; y)</a:t>
            </a:r>
          </a:p>
          <a:p>
            <a:pPr eaLnBrk="0" hangingPunct="0"/>
            <a:r>
              <a:rPr lang="en-US" altLang="zh-CN" sz="2000" b="1">
                <a:latin typeface="Helvetica" pitchFamily="34" charset="0"/>
              </a:rPr>
              <a:t>{</a:t>
            </a:r>
          </a:p>
          <a:p>
            <a:pPr eaLnBrk="0" hangingPunct="0"/>
            <a:r>
              <a:rPr lang="en-US" altLang="zh-CN" sz="2000" b="1">
                <a:latin typeface="Helvetica" pitchFamily="34" charset="0"/>
              </a:rPr>
              <a:t>   y = f (x, y);</a:t>
            </a:r>
          </a:p>
          <a:p>
            <a:pPr eaLnBrk="0" hangingPunct="0"/>
            <a:r>
              <a:rPr lang="en-US" altLang="zh-CN" sz="2000" b="1">
                <a:latin typeface="Helvetica" pitchFamily="34" charset="0"/>
              </a:rPr>
              <a:t>   x = x + 1;</a:t>
            </a:r>
          </a:p>
          <a:p>
            <a:pPr eaLnBrk="0" hangingPunct="0"/>
            <a:r>
              <a:rPr lang="en-US" altLang="zh-CN" sz="2000" b="1">
                <a:latin typeface="Helvetica" pitchFamily="34" charset="0"/>
              </a:rPr>
              <a:t>}</a:t>
            </a: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2578100" y="1042988"/>
            <a:ext cx="1182688" cy="777875"/>
            <a:chOff x="1904" y="888"/>
            <a:chExt cx="745" cy="490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2299" y="1082"/>
              <a:ext cx="350" cy="296"/>
              <a:chOff x="3838" y="2684"/>
              <a:chExt cx="350" cy="296"/>
            </a:xfrm>
          </p:grpSpPr>
          <p:sp>
            <p:nvSpPr>
              <p:cNvPr id="43072" name="Oval 11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 sz="2000" b="1">
                  <a:solidFill>
                    <a:srgbClr val="FAFD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073" name="Text Box 12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43070" name="Line 16"/>
            <p:cNvSpPr>
              <a:spLocks noChangeShapeType="1"/>
            </p:cNvSpPr>
            <p:nvPr/>
          </p:nvSpPr>
          <p:spPr bwMode="auto">
            <a:xfrm>
              <a:off x="2474" y="888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1" name="Text Box 27"/>
            <p:cNvSpPr txBox="1">
              <a:spLocks noChangeArrowheads="1"/>
            </p:cNvSpPr>
            <p:nvPr/>
          </p:nvSpPr>
          <p:spPr bwMode="auto">
            <a:xfrm>
              <a:off x="1904" y="1123"/>
              <a:ext cx="47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 b="1">
                  <a:latin typeface="Times New Roman" pitchFamily="18" charset="0"/>
                </a:rPr>
                <a:t>x = 0</a:t>
              </a:r>
            </a:p>
          </p:txBody>
        </p:sp>
      </p:grp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2689225" y="2986088"/>
            <a:ext cx="1601788" cy="925512"/>
            <a:chOff x="1974" y="2112"/>
            <a:chExt cx="1009" cy="583"/>
          </a:xfrm>
        </p:grpSpPr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2633" y="2112"/>
              <a:ext cx="350" cy="296"/>
              <a:chOff x="4288" y="1746"/>
              <a:chExt cx="350" cy="296"/>
            </a:xfrm>
          </p:grpSpPr>
          <p:sp>
            <p:nvSpPr>
              <p:cNvPr id="43067" name="Oval 2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 sz="2000" b="1">
                  <a:solidFill>
                    <a:srgbClr val="FAFD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068" name="Text Box 23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altLang="zh-CN" sz="2000" b="1">
                    <a:latin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1974" y="2112"/>
              <a:ext cx="592" cy="583"/>
              <a:chOff x="1974" y="2112"/>
              <a:chExt cx="592" cy="583"/>
            </a:xfrm>
          </p:grpSpPr>
          <p:grpSp>
            <p:nvGrpSpPr>
              <p:cNvPr id="7" name="Group 18"/>
              <p:cNvGrpSpPr>
                <a:grpSpLocks/>
              </p:cNvGrpSpPr>
              <p:nvPr/>
            </p:nvGrpSpPr>
            <p:grpSpPr bwMode="auto">
              <a:xfrm>
                <a:off x="2023" y="2112"/>
                <a:ext cx="350" cy="296"/>
                <a:chOff x="4288" y="1746"/>
                <a:chExt cx="350" cy="296"/>
              </a:xfrm>
            </p:grpSpPr>
            <p:sp>
              <p:nvSpPr>
                <p:cNvPr id="43065" name="Oval 19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000" b="1">
                    <a:solidFill>
                      <a:srgbClr val="FAFD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6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 eaLnBrk="0" hangingPunct="0"/>
                  <a:r>
                    <a:rPr lang="en-US" altLang="zh-CN" sz="2000" b="1">
                      <a:latin typeface="Times New Roman" pitchFamily="18" charset="0"/>
                    </a:rPr>
                    <a:t>3</a:t>
                  </a:r>
                </a:p>
              </p:txBody>
            </p:sp>
          </p:grpSp>
          <p:sp>
            <p:nvSpPr>
              <p:cNvPr id="43064" name="Text Box 28"/>
              <p:cNvSpPr txBox="1">
                <a:spLocks noChangeArrowheads="1"/>
              </p:cNvSpPr>
              <p:nvPr/>
            </p:nvSpPr>
            <p:spPr bwMode="auto">
              <a:xfrm>
                <a:off x="1974" y="2406"/>
                <a:ext cx="592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itchFamily="18" charset="0"/>
                  </a:rPr>
                  <a:t>y =f(x,y)</a:t>
                </a:r>
              </a:p>
              <a:p>
                <a:pPr algn="ctr" eaLnBrk="0" hangingPunct="0"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itchFamily="18" charset="0"/>
                  </a:rPr>
                  <a:t>x = x + 1</a:t>
                </a:r>
              </a:p>
            </p:txBody>
          </p:sp>
        </p:grpSp>
      </p:grp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2655888" y="2276475"/>
            <a:ext cx="1744662" cy="1120775"/>
            <a:chOff x="1953" y="1665"/>
            <a:chExt cx="1099" cy="706"/>
          </a:xfrm>
        </p:grpSpPr>
        <p:sp>
          <p:nvSpPr>
            <p:cNvPr id="43056" name="Line 14"/>
            <p:cNvSpPr>
              <a:spLocks noChangeShapeType="1"/>
            </p:cNvSpPr>
            <p:nvPr/>
          </p:nvSpPr>
          <p:spPr bwMode="auto">
            <a:xfrm>
              <a:off x="2566" y="1910"/>
              <a:ext cx="146" cy="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7" name="Line 24"/>
            <p:cNvSpPr>
              <a:spLocks noChangeShapeType="1"/>
            </p:cNvSpPr>
            <p:nvPr/>
          </p:nvSpPr>
          <p:spPr bwMode="auto">
            <a:xfrm flipH="1">
              <a:off x="2296" y="1918"/>
              <a:ext cx="114" cy="2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8" name="Text Box 25"/>
            <p:cNvSpPr txBox="1">
              <a:spLocks noChangeArrowheads="1"/>
            </p:cNvSpPr>
            <p:nvPr/>
          </p:nvSpPr>
          <p:spPr bwMode="auto">
            <a:xfrm>
              <a:off x="2580" y="1850"/>
              <a:ext cx="47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 b="1">
                  <a:latin typeface="Times New Roman" pitchFamily="18" charset="0"/>
                </a:rPr>
                <a:t>x &gt;= y</a:t>
              </a:r>
            </a:p>
          </p:txBody>
        </p:sp>
        <p:sp>
          <p:nvSpPr>
            <p:cNvPr id="43059" name="Text Box 26"/>
            <p:cNvSpPr txBox="1">
              <a:spLocks noChangeArrowheads="1"/>
            </p:cNvSpPr>
            <p:nvPr/>
          </p:nvSpPr>
          <p:spPr bwMode="auto">
            <a:xfrm>
              <a:off x="1953" y="1850"/>
              <a:ext cx="47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 b="1">
                  <a:latin typeface="Times New Roman" pitchFamily="18" charset="0"/>
                </a:rPr>
                <a:t>x &lt; y</a:t>
              </a:r>
            </a:p>
          </p:txBody>
        </p:sp>
        <p:cxnSp>
          <p:nvCxnSpPr>
            <p:cNvPr id="43060" name="AutoShape 30"/>
            <p:cNvCxnSpPr>
              <a:cxnSpLocks noChangeShapeType="1"/>
              <a:stCxn id="43065" idx="3"/>
              <a:endCxn id="43030" idx="1"/>
            </p:cNvCxnSpPr>
            <p:nvPr/>
          </p:nvCxnSpPr>
          <p:spPr bwMode="auto">
            <a:xfrm rot="5400000" flipH="1" flipV="1">
              <a:off x="1860" y="1879"/>
              <a:ext cx="706" cy="277"/>
            </a:xfrm>
            <a:prstGeom prst="curvedConnector5">
              <a:avLst>
                <a:gd name="adj1" fmla="val -25639"/>
                <a:gd name="adj2" fmla="val -145852"/>
                <a:gd name="adj3" fmla="val 125639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  <p:sp>
        <p:nvSpPr>
          <p:cNvPr id="195616" name="Text Box 32"/>
          <p:cNvSpPr txBox="1">
            <a:spLocks noChangeArrowheads="1"/>
          </p:cNvSpPr>
          <p:nvPr/>
        </p:nvSpPr>
        <p:spPr bwMode="auto">
          <a:xfrm>
            <a:off x="3436938" y="4071938"/>
            <a:ext cx="2662237" cy="13239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1">
                <a:latin typeface="Helvetica" pitchFamily="34" charset="0"/>
              </a:rPr>
              <a:t>for (x = 0; x &lt; y; x++)</a:t>
            </a:r>
          </a:p>
          <a:p>
            <a:pPr eaLnBrk="0" hangingPunct="0"/>
            <a:r>
              <a:rPr lang="en-US" altLang="zh-CN" sz="2000" b="1">
                <a:latin typeface="Helvetica" pitchFamily="34" charset="0"/>
              </a:rPr>
              <a:t>{</a:t>
            </a:r>
          </a:p>
          <a:p>
            <a:pPr eaLnBrk="0" hangingPunct="0"/>
            <a:r>
              <a:rPr lang="en-US" altLang="zh-CN" sz="2000" b="1">
                <a:latin typeface="Helvetica" pitchFamily="34" charset="0"/>
              </a:rPr>
              <a:t>   y = f (x, y);</a:t>
            </a:r>
          </a:p>
          <a:p>
            <a:pPr eaLnBrk="0" hangingPunct="0"/>
            <a:r>
              <a:rPr lang="en-US" altLang="zh-CN" sz="2000" b="1">
                <a:latin typeface="Helvetica" pitchFamily="34" charset="0"/>
              </a:rPr>
              <a:t>}</a:t>
            </a:r>
          </a:p>
        </p:txBody>
      </p:sp>
      <p:grpSp>
        <p:nvGrpSpPr>
          <p:cNvPr id="9" name="Group 77"/>
          <p:cNvGrpSpPr>
            <a:grpSpLocks/>
          </p:cNvGrpSpPr>
          <p:nvPr/>
        </p:nvGrpSpPr>
        <p:grpSpPr bwMode="auto">
          <a:xfrm>
            <a:off x="7534275" y="2341563"/>
            <a:ext cx="555625" cy="1162050"/>
            <a:chOff x="4746" y="1706"/>
            <a:chExt cx="350" cy="732"/>
          </a:xfrm>
        </p:grpSpPr>
        <p:grpSp>
          <p:nvGrpSpPr>
            <p:cNvPr id="10" name="Group 37"/>
            <p:cNvGrpSpPr>
              <a:grpSpLocks/>
            </p:cNvGrpSpPr>
            <p:nvPr/>
          </p:nvGrpSpPr>
          <p:grpSpPr bwMode="auto">
            <a:xfrm>
              <a:off x="4746" y="1900"/>
              <a:ext cx="350" cy="296"/>
              <a:chOff x="3838" y="2684"/>
              <a:chExt cx="350" cy="296"/>
            </a:xfrm>
          </p:grpSpPr>
          <p:sp>
            <p:nvSpPr>
              <p:cNvPr id="43054" name="Oval 38" descr="Light downward diagonal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pattFill prst="ltDnDiag">
                <a:fgClr>
                  <a:srgbClr val="3399FF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 sz="2000" b="1">
                  <a:solidFill>
                    <a:srgbClr val="FAFD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055" name="Text Box 39" descr="Light downward diagonal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pattFill prst="ltDnDiag">
                <a:fgClr>
                  <a:srgbClr val="3399FF"/>
                </a:fgClr>
                <a:bgClr>
                  <a:schemeClr val="bg1"/>
                </a:bgClr>
              </a:patt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43052" name="Line 41"/>
            <p:cNvSpPr>
              <a:spLocks noChangeShapeType="1"/>
            </p:cNvSpPr>
            <p:nvPr/>
          </p:nvSpPr>
          <p:spPr bwMode="auto">
            <a:xfrm flipH="1">
              <a:off x="4921" y="2193"/>
              <a:ext cx="1" cy="2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3" name="Line 42"/>
            <p:cNvSpPr>
              <a:spLocks noChangeShapeType="1"/>
            </p:cNvSpPr>
            <p:nvPr/>
          </p:nvSpPr>
          <p:spPr bwMode="auto">
            <a:xfrm>
              <a:off x="4921" y="1706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5639" name="Text Box 55"/>
          <p:cNvSpPr txBox="1">
            <a:spLocks noChangeArrowheads="1"/>
          </p:cNvSpPr>
          <p:nvPr/>
        </p:nvSpPr>
        <p:spPr bwMode="auto">
          <a:xfrm>
            <a:off x="7602538" y="5316538"/>
            <a:ext cx="939800" cy="2143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CN" sz="1600" b="1">
                <a:solidFill>
                  <a:schemeClr val="tx2"/>
                </a:solidFill>
                <a:latin typeface="Times New Roman" pitchFamily="18" charset="0"/>
              </a:rPr>
              <a:t>x = x + 1</a:t>
            </a:r>
          </a:p>
        </p:txBody>
      </p:sp>
      <p:grpSp>
        <p:nvGrpSpPr>
          <p:cNvPr id="11" name="Group 71"/>
          <p:cNvGrpSpPr>
            <a:grpSpLocks/>
          </p:cNvGrpSpPr>
          <p:nvPr/>
        </p:nvGrpSpPr>
        <p:grpSpPr bwMode="auto">
          <a:xfrm>
            <a:off x="6088063" y="3516313"/>
            <a:ext cx="2641600" cy="2122487"/>
            <a:chOff x="3835" y="2446"/>
            <a:chExt cx="1664" cy="1337"/>
          </a:xfrm>
        </p:grpSpPr>
        <p:grpSp>
          <p:nvGrpSpPr>
            <p:cNvPr id="12" name="Group 34"/>
            <p:cNvGrpSpPr>
              <a:grpSpLocks/>
            </p:cNvGrpSpPr>
            <p:nvPr/>
          </p:nvGrpSpPr>
          <p:grpSpPr bwMode="auto">
            <a:xfrm>
              <a:off x="4747" y="2446"/>
              <a:ext cx="350" cy="296"/>
              <a:chOff x="4738" y="2684"/>
              <a:chExt cx="350" cy="296"/>
            </a:xfrm>
          </p:grpSpPr>
          <p:sp>
            <p:nvSpPr>
              <p:cNvPr id="43049" name="Oval 35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 sz="2000" b="1">
                  <a:solidFill>
                    <a:srgbClr val="FAFD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050" name="Text Box 36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solidFill>
                <a:srgbClr val="0066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 b="1">
                    <a:latin typeface="Times New Roman" pitchFamily="18" charset="0"/>
                  </a:rPr>
                  <a:t>2</a:t>
                </a:r>
              </a:p>
            </p:txBody>
          </p:sp>
        </p:grpSp>
        <p:sp>
          <p:nvSpPr>
            <p:cNvPr id="43033" name="Line 40"/>
            <p:cNvSpPr>
              <a:spLocks noChangeShapeType="1"/>
            </p:cNvSpPr>
            <p:nvPr/>
          </p:nvSpPr>
          <p:spPr bwMode="auto">
            <a:xfrm>
              <a:off x="5013" y="2728"/>
              <a:ext cx="146" cy="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" name="Group 43"/>
            <p:cNvGrpSpPr>
              <a:grpSpLocks/>
            </p:cNvGrpSpPr>
            <p:nvPr/>
          </p:nvGrpSpPr>
          <p:grpSpPr bwMode="auto">
            <a:xfrm>
              <a:off x="4468" y="2930"/>
              <a:ext cx="350" cy="296"/>
              <a:chOff x="4288" y="1746"/>
              <a:chExt cx="350" cy="296"/>
            </a:xfrm>
          </p:grpSpPr>
          <p:sp>
            <p:nvSpPr>
              <p:cNvPr id="43047" name="Oval 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 sz="2000" b="1">
                  <a:solidFill>
                    <a:srgbClr val="FAFD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048" name="Text Box 4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altLang="zh-CN" sz="2000" b="1">
                    <a:latin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14" name="Group 46"/>
            <p:cNvGrpSpPr>
              <a:grpSpLocks/>
            </p:cNvGrpSpPr>
            <p:nvPr/>
          </p:nvGrpSpPr>
          <p:grpSpPr bwMode="auto">
            <a:xfrm>
              <a:off x="5080" y="2930"/>
              <a:ext cx="350" cy="296"/>
              <a:chOff x="4288" y="1746"/>
              <a:chExt cx="350" cy="296"/>
            </a:xfrm>
          </p:grpSpPr>
          <p:sp>
            <p:nvSpPr>
              <p:cNvPr id="43045" name="Oval 47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 sz="2000" b="1">
                  <a:solidFill>
                    <a:srgbClr val="FAFD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046" name="Text Box 48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altLang="zh-CN" sz="2000" b="1">
                    <a:latin typeface="Times New Roman" pitchFamily="18" charset="0"/>
                  </a:rPr>
                  <a:t>5</a:t>
                </a:r>
              </a:p>
            </p:txBody>
          </p:sp>
        </p:grpSp>
        <p:sp>
          <p:nvSpPr>
            <p:cNvPr id="43036" name="Line 49"/>
            <p:cNvSpPr>
              <a:spLocks noChangeShapeType="1"/>
            </p:cNvSpPr>
            <p:nvPr/>
          </p:nvSpPr>
          <p:spPr bwMode="auto">
            <a:xfrm flipH="1">
              <a:off x="4743" y="2736"/>
              <a:ext cx="114" cy="2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7" name="Text Box 50"/>
            <p:cNvSpPr txBox="1">
              <a:spLocks noChangeArrowheads="1"/>
            </p:cNvSpPr>
            <p:nvPr/>
          </p:nvSpPr>
          <p:spPr bwMode="auto">
            <a:xfrm>
              <a:off x="5027" y="2668"/>
              <a:ext cx="47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 b="1">
                  <a:latin typeface="Times New Roman" pitchFamily="18" charset="0"/>
                </a:rPr>
                <a:t>x &gt;= y</a:t>
              </a:r>
            </a:p>
          </p:txBody>
        </p:sp>
        <p:sp>
          <p:nvSpPr>
            <p:cNvPr id="43038" name="Text Box 51"/>
            <p:cNvSpPr txBox="1">
              <a:spLocks noChangeArrowheads="1"/>
            </p:cNvSpPr>
            <p:nvPr/>
          </p:nvSpPr>
          <p:spPr bwMode="auto">
            <a:xfrm>
              <a:off x="4400" y="2668"/>
              <a:ext cx="47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 b="1">
                  <a:latin typeface="Times New Roman" pitchFamily="18" charset="0"/>
                </a:rPr>
                <a:t>x &lt; y</a:t>
              </a:r>
            </a:p>
          </p:txBody>
        </p:sp>
        <p:sp>
          <p:nvSpPr>
            <p:cNvPr id="43039" name="Text Box 53"/>
            <p:cNvSpPr txBox="1">
              <a:spLocks noChangeArrowheads="1"/>
            </p:cNvSpPr>
            <p:nvPr/>
          </p:nvSpPr>
          <p:spPr bwMode="auto">
            <a:xfrm>
              <a:off x="3835" y="3028"/>
              <a:ext cx="686" cy="1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600" b="1">
                  <a:latin typeface="Times New Roman" pitchFamily="18" charset="0"/>
                </a:rPr>
                <a:t>y = f (x, y)</a:t>
              </a:r>
            </a:p>
          </p:txBody>
        </p:sp>
        <p:cxnSp>
          <p:nvCxnSpPr>
            <p:cNvPr id="43040" name="AutoShape 54"/>
            <p:cNvCxnSpPr>
              <a:cxnSpLocks noChangeShapeType="1"/>
              <a:stCxn id="43043" idx="3"/>
              <a:endCxn id="43049" idx="1"/>
            </p:cNvCxnSpPr>
            <p:nvPr/>
          </p:nvCxnSpPr>
          <p:spPr bwMode="auto">
            <a:xfrm rot="5400000" flipH="1" flipV="1">
              <a:off x="4027" y="2975"/>
              <a:ext cx="1263" cy="279"/>
            </a:xfrm>
            <a:prstGeom prst="curvedConnector5">
              <a:avLst>
                <a:gd name="adj1" fmla="val -14329"/>
                <a:gd name="adj2" fmla="val -164162"/>
                <a:gd name="adj3" fmla="val 114329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grpSp>
          <p:nvGrpSpPr>
            <p:cNvPr id="15" name="Group 56"/>
            <p:cNvGrpSpPr>
              <a:grpSpLocks/>
            </p:cNvGrpSpPr>
            <p:nvPr/>
          </p:nvGrpSpPr>
          <p:grpSpPr bwMode="auto">
            <a:xfrm>
              <a:off x="4468" y="3487"/>
              <a:ext cx="350" cy="296"/>
              <a:chOff x="4288" y="1746"/>
              <a:chExt cx="350" cy="296"/>
            </a:xfrm>
          </p:grpSpPr>
          <p:sp>
            <p:nvSpPr>
              <p:cNvPr id="43043" name="Oval 57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 sz="2000" b="1">
                  <a:solidFill>
                    <a:srgbClr val="FAFD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044" name="Text Box 58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altLang="zh-CN" sz="2000" b="1">
                    <a:latin typeface="Times New Roman" pitchFamily="18" charset="0"/>
                  </a:rPr>
                  <a:t>4</a:t>
                </a:r>
              </a:p>
            </p:txBody>
          </p:sp>
        </p:grpSp>
        <p:sp>
          <p:nvSpPr>
            <p:cNvPr id="43042" name="Line 59"/>
            <p:cNvSpPr>
              <a:spLocks noChangeShapeType="1"/>
            </p:cNvSpPr>
            <p:nvPr/>
          </p:nvSpPr>
          <p:spPr bwMode="auto">
            <a:xfrm flipH="1">
              <a:off x="4642" y="3232"/>
              <a:ext cx="1" cy="2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70"/>
          <p:cNvGrpSpPr>
            <a:grpSpLocks/>
          </p:cNvGrpSpPr>
          <p:nvPr/>
        </p:nvGrpSpPr>
        <p:grpSpPr bwMode="auto">
          <a:xfrm>
            <a:off x="3206750" y="1816100"/>
            <a:ext cx="2620963" cy="871538"/>
            <a:chOff x="2300" y="1375"/>
            <a:chExt cx="1651" cy="549"/>
          </a:xfrm>
        </p:grpSpPr>
        <p:sp>
          <p:nvSpPr>
            <p:cNvPr id="43026" name="Line 15"/>
            <p:cNvSpPr>
              <a:spLocks noChangeShapeType="1"/>
            </p:cNvSpPr>
            <p:nvPr/>
          </p:nvSpPr>
          <p:spPr bwMode="auto">
            <a:xfrm flipH="1">
              <a:off x="2474" y="1375"/>
              <a:ext cx="1" cy="2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" name="Group 67"/>
            <p:cNvGrpSpPr>
              <a:grpSpLocks/>
            </p:cNvGrpSpPr>
            <p:nvPr/>
          </p:nvGrpSpPr>
          <p:grpSpPr bwMode="auto">
            <a:xfrm>
              <a:off x="2300" y="1375"/>
              <a:ext cx="1651" cy="549"/>
              <a:chOff x="2300" y="1375"/>
              <a:chExt cx="1651" cy="549"/>
            </a:xfrm>
          </p:grpSpPr>
          <p:grpSp>
            <p:nvGrpSpPr>
              <p:cNvPr id="18" name="Group 7"/>
              <p:cNvGrpSpPr>
                <a:grpSpLocks/>
              </p:cNvGrpSpPr>
              <p:nvPr/>
            </p:nvGrpSpPr>
            <p:grpSpPr bwMode="auto">
              <a:xfrm>
                <a:off x="2300" y="1628"/>
                <a:ext cx="350" cy="296"/>
                <a:chOff x="4738" y="2684"/>
                <a:chExt cx="350" cy="296"/>
              </a:xfrm>
            </p:grpSpPr>
            <p:sp>
              <p:nvSpPr>
                <p:cNvPr id="43030" name="Oval 8" descr="Dark downward diagonal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pattFill prst="dkDnDiag">
                  <a:fgClr>
                    <a:srgbClr val="0066FF"/>
                  </a:fgClr>
                  <a:bgClr>
                    <a:schemeClr val="bg1"/>
                  </a:bgClr>
                </a:patt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2000" b="1">
                    <a:latin typeface="Times New Roman" pitchFamily="18" charset="0"/>
                  </a:endParaRPr>
                </a:p>
              </p:txBody>
            </p:sp>
            <p:sp>
              <p:nvSpPr>
                <p:cNvPr id="4303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zh-CN" sz="2000" b="1">
                      <a:latin typeface="Times New Roman" pitchFamily="18" charset="0"/>
                    </a:rPr>
                    <a:t>2</a:t>
                  </a:r>
                </a:p>
              </p:txBody>
            </p:sp>
          </p:grpSp>
          <p:sp>
            <p:nvSpPr>
              <p:cNvPr id="43029" name="AutoShape 66"/>
              <p:cNvSpPr>
                <a:spLocks/>
              </p:cNvSpPr>
              <p:nvPr/>
            </p:nvSpPr>
            <p:spPr bwMode="auto">
              <a:xfrm>
                <a:off x="2950" y="1375"/>
                <a:ext cx="1001" cy="262"/>
              </a:xfrm>
              <a:prstGeom prst="borderCallout2">
                <a:avLst>
                  <a:gd name="adj1" fmla="val 27481"/>
                  <a:gd name="adj2" fmla="val -4796"/>
                  <a:gd name="adj3" fmla="val 27481"/>
                  <a:gd name="adj4" fmla="val -23676"/>
                  <a:gd name="adj5" fmla="val 134731"/>
                  <a:gd name="adj6" fmla="val -35065"/>
                </a:avLst>
              </a:prstGeom>
              <a:solidFill>
                <a:srgbClr val="3399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2000" b="1" i="1">
                    <a:solidFill>
                      <a:srgbClr val="FAFD00"/>
                    </a:solidFill>
                    <a:latin typeface="Times New Roman" pitchFamily="18" charset="0"/>
                  </a:rPr>
                  <a:t>dummy</a:t>
                </a:r>
                <a:r>
                  <a:rPr lang="en-US" altLang="zh-CN" sz="2000" b="1">
                    <a:solidFill>
                      <a:srgbClr val="FAFD00"/>
                    </a:solidFill>
                    <a:latin typeface="Times New Roman" pitchFamily="18" charset="0"/>
                  </a:rPr>
                  <a:t> node</a:t>
                </a:r>
              </a:p>
            </p:txBody>
          </p:sp>
        </p:grpSp>
      </p:grpSp>
      <p:grpSp>
        <p:nvGrpSpPr>
          <p:cNvPr id="19" name="Group 78"/>
          <p:cNvGrpSpPr>
            <a:grpSpLocks/>
          </p:cNvGrpSpPr>
          <p:nvPr/>
        </p:nvGrpSpPr>
        <p:grpSpPr bwMode="auto">
          <a:xfrm>
            <a:off x="5194300" y="2513013"/>
            <a:ext cx="2462213" cy="655637"/>
            <a:chOff x="3272" y="1814"/>
            <a:chExt cx="1551" cy="413"/>
          </a:xfrm>
        </p:grpSpPr>
        <p:sp>
          <p:nvSpPr>
            <p:cNvPr id="43024" name="Text Box 52"/>
            <p:cNvSpPr txBox="1">
              <a:spLocks noChangeArrowheads="1"/>
            </p:cNvSpPr>
            <p:nvPr/>
          </p:nvSpPr>
          <p:spPr bwMode="auto">
            <a:xfrm>
              <a:off x="4351" y="1941"/>
              <a:ext cx="47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tx2"/>
                  </a:solidFill>
                  <a:latin typeface="Times New Roman" pitchFamily="18" charset="0"/>
                </a:rPr>
                <a:t>x = 0</a:t>
              </a:r>
            </a:p>
          </p:txBody>
        </p:sp>
        <p:sp>
          <p:nvSpPr>
            <p:cNvPr id="43025" name="AutoShape 72"/>
            <p:cNvSpPr>
              <a:spLocks/>
            </p:cNvSpPr>
            <p:nvPr/>
          </p:nvSpPr>
          <p:spPr bwMode="auto">
            <a:xfrm>
              <a:off x="3272" y="1814"/>
              <a:ext cx="1116" cy="413"/>
            </a:xfrm>
            <a:prstGeom prst="borderCallout2">
              <a:avLst>
                <a:gd name="adj1" fmla="val 17435"/>
                <a:gd name="adj2" fmla="val 104301"/>
                <a:gd name="adj3" fmla="val 17435"/>
                <a:gd name="adj4" fmla="val 123926"/>
                <a:gd name="adj5" fmla="val 47218"/>
                <a:gd name="adj6" fmla="val 144264"/>
              </a:avLst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1">
                  <a:solidFill>
                    <a:srgbClr val="FAFD00"/>
                  </a:solidFill>
                  <a:latin typeface="Times New Roman" pitchFamily="18" charset="0"/>
                </a:rPr>
                <a:t>implicitly initializes loop</a:t>
              </a:r>
            </a:p>
          </p:txBody>
        </p:sp>
      </p:grpSp>
      <p:sp>
        <p:nvSpPr>
          <p:cNvPr id="195660" name="AutoShape 76"/>
          <p:cNvSpPr>
            <a:spLocks/>
          </p:cNvSpPr>
          <p:nvPr/>
        </p:nvSpPr>
        <p:spPr bwMode="auto">
          <a:xfrm>
            <a:off x="4619625" y="5900738"/>
            <a:ext cx="1931988" cy="655637"/>
          </a:xfrm>
          <a:prstGeom prst="borderCallout2">
            <a:avLst>
              <a:gd name="adj1" fmla="val 17435"/>
              <a:gd name="adj2" fmla="val 103944"/>
              <a:gd name="adj3" fmla="val 17435"/>
              <a:gd name="adj4" fmla="val 126954"/>
              <a:gd name="adj5" fmla="val -53755"/>
              <a:gd name="adj6" fmla="val 142319"/>
            </a:avLst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 eaLnBrk="0" hangingPunct="0"/>
            <a:r>
              <a:rPr lang="en-US" altLang="zh-CN" sz="2000" b="1">
                <a:solidFill>
                  <a:srgbClr val="FAFD00"/>
                </a:solidFill>
                <a:latin typeface="Times New Roman" pitchFamily="18" charset="0"/>
              </a:rPr>
              <a:t>implicitly increments loop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9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16" grpId="0" animBg="1"/>
      <p:bldP spid="195639" grpId="0"/>
      <p:bldP spid="1956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Footer Placeholder 4"/>
          <p:cNvSpPr txBox="1">
            <a:spLocks noGrp="1"/>
          </p:cNvSpPr>
          <p:nvPr/>
        </p:nvSpPr>
        <p:spPr bwMode="auto">
          <a:xfrm>
            <a:off x="4105275" y="6427788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lang="en-US" sz="900">
              <a:latin typeface="Times New Roman" pitchFamily="18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zh-CN" smtClean="0"/>
              <a:t>CFG : The case (switch) Structure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1247775" y="1571625"/>
            <a:ext cx="1841500" cy="43719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1">
                <a:latin typeface="Helvetica" pitchFamily="34" charset="0"/>
              </a:rPr>
              <a:t>read ( c) ;</a:t>
            </a:r>
          </a:p>
          <a:p>
            <a:pPr eaLnBrk="0" hangingPunct="0"/>
            <a:r>
              <a:rPr lang="en-US" altLang="zh-CN" sz="2000" b="1">
                <a:latin typeface="Helvetica" pitchFamily="34" charset="0"/>
              </a:rPr>
              <a:t>switch ( c )</a:t>
            </a:r>
          </a:p>
          <a:p>
            <a:pPr eaLnBrk="0" hangingPunct="0"/>
            <a:r>
              <a:rPr lang="en-US" altLang="zh-CN" sz="2000" b="1">
                <a:latin typeface="Helvetica" pitchFamily="34" charset="0"/>
              </a:rPr>
              <a:t>{</a:t>
            </a:r>
          </a:p>
          <a:p>
            <a:pPr eaLnBrk="0" hangingPunct="0"/>
            <a:r>
              <a:rPr lang="en-US" altLang="zh-CN" sz="2000" b="1">
                <a:latin typeface="Helvetica" pitchFamily="34" charset="0"/>
              </a:rPr>
              <a:t>   case ‘N’:</a:t>
            </a:r>
          </a:p>
          <a:p>
            <a:pPr eaLnBrk="0" hangingPunct="0"/>
            <a:r>
              <a:rPr lang="en-US" altLang="zh-CN" sz="2000" b="1">
                <a:latin typeface="Helvetica" pitchFamily="34" charset="0"/>
              </a:rPr>
              <a:t>      y = 25;</a:t>
            </a:r>
          </a:p>
          <a:p>
            <a:pPr eaLnBrk="0" hangingPunct="0"/>
            <a:r>
              <a:rPr lang="en-US" altLang="zh-CN" sz="2000" b="1">
                <a:latin typeface="Helvetica" pitchFamily="34" charset="0"/>
              </a:rPr>
              <a:t>      break;</a:t>
            </a:r>
          </a:p>
          <a:p>
            <a:pPr eaLnBrk="0" hangingPunct="0"/>
            <a:r>
              <a:rPr lang="en-US" altLang="zh-CN" sz="2000" b="1">
                <a:latin typeface="Helvetica" pitchFamily="34" charset="0"/>
              </a:rPr>
              <a:t>   case ‘Y’:</a:t>
            </a:r>
          </a:p>
          <a:p>
            <a:pPr eaLnBrk="0" hangingPunct="0"/>
            <a:r>
              <a:rPr lang="en-US" altLang="zh-CN" sz="2000" b="1">
                <a:latin typeface="Helvetica" pitchFamily="34" charset="0"/>
              </a:rPr>
              <a:t>      y = 50;</a:t>
            </a:r>
          </a:p>
          <a:p>
            <a:pPr eaLnBrk="0" hangingPunct="0"/>
            <a:r>
              <a:rPr lang="en-US" altLang="zh-CN" sz="2000" b="1">
                <a:latin typeface="Helvetica" pitchFamily="34" charset="0"/>
              </a:rPr>
              <a:t>      break;</a:t>
            </a:r>
          </a:p>
          <a:p>
            <a:pPr eaLnBrk="0" hangingPunct="0"/>
            <a:r>
              <a:rPr lang="en-US" altLang="zh-CN" sz="2000" b="1">
                <a:latin typeface="Helvetica" pitchFamily="34" charset="0"/>
              </a:rPr>
              <a:t>   default:</a:t>
            </a:r>
          </a:p>
          <a:p>
            <a:pPr eaLnBrk="0" hangingPunct="0"/>
            <a:r>
              <a:rPr lang="en-US" altLang="zh-CN" sz="2000" b="1">
                <a:latin typeface="Helvetica" pitchFamily="34" charset="0"/>
              </a:rPr>
              <a:t>      y = 0;</a:t>
            </a:r>
          </a:p>
          <a:p>
            <a:pPr eaLnBrk="0" hangingPunct="0"/>
            <a:r>
              <a:rPr lang="en-US" altLang="zh-CN" sz="2000" b="1">
                <a:latin typeface="Helvetica" pitchFamily="34" charset="0"/>
              </a:rPr>
              <a:t>      break;</a:t>
            </a:r>
          </a:p>
          <a:p>
            <a:pPr eaLnBrk="0" hangingPunct="0"/>
            <a:r>
              <a:rPr lang="en-US" altLang="zh-CN" sz="2000" b="1">
                <a:latin typeface="Helvetica" pitchFamily="34" charset="0"/>
              </a:rPr>
              <a:t>}</a:t>
            </a:r>
          </a:p>
          <a:p>
            <a:pPr eaLnBrk="0" hangingPunct="0"/>
            <a:r>
              <a:rPr lang="en-US" altLang="zh-CN" sz="2000" b="1">
                <a:latin typeface="Helvetica" pitchFamily="34" charset="0"/>
              </a:rPr>
              <a:t>print (y);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4340225" y="2195513"/>
            <a:ext cx="3659188" cy="3124200"/>
            <a:chOff x="2734" y="1383"/>
            <a:chExt cx="2305" cy="1968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679" y="2950"/>
              <a:ext cx="350" cy="296"/>
              <a:chOff x="4738" y="2684"/>
              <a:chExt cx="350" cy="296"/>
            </a:xfrm>
          </p:grpSpPr>
          <p:sp>
            <p:nvSpPr>
              <p:cNvPr id="44068" name="Oval 8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 sz="2000" b="1">
                  <a:solidFill>
                    <a:srgbClr val="FAFD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069" name="Text Box 9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altLang="zh-CN" sz="2000" b="1"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3679" y="1577"/>
              <a:ext cx="350" cy="296"/>
              <a:chOff x="3838" y="2684"/>
              <a:chExt cx="350" cy="296"/>
            </a:xfrm>
          </p:grpSpPr>
          <p:sp>
            <p:nvSpPr>
              <p:cNvPr id="44066" name="Oval 11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 sz="2000" b="1">
                  <a:solidFill>
                    <a:srgbClr val="FAFD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067" name="Text Box 12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altLang="zh-CN" sz="2000" b="1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44041" name="Line 13"/>
            <p:cNvSpPr>
              <a:spLocks noChangeShapeType="1"/>
            </p:cNvSpPr>
            <p:nvPr/>
          </p:nvSpPr>
          <p:spPr bwMode="auto">
            <a:xfrm flipV="1">
              <a:off x="3438" y="1827"/>
              <a:ext cx="292" cy="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2" name="Line 14"/>
            <p:cNvSpPr>
              <a:spLocks noChangeShapeType="1"/>
            </p:cNvSpPr>
            <p:nvPr/>
          </p:nvSpPr>
          <p:spPr bwMode="auto">
            <a:xfrm>
              <a:off x="3428" y="2485"/>
              <a:ext cx="301" cy="4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3" name="Line 15"/>
            <p:cNvSpPr>
              <a:spLocks noChangeShapeType="1"/>
            </p:cNvSpPr>
            <p:nvPr/>
          </p:nvSpPr>
          <p:spPr bwMode="auto">
            <a:xfrm>
              <a:off x="3964" y="1836"/>
              <a:ext cx="293" cy="5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4" name="Line 16"/>
            <p:cNvSpPr>
              <a:spLocks noChangeShapeType="1"/>
            </p:cNvSpPr>
            <p:nvPr/>
          </p:nvSpPr>
          <p:spPr bwMode="auto">
            <a:xfrm>
              <a:off x="3854" y="1383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5" name="Line 24"/>
            <p:cNvSpPr>
              <a:spLocks noChangeShapeType="1"/>
            </p:cNvSpPr>
            <p:nvPr/>
          </p:nvSpPr>
          <p:spPr bwMode="auto">
            <a:xfrm flipH="1">
              <a:off x="3960" y="2484"/>
              <a:ext cx="311" cy="4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6" name="Text Box 25"/>
            <p:cNvSpPr txBox="1">
              <a:spLocks noChangeArrowheads="1"/>
            </p:cNvSpPr>
            <p:nvPr/>
          </p:nvSpPr>
          <p:spPr bwMode="auto">
            <a:xfrm>
              <a:off x="3964" y="1598"/>
              <a:ext cx="68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 b="1">
                  <a:latin typeface="Times New Roman" pitchFamily="18" charset="0"/>
                </a:rPr>
                <a:t>read ( c );</a:t>
              </a:r>
            </a:p>
          </p:txBody>
        </p:sp>
        <p:sp>
          <p:nvSpPr>
            <p:cNvPr id="44047" name="Text Box 26"/>
            <p:cNvSpPr txBox="1">
              <a:spLocks noChangeArrowheads="1"/>
            </p:cNvSpPr>
            <p:nvPr/>
          </p:nvSpPr>
          <p:spPr bwMode="auto">
            <a:xfrm>
              <a:off x="3057" y="1811"/>
              <a:ext cx="564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 b="1">
                  <a:latin typeface="Times New Roman" pitchFamily="18" charset="0"/>
                </a:rPr>
                <a:t>c == ‘N’</a:t>
              </a:r>
            </a:p>
          </p:txBody>
        </p:sp>
        <p:sp>
          <p:nvSpPr>
            <p:cNvPr id="44048" name="Text Box 27"/>
            <p:cNvSpPr txBox="1">
              <a:spLocks noChangeArrowheads="1"/>
            </p:cNvSpPr>
            <p:nvPr/>
          </p:nvSpPr>
          <p:spPr bwMode="auto">
            <a:xfrm>
              <a:off x="4502" y="2489"/>
              <a:ext cx="537" cy="28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600" b="1">
                  <a:latin typeface="Times New Roman" pitchFamily="18" charset="0"/>
                </a:rPr>
                <a:t>y = 0;</a:t>
              </a:r>
            </a:p>
            <a:p>
              <a:pPr algn="ctr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600" b="1">
                  <a:latin typeface="Times New Roman" pitchFamily="18" charset="0"/>
                </a:rPr>
                <a:t>break;</a:t>
              </a:r>
            </a:p>
          </p:txBody>
        </p:sp>
        <p:grpSp>
          <p:nvGrpSpPr>
            <p:cNvPr id="5" name="Group 32"/>
            <p:cNvGrpSpPr>
              <a:grpSpLocks/>
            </p:cNvGrpSpPr>
            <p:nvPr/>
          </p:nvGrpSpPr>
          <p:grpSpPr bwMode="auto">
            <a:xfrm>
              <a:off x="3111" y="2263"/>
              <a:ext cx="1486" cy="296"/>
              <a:chOff x="3329" y="1774"/>
              <a:chExt cx="1486" cy="296"/>
            </a:xfrm>
          </p:grpSpPr>
          <p:grpSp>
            <p:nvGrpSpPr>
              <p:cNvPr id="6" name="Group 18"/>
              <p:cNvGrpSpPr>
                <a:grpSpLocks/>
              </p:cNvGrpSpPr>
              <p:nvPr/>
            </p:nvGrpSpPr>
            <p:grpSpPr bwMode="auto">
              <a:xfrm>
                <a:off x="3329" y="1774"/>
                <a:ext cx="350" cy="296"/>
                <a:chOff x="4288" y="1746"/>
                <a:chExt cx="350" cy="296"/>
              </a:xfrm>
            </p:grpSpPr>
            <p:sp>
              <p:nvSpPr>
                <p:cNvPr id="44064" name="Oval 19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000" b="1">
                    <a:solidFill>
                      <a:srgbClr val="FAFD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6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 eaLnBrk="0" hangingPunct="0"/>
                  <a:r>
                    <a:rPr lang="en-US" altLang="zh-CN" sz="2000" b="1">
                      <a:latin typeface="Times New Roman" pitchFamily="18" charset="0"/>
                    </a:rPr>
                    <a:t>2</a:t>
                  </a:r>
                </a:p>
              </p:txBody>
            </p:sp>
          </p:grpSp>
          <p:grpSp>
            <p:nvGrpSpPr>
              <p:cNvPr id="7" name="Group 21"/>
              <p:cNvGrpSpPr>
                <a:grpSpLocks/>
              </p:cNvGrpSpPr>
              <p:nvPr/>
            </p:nvGrpSpPr>
            <p:grpSpPr bwMode="auto">
              <a:xfrm>
                <a:off x="4465" y="1774"/>
                <a:ext cx="350" cy="296"/>
                <a:chOff x="4288" y="1746"/>
                <a:chExt cx="350" cy="296"/>
              </a:xfrm>
            </p:grpSpPr>
            <p:sp>
              <p:nvSpPr>
                <p:cNvPr id="44062" name="Oval 22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000" b="1">
                    <a:solidFill>
                      <a:srgbClr val="FAFD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6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 eaLnBrk="0" hangingPunct="0"/>
                  <a:r>
                    <a:rPr lang="en-US" altLang="zh-CN" sz="2000" b="1">
                      <a:latin typeface="Times New Roman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8" name="Group 29"/>
              <p:cNvGrpSpPr>
                <a:grpSpLocks/>
              </p:cNvGrpSpPr>
              <p:nvPr/>
            </p:nvGrpSpPr>
            <p:grpSpPr bwMode="auto">
              <a:xfrm>
                <a:off x="3897" y="1774"/>
                <a:ext cx="350" cy="296"/>
                <a:chOff x="4288" y="1746"/>
                <a:chExt cx="350" cy="296"/>
              </a:xfrm>
            </p:grpSpPr>
            <p:sp>
              <p:nvSpPr>
                <p:cNvPr id="44060" name="Oval 30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000" b="1">
                    <a:solidFill>
                      <a:srgbClr val="FAFD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6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 eaLnBrk="0" hangingPunct="0"/>
                  <a:r>
                    <a:rPr lang="en-US" altLang="zh-CN" sz="2000" b="1">
                      <a:latin typeface="Times New Roman" pitchFamily="18" charset="0"/>
                    </a:rPr>
                    <a:t>3</a:t>
                  </a:r>
                </a:p>
              </p:txBody>
            </p:sp>
          </p:grpSp>
        </p:grpSp>
        <p:sp>
          <p:nvSpPr>
            <p:cNvPr id="44050" name="Line 33"/>
            <p:cNvSpPr>
              <a:spLocks noChangeShapeType="1"/>
            </p:cNvSpPr>
            <p:nvPr/>
          </p:nvSpPr>
          <p:spPr bwMode="auto">
            <a:xfrm flipH="1">
              <a:off x="3852" y="1873"/>
              <a:ext cx="4" cy="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1" name="Line 34"/>
            <p:cNvSpPr>
              <a:spLocks noChangeShapeType="1"/>
            </p:cNvSpPr>
            <p:nvPr/>
          </p:nvSpPr>
          <p:spPr bwMode="auto">
            <a:xfrm flipH="1">
              <a:off x="3856" y="2563"/>
              <a:ext cx="0" cy="3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2" name="Text Box 39"/>
            <p:cNvSpPr txBox="1">
              <a:spLocks noChangeArrowheads="1"/>
            </p:cNvSpPr>
            <p:nvPr/>
          </p:nvSpPr>
          <p:spPr bwMode="auto">
            <a:xfrm>
              <a:off x="3557" y="1953"/>
              <a:ext cx="564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 b="1">
                  <a:latin typeface="Times New Roman" pitchFamily="18" charset="0"/>
                </a:rPr>
                <a:t>c == ‘Y’</a:t>
              </a:r>
            </a:p>
          </p:txBody>
        </p:sp>
        <p:sp>
          <p:nvSpPr>
            <p:cNvPr id="44053" name="Text Box 40"/>
            <p:cNvSpPr txBox="1">
              <a:spLocks noChangeArrowheads="1"/>
            </p:cNvSpPr>
            <p:nvPr/>
          </p:nvSpPr>
          <p:spPr bwMode="auto">
            <a:xfrm>
              <a:off x="4048" y="1936"/>
              <a:ext cx="564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 b="1">
                  <a:latin typeface="Times New Roman" pitchFamily="18" charset="0"/>
                </a:rPr>
                <a:t>default</a:t>
              </a:r>
            </a:p>
          </p:txBody>
        </p:sp>
        <p:sp>
          <p:nvSpPr>
            <p:cNvPr id="44054" name="Text Box 41"/>
            <p:cNvSpPr txBox="1">
              <a:spLocks noChangeArrowheads="1"/>
            </p:cNvSpPr>
            <p:nvPr/>
          </p:nvSpPr>
          <p:spPr bwMode="auto">
            <a:xfrm>
              <a:off x="3594" y="2583"/>
              <a:ext cx="508" cy="28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600" b="1">
                  <a:latin typeface="Times New Roman" pitchFamily="18" charset="0"/>
                </a:rPr>
                <a:t>y = 50;</a:t>
              </a:r>
            </a:p>
            <a:p>
              <a:pPr algn="ctr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600" b="1">
                  <a:latin typeface="Times New Roman" pitchFamily="18" charset="0"/>
                </a:rPr>
                <a:t>break;</a:t>
              </a:r>
            </a:p>
          </p:txBody>
        </p:sp>
        <p:sp>
          <p:nvSpPr>
            <p:cNvPr id="44055" name="Text Box 42"/>
            <p:cNvSpPr txBox="1">
              <a:spLocks noChangeArrowheads="1"/>
            </p:cNvSpPr>
            <p:nvPr/>
          </p:nvSpPr>
          <p:spPr bwMode="auto">
            <a:xfrm>
              <a:off x="2734" y="2489"/>
              <a:ext cx="496" cy="28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600" b="1">
                  <a:latin typeface="Times New Roman" pitchFamily="18" charset="0"/>
                </a:rPr>
                <a:t>y = 25;</a:t>
              </a:r>
            </a:p>
            <a:p>
              <a:pPr algn="ctr" eaLnBrk="0" hangingPunct="0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600" b="1">
                  <a:latin typeface="Times New Roman" pitchFamily="18" charset="0"/>
                </a:rPr>
                <a:t>break;</a:t>
              </a:r>
            </a:p>
          </p:txBody>
        </p:sp>
        <p:sp>
          <p:nvSpPr>
            <p:cNvPr id="44056" name="Text Box 43"/>
            <p:cNvSpPr txBox="1">
              <a:spLocks noChangeArrowheads="1"/>
            </p:cNvSpPr>
            <p:nvPr/>
          </p:nvSpPr>
          <p:spPr bwMode="auto">
            <a:xfrm>
              <a:off x="3886" y="3139"/>
              <a:ext cx="664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 b="1">
                  <a:latin typeface="Times New Roman" pitchFamily="18" charset="0"/>
                </a:rPr>
                <a:t>print (y);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4"/>
          <p:cNvSpPr txBox="1">
            <a:spLocks noGrp="1"/>
          </p:cNvSpPr>
          <p:nvPr/>
        </p:nvSpPr>
        <p:spPr bwMode="auto">
          <a:xfrm>
            <a:off x="4211638" y="6237288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lang="en-US" sz="9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0"/>
            <a:ext cx="8229600" cy="715963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zh-CN" sz="4000" b="1" smtClean="0">
                <a:latin typeface="Bookman Old Style" pitchFamily="18" charset="0"/>
                <a:ea typeface="宋体" pitchFamily="2" charset="-122"/>
              </a:rPr>
              <a:t>Definition of a Graph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075" tIns="46038" rIns="92075" bIns="46038"/>
          <a:lstStyle/>
          <a:p>
            <a:pPr marL="285750" indent="-285750" eaLnBrk="1" hangingPunct="1"/>
            <a:r>
              <a:rPr lang="en-US" altLang="zh-CN" smtClean="0">
                <a:ea typeface="宋体" pitchFamily="2" charset="-122"/>
              </a:rPr>
              <a:t>A set </a:t>
            </a:r>
            <a:r>
              <a:rPr lang="en-US" altLang="zh-CN" i="1" smtClean="0">
                <a:ea typeface="宋体" pitchFamily="2" charset="-122"/>
              </a:rPr>
              <a:t>N</a:t>
            </a:r>
            <a:r>
              <a:rPr lang="en-US" altLang="zh-CN" smtClean="0">
                <a:ea typeface="宋体" pitchFamily="2" charset="-122"/>
              </a:rPr>
              <a:t> of </a:t>
            </a:r>
            <a:r>
              <a:rPr lang="en-US" altLang="zh-CN" u="sng" smtClean="0">
                <a:solidFill>
                  <a:schemeClr val="tx2"/>
                </a:solidFill>
                <a:ea typeface="宋体" pitchFamily="2" charset="-122"/>
              </a:rPr>
              <a:t>nodes</a:t>
            </a:r>
            <a:r>
              <a:rPr lang="en-US" altLang="zh-CN" smtClean="0">
                <a:ea typeface="宋体" pitchFamily="2" charset="-122"/>
              </a:rPr>
              <a:t>, </a:t>
            </a:r>
            <a:r>
              <a:rPr lang="en-US" altLang="zh-CN" i="1" smtClean="0">
                <a:ea typeface="宋体" pitchFamily="2" charset="-122"/>
              </a:rPr>
              <a:t>N</a:t>
            </a:r>
            <a:r>
              <a:rPr lang="en-US" altLang="zh-CN" smtClean="0">
                <a:ea typeface="宋体" pitchFamily="2" charset="-122"/>
              </a:rPr>
              <a:t> is not empty</a:t>
            </a:r>
          </a:p>
          <a:p>
            <a:pPr marL="685800" lvl="1" indent="-228600" eaLnBrk="1" hangingPunct="1"/>
            <a:endParaRPr lang="en-US" altLang="zh-CN" sz="1800" smtClean="0">
              <a:ea typeface="宋体" pitchFamily="2" charset="-122"/>
            </a:endParaRPr>
          </a:p>
          <a:p>
            <a:pPr marL="285750" indent="-285750" eaLnBrk="1" hangingPunct="1"/>
            <a:r>
              <a:rPr lang="en-US" altLang="zh-CN" smtClean="0">
                <a:ea typeface="宋体" pitchFamily="2" charset="-122"/>
              </a:rPr>
              <a:t>A set </a:t>
            </a:r>
            <a:r>
              <a:rPr lang="en-US" altLang="zh-CN" i="1" smtClean="0">
                <a:ea typeface="宋体" pitchFamily="2" charset="-122"/>
              </a:rPr>
              <a:t>N</a:t>
            </a:r>
            <a:r>
              <a:rPr lang="en-US" altLang="zh-CN" i="1" baseline="-25000" smtClean="0">
                <a:ea typeface="宋体" pitchFamily="2" charset="-122"/>
              </a:rPr>
              <a:t>0</a:t>
            </a:r>
            <a:r>
              <a:rPr lang="en-US" altLang="zh-CN" smtClean="0">
                <a:ea typeface="宋体" pitchFamily="2" charset="-122"/>
              </a:rPr>
              <a:t> of </a:t>
            </a:r>
            <a:r>
              <a:rPr lang="en-US" altLang="zh-CN" u="sng" smtClean="0">
                <a:solidFill>
                  <a:schemeClr val="tx2"/>
                </a:solidFill>
                <a:ea typeface="宋体" pitchFamily="2" charset="-122"/>
              </a:rPr>
              <a:t>initial nodes</a:t>
            </a:r>
            <a:r>
              <a:rPr lang="en-US" altLang="zh-CN" smtClean="0">
                <a:ea typeface="宋体" pitchFamily="2" charset="-122"/>
              </a:rPr>
              <a:t>, </a:t>
            </a:r>
            <a:r>
              <a:rPr lang="en-US" altLang="zh-CN" i="1" smtClean="0">
                <a:ea typeface="宋体" pitchFamily="2" charset="-122"/>
              </a:rPr>
              <a:t>N</a:t>
            </a:r>
            <a:r>
              <a:rPr lang="en-US" altLang="zh-CN" i="1" baseline="-25000" smtClean="0">
                <a:ea typeface="宋体" pitchFamily="2" charset="-122"/>
              </a:rPr>
              <a:t>0</a:t>
            </a:r>
            <a:r>
              <a:rPr lang="en-US" altLang="zh-CN" smtClean="0">
                <a:ea typeface="宋体" pitchFamily="2" charset="-122"/>
              </a:rPr>
              <a:t> is not empty</a:t>
            </a:r>
          </a:p>
          <a:p>
            <a:pPr marL="685800" lvl="1" indent="-228600" eaLnBrk="1" hangingPunct="1"/>
            <a:endParaRPr lang="en-US" altLang="zh-CN" sz="1800" smtClean="0">
              <a:ea typeface="宋体" pitchFamily="2" charset="-122"/>
            </a:endParaRPr>
          </a:p>
          <a:p>
            <a:pPr marL="285750" indent="-285750" eaLnBrk="1" hangingPunct="1"/>
            <a:r>
              <a:rPr lang="en-US" altLang="zh-CN" smtClean="0">
                <a:ea typeface="宋体" pitchFamily="2" charset="-122"/>
              </a:rPr>
              <a:t>A set </a:t>
            </a:r>
            <a:r>
              <a:rPr lang="en-US" altLang="zh-CN" i="1" smtClean="0">
                <a:ea typeface="宋体" pitchFamily="2" charset="-122"/>
              </a:rPr>
              <a:t>N</a:t>
            </a:r>
            <a:r>
              <a:rPr lang="en-US" altLang="zh-CN" i="1" baseline="-25000" smtClean="0">
                <a:ea typeface="宋体" pitchFamily="2" charset="-122"/>
              </a:rPr>
              <a:t>f</a:t>
            </a:r>
            <a:r>
              <a:rPr lang="en-US" altLang="zh-CN" smtClean="0">
                <a:ea typeface="宋体" pitchFamily="2" charset="-122"/>
              </a:rPr>
              <a:t> of </a:t>
            </a:r>
            <a:r>
              <a:rPr lang="en-US" altLang="zh-CN" u="sng" smtClean="0">
                <a:solidFill>
                  <a:schemeClr val="tx2"/>
                </a:solidFill>
                <a:ea typeface="宋体" pitchFamily="2" charset="-122"/>
              </a:rPr>
              <a:t>final nodes</a:t>
            </a:r>
            <a:r>
              <a:rPr lang="en-US" altLang="zh-CN" smtClean="0">
                <a:ea typeface="宋体" pitchFamily="2" charset="-122"/>
              </a:rPr>
              <a:t>, </a:t>
            </a:r>
            <a:r>
              <a:rPr lang="en-US" altLang="zh-CN" i="1" smtClean="0">
                <a:ea typeface="宋体" pitchFamily="2" charset="-122"/>
              </a:rPr>
              <a:t>N</a:t>
            </a:r>
            <a:r>
              <a:rPr lang="en-US" altLang="zh-CN" i="1" baseline="-25000" smtClean="0">
                <a:ea typeface="宋体" pitchFamily="2" charset="-122"/>
              </a:rPr>
              <a:t>f</a:t>
            </a:r>
            <a:r>
              <a:rPr lang="en-US" altLang="zh-CN" smtClean="0">
                <a:ea typeface="宋体" pitchFamily="2" charset="-122"/>
              </a:rPr>
              <a:t> is not empty</a:t>
            </a:r>
          </a:p>
          <a:p>
            <a:pPr marL="685800" lvl="1" indent="-228600" eaLnBrk="1" hangingPunct="1"/>
            <a:endParaRPr lang="en-US" altLang="zh-CN" sz="1800" smtClean="0">
              <a:ea typeface="宋体" pitchFamily="2" charset="-122"/>
            </a:endParaRPr>
          </a:p>
          <a:p>
            <a:pPr marL="285750" indent="-285750" eaLnBrk="1" hangingPunct="1"/>
            <a:r>
              <a:rPr lang="en-US" altLang="zh-CN" smtClean="0">
                <a:ea typeface="宋体" pitchFamily="2" charset="-122"/>
              </a:rPr>
              <a:t>A set </a:t>
            </a:r>
            <a:r>
              <a:rPr lang="en-US" altLang="zh-CN" i="1" smtClean="0">
                <a:ea typeface="宋体" pitchFamily="2" charset="-122"/>
              </a:rPr>
              <a:t>E</a:t>
            </a:r>
            <a:r>
              <a:rPr lang="en-US" altLang="zh-CN" smtClean="0">
                <a:ea typeface="宋体" pitchFamily="2" charset="-122"/>
              </a:rPr>
              <a:t> of </a:t>
            </a:r>
            <a:r>
              <a:rPr lang="en-US" altLang="zh-CN" u="sng" smtClean="0">
                <a:solidFill>
                  <a:schemeClr val="tx2"/>
                </a:solidFill>
                <a:ea typeface="宋体" pitchFamily="2" charset="-122"/>
              </a:rPr>
              <a:t>edges</a:t>
            </a:r>
            <a:r>
              <a:rPr lang="en-US" altLang="zh-CN" smtClean="0">
                <a:ea typeface="宋体" pitchFamily="2" charset="-122"/>
              </a:rPr>
              <a:t>, each edge from one node to another</a:t>
            </a:r>
          </a:p>
          <a:p>
            <a:pPr marL="685800" lvl="1" indent="-228600" eaLnBrk="1" hangingPunct="1"/>
            <a:r>
              <a:rPr lang="en-US" altLang="zh-CN" sz="1800" smtClean="0">
                <a:ea typeface="宋体" pitchFamily="2" charset="-122"/>
              </a:rPr>
              <a:t>( </a:t>
            </a:r>
            <a:r>
              <a:rPr lang="en-US" altLang="zh-CN" sz="1800" i="1" smtClean="0">
                <a:ea typeface="宋体" pitchFamily="2" charset="-122"/>
              </a:rPr>
              <a:t>n</a:t>
            </a:r>
            <a:r>
              <a:rPr lang="en-US" altLang="zh-CN" sz="1800" i="1" baseline="-25000" smtClean="0">
                <a:ea typeface="宋体" pitchFamily="2" charset="-122"/>
              </a:rPr>
              <a:t>i</a:t>
            </a:r>
            <a:r>
              <a:rPr lang="en-US" altLang="zh-CN" sz="1800" smtClean="0">
                <a:ea typeface="宋体" pitchFamily="2" charset="-122"/>
              </a:rPr>
              <a:t> , </a:t>
            </a:r>
            <a:r>
              <a:rPr lang="en-US" altLang="zh-CN" sz="1800" i="1" smtClean="0">
                <a:ea typeface="宋体" pitchFamily="2" charset="-122"/>
              </a:rPr>
              <a:t>n</a:t>
            </a:r>
            <a:r>
              <a:rPr lang="en-US" altLang="zh-CN" sz="1800" i="1" baseline="-25000" smtClean="0">
                <a:ea typeface="宋体" pitchFamily="2" charset="-122"/>
              </a:rPr>
              <a:t>j</a:t>
            </a:r>
            <a:r>
              <a:rPr lang="en-US" altLang="zh-CN" sz="1800" smtClean="0">
                <a:ea typeface="宋体" pitchFamily="2" charset="-122"/>
              </a:rPr>
              <a:t> ), </a:t>
            </a:r>
            <a:r>
              <a:rPr lang="en-US" altLang="zh-CN" sz="1800" i="1" smtClean="0">
                <a:ea typeface="宋体" pitchFamily="2" charset="-122"/>
              </a:rPr>
              <a:t>i</a:t>
            </a:r>
            <a:r>
              <a:rPr lang="en-US" altLang="zh-CN" sz="1800" smtClean="0">
                <a:ea typeface="宋体" pitchFamily="2" charset="-122"/>
              </a:rPr>
              <a:t> is </a:t>
            </a:r>
            <a:r>
              <a:rPr lang="en-US" altLang="zh-CN" sz="1800" smtClean="0">
                <a:solidFill>
                  <a:schemeClr val="tx2"/>
                </a:solidFill>
                <a:ea typeface="宋体" pitchFamily="2" charset="-122"/>
              </a:rPr>
              <a:t>predecessor</a:t>
            </a:r>
            <a:r>
              <a:rPr lang="en-US" altLang="zh-CN" sz="1800" smtClean="0">
                <a:ea typeface="宋体" pitchFamily="2" charset="-122"/>
              </a:rPr>
              <a:t>, </a:t>
            </a:r>
            <a:r>
              <a:rPr lang="en-US" altLang="zh-CN" sz="1800" i="1" smtClean="0">
                <a:ea typeface="宋体" pitchFamily="2" charset="-122"/>
              </a:rPr>
              <a:t>j</a:t>
            </a:r>
            <a:r>
              <a:rPr lang="en-US" altLang="zh-CN" sz="1800" smtClean="0">
                <a:ea typeface="宋体" pitchFamily="2" charset="-122"/>
              </a:rPr>
              <a:t> is </a:t>
            </a:r>
            <a:r>
              <a:rPr lang="en-US" altLang="zh-CN" sz="1800" smtClean="0">
                <a:solidFill>
                  <a:schemeClr val="tx2"/>
                </a:solidFill>
                <a:ea typeface="宋体" pitchFamily="2" charset="-122"/>
              </a:rPr>
              <a:t>successor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1"/>
          <p:cNvSpPr txBox="1">
            <a:spLocks noGrp="1"/>
          </p:cNvSpPr>
          <p:nvPr/>
        </p:nvSpPr>
        <p:spPr bwMode="auto">
          <a:xfrm>
            <a:off x="457200" y="6245225"/>
            <a:ext cx="82184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1400">
                <a:ea typeface="宋体" pitchFamily="2" charset="-122"/>
              </a:rPr>
              <a:t>								Slide   </a:t>
            </a:r>
            <a:fld id="{C3C0109F-93C8-4CA1-853E-29C39CAED135}" type="slidenum">
              <a:rPr lang="en-US" altLang="zh-CN" sz="1400">
                <a:ea typeface="宋体" pitchFamily="2" charset="-122"/>
              </a:rPr>
              <a:pPr/>
              <a:t>7</a:t>
            </a:fld>
            <a:r>
              <a:rPr lang="en-US" altLang="zh-CN" sz="1400">
                <a:ea typeface="宋体" pitchFamily="2" charset="-122"/>
              </a:rPr>
              <a:t>  </a:t>
            </a:r>
          </a:p>
        </p:txBody>
      </p:sp>
      <p:sp>
        <p:nvSpPr>
          <p:cNvPr id="4099" name="Footer Placeholder 4"/>
          <p:cNvSpPr txBox="1">
            <a:spLocks noGrp="1"/>
          </p:cNvSpPr>
          <p:nvPr/>
        </p:nvSpPr>
        <p:spPr bwMode="auto">
          <a:xfrm>
            <a:off x="4038600" y="64246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lang="en-US" sz="9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792163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zh-CN" sz="4000" b="1" smtClean="0">
                <a:latin typeface="Bookman Old Style" pitchFamily="18" charset="0"/>
                <a:ea typeface="宋体" pitchFamily="2" charset="-122"/>
              </a:rPr>
              <a:t>Three Example Graphs</a:t>
            </a:r>
          </a:p>
        </p:txBody>
      </p:sp>
      <p:grpSp>
        <p:nvGrpSpPr>
          <p:cNvPr id="4101" name="Group 114"/>
          <p:cNvGrpSpPr>
            <a:grpSpLocks/>
          </p:cNvGrpSpPr>
          <p:nvPr/>
        </p:nvGrpSpPr>
        <p:grpSpPr bwMode="auto">
          <a:xfrm>
            <a:off x="160338" y="1271588"/>
            <a:ext cx="1984375" cy="3794125"/>
            <a:chOff x="101" y="801"/>
            <a:chExt cx="1250" cy="2390"/>
          </a:xfrm>
        </p:grpSpPr>
        <p:sp>
          <p:nvSpPr>
            <p:cNvPr id="4155" name="Oval 5"/>
            <p:cNvSpPr>
              <a:spLocks noChangeArrowheads="1"/>
            </p:cNvSpPr>
            <p:nvPr/>
          </p:nvSpPr>
          <p:spPr bwMode="auto">
            <a:xfrm>
              <a:off x="551" y="1019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 sz="2000" b="1">
                <a:solidFill>
                  <a:srgbClr val="FAFD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56" name="Text Box 4"/>
            <p:cNvSpPr txBox="1">
              <a:spLocks noChangeArrowheads="1"/>
            </p:cNvSpPr>
            <p:nvPr/>
          </p:nvSpPr>
          <p:spPr bwMode="auto">
            <a:xfrm>
              <a:off x="628" y="1042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CN" sz="2000" b="1"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4157" name="Oval 8"/>
            <p:cNvSpPr>
              <a:spLocks noChangeArrowheads="1"/>
            </p:cNvSpPr>
            <p:nvPr/>
          </p:nvSpPr>
          <p:spPr bwMode="auto">
            <a:xfrm>
              <a:off x="1001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 sz="2000" b="1">
                <a:solidFill>
                  <a:srgbClr val="FAFD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58" name="Text Box 9"/>
            <p:cNvSpPr txBox="1">
              <a:spLocks noChangeArrowheads="1"/>
            </p:cNvSpPr>
            <p:nvPr/>
          </p:nvSpPr>
          <p:spPr bwMode="auto">
            <a:xfrm>
              <a:off x="1078" y="19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4159" name="Oval 11"/>
            <p:cNvSpPr>
              <a:spLocks noChangeArrowheads="1"/>
            </p:cNvSpPr>
            <p:nvPr/>
          </p:nvSpPr>
          <p:spPr bwMode="auto">
            <a:xfrm>
              <a:off x="101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 sz="2000" b="1">
                <a:solidFill>
                  <a:srgbClr val="FAFD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60" name="Text Box 12"/>
            <p:cNvSpPr txBox="1">
              <a:spLocks noChangeArrowheads="1"/>
            </p:cNvSpPr>
            <p:nvPr/>
          </p:nvSpPr>
          <p:spPr bwMode="auto">
            <a:xfrm>
              <a:off x="178" y="19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4161" name="Oval 14"/>
            <p:cNvSpPr>
              <a:spLocks noChangeArrowheads="1"/>
            </p:cNvSpPr>
            <p:nvPr/>
          </p:nvSpPr>
          <p:spPr bwMode="auto">
            <a:xfrm>
              <a:off x="551" y="2895"/>
              <a:ext cx="350" cy="296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 sz="2000" b="1">
                <a:solidFill>
                  <a:srgbClr val="FAFD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62" name="Text Box 15"/>
            <p:cNvSpPr txBox="1">
              <a:spLocks noChangeArrowheads="1"/>
            </p:cNvSpPr>
            <p:nvPr/>
          </p:nvSpPr>
          <p:spPr bwMode="auto">
            <a:xfrm>
              <a:off x="628" y="2918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4163" name="Line 19"/>
            <p:cNvSpPr>
              <a:spLocks noChangeShapeType="1"/>
            </p:cNvSpPr>
            <p:nvPr/>
          </p:nvSpPr>
          <p:spPr bwMode="auto">
            <a:xfrm flipH="1">
              <a:off x="360" y="1312"/>
              <a:ext cx="327" cy="6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4" name="Line 22"/>
            <p:cNvSpPr>
              <a:spLocks noChangeShapeType="1"/>
            </p:cNvSpPr>
            <p:nvPr/>
          </p:nvSpPr>
          <p:spPr bwMode="auto">
            <a:xfrm>
              <a:off x="384" y="2239"/>
              <a:ext cx="280" cy="6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5" name="Line 27"/>
            <p:cNvSpPr>
              <a:spLocks noChangeShapeType="1"/>
            </p:cNvSpPr>
            <p:nvPr/>
          </p:nvSpPr>
          <p:spPr bwMode="auto">
            <a:xfrm flipH="1">
              <a:off x="756" y="2235"/>
              <a:ext cx="327" cy="6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Line 28"/>
            <p:cNvSpPr>
              <a:spLocks noChangeShapeType="1"/>
            </p:cNvSpPr>
            <p:nvPr/>
          </p:nvSpPr>
          <p:spPr bwMode="auto">
            <a:xfrm>
              <a:off x="780" y="1317"/>
              <a:ext cx="280" cy="6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7" name="Line 29"/>
            <p:cNvSpPr>
              <a:spLocks noChangeShapeType="1"/>
            </p:cNvSpPr>
            <p:nvPr/>
          </p:nvSpPr>
          <p:spPr bwMode="auto">
            <a:xfrm>
              <a:off x="726" y="801"/>
              <a:ext cx="0" cy="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2" name="Text Box 109"/>
          <p:cNvSpPr txBox="1">
            <a:spLocks noChangeArrowheads="1"/>
          </p:cNvSpPr>
          <p:nvPr/>
        </p:nvSpPr>
        <p:spPr bwMode="auto">
          <a:xfrm>
            <a:off x="423863" y="5411788"/>
            <a:ext cx="1457325" cy="854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000" b="1" baseline="-25000"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 = { 0 }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000" b="1" baseline="-25000">
                <a:latin typeface="Times New Roman" pitchFamily="18" charset="0"/>
                <a:ea typeface="宋体" pitchFamily="2" charset="-122"/>
              </a:rPr>
              <a:t>f</a:t>
            </a: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 = { 3 }</a:t>
            </a:r>
          </a:p>
        </p:txBody>
      </p:sp>
      <p:grpSp>
        <p:nvGrpSpPr>
          <p:cNvPr id="4103" name="Group 116"/>
          <p:cNvGrpSpPr>
            <a:grpSpLocks/>
          </p:cNvGrpSpPr>
          <p:nvPr/>
        </p:nvGrpSpPr>
        <p:grpSpPr bwMode="auto">
          <a:xfrm>
            <a:off x="7058025" y="1617663"/>
            <a:ext cx="1984375" cy="3448050"/>
            <a:chOff x="4446" y="1019"/>
            <a:chExt cx="1250" cy="2172"/>
          </a:xfrm>
        </p:grpSpPr>
        <p:sp>
          <p:nvSpPr>
            <p:cNvPr id="4143" name="Oval 90"/>
            <p:cNvSpPr>
              <a:spLocks noChangeArrowheads="1"/>
            </p:cNvSpPr>
            <p:nvPr/>
          </p:nvSpPr>
          <p:spPr bwMode="auto">
            <a:xfrm>
              <a:off x="4896" y="1019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 sz="2000" b="1">
                <a:solidFill>
                  <a:srgbClr val="FAFD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44" name="Text Box 91"/>
            <p:cNvSpPr txBox="1">
              <a:spLocks noChangeArrowheads="1"/>
            </p:cNvSpPr>
            <p:nvPr/>
          </p:nvSpPr>
          <p:spPr bwMode="auto">
            <a:xfrm>
              <a:off x="4973" y="1042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4145" name="Oval 93"/>
            <p:cNvSpPr>
              <a:spLocks noChangeArrowheads="1"/>
            </p:cNvSpPr>
            <p:nvPr/>
          </p:nvSpPr>
          <p:spPr bwMode="auto">
            <a:xfrm>
              <a:off x="5346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 sz="2000" b="1">
                <a:solidFill>
                  <a:srgbClr val="FAFD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46" name="Text Box 94"/>
            <p:cNvSpPr txBox="1">
              <a:spLocks noChangeArrowheads="1"/>
            </p:cNvSpPr>
            <p:nvPr/>
          </p:nvSpPr>
          <p:spPr bwMode="auto">
            <a:xfrm>
              <a:off x="5423" y="19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4147" name="Oval 96"/>
            <p:cNvSpPr>
              <a:spLocks noChangeArrowheads="1"/>
            </p:cNvSpPr>
            <p:nvPr/>
          </p:nvSpPr>
          <p:spPr bwMode="auto">
            <a:xfrm>
              <a:off x="4446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 sz="2000" b="1">
                <a:solidFill>
                  <a:srgbClr val="FAFD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48" name="Text Box 97"/>
            <p:cNvSpPr txBox="1">
              <a:spLocks noChangeArrowheads="1"/>
            </p:cNvSpPr>
            <p:nvPr/>
          </p:nvSpPr>
          <p:spPr bwMode="auto">
            <a:xfrm>
              <a:off x="4523" y="19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4149" name="Oval 99"/>
            <p:cNvSpPr>
              <a:spLocks noChangeArrowheads="1"/>
            </p:cNvSpPr>
            <p:nvPr/>
          </p:nvSpPr>
          <p:spPr bwMode="auto">
            <a:xfrm>
              <a:off x="4896" y="2895"/>
              <a:ext cx="350" cy="296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 sz="2000" b="1">
                <a:solidFill>
                  <a:srgbClr val="FAFD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50" name="Text Box 100"/>
            <p:cNvSpPr txBox="1">
              <a:spLocks noChangeArrowheads="1"/>
            </p:cNvSpPr>
            <p:nvPr/>
          </p:nvSpPr>
          <p:spPr bwMode="auto">
            <a:xfrm>
              <a:off x="4973" y="2918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4151" name="Line 101"/>
            <p:cNvSpPr>
              <a:spLocks noChangeShapeType="1"/>
            </p:cNvSpPr>
            <p:nvPr/>
          </p:nvSpPr>
          <p:spPr bwMode="auto">
            <a:xfrm flipH="1">
              <a:off x="4705" y="1312"/>
              <a:ext cx="327" cy="6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Line 102"/>
            <p:cNvSpPr>
              <a:spLocks noChangeShapeType="1"/>
            </p:cNvSpPr>
            <p:nvPr/>
          </p:nvSpPr>
          <p:spPr bwMode="auto">
            <a:xfrm>
              <a:off x="4729" y="2239"/>
              <a:ext cx="280" cy="6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Line 103"/>
            <p:cNvSpPr>
              <a:spLocks noChangeShapeType="1"/>
            </p:cNvSpPr>
            <p:nvPr/>
          </p:nvSpPr>
          <p:spPr bwMode="auto">
            <a:xfrm flipH="1">
              <a:off x="5101" y="2235"/>
              <a:ext cx="327" cy="6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Line 104"/>
            <p:cNvSpPr>
              <a:spLocks noChangeShapeType="1"/>
            </p:cNvSpPr>
            <p:nvPr/>
          </p:nvSpPr>
          <p:spPr bwMode="auto">
            <a:xfrm>
              <a:off x="5125" y="1317"/>
              <a:ext cx="280" cy="6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4" name="Text Box 110"/>
          <p:cNvSpPr txBox="1">
            <a:spLocks noChangeArrowheads="1"/>
          </p:cNvSpPr>
          <p:nvPr/>
        </p:nvSpPr>
        <p:spPr bwMode="auto">
          <a:xfrm>
            <a:off x="7321550" y="5411788"/>
            <a:ext cx="1457325" cy="854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000" b="1" baseline="-25000"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 = { }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000" b="1" baseline="-25000">
                <a:latin typeface="Times New Roman" pitchFamily="18" charset="0"/>
                <a:ea typeface="宋体" pitchFamily="2" charset="-122"/>
              </a:rPr>
              <a:t>f</a:t>
            </a: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 = { 3 }</a:t>
            </a:r>
          </a:p>
        </p:txBody>
      </p:sp>
      <p:grpSp>
        <p:nvGrpSpPr>
          <p:cNvPr id="4105" name="Group 115"/>
          <p:cNvGrpSpPr>
            <a:grpSpLocks/>
          </p:cNvGrpSpPr>
          <p:nvPr/>
        </p:nvGrpSpPr>
        <p:grpSpPr bwMode="auto">
          <a:xfrm>
            <a:off x="2363788" y="1266825"/>
            <a:ext cx="4475162" cy="3798888"/>
            <a:chOff x="1489" y="798"/>
            <a:chExt cx="2819" cy="2393"/>
          </a:xfrm>
        </p:grpSpPr>
        <p:sp>
          <p:nvSpPr>
            <p:cNvPr id="4108" name="Oval 78"/>
            <p:cNvSpPr>
              <a:spLocks noChangeArrowheads="1"/>
            </p:cNvSpPr>
            <p:nvPr/>
          </p:nvSpPr>
          <p:spPr bwMode="auto">
            <a:xfrm>
              <a:off x="3548" y="2895"/>
              <a:ext cx="350" cy="296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 sz="2000" b="1">
                <a:solidFill>
                  <a:srgbClr val="FAFD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09" name="Text Box 79"/>
            <p:cNvSpPr txBox="1">
              <a:spLocks noChangeArrowheads="1"/>
            </p:cNvSpPr>
            <p:nvPr/>
          </p:nvSpPr>
          <p:spPr bwMode="auto">
            <a:xfrm>
              <a:off x="3625" y="2918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latin typeface="Times New Roman" pitchFamily="18" charset="0"/>
                  <a:ea typeface="宋体" pitchFamily="2" charset="-122"/>
                </a:rPr>
                <a:t>9</a:t>
              </a:r>
            </a:p>
          </p:txBody>
        </p:sp>
        <p:sp>
          <p:nvSpPr>
            <p:cNvPr id="4110" name="Oval 31"/>
            <p:cNvSpPr>
              <a:spLocks noChangeArrowheads="1"/>
            </p:cNvSpPr>
            <p:nvPr/>
          </p:nvSpPr>
          <p:spPr bwMode="auto">
            <a:xfrm>
              <a:off x="1899" y="101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 sz="2000" b="1">
                <a:solidFill>
                  <a:srgbClr val="FAFD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11" name="Text Box 32"/>
            <p:cNvSpPr txBox="1">
              <a:spLocks noChangeArrowheads="1"/>
            </p:cNvSpPr>
            <p:nvPr/>
          </p:nvSpPr>
          <p:spPr bwMode="auto">
            <a:xfrm>
              <a:off x="1976" y="103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4112" name="Oval 34"/>
            <p:cNvSpPr>
              <a:spLocks noChangeArrowheads="1"/>
            </p:cNvSpPr>
            <p:nvPr/>
          </p:nvSpPr>
          <p:spPr bwMode="auto">
            <a:xfrm>
              <a:off x="2309" y="195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 sz="2000" b="1">
                <a:solidFill>
                  <a:srgbClr val="FAFD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13" name="Text Box 35"/>
            <p:cNvSpPr txBox="1">
              <a:spLocks noChangeArrowheads="1"/>
            </p:cNvSpPr>
            <p:nvPr/>
          </p:nvSpPr>
          <p:spPr bwMode="auto">
            <a:xfrm>
              <a:off x="2386" y="1977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4114" name="Oval 37"/>
            <p:cNvSpPr>
              <a:spLocks noChangeArrowheads="1"/>
            </p:cNvSpPr>
            <p:nvPr/>
          </p:nvSpPr>
          <p:spPr bwMode="auto">
            <a:xfrm>
              <a:off x="1489" y="195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 sz="2000" b="1">
                <a:solidFill>
                  <a:srgbClr val="FAFD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15" name="Text Box 38"/>
            <p:cNvSpPr txBox="1">
              <a:spLocks noChangeArrowheads="1"/>
            </p:cNvSpPr>
            <p:nvPr/>
          </p:nvSpPr>
          <p:spPr bwMode="auto">
            <a:xfrm>
              <a:off x="1566" y="1977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4116" name="Oval 40"/>
            <p:cNvSpPr>
              <a:spLocks noChangeArrowheads="1"/>
            </p:cNvSpPr>
            <p:nvPr/>
          </p:nvSpPr>
          <p:spPr bwMode="auto">
            <a:xfrm>
              <a:off x="1899" y="2892"/>
              <a:ext cx="350" cy="296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 sz="2000" b="1">
                <a:solidFill>
                  <a:srgbClr val="FAFD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17" name="Text Box 41"/>
            <p:cNvSpPr txBox="1">
              <a:spLocks noChangeArrowheads="1"/>
            </p:cNvSpPr>
            <p:nvPr/>
          </p:nvSpPr>
          <p:spPr bwMode="auto">
            <a:xfrm>
              <a:off x="1976" y="2915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latin typeface="Times New Roman" pitchFamily="18" charset="0"/>
                  <a:ea typeface="宋体" pitchFamily="2" charset="-122"/>
                </a:rPr>
                <a:t>7</a:t>
              </a:r>
            </a:p>
          </p:txBody>
        </p:sp>
        <p:sp>
          <p:nvSpPr>
            <p:cNvPr id="4118" name="Line 42"/>
            <p:cNvSpPr>
              <a:spLocks noChangeShapeType="1"/>
            </p:cNvSpPr>
            <p:nvPr/>
          </p:nvSpPr>
          <p:spPr bwMode="auto">
            <a:xfrm flipH="1">
              <a:off x="1708" y="1309"/>
              <a:ext cx="327" cy="6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Line 43"/>
            <p:cNvSpPr>
              <a:spLocks noChangeShapeType="1"/>
            </p:cNvSpPr>
            <p:nvPr/>
          </p:nvSpPr>
          <p:spPr bwMode="auto">
            <a:xfrm>
              <a:off x="1732" y="2236"/>
              <a:ext cx="280" cy="6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0" name="Line 44"/>
            <p:cNvSpPr>
              <a:spLocks noChangeShapeType="1"/>
            </p:cNvSpPr>
            <p:nvPr/>
          </p:nvSpPr>
          <p:spPr bwMode="auto">
            <a:xfrm flipH="1">
              <a:off x="2104" y="2232"/>
              <a:ext cx="327" cy="6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1" name="Line 45"/>
            <p:cNvSpPr>
              <a:spLocks noChangeShapeType="1"/>
            </p:cNvSpPr>
            <p:nvPr/>
          </p:nvSpPr>
          <p:spPr bwMode="auto">
            <a:xfrm>
              <a:off x="2128" y="1314"/>
              <a:ext cx="280" cy="6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2" name="Line 46"/>
            <p:cNvSpPr>
              <a:spLocks noChangeShapeType="1"/>
            </p:cNvSpPr>
            <p:nvPr/>
          </p:nvSpPr>
          <p:spPr bwMode="auto">
            <a:xfrm>
              <a:off x="2074" y="798"/>
              <a:ext cx="0" cy="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3" name="Oval 49"/>
            <p:cNvSpPr>
              <a:spLocks noChangeArrowheads="1"/>
            </p:cNvSpPr>
            <p:nvPr/>
          </p:nvSpPr>
          <p:spPr bwMode="auto">
            <a:xfrm>
              <a:off x="2725" y="1018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 sz="2000" b="1">
                <a:solidFill>
                  <a:srgbClr val="FAFD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24" name="Text Box 50"/>
            <p:cNvSpPr txBox="1">
              <a:spLocks noChangeArrowheads="1"/>
            </p:cNvSpPr>
            <p:nvPr/>
          </p:nvSpPr>
          <p:spPr bwMode="auto">
            <a:xfrm>
              <a:off x="2802" y="1041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4125" name="Oval 52"/>
            <p:cNvSpPr>
              <a:spLocks noChangeArrowheads="1"/>
            </p:cNvSpPr>
            <p:nvPr/>
          </p:nvSpPr>
          <p:spPr bwMode="auto">
            <a:xfrm>
              <a:off x="3135" y="195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 sz="2000" b="1">
                <a:solidFill>
                  <a:srgbClr val="FAFD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26" name="Text Box 53"/>
            <p:cNvSpPr txBox="1">
              <a:spLocks noChangeArrowheads="1"/>
            </p:cNvSpPr>
            <p:nvPr/>
          </p:nvSpPr>
          <p:spPr bwMode="auto">
            <a:xfrm>
              <a:off x="3212" y="197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latin typeface="Times New Roman" pitchFamily="18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4127" name="Oval 58"/>
            <p:cNvSpPr>
              <a:spLocks noChangeArrowheads="1"/>
            </p:cNvSpPr>
            <p:nvPr/>
          </p:nvSpPr>
          <p:spPr bwMode="auto">
            <a:xfrm>
              <a:off x="2725" y="2894"/>
              <a:ext cx="350" cy="296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 sz="2000" b="1">
                <a:solidFill>
                  <a:srgbClr val="FAFD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28" name="Text Box 59"/>
            <p:cNvSpPr txBox="1">
              <a:spLocks noChangeArrowheads="1"/>
            </p:cNvSpPr>
            <p:nvPr/>
          </p:nvSpPr>
          <p:spPr bwMode="auto">
            <a:xfrm>
              <a:off x="2802" y="2917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latin typeface="Times New Roman" pitchFamily="18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4129" name="Line 61"/>
            <p:cNvSpPr>
              <a:spLocks noChangeShapeType="1"/>
            </p:cNvSpPr>
            <p:nvPr/>
          </p:nvSpPr>
          <p:spPr bwMode="auto">
            <a:xfrm>
              <a:off x="2592" y="2238"/>
              <a:ext cx="280" cy="6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0" name="Line 62"/>
            <p:cNvSpPr>
              <a:spLocks noChangeShapeType="1"/>
            </p:cNvSpPr>
            <p:nvPr/>
          </p:nvSpPr>
          <p:spPr bwMode="auto">
            <a:xfrm flipH="1">
              <a:off x="2972" y="2234"/>
              <a:ext cx="327" cy="6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1" name="Line 63"/>
            <p:cNvSpPr>
              <a:spLocks noChangeShapeType="1"/>
            </p:cNvSpPr>
            <p:nvPr/>
          </p:nvSpPr>
          <p:spPr bwMode="auto">
            <a:xfrm>
              <a:off x="2957" y="1316"/>
              <a:ext cx="280" cy="6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2" name="Line 64"/>
            <p:cNvSpPr>
              <a:spLocks noChangeShapeType="1"/>
            </p:cNvSpPr>
            <p:nvPr/>
          </p:nvSpPr>
          <p:spPr bwMode="auto">
            <a:xfrm>
              <a:off x="2900" y="800"/>
              <a:ext cx="0" cy="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3" name="Oval 69"/>
            <p:cNvSpPr>
              <a:spLocks noChangeArrowheads="1"/>
            </p:cNvSpPr>
            <p:nvPr/>
          </p:nvSpPr>
          <p:spPr bwMode="auto">
            <a:xfrm>
              <a:off x="3548" y="1019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 sz="2000" b="1">
                <a:solidFill>
                  <a:srgbClr val="FAFD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34" name="Text Box 70"/>
            <p:cNvSpPr txBox="1">
              <a:spLocks noChangeArrowheads="1"/>
            </p:cNvSpPr>
            <p:nvPr/>
          </p:nvSpPr>
          <p:spPr bwMode="auto">
            <a:xfrm>
              <a:off x="3625" y="1042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4135" name="Oval 72"/>
            <p:cNvSpPr>
              <a:spLocks noChangeArrowheads="1"/>
            </p:cNvSpPr>
            <p:nvPr/>
          </p:nvSpPr>
          <p:spPr bwMode="auto">
            <a:xfrm>
              <a:off x="3958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 sz="2000" b="1">
                <a:solidFill>
                  <a:srgbClr val="FAFD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136" name="Text Box 73"/>
            <p:cNvSpPr txBox="1">
              <a:spLocks noChangeArrowheads="1"/>
            </p:cNvSpPr>
            <p:nvPr/>
          </p:nvSpPr>
          <p:spPr bwMode="auto">
            <a:xfrm>
              <a:off x="4035" y="19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latin typeface="Times New Roman" pitchFamily="18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4137" name="Line 80"/>
            <p:cNvSpPr>
              <a:spLocks noChangeShapeType="1"/>
            </p:cNvSpPr>
            <p:nvPr/>
          </p:nvSpPr>
          <p:spPr bwMode="auto">
            <a:xfrm flipH="1">
              <a:off x="3339" y="1312"/>
              <a:ext cx="327" cy="6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8" name="Line 81"/>
            <p:cNvSpPr>
              <a:spLocks noChangeShapeType="1"/>
            </p:cNvSpPr>
            <p:nvPr/>
          </p:nvSpPr>
          <p:spPr bwMode="auto">
            <a:xfrm>
              <a:off x="3426" y="2255"/>
              <a:ext cx="280" cy="6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9" name="Line 82"/>
            <p:cNvSpPr>
              <a:spLocks noChangeShapeType="1"/>
            </p:cNvSpPr>
            <p:nvPr/>
          </p:nvSpPr>
          <p:spPr bwMode="auto">
            <a:xfrm flipH="1">
              <a:off x="3774" y="2266"/>
              <a:ext cx="327" cy="6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0" name="Line 83"/>
            <p:cNvSpPr>
              <a:spLocks noChangeShapeType="1"/>
            </p:cNvSpPr>
            <p:nvPr/>
          </p:nvSpPr>
          <p:spPr bwMode="auto">
            <a:xfrm>
              <a:off x="3782" y="1317"/>
              <a:ext cx="280" cy="6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1" name="Line 88"/>
            <p:cNvSpPr>
              <a:spLocks noChangeShapeType="1"/>
            </p:cNvSpPr>
            <p:nvPr/>
          </p:nvSpPr>
          <p:spPr bwMode="auto">
            <a:xfrm flipH="1">
              <a:off x="2545" y="1319"/>
              <a:ext cx="296" cy="6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2" name="Line 105"/>
            <p:cNvSpPr>
              <a:spLocks noChangeShapeType="1"/>
            </p:cNvSpPr>
            <p:nvPr/>
          </p:nvSpPr>
          <p:spPr bwMode="auto">
            <a:xfrm>
              <a:off x="3723" y="806"/>
              <a:ext cx="0" cy="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6" name="Text Box 111"/>
          <p:cNvSpPr txBox="1">
            <a:spLocks noChangeArrowheads="1"/>
          </p:cNvSpPr>
          <p:nvPr/>
        </p:nvSpPr>
        <p:spPr bwMode="auto">
          <a:xfrm>
            <a:off x="3478213" y="5411788"/>
            <a:ext cx="2247900" cy="854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000" b="1" baseline="-25000"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 = { 0, 1, 2 }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000" b="1" baseline="-25000">
                <a:latin typeface="Times New Roman" pitchFamily="18" charset="0"/>
                <a:ea typeface="宋体" pitchFamily="2" charset="-122"/>
              </a:rPr>
              <a:t>f</a:t>
            </a: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 = { 7, 8, 9 }</a:t>
            </a:r>
          </a:p>
        </p:txBody>
      </p:sp>
      <p:sp>
        <p:nvSpPr>
          <p:cNvPr id="125000" name="AutoShape 72"/>
          <p:cNvSpPr>
            <a:spLocks noChangeArrowheads="1"/>
          </p:cNvSpPr>
          <p:nvPr/>
        </p:nvSpPr>
        <p:spPr bwMode="auto">
          <a:xfrm>
            <a:off x="7092950" y="2565400"/>
            <a:ext cx="1798638" cy="1608138"/>
          </a:xfrm>
          <a:prstGeom prst="irregularSeal2">
            <a:avLst/>
          </a:prstGeom>
          <a:solidFill>
            <a:schemeClr val="folHlink"/>
          </a:solidFill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Not a</a:t>
            </a:r>
          </a:p>
          <a:p>
            <a:pPr algn="ctr" eaLnBrk="0" hangingPunct="0">
              <a:defRPr/>
            </a:pPr>
            <a:r>
              <a:rPr lang="en-US" altLang="zh-CN" sz="20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valid</a:t>
            </a:r>
          </a:p>
          <a:p>
            <a:pPr algn="ctr" eaLnBrk="0" hangingPunct="0">
              <a:defRPr/>
            </a:pPr>
            <a:r>
              <a:rPr lang="en-US" altLang="zh-CN" sz="20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cs typeface="+mn-cs"/>
              </a:rPr>
              <a:t>graph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2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00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4"/>
          <p:cNvSpPr txBox="1">
            <a:spLocks noGrp="1"/>
          </p:cNvSpPr>
          <p:nvPr/>
        </p:nvSpPr>
        <p:spPr bwMode="auto">
          <a:xfrm>
            <a:off x="4038600" y="64246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lang="en-US" sz="9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563563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zh-CN" sz="4000" b="1" smtClean="0">
                <a:latin typeface="Bookman Old Style" pitchFamily="18" charset="0"/>
                <a:ea typeface="宋体" pitchFamily="2" charset="-122"/>
              </a:rPr>
              <a:t>Paths in Graphs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836613"/>
            <a:ext cx="8229600" cy="2173287"/>
          </a:xfrm>
        </p:spPr>
        <p:txBody>
          <a:bodyPr lIns="92075" tIns="46038" rIns="92075" bIns="46038"/>
          <a:lstStyle/>
          <a:p>
            <a:pPr marL="285750" indent="-285750" eaLnBrk="1" hangingPunct="1"/>
            <a:r>
              <a:rPr lang="en-US" altLang="zh-CN" sz="2400" u="sng" smtClean="0">
                <a:solidFill>
                  <a:schemeClr val="tx2"/>
                </a:solidFill>
                <a:ea typeface="宋体" pitchFamily="2" charset="-122"/>
              </a:rPr>
              <a:t>Path</a:t>
            </a:r>
            <a:r>
              <a:rPr lang="en-US" altLang="zh-CN" sz="2400" smtClean="0">
                <a:ea typeface="宋体" pitchFamily="2" charset="-122"/>
              </a:rPr>
              <a:t> : A sequence of nodes – [n</a:t>
            </a:r>
            <a:r>
              <a:rPr lang="en-US" altLang="zh-CN" sz="2400" baseline="-25000" smtClean="0">
                <a:ea typeface="宋体" pitchFamily="2" charset="-122"/>
              </a:rPr>
              <a:t>1</a:t>
            </a:r>
            <a:r>
              <a:rPr lang="en-US" altLang="zh-CN" sz="2400" smtClean="0">
                <a:ea typeface="宋体" pitchFamily="2" charset="-122"/>
              </a:rPr>
              <a:t>, n</a:t>
            </a:r>
            <a:r>
              <a:rPr lang="en-US" altLang="zh-CN" sz="2400" baseline="-25000" smtClean="0">
                <a:ea typeface="宋体" pitchFamily="2" charset="-122"/>
              </a:rPr>
              <a:t>2</a:t>
            </a:r>
            <a:r>
              <a:rPr lang="en-US" altLang="zh-CN" sz="2400" smtClean="0">
                <a:ea typeface="宋体" pitchFamily="2" charset="-122"/>
              </a:rPr>
              <a:t>, …, n</a:t>
            </a:r>
            <a:r>
              <a:rPr lang="en-US" altLang="zh-CN" sz="2400" baseline="-25000" smtClean="0">
                <a:ea typeface="宋体" pitchFamily="2" charset="-122"/>
              </a:rPr>
              <a:t>M</a:t>
            </a:r>
            <a:r>
              <a:rPr lang="en-US" altLang="zh-CN" sz="2400" smtClean="0">
                <a:ea typeface="宋体" pitchFamily="2" charset="-122"/>
              </a:rPr>
              <a:t>]</a:t>
            </a:r>
          </a:p>
          <a:p>
            <a:pPr marL="685800" lvl="1" indent="-228600" eaLnBrk="1" hangingPunct="1"/>
            <a:r>
              <a:rPr lang="en-US" altLang="zh-CN" sz="1800" smtClean="0">
                <a:ea typeface="宋体" pitchFamily="2" charset="-122"/>
              </a:rPr>
              <a:t>Each pair of nodes is an edge</a:t>
            </a:r>
          </a:p>
          <a:p>
            <a:pPr marL="285750" indent="-285750" eaLnBrk="1" hangingPunct="1"/>
            <a:r>
              <a:rPr lang="en-US" altLang="zh-CN" sz="2400" u="sng" smtClean="0">
                <a:solidFill>
                  <a:schemeClr val="tx2"/>
                </a:solidFill>
                <a:ea typeface="宋体" pitchFamily="2" charset="-122"/>
              </a:rPr>
              <a:t>Length</a:t>
            </a:r>
            <a:r>
              <a:rPr lang="en-US" altLang="zh-CN" sz="2400" smtClean="0">
                <a:ea typeface="宋体" pitchFamily="2" charset="-122"/>
              </a:rPr>
              <a:t> : The number of edges</a:t>
            </a:r>
          </a:p>
          <a:p>
            <a:pPr marL="685800" lvl="1" indent="-228600" eaLnBrk="1" hangingPunct="1"/>
            <a:r>
              <a:rPr lang="en-US" altLang="zh-CN" sz="1800" smtClean="0">
                <a:ea typeface="宋体" pitchFamily="2" charset="-122"/>
              </a:rPr>
              <a:t>A single node is a path of length 0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77800" y="3357563"/>
            <a:ext cx="4475163" cy="2892425"/>
            <a:chOff x="244" y="2197"/>
            <a:chExt cx="2819" cy="1822"/>
          </a:xfrm>
        </p:grpSpPr>
        <p:sp>
          <p:nvSpPr>
            <p:cNvPr id="5129" name="Line 15"/>
            <p:cNvSpPr>
              <a:spLocks noChangeShapeType="1"/>
            </p:cNvSpPr>
            <p:nvPr/>
          </p:nvSpPr>
          <p:spPr bwMode="auto">
            <a:xfrm flipH="1">
              <a:off x="463" y="2641"/>
              <a:ext cx="239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0" name="Line 16"/>
            <p:cNvSpPr>
              <a:spLocks noChangeShapeType="1"/>
            </p:cNvSpPr>
            <p:nvPr/>
          </p:nvSpPr>
          <p:spPr bwMode="auto">
            <a:xfrm>
              <a:off x="509" y="3338"/>
              <a:ext cx="258" cy="3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1" name="Line 17"/>
            <p:cNvSpPr>
              <a:spLocks noChangeShapeType="1"/>
            </p:cNvSpPr>
            <p:nvPr/>
          </p:nvSpPr>
          <p:spPr bwMode="auto">
            <a:xfrm flipH="1">
              <a:off x="859" y="3292"/>
              <a:ext cx="239" cy="4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2" name="Line 18"/>
            <p:cNvSpPr>
              <a:spLocks noChangeShapeType="1"/>
            </p:cNvSpPr>
            <p:nvPr/>
          </p:nvSpPr>
          <p:spPr bwMode="auto">
            <a:xfrm>
              <a:off x="939" y="2646"/>
              <a:ext cx="18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3" name="Line 19"/>
            <p:cNvSpPr>
              <a:spLocks noChangeShapeType="1"/>
            </p:cNvSpPr>
            <p:nvPr/>
          </p:nvSpPr>
          <p:spPr bwMode="auto">
            <a:xfrm>
              <a:off x="829" y="2202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34" name="Group 50"/>
            <p:cNvGrpSpPr>
              <a:grpSpLocks/>
            </p:cNvGrpSpPr>
            <p:nvPr/>
          </p:nvGrpSpPr>
          <p:grpSpPr bwMode="auto">
            <a:xfrm>
              <a:off x="654" y="3720"/>
              <a:ext cx="1999" cy="299"/>
              <a:chOff x="654" y="3720"/>
              <a:chExt cx="1999" cy="299"/>
            </a:xfrm>
          </p:grpSpPr>
          <p:grpSp>
            <p:nvGrpSpPr>
              <p:cNvPr id="5168" name="Group 42"/>
              <p:cNvGrpSpPr>
                <a:grpSpLocks/>
              </p:cNvGrpSpPr>
              <p:nvPr/>
            </p:nvGrpSpPr>
            <p:grpSpPr bwMode="auto">
              <a:xfrm>
                <a:off x="2303" y="3723"/>
                <a:ext cx="350" cy="296"/>
                <a:chOff x="2303" y="3723"/>
                <a:chExt cx="350" cy="296"/>
              </a:xfrm>
            </p:grpSpPr>
            <p:sp>
              <p:nvSpPr>
                <p:cNvPr id="5175" name="Oval 5"/>
                <p:cNvSpPr>
                  <a:spLocks noChangeArrowheads="1"/>
                </p:cNvSpPr>
                <p:nvPr/>
              </p:nvSpPr>
              <p:spPr bwMode="auto">
                <a:xfrm>
                  <a:off x="2303" y="3723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000" b="1">
                    <a:solidFill>
                      <a:srgbClr val="FAFD00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517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380" y="3746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zh-CN" sz="2000" b="1">
                      <a:latin typeface="Times New Roman" pitchFamily="18" charset="0"/>
                      <a:ea typeface="宋体" pitchFamily="2" charset="-122"/>
                    </a:rPr>
                    <a:t>9</a:t>
                  </a:r>
                </a:p>
              </p:txBody>
            </p:sp>
          </p:grpSp>
          <p:grpSp>
            <p:nvGrpSpPr>
              <p:cNvPr id="5169" name="Group 40"/>
              <p:cNvGrpSpPr>
                <a:grpSpLocks/>
              </p:cNvGrpSpPr>
              <p:nvPr/>
            </p:nvGrpSpPr>
            <p:grpSpPr bwMode="auto">
              <a:xfrm>
                <a:off x="654" y="3720"/>
                <a:ext cx="350" cy="296"/>
                <a:chOff x="654" y="3720"/>
                <a:chExt cx="350" cy="296"/>
              </a:xfrm>
            </p:grpSpPr>
            <p:sp>
              <p:nvSpPr>
                <p:cNvPr id="5173" name="Oval 13"/>
                <p:cNvSpPr>
                  <a:spLocks noChangeArrowheads="1"/>
                </p:cNvSpPr>
                <p:nvPr/>
              </p:nvSpPr>
              <p:spPr bwMode="auto">
                <a:xfrm>
                  <a:off x="654" y="3720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000" b="1">
                    <a:solidFill>
                      <a:srgbClr val="FAFD00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517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731" y="3743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zh-CN" sz="2000" b="1">
                      <a:latin typeface="Times New Roman" pitchFamily="18" charset="0"/>
                      <a:ea typeface="宋体" pitchFamily="2" charset="-122"/>
                    </a:rPr>
                    <a:t>7</a:t>
                  </a:r>
                </a:p>
              </p:txBody>
            </p:sp>
          </p:grpSp>
          <p:grpSp>
            <p:nvGrpSpPr>
              <p:cNvPr id="5170" name="Group 41"/>
              <p:cNvGrpSpPr>
                <a:grpSpLocks/>
              </p:cNvGrpSpPr>
              <p:nvPr/>
            </p:nvGrpSpPr>
            <p:grpSpPr bwMode="auto">
              <a:xfrm>
                <a:off x="1478" y="3722"/>
                <a:ext cx="350" cy="296"/>
                <a:chOff x="1480" y="3722"/>
                <a:chExt cx="350" cy="296"/>
              </a:xfrm>
            </p:grpSpPr>
            <p:sp>
              <p:nvSpPr>
                <p:cNvPr id="5171" name="Oval 24"/>
                <p:cNvSpPr>
                  <a:spLocks noChangeArrowheads="1"/>
                </p:cNvSpPr>
                <p:nvPr/>
              </p:nvSpPr>
              <p:spPr bwMode="auto">
                <a:xfrm>
                  <a:off x="1480" y="372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000" b="1">
                    <a:solidFill>
                      <a:srgbClr val="FAFD00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517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557" y="3745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zh-CN" sz="2000" b="1">
                      <a:latin typeface="Times New Roman" pitchFamily="18" charset="0"/>
                      <a:ea typeface="宋体" pitchFamily="2" charset="-122"/>
                    </a:rPr>
                    <a:t>8</a:t>
                  </a:r>
                </a:p>
              </p:txBody>
            </p:sp>
          </p:grpSp>
        </p:grpSp>
        <p:sp>
          <p:nvSpPr>
            <p:cNvPr id="5135" name="Line 26"/>
            <p:cNvSpPr>
              <a:spLocks noChangeShapeType="1"/>
            </p:cNvSpPr>
            <p:nvPr/>
          </p:nvSpPr>
          <p:spPr bwMode="auto">
            <a:xfrm>
              <a:off x="1343" y="3318"/>
              <a:ext cx="236" cy="4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6" name="Line 27"/>
            <p:cNvSpPr>
              <a:spLocks noChangeShapeType="1"/>
            </p:cNvSpPr>
            <p:nvPr/>
          </p:nvSpPr>
          <p:spPr bwMode="auto">
            <a:xfrm flipH="1">
              <a:off x="1734" y="3330"/>
              <a:ext cx="223" cy="4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7" name="Line 28"/>
            <p:cNvSpPr>
              <a:spLocks noChangeShapeType="1"/>
            </p:cNvSpPr>
            <p:nvPr/>
          </p:nvSpPr>
          <p:spPr bwMode="auto">
            <a:xfrm>
              <a:off x="1768" y="2640"/>
              <a:ext cx="212" cy="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Line 29"/>
            <p:cNvSpPr>
              <a:spLocks noChangeShapeType="1"/>
            </p:cNvSpPr>
            <p:nvPr/>
          </p:nvSpPr>
          <p:spPr bwMode="auto">
            <a:xfrm>
              <a:off x="1655" y="2197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39" name="Group 52"/>
            <p:cNvGrpSpPr>
              <a:grpSpLocks/>
            </p:cNvGrpSpPr>
            <p:nvPr/>
          </p:nvGrpSpPr>
          <p:grpSpPr bwMode="auto">
            <a:xfrm>
              <a:off x="654" y="2376"/>
              <a:ext cx="1999" cy="299"/>
              <a:chOff x="654" y="2376"/>
              <a:chExt cx="1999" cy="299"/>
            </a:xfrm>
          </p:grpSpPr>
          <p:grpSp>
            <p:nvGrpSpPr>
              <p:cNvPr id="5159" name="Group 47"/>
              <p:cNvGrpSpPr>
                <a:grpSpLocks/>
              </p:cNvGrpSpPr>
              <p:nvPr/>
            </p:nvGrpSpPr>
            <p:grpSpPr bwMode="auto">
              <a:xfrm>
                <a:off x="654" y="2376"/>
                <a:ext cx="350" cy="296"/>
                <a:chOff x="654" y="1844"/>
                <a:chExt cx="350" cy="296"/>
              </a:xfrm>
            </p:grpSpPr>
            <p:sp>
              <p:nvSpPr>
                <p:cNvPr id="5166" name="Oval 7"/>
                <p:cNvSpPr>
                  <a:spLocks noChangeArrowheads="1"/>
                </p:cNvSpPr>
                <p:nvPr/>
              </p:nvSpPr>
              <p:spPr bwMode="auto">
                <a:xfrm>
                  <a:off x="654" y="184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000" b="1">
                    <a:solidFill>
                      <a:srgbClr val="FAFD00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516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731" y="186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zh-CN" sz="2000" b="1">
                      <a:latin typeface="Times New Roman" pitchFamily="18" charset="0"/>
                      <a:ea typeface="宋体" pitchFamily="2" charset="-122"/>
                    </a:rPr>
                    <a:t>0</a:t>
                  </a:r>
                </a:p>
              </p:txBody>
            </p:sp>
          </p:grpSp>
          <p:grpSp>
            <p:nvGrpSpPr>
              <p:cNvPr id="5160" name="Group 48"/>
              <p:cNvGrpSpPr>
                <a:grpSpLocks/>
              </p:cNvGrpSpPr>
              <p:nvPr/>
            </p:nvGrpSpPr>
            <p:grpSpPr bwMode="auto">
              <a:xfrm>
                <a:off x="1478" y="2378"/>
                <a:ext cx="350" cy="296"/>
                <a:chOff x="1480" y="1846"/>
                <a:chExt cx="350" cy="296"/>
              </a:xfrm>
            </p:grpSpPr>
            <p:sp>
              <p:nvSpPr>
                <p:cNvPr id="5164" name="Oval 20"/>
                <p:cNvSpPr>
                  <a:spLocks noChangeArrowheads="1"/>
                </p:cNvSpPr>
                <p:nvPr/>
              </p:nvSpPr>
              <p:spPr bwMode="auto">
                <a:xfrm>
                  <a:off x="1480" y="18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000" b="1">
                    <a:solidFill>
                      <a:srgbClr val="FAFD00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516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557" y="1869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zh-CN" sz="2000" b="1">
                      <a:latin typeface="Times New Roman" pitchFamily="18" charset="0"/>
                      <a:ea typeface="宋体" pitchFamily="2" charset="-122"/>
                    </a:rPr>
                    <a:t>1</a:t>
                  </a:r>
                </a:p>
              </p:txBody>
            </p:sp>
          </p:grpSp>
          <p:grpSp>
            <p:nvGrpSpPr>
              <p:cNvPr id="5161" name="Group 49"/>
              <p:cNvGrpSpPr>
                <a:grpSpLocks/>
              </p:cNvGrpSpPr>
              <p:nvPr/>
            </p:nvGrpSpPr>
            <p:grpSpPr bwMode="auto">
              <a:xfrm>
                <a:off x="2303" y="2379"/>
                <a:ext cx="350" cy="296"/>
                <a:chOff x="2303" y="1847"/>
                <a:chExt cx="350" cy="296"/>
              </a:xfrm>
            </p:grpSpPr>
            <p:sp>
              <p:nvSpPr>
                <p:cNvPr id="5162" name="Oval 30"/>
                <p:cNvSpPr>
                  <a:spLocks noChangeArrowheads="1"/>
                </p:cNvSpPr>
                <p:nvPr/>
              </p:nvSpPr>
              <p:spPr bwMode="auto">
                <a:xfrm>
                  <a:off x="2303" y="1847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000" b="1">
                    <a:solidFill>
                      <a:srgbClr val="FAFD00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5163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380" y="1870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zh-CN" sz="2000" b="1">
                      <a:latin typeface="Times New Roman" pitchFamily="18" charset="0"/>
                      <a:ea typeface="宋体" pitchFamily="2" charset="-122"/>
                    </a:rPr>
                    <a:t>2</a:t>
                  </a:r>
                </a:p>
              </p:txBody>
            </p:sp>
          </p:grpSp>
        </p:grpSp>
        <p:grpSp>
          <p:nvGrpSpPr>
            <p:cNvPr id="5140" name="Group 51"/>
            <p:cNvGrpSpPr>
              <a:grpSpLocks/>
            </p:cNvGrpSpPr>
            <p:nvPr/>
          </p:nvGrpSpPr>
          <p:grpSpPr bwMode="auto">
            <a:xfrm>
              <a:off x="244" y="3048"/>
              <a:ext cx="2819" cy="299"/>
              <a:chOff x="244" y="3153"/>
              <a:chExt cx="2819" cy="299"/>
            </a:xfrm>
          </p:grpSpPr>
          <p:grpSp>
            <p:nvGrpSpPr>
              <p:cNvPr id="5147" name="Group 45"/>
              <p:cNvGrpSpPr>
                <a:grpSpLocks/>
              </p:cNvGrpSpPr>
              <p:nvPr/>
            </p:nvGrpSpPr>
            <p:grpSpPr bwMode="auto">
              <a:xfrm>
                <a:off x="1067" y="3153"/>
                <a:ext cx="350" cy="296"/>
                <a:chOff x="1064" y="2782"/>
                <a:chExt cx="350" cy="296"/>
              </a:xfrm>
            </p:grpSpPr>
            <p:sp>
              <p:nvSpPr>
                <p:cNvPr id="5157" name="Oval 9"/>
                <p:cNvSpPr>
                  <a:spLocks noChangeArrowheads="1"/>
                </p:cNvSpPr>
                <p:nvPr/>
              </p:nvSpPr>
              <p:spPr bwMode="auto">
                <a:xfrm>
                  <a:off x="1064" y="278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000" b="1">
                    <a:solidFill>
                      <a:srgbClr val="FAFD00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515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141" y="2805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zh-CN" sz="2000" b="1">
                      <a:latin typeface="Times New Roman" pitchFamily="18" charset="0"/>
                      <a:ea typeface="宋体" pitchFamily="2" charset="-122"/>
                    </a:rPr>
                    <a:t>4</a:t>
                  </a:r>
                </a:p>
              </p:txBody>
            </p:sp>
          </p:grpSp>
          <p:grpSp>
            <p:nvGrpSpPr>
              <p:cNvPr id="5148" name="Group 46"/>
              <p:cNvGrpSpPr>
                <a:grpSpLocks/>
              </p:cNvGrpSpPr>
              <p:nvPr/>
            </p:nvGrpSpPr>
            <p:grpSpPr bwMode="auto">
              <a:xfrm>
                <a:off x="244" y="3153"/>
                <a:ext cx="350" cy="296"/>
                <a:chOff x="244" y="2782"/>
                <a:chExt cx="350" cy="296"/>
              </a:xfrm>
            </p:grpSpPr>
            <p:sp>
              <p:nvSpPr>
                <p:cNvPr id="5155" name="Oval 11"/>
                <p:cNvSpPr>
                  <a:spLocks noChangeArrowheads="1"/>
                </p:cNvSpPr>
                <p:nvPr/>
              </p:nvSpPr>
              <p:spPr bwMode="auto">
                <a:xfrm>
                  <a:off x="244" y="278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000" b="1">
                    <a:solidFill>
                      <a:srgbClr val="FAFD00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515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21" y="2805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zh-CN" sz="2000" b="1">
                      <a:latin typeface="Times New Roman" pitchFamily="18" charset="0"/>
                      <a:ea typeface="宋体" pitchFamily="2" charset="-122"/>
                    </a:rPr>
                    <a:t>3</a:t>
                  </a:r>
                </a:p>
              </p:txBody>
            </p:sp>
          </p:grpSp>
          <p:grpSp>
            <p:nvGrpSpPr>
              <p:cNvPr id="5149" name="Group 44"/>
              <p:cNvGrpSpPr>
                <a:grpSpLocks/>
              </p:cNvGrpSpPr>
              <p:nvPr/>
            </p:nvGrpSpPr>
            <p:grpSpPr bwMode="auto">
              <a:xfrm>
                <a:off x="1890" y="3155"/>
                <a:ext cx="350" cy="296"/>
                <a:chOff x="1890" y="2784"/>
                <a:chExt cx="350" cy="296"/>
              </a:xfrm>
            </p:grpSpPr>
            <p:sp>
              <p:nvSpPr>
                <p:cNvPr id="5153" name="Oval 22"/>
                <p:cNvSpPr>
                  <a:spLocks noChangeArrowheads="1"/>
                </p:cNvSpPr>
                <p:nvPr/>
              </p:nvSpPr>
              <p:spPr bwMode="auto">
                <a:xfrm>
                  <a:off x="1890" y="27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000" b="1">
                    <a:solidFill>
                      <a:srgbClr val="FAFD00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5154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967" y="28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zh-CN" sz="2000" b="1">
                      <a:latin typeface="Times New Roman" pitchFamily="18" charset="0"/>
                      <a:ea typeface="宋体" pitchFamily="2" charset="-122"/>
                    </a:rPr>
                    <a:t>5</a:t>
                  </a:r>
                </a:p>
              </p:txBody>
            </p:sp>
          </p:grpSp>
          <p:grpSp>
            <p:nvGrpSpPr>
              <p:cNvPr id="5150" name="Group 43"/>
              <p:cNvGrpSpPr>
                <a:grpSpLocks/>
              </p:cNvGrpSpPr>
              <p:nvPr/>
            </p:nvGrpSpPr>
            <p:grpSpPr bwMode="auto">
              <a:xfrm>
                <a:off x="2713" y="3156"/>
                <a:ext cx="350" cy="296"/>
                <a:chOff x="2713" y="2785"/>
                <a:chExt cx="350" cy="296"/>
              </a:xfrm>
            </p:grpSpPr>
            <p:sp>
              <p:nvSpPr>
                <p:cNvPr id="5151" name="Oval 32"/>
                <p:cNvSpPr>
                  <a:spLocks noChangeArrowheads="1"/>
                </p:cNvSpPr>
                <p:nvPr/>
              </p:nvSpPr>
              <p:spPr bwMode="auto">
                <a:xfrm>
                  <a:off x="2713" y="2785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000" b="1">
                    <a:solidFill>
                      <a:srgbClr val="FAFD00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515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790" y="2808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zh-CN" sz="2000" b="1">
                      <a:latin typeface="Times New Roman" pitchFamily="18" charset="0"/>
                      <a:ea typeface="宋体" pitchFamily="2" charset="-122"/>
                    </a:rPr>
                    <a:t>6</a:t>
                  </a:r>
                </a:p>
              </p:txBody>
            </p:sp>
          </p:grpSp>
        </p:grpSp>
        <p:sp>
          <p:nvSpPr>
            <p:cNvPr id="5141" name="Line 34"/>
            <p:cNvSpPr>
              <a:spLocks noChangeShapeType="1"/>
            </p:cNvSpPr>
            <p:nvPr/>
          </p:nvSpPr>
          <p:spPr bwMode="auto">
            <a:xfrm flipH="1">
              <a:off x="2142" y="2640"/>
              <a:ext cx="219" cy="4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Line 35"/>
            <p:cNvSpPr>
              <a:spLocks noChangeShapeType="1"/>
            </p:cNvSpPr>
            <p:nvPr/>
          </p:nvSpPr>
          <p:spPr bwMode="auto">
            <a:xfrm>
              <a:off x="2181" y="3335"/>
              <a:ext cx="212" cy="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Line 36"/>
            <p:cNvSpPr>
              <a:spLocks noChangeShapeType="1"/>
            </p:cNvSpPr>
            <p:nvPr/>
          </p:nvSpPr>
          <p:spPr bwMode="auto">
            <a:xfrm flipH="1">
              <a:off x="2533" y="3302"/>
              <a:ext cx="231" cy="4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Line 37"/>
            <p:cNvSpPr>
              <a:spLocks noChangeShapeType="1"/>
            </p:cNvSpPr>
            <p:nvPr/>
          </p:nvSpPr>
          <p:spPr bwMode="auto">
            <a:xfrm>
              <a:off x="2589" y="2633"/>
              <a:ext cx="200" cy="4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Line 38"/>
            <p:cNvSpPr>
              <a:spLocks noChangeShapeType="1"/>
            </p:cNvSpPr>
            <p:nvPr/>
          </p:nvSpPr>
          <p:spPr bwMode="auto">
            <a:xfrm flipH="1">
              <a:off x="1340" y="2655"/>
              <a:ext cx="208" cy="4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Line 39"/>
            <p:cNvSpPr>
              <a:spLocks noChangeShapeType="1"/>
            </p:cNvSpPr>
            <p:nvPr/>
          </p:nvSpPr>
          <p:spPr bwMode="auto">
            <a:xfrm>
              <a:off x="2478" y="223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5701" name="Text Box 53"/>
          <p:cNvSpPr txBox="1">
            <a:spLocks noChangeArrowheads="1"/>
          </p:cNvSpPr>
          <p:nvPr/>
        </p:nvSpPr>
        <p:spPr bwMode="auto">
          <a:xfrm>
            <a:off x="4740275" y="4035425"/>
            <a:ext cx="1712913" cy="17811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 u="sng">
                <a:latin typeface="Times New Roman" pitchFamily="18" charset="0"/>
                <a:ea typeface="宋体" pitchFamily="2" charset="-122"/>
              </a:rPr>
              <a:t>Paths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[ 0, 3, 7 ]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[ 1, 4, 8, 5, 1 ]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[ 2, 6, 9 ]</a:t>
            </a:r>
          </a:p>
        </p:txBody>
      </p:sp>
      <p:sp>
        <p:nvSpPr>
          <p:cNvPr id="155702" name="Text Box 54"/>
          <p:cNvSpPr txBox="1">
            <a:spLocks noChangeArrowheads="1"/>
          </p:cNvSpPr>
          <p:nvPr/>
        </p:nvSpPr>
        <p:spPr bwMode="auto">
          <a:xfrm>
            <a:off x="6540500" y="4048125"/>
            <a:ext cx="2470150" cy="19335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Reach (0) = { 0, 3, 4, 7, 8, 5, 1, 9 }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Reach ({0, 2}) = G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Reach([2,6]) = {2, 6, 9}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701" grpId="0" animBg="1"/>
      <p:bldP spid="15570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Footer Placeholder 4"/>
          <p:cNvSpPr txBox="1">
            <a:spLocks noGrp="1"/>
          </p:cNvSpPr>
          <p:nvPr/>
        </p:nvSpPr>
        <p:spPr bwMode="auto">
          <a:xfrm>
            <a:off x="4038600" y="6424613"/>
            <a:ext cx="28956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endParaRPr lang="en-US" sz="9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609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zh-CN" sz="4000" b="1" smtClean="0">
                <a:latin typeface="Bookman Old Style" pitchFamily="18" charset="0"/>
                <a:ea typeface="宋体" pitchFamily="2" charset="-122"/>
              </a:rPr>
              <a:t>Test Paths and SESEs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8113" y="692150"/>
            <a:ext cx="8867775" cy="5292725"/>
          </a:xfrm>
        </p:spPr>
        <p:txBody>
          <a:bodyPr lIns="92075" tIns="46038" rIns="92075" bIns="46038"/>
          <a:lstStyle/>
          <a:p>
            <a:pPr marL="285750" indent="-285750" eaLnBrk="1" hangingPunct="1"/>
            <a:r>
              <a:rPr lang="en-US" altLang="zh-CN" sz="2800" u="sng" smtClean="0">
                <a:solidFill>
                  <a:schemeClr val="tx2"/>
                </a:solidFill>
                <a:ea typeface="宋体" pitchFamily="2" charset="-122"/>
              </a:rPr>
              <a:t>Test Path</a:t>
            </a:r>
            <a:r>
              <a:rPr lang="en-US" altLang="zh-CN" sz="2800" smtClean="0">
                <a:ea typeface="宋体" pitchFamily="2" charset="-122"/>
              </a:rPr>
              <a:t> : A path that starts at an initial node and ends at a final node</a:t>
            </a:r>
          </a:p>
          <a:p>
            <a:pPr marL="285750" indent="-285750" eaLnBrk="1" hangingPunct="1"/>
            <a:r>
              <a:rPr lang="en-US" altLang="zh-CN" sz="2800" smtClean="0">
                <a:ea typeface="宋体" pitchFamily="2" charset="-122"/>
              </a:rPr>
              <a:t>Test paths represent execution of test cases</a:t>
            </a:r>
          </a:p>
          <a:p>
            <a:pPr marL="685800" lvl="1" indent="-228600" eaLnBrk="1" hangingPunct="1"/>
            <a:r>
              <a:rPr lang="en-US" altLang="zh-CN" sz="1600" smtClean="0">
                <a:ea typeface="宋体" pitchFamily="2" charset="-122"/>
              </a:rPr>
              <a:t>Some test paths can be executed by many tests</a:t>
            </a:r>
          </a:p>
          <a:p>
            <a:pPr marL="685800" lvl="1" indent="-228600" eaLnBrk="1" hangingPunct="1"/>
            <a:r>
              <a:rPr lang="en-US" altLang="zh-CN" sz="1600" smtClean="0">
                <a:ea typeface="宋体" pitchFamily="2" charset="-122"/>
              </a:rPr>
              <a:t>Some test paths cannot be executed by </a:t>
            </a:r>
            <a:r>
              <a:rPr lang="en-US" altLang="zh-CN" sz="1600" u="sng" smtClean="0">
                <a:ea typeface="宋体" pitchFamily="2" charset="-122"/>
              </a:rPr>
              <a:t>any</a:t>
            </a:r>
            <a:r>
              <a:rPr lang="en-US" altLang="zh-CN" sz="1600" smtClean="0">
                <a:ea typeface="宋体" pitchFamily="2" charset="-122"/>
              </a:rPr>
              <a:t> tests</a:t>
            </a:r>
          </a:p>
          <a:p>
            <a:pPr lvl="2" eaLnBrk="1" hangingPunct="1">
              <a:buFontTx/>
              <a:buNone/>
            </a:pPr>
            <a:endParaRPr lang="en-US" altLang="zh-CN" sz="1600" smtClean="0">
              <a:ea typeface="宋体" pitchFamily="2" charset="-122"/>
            </a:endParaRPr>
          </a:p>
          <a:p>
            <a:pPr marL="285750" indent="-285750" eaLnBrk="1" hangingPunct="1"/>
            <a:r>
              <a:rPr lang="en-US" altLang="zh-CN" sz="2800" u="sng" smtClean="0">
                <a:solidFill>
                  <a:schemeClr val="tx2"/>
                </a:solidFill>
                <a:ea typeface="宋体" pitchFamily="2" charset="-122"/>
              </a:rPr>
              <a:t>SESE graphs</a:t>
            </a:r>
            <a:r>
              <a:rPr lang="en-US" altLang="zh-CN" sz="2800" smtClean="0">
                <a:ea typeface="宋体" pitchFamily="2" charset="-122"/>
              </a:rPr>
              <a:t> : All  test paths start at a single node and end at another node</a:t>
            </a:r>
          </a:p>
          <a:p>
            <a:pPr marL="685800" lvl="1" indent="-228600" eaLnBrk="1" hangingPunct="1"/>
            <a:r>
              <a:rPr lang="en-US" altLang="zh-CN" sz="1600" smtClean="0">
                <a:ea typeface="宋体" pitchFamily="2" charset="-122"/>
              </a:rPr>
              <a:t>Single-entry, single-exit</a:t>
            </a:r>
          </a:p>
          <a:p>
            <a:pPr marL="685800" lvl="1" indent="-228600" eaLnBrk="1" hangingPunct="1"/>
            <a:r>
              <a:rPr lang="en-US" altLang="zh-CN" sz="1600" smtClean="0">
                <a:ea typeface="宋体" pitchFamily="2" charset="-122"/>
              </a:rPr>
              <a:t>N0 and Nf have exactly one node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798513" y="4708525"/>
            <a:ext cx="4346575" cy="1443038"/>
            <a:chOff x="503" y="2966"/>
            <a:chExt cx="2738" cy="909"/>
          </a:xfrm>
        </p:grpSpPr>
        <p:grpSp>
          <p:nvGrpSpPr>
            <p:cNvPr id="6152" name="Group 18"/>
            <p:cNvGrpSpPr>
              <a:grpSpLocks/>
            </p:cNvGrpSpPr>
            <p:nvPr/>
          </p:nvGrpSpPr>
          <p:grpSpPr bwMode="auto">
            <a:xfrm>
              <a:off x="730" y="3273"/>
              <a:ext cx="350" cy="296"/>
              <a:chOff x="4288" y="1746"/>
              <a:chExt cx="350" cy="296"/>
            </a:xfrm>
          </p:grpSpPr>
          <p:sp>
            <p:nvSpPr>
              <p:cNvPr id="6182" name="Oval 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 sz="2000" b="1">
                  <a:solidFill>
                    <a:srgbClr val="FAFD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183" name="Text Box 6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altLang="zh-CN" sz="2000" b="1">
                    <a:latin typeface="Times New Roman" pitchFamily="18" charset="0"/>
                    <a:ea typeface="宋体" pitchFamily="2" charset="-122"/>
                  </a:rPr>
                  <a:t>0</a:t>
                </a:r>
              </a:p>
            </p:txBody>
          </p:sp>
        </p:grpSp>
        <p:grpSp>
          <p:nvGrpSpPr>
            <p:cNvPr id="6153" name="Group 31"/>
            <p:cNvGrpSpPr>
              <a:grpSpLocks/>
            </p:cNvGrpSpPr>
            <p:nvPr/>
          </p:nvGrpSpPr>
          <p:grpSpPr bwMode="auto">
            <a:xfrm>
              <a:off x="1255" y="2966"/>
              <a:ext cx="380" cy="908"/>
              <a:chOff x="1346" y="2965"/>
              <a:chExt cx="380" cy="908"/>
            </a:xfrm>
          </p:grpSpPr>
          <p:grpSp>
            <p:nvGrpSpPr>
              <p:cNvPr id="6176" name="Group 19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</p:grpSpPr>
            <p:sp>
              <p:nvSpPr>
                <p:cNvPr id="6180" name="Oval 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000" b="1">
                    <a:solidFill>
                      <a:srgbClr val="FAFD00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18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zh-CN" sz="2000" b="1">
                      <a:latin typeface="Times New Roman" pitchFamily="18" charset="0"/>
                      <a:ea typeface="宋体" pitchFamily="2" charset="-122"/>
                    </a:rPr>
                    <a:t>2</a:t>
                  </a:r>
                </a:p>
              </p:txBody>
            </p:sp>
          </p:grpSp>
          <p:grpSp>
            <p:nvGrpSpPr>
              <p:cNvPr id="6177" name="Group 20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</p:grpSpPr>
            <p:sp>
              <p:nvSpPr>
                <p:cNvPr id="6178" name="Oval 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000" b="1">
                    <a:solidFill>
                      <a:srgbClr val="FAFD00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17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zh-CN" sz="2000" b="1">
                      <a:latin typeface="Times New Roman" pitchFamily="18" charset="0"/>
                      <a:ea typeface="宋体" pitchFamily="2" charset="-122"/>
                    </a:rPr>
                    <a:t>1</a:t>
                  </a:r>
                </a:p>
              </p:txBody>
            </p:sp>
          </p:grpSp>
        </p:grpSp>
        <p:grpSp>
          <p:nvGrpSpPr>
            <p:cNvPr id="6154" name="Group 21"/>
            <p:cNvGrpSpPr>
              <a:grpSpLocks/>
            </p:cNvGrpSpPr>
            <p:nvPr/>
          </p:nvGrpSpPr>
          <p:grpSpPr bwMode="auto">
            <a:xfrm>
              <a:off x="2891" y="3273"/>
              <a:ext cx="350" cy="296"/>
              <a:chOff x="4288" y="3622"/>
              <a:chExt cx="350" cy="296"/>
            </a:xfrm>
          </p:grpSpPr>
          <p:sp>
            <p:nvSpPr>
              <p:cNvPr id="6174" name="Oval 11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 sz="2000" b="1">
                  <a:solidFill>
                    <a:srgbClr val="FAFD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175" name="Text Box 12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 b="1">
                    <a:latin typeface="Times New Roman" pitchFamily="18" charset="0"/>
                    <a:ea typeface="宋体" pitchFamily="2" charset="-122"/>
                  </a:rPr>
                  <a:t>6</a:t>
                </a:r>
              </a:p>
            </p:txBody>
          </p:sp>
        </p:grpSp>
        <p:sp>
          <p:nvSpPr>
            <p:cNvPr id="6155" name="Line 13"/>
            <p:cNvSpPr>
              <a:spLocks noChangeShapeType="1"/>
            </p:cNvSpPr>
            <p:nvPr/>
          </p:nvSpPr>
          <p:spPr bwMode="auto">
            <a:xfrm flipV="1">
              <a:off x="1075" y="319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6" name="Line 17"/>
            <p:cNvSpPr>
              <a:spLocks noChangeShapeType="1"/>
            </p:cNvSpPr>
            <p:nvPr/>
          </p:nvSpPr>
          <p:spPr bwMode="auto">
            <a:xfrm>
              <a:off x="503" y="3421"/>
              <a:ext cx="2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57" name="Group 22"/>
            <p:cNvGrpSpPr>
              <a:grpSpLocks/>
            </p:cNvGrpSpPr>
            <p:nvPr/>
          </p:nvGrpSpPr>
          <p:grpSpPr bwMode="auto">
            <a:xfrm>
              <a:off x="1810" y="3273"/>
              <a:ext cx="350" cy="296"/>
              <a:chOff x="4288" y="1746"/>
              <a:chExt cx="350" cy="296"/>
            </a:xfrm>
          </p:grpSpPr>
          <p:sp>
            <p:nvSpPr>
              <p:cNvPr id="6172" name="Oval 2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hangingPunct="0"/>
                <a:endParaRPr lang="en-US" sz="2000" b="1">
                  <a:solidFill>
                    <a:srgbClr val="FAFD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173" name="Text Box 24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altLang="zh-CN" sz="2000" b="1">
                    <a:latin typeface="Times New Roman" pitchFamily="18" charset="0"/>
                    <a:ea typeface="宋体" pitchFamily="2" charset="-122"/>
                  </a:rPr>
                  <a:t>3</a:t>
                </a:r>
              </a:p>
            </p:txBody>
          </p:sp>
        </p:grpSp>
        <p:grpSp>
          <p:nvGrpSpPr>
            <p:cNvPr id="6158" name="Group 32"/>
            <p:cNvGrpSpPr>
              <a:grpSpLocks/>
            </p:cNvGrpSpPr>
            <p:nvPr/>
          </p:nvGrpSpPr>
          <p:grpSpPr bwMode="auto">
            <a:xfrm>
              <a:off x="2335" y="2967"/>
              <a:ext cx="380" cy="908"/>
              <a:chOff x="2450" y="2968"/>
              <a:chExt cx="380" cy="908"/>
            </a:xfrm>
          </p:grpSpPr>
          <p:grpSp>
            <p:nvGrpSpPr>
              <p:cNvPr id="6166" name="Group 25"/>
              <p:cNvGrpSpPr>
                <a:grpSpLocks/>
              </p:cNvGrpSpPr>
              <p:nvPr/>
            </p:nvGrpSpPr>
            <p:grpSpPr bwMode="auto">
              <a:xfrm>
                <a:off x="2450" y="3580"/>
                <a:ext cx="350" cy="296"/>
                <a:chOff x="4738" y="2684"/>
                <a:chExt cx="350" cy="296"/>
              </a:xfrm>
            </p:grpSpPr>
            <p:sp>
              <p:nvSpPr>
                <p:cNvPr id="6170" name="Oval 26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000" b="1">
                    <a:solidFill>
                      <a:srgbClr val="FAFD00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171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zh-CN" sz="2000" b="1">
                      <a:latin typeface="Times New Roman" pitchFamily="18" charset="0"/>
                      <a:ea typeface="宋体" pitchFamily="2" charset="-122"/>
                    </a:rPr>
                    <a:t>5</a:t>
                  </a:r>
                </a:p>
              </p:txBody>
            </p:sp>
          </p:grpSp>
          <p:grpSp>
            <p:nvGrpSpPr>
              <p:cNvPr id="6167" name="Group 28"/>
              <p:cNvGrpSpPr>
                <a:grpSpLocks/>
              </p:cNvGrpSpPr>
              <p:nvPr/>
            </p:nvGrpSpPr>
            <p:grpSpPr bwMode="auto">
              <a:xfrm>
                <a:off x="2480" y="2968"/>
                <a:ext cx="350" cy="296"/>
                <a:chOff x="3838" y="2684"/>
                <a:chExt cx="350" cy="296"/>
              </a:xfrm>
            </p:grpSpPr>
            <p:sp>
              <p:nvSpPr>
                <p:cNvPr id="6168" name="Oval 2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2000" b="1">
                    <a:solidFill>
                      <a:srgbClr val="FAFD00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6169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zh-CN" sz="2000" b="1">
                      <a:latin typeface="Times New Roman" pitchFamily="18" charset="0"/>
                      <a:ea typeface="宋体" pitchFamily="2" charset="-122"/>
                    </a:rPr>
                    <a:t>4</a:t>
                  </a:r>
                </a:p>
              </p:txBody>
            </p:sp>
          </p:grpSp>
        </p:grpSp>
        <p:sp>
          <p:nvSpPr>
            <p:cNvPr id="6159" name="Line 33"/>
            <p:cNvSpPr>
              <a:spLocks noChangeShapeType="1"/>
            </p:cNvSpPr>
            <p:nvPr/>
          </p:nvSpPr>
          <p:spPr bwMode="auto">
            <a:xfrm flipV="1">
              <a:off x="2679" y="351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Line 34"/>
            <p:cNvSpPr>
              <a:spLocks noChangeShapeType="1"/>
            </p:cNvSpPr>
            <p:nvPr/>
          </p:nvSpPr>
          <p:spPr bwMode="auto">
            <a:xfrm flipV="1">
              <a:off x="1595" y="351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Line 35"/>
            <p:cNvSpPr>
              <a:spLocks noChangeShapeType="1"/>
            </p:cNvSpPr>
            <p:nvPr/>
          </p:nvSpPr>
          <p:spPr bwMode="auto">
            <a:xfrm flipV="1">
              <a:off x="2147" y="319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Line 36"/>
            <p:cNvSpPr>
              <a:spLocks noChangeShapeType="1"/>
            </p:cNvSpPr>
            <p:nvPr/>
          </p:nvSpPr>
          <p:spPr bwMode="auto">
            <a:xfrm>
              <a:off x="1055" y="3517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Line 37"/>
            <p:cNvSpPr>
              <a:spLocks noChangeShapeType="1"/>
            </p:cNvSpPr>
            <p:nvPr/>
          </p:nvSpPr>
          <p:spPr bwMode="auto">
            <a:xfrm>
              <a:off x="1607" y="319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Line 38"/>
            <p:cNvSpPr>
              <a:spLocks noChangeShapeType="1"/>
            </p:cNvSpPr>
            <p:nvPr/>
          </p:nvSpPr>
          <p:spPr bwMode="auto">
            <a:xfrm>
              <a:off x="2123" y="351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Line 39"/>
            <p:cNvSpPr>
              <a:spLocks noChangeShapeType="1"/>
            </p:cNvSpPr>
            <p:nvPr/>
          </p:nvSpPr>
          <p:spPr bwMode="auto">
            <a:xfrm>
              <a:off x="2707" y="3197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6712" name="Text Box 40"/>
          <p:cNvSpPr txBox="1">
            <a:spLocks noChangeArrowheads="1"/>
          </p:cNvSpPr>
          <p:nvPr/>
        </p:nvSpPr>
        <p:spPr bwMode="auto">
          <a:xfrm>
            <a:off x="5543550" y="4464050"/>
            <a:ext cx="3303588" cy="19335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000" b="1" u="sng">
                <a:latin typeface="Times New Roman" pitchFamily="18" charset="0"/>
                <a:ea typeface="宋体" pitchFamily="2" charset="-122"/>
              </a:rPr>
              <a:t>Double-diamond graph</a:t>
            </a:r>
          </a:p>
          <a:p>
            <a:pPr algn="ctr" eaLnBrk="0" hangingPunct="0"/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Four test paths</a:t>
            </a:r>
          </a:p>
          <a:p>
            <a:pPr algn="ctr" eaLnBrk="0" hangingPunct="0"/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[ 0, 1, 3, 4, 6 ]</a:t>
            </a:r>
          </a:p>
          <a:p>
            <a:pPr algn="ctr" eaLnBrk="0" hangingPunct="0"/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[ 0, 1, 3, 5, 6 ]</a:t>
            </a:r>
          </a:p>
          <a:p>
            <a:pPr algn="ctr" eaLnBrk="0" hangingPunct="0"/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[ 0, 2, 3, 4, 6 ]</a:t>
            </a:r>
          </a:p>
          <a:p>
            <a:pPr algn="ctr" eaLnBrk="0" hangingPunct="0"/>
            <a:r>
              <a:rPr lang="en-US" altLang="zh-CN" sz="2000" b="1">
                <a:latin typeface="Times New Roman" pitchFamily="18" charset="0"/>
                <a:ea typeface="宋体" pitchFamily="2" charset="-122"/>
              </a:rPr>
              <a:t>[ 0, 2, 3, 5, 6 ]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12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24715</TotalTime>
  <Words>2046</Words>
  <Application>Microsoft Office PowerPoint</Application>
  <PresentationFormat>On-screen Show (4:3)</PresentationFormat>
  <Paragraphs>354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宋体</vt:lpstr>
      <vt:lpstr>Arial</vt:lpstr>
      <vt:lpstr>Book Antiqua</vt:lpstr>
      <vt:lpstr>Bookman Old Style</vt:lpstr>
      <vt:lpstr>Helvetica</vt:lpstr>
      <vt:lpstr>Times New Roman</vt:lpstr>
      <vt:lpstr>Default Design</vt:lpstr>
      <vt:lpstr>Test Designing </vt:lpstr>
      <vt:lpstr>Control Flow Graphs</vt:lpstr>
      <vt:lpstr>CFG : The if Statement</vt:lpstr>
      <vt:lpstr>CFG : while and for Loops</vt:lpstr>
      <vt:lpstr>CFG : The case (switch) Structure</vt:lpstr>
      <vt:lpstr>Definition of a Graph</vt:lpstr>
      <vt:lpstr>Three Example Graphs</vt:lpstr>
      <vt:lpstr>Paths in Graphs</vt:lpstr>
      <vt:lpstr>Test Paths and SESEs</vt:lpstr>
      <vt:lpstr>Testing and Covering Graphs</vt:lpstr>
      <vt:lpstr>Node and Edge Coverage</vt:lpstr>
      <vt:lpstr>Node and Edge Coverage</vt:lpstr>
      <vt:lpstr>Covering Multiple Edges</vt:lpstr>
      <vt:lpstr>Structural Coverage Example</vt:lpstr>
      <vt:lpstr>Infeasible Test Requirements</vt:lpstr>
      <vt:lpstr>PowerPoint Presentation</vt:lpstr>
      <vt:lpstr>Example Control Flow – Stats</vt:lpstr>
      <vt:lpstr>Control Flow Graph for Stats</vt:lpstr>
    </vt:vector>
  </TitlesOfParts>
  <Company>SLIIT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Indraka</dc:creator>
  <cp:lastModifiedBy>indraka.u</cp:lastModifiedBy>
  <cp:revision>20</cp:revision>
  <dcterms:created xsi:type="dcterms:W3CDTF">2011-01-17T06:49:03Z</dcterms:created>
  <dcterms:modified xsi:type="dcterms:W3CDTF">2018-02-28T02:51:40Z</dcterms:modified>
</cp:coreProperties>
</file>