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15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A2046-049D-496A-BC13-B52455E055A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79292-7EF3-4DF9-A74E-FF28D7A75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0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Adadelta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[21]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Adagrad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的一种扩展算法，以处理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Adagrad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学习速率单调递减的问题。不是计算所有的梯度平方，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Adadelta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将计算计算历史梯度的窗口大小限制为一个固定值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利用参数的均方根误差来近似更新。利用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RMS[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Δθ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1RMS[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Δθ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]t−1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替换先前的更新规则中的学习率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ηη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79292-7EF3-4DF9-A74E-FF28D7A75E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8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对每一个参数都计算自适应的学习率。除了像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Adadelta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RMSprop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一样存储一个指数衰减的历史平方梯度的平均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vtvt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同时还保存一个历史梯度的指数衰减均值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mtmt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，类似于动量：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通过计算偏差校正的一阶矩和二阶矩估计来抵消偏差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79292-7EF3-4DF9-A74E-FF28D7A75E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2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将输入的图像</a:t>
            </a:r>
            <a:r>
              <a:rPr lang="en-US" altLang="zh-CN" dirty="0"/>
              <a:t>shape</a:t>
            </a:r>
            <a:r>
              <a:rPr lang="zh-CN" altLang="en-US" dirty="0"/>
              <a:t>记为</a:t>
            </a:r>
            <a:r>
              <a:rPr lang="en-US" altLang="zh-CN" dirty="0"/>
              <a:t>[N, C, H, W]</a:t>
            </a:r>
            <a:r>
              <a:rPr lang="zh-CN" altLang="en-US" dirty="0"/>
              <a:t>，这几个方法主要的区别就是在，</a:t>
            </a:r>
            <a:r>
              <a:rPr lang="en-US" altLang="zh-CN" dirty="0" err="1"/>
              <a:t>batchNorm</a:t>
            </a:r>
            <a:r>
              <a:rPr lang="zh-CN" altLang="en-US" dirty="0"/>
              <a:t>是在</a:t>
            </a:r>
            <a:r>
              <a:rPr lang="en-US" altLang="zh-CN" dirty="0"/>
              <a:t>batch</a:t>
            </a:r>
            <a:r>
              <a:rPr lang="zh-CN" altLang="en-US" dirty="0"/>
              <a:t>上，对</a:t>
            </a:r>
            <a:r>
              <a:rPr lang="en-US" altLang="zh-CN" dirty="0"/>
              <a:t>NHW</a:t>
            </a:r>
            <a:r>
              <a:rPr lang="zh-CN" altLang="en-US" dirty="0"/>
              <a:t>做归一化，对小</a:t>
            </a:r>
            <a:r>
              <a:rPr lang="en-US" altLang="zh-CN" dirty="0" err="1"/>
              <a:t>batchsize</a:t>
            </a:r>
            <a:r>
              <a:rPr lang="zh-CN" altLang="en-US" dirty="0"/>
              <a:t>效果不好；</a:t>
            </a:r>
            <a:r>
              <a:rPr lang="en-US" altLang="zh-CN" dirty="0" err="1"/>
              <a:t>layerNorm</a:t>
            </a:r>
            <a:r>
              <a:rPr lang="zh-CN" altLang="en-US" dirty="0"/>
              <a:t>在通道方向上，对</a:t>
            </a:r>
            <a:r>
              <a:rPr lang="en-US" altLang="zh-CN" dirty="0"/>
              <a:t>CHW</a:t>
            </a:r>
            <a:r>
              <a:rPr lang="zh-CN" altLang="en-US" dirty="0"/>
              <a:t>归一化，主要对</a:t>
            </a:r>
            <a:r>
              <a:rPr lang="en-US" altLang="zh-CN" dirty="0"/>
              <a:t>RNN</a:t>
            </a:r>
            <a:r>
              <a:rPr lang="zh-CN" altLang="en-US" dirty="0"/>
              <a:t>作用明显；</a:t>
            </a:r>
            <a:r>
              <a:rPr lang="en-US" altLang="zh-CN" dirty="0" err="1"/>
              <a:t>instanceNorm</a:t>
            </a:r>
            <a:r>
              <a:rPr lang="zh-CN" altLang="en-US" dirty="0"/>
              <a:t>在图像像素上，对</a:t>
            </a:r>
            <a:r>
              <a:rPr lang="en-US" altLang="zh-CN" dirty="0"/>
              <a:t>HW</a:t>
            </a:r>
            <a:r>
              <a:rPr lang="zh-CN" altLang="en-US" dirty="0"/>
              <a:t>做归一化，用在风格化迁移；</a:t>
            </a:r>
            <a:r>
              <a:rPr lang="en-US" altLang="zh-CN" dirty="0" err="1"/>
              <a:t>GroupNorm</a:t>
            </a:r>
            <a:r>
              <a:rPr lang="zh-CN" altLang="en-US" dirty="0"/>
              <a:t>将</a:t>
            </a:r>
            <a:r>
              <a:rPr lang="en-US" altLang="zh-CN" dirty="0"/>
              <a:t>channel</a:t>
            </a:r>
            <a:r>
              <a:rPr lang="zh-CN" altLang="en-US" dirty="0"/>
              <a:t>分组，然后再做归一化；</a:t>
            </a:r>
            <a:r>
              <a:rPr lang="en-US" altLang="zh-CN" dirty="0" err="1"/>
              <a:t>SwitchableNorm</a:t>
            </a:r>
            <a:r>
              <a:rPr lang="zh-CN" altLang="en-US" dirty="0"/>
              <a:t>是将</a:t>
            </a:r>
            <a:r>
              <a:rPr lang="en-US" altLang="zh-CN" dirty="0"/>
              <a:t>BN</a:t>
            </a:r>
            <a:r>
              <a:rPr lang="zh-CN" altLang="en-US" dirty="0"/>
              <a:t>、</a:t>
            </a:r>
            <a:r>
              <a:rPr lang="en-US" altLang="zh-CN" dirty="0"/>
              <a:t>LN</a:t>
            </a:r>
            <a:r>
              <a:rPr lang="zh-CN" altLang="en-US" dirty="0"/>
              <a:t>、</a:t>
            </a:r>
            <a:r>
              <a:rPr lang="en-US" altLang="zh-CN" dirty="0"/>
              <a:t>IN</a:t>
            </a:r>
            <a:r>
              <a:rPr lang="zh-CN" altLang="en-US" dirty="0"/>
              <a:t>结合，赋予权重，让网络自己去学习归一化层应该使用什么方法。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79292-7EF3-4DF9-A74E-FF28D7A75E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9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E4324-7F06-4DEF-A0F8-D442B9D67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F3CEDA-2A72-458D-A235-59C451713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AFDDF-953E-4655-B195-3E91F376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36B-5EEA-455E-B27E-47321A596C9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E3EE1-5A77-4A80-83C9-DBECD8AF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4EB3A-0E9B-4BC4-AD5F-4F58A19F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67C-FD7F-4327-866A-9040FB2D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3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FB36-BC10-49A3-8F6B-A9EDB770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E8DB78-E0F3-48CB-A7E2-A77ACCEF9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00CD1-E564-4401-AEA2-F72FA2FB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36B-5EEA-455E-B27E-47321A596C9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58CD4-7E7C-40B9-812E-3DC046CF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C46DB-1C96-4ABC-929F-179A2EED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67C-FD7F-4327-866A-9040FB2D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8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BF538E-E418-4BF0-8813-52B01E442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9DEE19-3D30-4F6E-A960-0D952E27A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6A987-9EB7-4664-B9A8-0A5CFF93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36B-5EEA-455E-B27E-47321A596C9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E00A1-2E23-4668-B16A-008AE30A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B865D-536F-4C71-98EB-61F82A61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67C-FD7F-4327-866A-9040FB2D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8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89482-6AA1-4E99-AE18-7869C528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70589-5090-4469-AD9B-EFFE6652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A3E81-22CC-49F0-B1F8-39B2469F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36B-5EEA-455E-B27E-47321A596C9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7649D-6DF0-427A-8F92-C574D574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2A503-6C2C-4B6C-9439-C5083CB6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67C-FD7F-4327-866A-9040FB2D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76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A2F58-3DE9-4430-9F31-1DDD9A56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5F532-4763-4E8D-858A-D9FC2066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E06BF-E53A-495B-8D50-7476DC5B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36B-5EEA-455E-B27E-47321A596C9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2D674-1095-44A4-8D3D-276B56BB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6EAFB-614C-49A4-AE5A-1C2A6007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67C-FD7F-4327-866A-9040FB2D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3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2269C-5958-4CD4-B1D5-5165E608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A88DE-1459-4097-8072-9540B1B7B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CE91A1-6A9C-4C5C-86C4-6A470208F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DAA96-DEA3-47A6-BF17-ECD7E170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36B-5EEA-455E-B27E-47321A596C9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12D6B-06C5-44A4-9A82-8C94C507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8030E-FA3D-4BC6-91FA-85ED27DA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67C-FD7F-4327-866A-9040FB2D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5D609-0104-4229-99D5-60F9A430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85F12-CBF0-4686-AE18-D5B570349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807F5F-DCAB-44AE-BA2C-F0CDA9864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C8E3D2-4DFC-44E4-A816-B77E4A942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D62281-E421-4FE3-8A6E-6A51CEB2E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D80EAD-E915-445A-9882-08F19662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36B-5EEA-455E-B27E-47321A596C9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1A6FFC-732A-4979-B2F2-B5FB3B4C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3CB89F-A979-4EC2-87EA-6125ADF1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67C-FD7F-4327-866A-9040FB2D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3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0AB66-6B2C-42FC-A0AA-BF5D3A3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C5D287-A398-41C0-BCAB-5018ED8E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36B-5EEA-455E-B27E-47321A596C9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B8353-A112-4A91-92DD-84A2990E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A2EF79-D928-4448-BF2A-D58C61B0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67C-FD7F-4327-866A-9040FB2D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5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588261-01C1-4A06-B6CD-C84D874E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36B-5EEA-455E-B27E-47321A596C9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49666B-9E27-419B-9026-CF6A0D42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8272EE-97EF-4541-A486-08E0EC1B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67C-FD7F-4327-866A-9040FB2D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7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3F1FB-9EEF-4C2F-88BA-AA444FC3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7A8D3-5EB3-4677-B365-CDBD659A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07CB3C-BE40-4CF8-B798-7AF79F7DE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1D661-0805-4337-8A68-70C6C669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36B-5EEA-455E-B27E-47321A596C9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F6715-D03C-4A9D-8BA2-876B2864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E0D2A7-87B1-4079-973A-D89C7C64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67C-FD7F-4327-866A-9040FB2D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AE582-92D7-4B6F-A3C2-CEFD5DE6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463D8C-6482-45C8-9207-E18827176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4EAA58-7330-48A3-9CBA-58A17A9E3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95F58-C96A-4541-95CF-B2C603B5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36B-5EEA-455E-B27E-47321A596C9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9B0C45-2B53-4F91-9D20-64E82A01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4F051-7645-4493-8CCF-C3A50ADB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67C-FD7F-4327-866A-9040FB2D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52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37D203-7831-4D31-BD60-DA56C1D5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90368-EF59-41F1-BBE6-27A04F26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877D1-247A-4E7A-B01D-ABD8429F6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136B-5EEA-455E-B27E-47321A596C9A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7F36B-FDE8-4CE1-956D-137940384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E2C14-030D-4265-9952-B328D3141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567C-FD7F-4327-866A-9040FB2D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3B0FE-61D5-4612-9AE8-C8E60E5D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常见的优化方法与</a:t>
            </a:r>
            <a:br>
              <a:rPr lang="en-US" altLang="zh-CN" dirty="0"/>
            </a:br>
            <a:r>
              <a:rPr lang="zh-CN" altLang="en-US" dirty="0"/>
              <a:t>标准化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EA9204-2221-46D6-AE7E-792D7A1CD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11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D5D6F-5670-4F78-A082-47E371FE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Adadelta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1282A-CEF0-440A-80D7-775C4873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不需要设置学习率</a:t>
            </a:r>
            <a:endParaRPr lang="en-US" altLang="zh-CN" dirty="0"/>
          </a:p>
          <a:p>
            <a:pPr lvl="1"/>
            <a:r>
              <a:rPr lang="zh-CN" altLang="en-US" dirty="0"/>
              <a:t>避免学习率趋近</a:t>
            </a:r>
            <a:r>
              <a:rPr lang="en-US" altLang="zh-CN" dirty="0"/>
              <a:t>0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7EFDE6-85F2-4EDA-8433-EE4FE80F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25" y="3370277"/>
            <a:ext cx="2695238" cy="4032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DC763C-44FF-418D-8DB9-134638178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999" y="2766090"/>
            <a:ext cx="1990476" cy="504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BE7507-323B-4CD3-8A3D-4243BBE8A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552" y="2493348"/>
            <a:ext cx="1542348" cy="3990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8B12BA-0C05-495A-A108-6D78C5D97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083" y="2956566"/>
            <a:ext cx="2695238" cy="3142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650222-57BD-4259-8F4A-732BDBB4D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552" y="3781953"/>
            <a:ext cx="2266667" cy="4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AEC71D6-2D2B-4685-AD5F-FB726AD32E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0916" y="3587149"/>
            <a:ext cx="1733333" cy="47619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6680B02-B982-4F20-AD2F-547B4F60E0DA}"/>
              </a:ext>
            </a:extLst>
          </p:cNvPr>
          <p:cNvCxnSpPr/>
          <p:nvPr/>
        </p:nvCxnSpPr>
        <p:spPr>
          <a:xfrm>
            <a:off x="4023360" y="342900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ADFD7AE4-FCAA-4FCA-A26A-BBEB74486F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1643" y="3153382"/>
            <a:ext cx="2304762" cy="628571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4ADD4EF-36A2-4A6A-9D3D-0A0D5CA05BA6}"/>
              </a:ext>
            </a:extLst>
          </p:cNvPr>
          <p:cNvCxnSpPr/>
          <p:nvPr/>
        </p:nvCxnSpPr>
        <p:spPr>
          <a:xfrm>
            <a:off x="7070475" y="3467667"/>
            <a:ext cx="812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87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43E4A-70D2-4E04-A298-2C8EA733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RMSprop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017A7-4ACB-4152-A72B-BE16ED85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类似于</a:t>
            </a:r>
            <a:r>
              <a:rPr lang="en-US" altLang="zh-CN" dirty="0" err="1"/>
              <a:t>Adadelta</a:t>
            </a:r>
            <a:r>
              <a:rPr lang="zh-CN" altLang="en-US" dirty="0"/>
              <a:t>，同一时间提出，未发表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393905-1567-4A2E-8A92-96BB6F4C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413" y="2346518"/>
            <a:ext cx="2657143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0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0E8C5-94F8-4EB5-AD56-50E3EBBA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31C42-9CB0-4391-AA2F-DF704D12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Adaptive Moment Estimation</a:t>
            </a:r>
          </a:p>
          <a:p>
            <a:r>
              <a:rPr lang="zh-CN" altLang="en-US" dirty="0"/>
              <a:t>公式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收敛更快，更稳定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DBD37F-0D71-4E87-AEB7-524C7EF9E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347" y="3095666"/>
            <a:ext cx="2171429" cy="66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9CA3C2-7F40-430F-8DDA-9C5F41DBE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75" y="2896532"/>
            <a:ext cx="1238095" cy="1104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CFE6DC-A54A-4DB7-BD6D-9E41BC667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9" y="3209952"/>
            <a:ext cx="2266667" cy="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0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B60BD-5600-47B2-B6BC-1619796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2F9EA-E191-4CE6-A889-27A9593D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Batch Normalization(2015)         </a:t>
            </a:r>
            <a:r>
              <a:rPr lang="zh-CN" altLang="en-US" dirty="0"/>
              <a:t>最常用，对小</a:t>
            </a:r>
            <a:r>
              <a:rPr lang="en-US" altLang="zh-CN" dirty="0" err="1"/>
              <a:t>batchsize</a:t>
            </a:r>
            <a:r>
              <a:rPr lang="zh-CN" altLang="en-US" dirty="0"/>
              <a:t>效果不好</a:t>
            </a:r>
            <a:endParaRPr lang="en-US" altLang="zh-CN" dirty="0"/>
          </a:p>
          <a:p>
            <a:r>
              <a:rPr lang="en-US" altLang="zh-CN" dirty="0"/>
              <a:t>Layer Normalization(2016)	      </a:t>
            </a:r>
            <a:r>
              <a:rPr lang="zh-CN" altLang="en-US" dirty="0"/>
              <a:t>对</a:t>
            </a:r>
            <a:r>
              <a:rPr lang="en-US" altLang="zh-CN" dirty="0"/>
              <a:t>RNN</a:t>
            </a:r>
            <a:r>
              <a:rPr lang="zh-CN" altLang="en-US" dirty="0"/>
              <a:t>效果明显</a:t>
            </a:r>
            <a:endParaRPr lang="en-US" altLang="zh-CN" dirty="0"/>
          </a:p>
          <a:p>
            <a:r>
              <a:rPr lang="en-US" altLang="zh-CN" dirty="0"/>
              <a:t>Instance Normalization(2017)     </a:t>
            </a:r>
            <a:r>
              <a:rPr lang="zh-CN" altLang="en-US" dirty="0"/>
              <a:t>用在风格化迁移</a:t>
            </a:r>
            <a:endParaRPr lang="en-US" altLang="zh-CN" dirty="0"/>
          </a:p>
          <a:p>
            <a:r>
              <a:rPr lang="en-US" altLang="zh-CN" dirty="0"/>
              <a:t>Group Normalization(2018)        </a:t>
            </a:r>
            <a:r>
              <a:rPr lang="zh-CN" altLang="en-US" dirty="0"/>
              <a:t>将</a:t>
            </a:r>
            <a:r>
              <a:rPr lang="en-US" altLang="zh-CN" dirty="0"/>
              <a:t>channel</a:t>
            </a:r>
            <a:r>
              <a:rPr lang="zh-CN" altLang="en-US" dirty="0"/>
              <a:t>分组，再标准化</a:t>
            </a:r>
            <a:endParaRPr lang="en-US" altLang="zh-CN" dirty="0"/>
          </a:p>
          <a:p>
            <a:r>
              <a:rPr lang="en-US" altLang="zh-CN" dirty="0"/>
              <a:t>Switchable Normalization(2018) </a:t>
            </a:r>
            <a:r>
              <a:rPr lang="zh-CN" altLang="en-US" dirty="0"/>
              <a:t>结合</a:t>
            </a:r>
            <a:r>
              <a:rPr lang="en-US" altLang="zh-CN" dirty="0"/>
              <a:t>BN</a:t>
            </a:r>
            <a:r>
              <a:rPr lang="zh-CN" altLang="en-US" dirty="0"/>
              <a:t>、</a:t>
            </a:r>
            <a:r>
              <a:rPr lang="en-US" altLang="zh-CN" dirty="0"/>
              <a:t>LN</a:t>
            </a:r>
            <a:r>
              <a:rPr lang="zh-CN" altLang="en-US" dirty="0"/>
              <a:t>、</a:t>
            </a:r>
            <a:r>
              <a:rPr lang="en-US" altLang="zh-CN" dirty="0"/>
              <a:t>IN</a:t>
            </a:r>
            <a:r>
              <a:rPr lang="zh-CN" altLang="en-US" dirty="0"/>
              <a:t>，自动学习权重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759A27-2913-4A77-A494-5AE47CD9E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047" y="4502399"/>
            <a:ext cx="7361905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6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CB54F-AB7A-46E3-BB05-E5FA5258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Normalization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76A08-FFE1-4502-BC31-DB2CF2F1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x</a:t>
            </a:r>
            <a:r>
              <a:rPr lang="zh-CN" altLang="en-US" dirty="0"/>
              <a:t>进行标准化，规范到</a:t>
            </a:r>
            <a:r>
              <a:rPr lang="en-US" altLang="zh-CN" dirty="0"/>
              <a:t>N(0, 1),</a:t>
            </a:r>
            <a:r>
              <a:rPr lang="zh-CN" altLang="en-US" dirty="0"/>
              <a:t> 通过学习得到的</a:t>
            </a:r>
            <a:r>
              <a:rPr lang="en-US" altLang="zh-CN" dirty="0"/>
              <a:t>γ</a:t>
            </a:r>
            <a:r>
              <a:rPr lang="zh-CN" altLang="en-US" dirty="0"/>
              <a:t>和</a:t>
            </a:r>
            <a:r>
              <a:rPr lang="en-US" altLang="zh-CN" dirty="0"/>
              <a:t>β</a:t>
            </a:r>
            <a:r>
              <a:rPr lang="zh-CN" altLang="en-US" dirty="0"/>
              <a:t>近似原始</a:t>
            </a:r>
            <a:r>
              <a:rPr lang="en-US" altLang="zh-CN" dirty="0"/>
              <a:t>x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948AB3-1B1D-472A-A156-A320A1A59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39" y="2634770"/>
            <a:ext cx="2495238" cy="876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8B23C-7B1D-4E37-ADFE-8206A8D1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150" y="2825246"/>
            <a:ext cx="2704762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48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22A13-0B7F-463D-92A8-0516BE6D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Normalization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3F10C-EB84-4DDB-ADC1-D244DAC5F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62011" cy="4351338"/>
          </a:xfrm>
        </p:spPr>
        <p:txBody>
          <a:bodyPr/>
          <a:lstStyle/>
          <a:p>
            <a:r>
              <a:rPr lang="zh-CN" altLang="en-US" dirty="0"/>
              <a:t>作者的解释</a:t>
            </a:r>
            <a:endParaRPr lang="en-US" altLang="zh-CN" dirty="0"/>
          </a:p>
          <a:p>
            <a:pPr lvl="1"/>
            <a:r>
              <a:rPr lang="zh-CN" altLang="en-US" dirty="0"/>
              <a:t>独立同分布假设，随着层数加深，产生内部协方差偏移</a:t>
            </a:r>
            <a:endParaRPr lang="en-US" altLang="zh-CN" dirty="0"/>
          </a:p>
          <a:p>
            <a:pPr lvl="1"/>
            <a:r>
              <a:rPr lang="zh-CN" altLang="en-US" dirty="0"/>
              <a:t>非线性函数</a:t>
            </a:r>
            <a:r>
              <a:rPr lang="en-US" altLang="zh-CN" dirty="0"/>
              <a:t>(</a:t>
            </a:r>
            <a:r>
              <a:rPr lang="zh-CN" altLang="en-US" dirty="0"/>
              <a:t>激活函数</a:t>
            </a:r>
            <a:r>
              <a:rPr lang="en-US" altLang="zh-CN" dirty="0"/>
              <a:t>)</a:t>
            </a:r>
            <a:r>
              <a:rPr lang="zh-CN" altLang="en-US" dirty="0"/>
              <a:t>的输出会向取值极限偏移，强制拉回标准正态分布有利于避免梯度消失加快收敛速度</a:t>
            </a:r>
            <a:endParaRPr lang="en-US" altLang="zh-CN" dirty="0"/>
          </a:p>
          <a:p>
            <a:r>
              <a:rPr lang="en-US" altLang="zh-CN" dirty="0" err="1"/>
              <a:t>Mit</a:t>
            </a:r>
            <a:r>
              <a:rPr lang="zh-CN" altLang="en-US" dirty="0"/>
              <a:t>的解释</a:t>
            </a:r>
            <a:endParaRPr lang="en-US" altLang="zh-CN" dirty="0"/>
          </a:p>
          <a:p>
            <a:pPr lvl="1"/>
            <a:r>
              <a:rPr lang="en-US" altLang="zh-CN" dirty="0"/>
              <a:t>Batch normalization</a:t>
            </a:r>
            <a:r>
              <a:rPr lang="zh-CN" altLang="en-US" dirty="0"/>
              <a:t>使优化解空间更加平滑了。这种平滑使梯度更具可预测性和稳定性，从而使训练过程更快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82FF83-ACFE-40AC-9113-DF4B2BBC3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67" y="365125"/>
            <a:ext cx="3981276" cy="31715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F136AD-F74F-44C7-9CEB-309D3895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736" y="4001294"/>
            <a:ext cx="4218096" cy="22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6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ED1DB-252A-4DDA-A135-9CC6264B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93121-7E98-4679-A843-6C2BC5C7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优化方法</a:t>
            </a:r>
            <a:endParaRPr lang="en-US" altLang="zh-CN" dirty="0"/>
          </a:p>
          <a:p>
            <a:pPr lvl="1"/>
            <a:r>
              <a:rPr lang="en-US" altLang="zh-CN" dirty="0"/>
              <a:t>SGD</a:t>
            </a:r>
          </a:p>
          <a:p>
            <a:pPr lvl="1"/>
            <a:r>
              <a:rPr lang="en-US" altLang="zh-CN" dirty="0"/>
              <a:t>NAG</a:t>
            </a:r>
          </a:p>
          <a:p>
            <a:pPr lvl="1"/>
            <a:r>
              <a:rPr lang="en-US" altLang="zh-CN" dirty="0" err="1"/>
              <a:t>Adagrad</a:t>
            </a:r>
            <a:endParaRPr lang="en-US" altLang="zh-CN" dirty="0"/>
          </a:p>
          <a:p>
            <a:pPr lvl="1"/>
            <a:r>
              <a:rPr lang="en-US" altLang="zh-CN" dirty="0" err="1"/>
              <a:t>Adadelta</a:t>
            </a:r>
            <a:endParaRPr lang="en-US" altLang="zh-CN" dirty="0"/>
          </a:p>
          <a:p>
            <a:pPr lvl="1"/>
            <a:r>
              <a:rPr lang="en-US" altLang="zh-CN" dirty="0" err="1"/>
              <a:t>RMSprop</a:t>
            </a:r>
            <a:endParaRPr lang="en-US" altLang="zh-CN" dirty="0"/>
          </a:p>
          <a:p>
            <a:pPr lvl="1"/>
            <a:r>
              <a:rPr lang="en-US" altLang="zh-CN" dirty="0"/>
              <a:t>Adam</a:t>
            </a:r>
          </a:p>
          <a:p>
            <a:r>
              <a:rPr lang="zh-CN" altLang="en-US" dirty="0"/>
              <a:t>标准化</a:t>
            </a:r>
            <a:endParaRPr lang="en-US" altLang="zh-CN" dirty="0"/>
          </a:p>
          <a:p>
            <a:pPr lvl="1"/>
            <a:r>
              <a:rPr lang="en-US" altLang="zh-CN" dirty="0"/>
              <a:t>Batch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5630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84DA4-7C29-49BB-905B-68F5C75C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FF937-019B-4143-8981-6AFA19C4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</a:p>
          <a:p>
            <a:pPr lvl="1"/>
            <a:r>
              <a:rPr lang="en-US" altLang="zh-CN" dirty="0"/>
              <a:t>Batch</a:t>
            </a:r>
            <a:r>
              <a:rPr lang="zh-CN" altLang="en-US" dirty="0"/>
              <a:t>、</a:t>
            </a:r>
            <a:r>
              <a:rPr lang="en-US" altLang="zh-CN" dirty="0"/>
              <a:t>stochastic</a:t>
            </a:r>
            <a:r>
              <a:rPr lang="zh-CN" altLang="en-US" dirty="0"/>
              <a:t>、</a:t>
            </a:r>
            <a:r>
              <a:rPr lang="en-US" altLang="zh-CN" dirty="0"/>
              <a:t>mini-batch</a:t>
            </a:r>
          </a:p>
          <a:p>
            <a:r>
              <a:rPr lang="en-US" altLang="zh-CN" dirty="0"/>
              <a:t>Advance algorithms</a:t>
            </a:r>
          </a:p>
          <a:p>
            <a:pPr lvl="1"/>
            <a:r>
              <a:rPr lang="en-US" altLang="zh-CN" dirty="0"/>
              <a:t>Momentum</a:t>
            </a:r>
          </a:p>
          <a:p>
            <a:pPr lvl="1"/>
            <a:r>
              <a:rPr lang="en-US" altLang="zh-CN" dirty="0"/>
              <a:t>NAG</a:t>
            </a:r>
          </a:p>
          <a:p>
            <a:pPr lvl="1"/>
            <a:r>
              <a:rPr lang="en-US" altLang="zh-CN" dirty="0" err="1"/>
              <a:t>Adagrad</a:t>
            </a:r>
            <a:endParaRPr lang="en-US" altLang="zh-CN" dirty="0"/>
          </a:p>
          <a:p>
            <a:pPr lvl="1"/>
            <a:r>
              <a:rPr lang="en-US" altLang="zh-CN" dirty="0" err="1"/>
              <a:t>Adadelta</a:t>
            </a:r>
            <a:endParaRPr lang="en-US" altLang="zh-CN" dirty="0"/>
          </a:p>
          <a:p>
            <a:pPr lvl="1"/>
            <a:r>
              <a:rPr lang="en-US" altLang="zh-CN" dirty="0" err="1"/>
              <a:t>RMSprop</a:t>
            </a:r>
            <a:endParaRPr lang="en-US" altLang="zh-CN" dirty="0"/>
          </a:p>
          <a:p>
            <a:pPr lvl="1"/>
            <a:r>
              <a:rPr lang="en-US" altLang="zh-CN" dirty="0"/>
              <a:t>Adam</a:t>
            </a:r>
          </a:p>
          <a:p>
            <a:pPr lvl="1"/>
            <a:r>
              <a:rPr lang="en-US" altLang="zh-CN" dirty="0" err="1"/>
              <a:t>AdaMax</a:t>
            </a:r>
            <a:r>
              <a:rPr lang="zh-CN" altLang="en-US" dirty="0"/>
              <a:t>、</a:t>
            </a:r>
            <a:r>
              <a:rPr lang="en-US" altLang="zh-CN" dirty="0" err="1"/>
              <a:t>Nadam</a:t>
            </a:r>
            <a:r>
              <a:rPr lang="zh-CN" altLang="en-US" dirty="0"/>
              <a:t>、</a:t>
            </a:r>
            <a:r>
              <a:rPr lang="en-US" altLang="zh-CN" dirty="0" err="1"/>
              <a:t>AMSGrad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580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3388F-E5D7-42BD-BAA1-091C780F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随机梯度下降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08043-3442-4DFC-876C-E9879BBDA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更新公式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存在的挑战</a:t>
            </a:r>
            <a:endParaRPr lang="en-US" altLang="zh-CN" dirty="0"/>
          </a:p>
          <a:p>
            <a:pPr lvl="1"/>
            <a:r>
              <a:rPr lang="zh-CN" altLang="en-US" dirty="0"/>
              <a:t>难以选择一个合适的学习率，小了收敛慢，大了不收敛</a:t>
            </a:r>
            <a:endParaRPr lang="en-US" altLang="zh-CN" dirty="0"/>
          </a:p>
          <a:p>
            <a:pPr lvl="1"/>
            <a:r>
              <a:rPr lang="zh-CN" altLang="en-US" dirty="0"/>
              <a:t>学习率通常使用退火方法调整，但策略和阈值需要人工设置，不能自适应训练集</a:t>
            </a:r>
            <a:endParaRPr lang="en-US" altLang="zh-CN" dirty="0"/>
          </a:p>
          <a:p>
            <a:pPr lvl="1"/>
            <a:r>
              <a:rPr lang="zh-CN" altLang="en-US" dirty="0"/>
              <a:t>对所有参数使用相同的学习率，希望常见特征学习率小一点，罕见特征学习率大一点</a:t>
            </a:r>
            <a:endParaRPr lang="en-US" altLang="zh-CN" dirty="0"/>
          </a:p>
          <a:p>
            <a:pPr lvl="1"/>
            <a:r>
              <a:rPr lang="zh-CN" altLang="en-US" dirty="0"/>
              <a:t>难以逃离鞍点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2983B9-008B-4268-B20C-522A95B8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34" y="2281470"/>
            <a:ext cx="2085714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1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9F014-DEF5-4A26-A184-1625013C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Momentum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11E4A-33DA-4D61-A4E1-DBC34DAF3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加速收敛，减小震荡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当遇到上坡时不知道减速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E4BFE2-A3D8-4212-8582-A9746F3A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75" y="2333132"/>
            <a:ext cx="2485714" cy="7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D6A78D-949D-4C37-BD96-6FF0C2029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822" y="2042236"/>
            <a:ext cx="5941998" cy="195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8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E16BD-4D91-4504-9F38-B6A26CE9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3ED0-5F0A-4F18-86C6-FF62B7F3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Nesterov</a:t>
            </a:r>
            <a:r>
              <a:rPr lang="en-US" altLang="zh-CN" dirty="0"/>
              <a:t> accelerated gradient</a:t>
            </a:r>
          </a:p>
          <a:p>
            <a:r>
              <a:rPr lang="zh-CN" altLang="en-US" dirty="0"/>
              <a:t>公式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根据历史累计和预测的下一步梯度，更新参数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7987BE-8F48-4094-B8D2-B209A19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353" y="2855339"/>
            <a:ext cx="3504762" cy="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è¿éåå¾çæè¿°">
            <a:extLst>
              <a:ext uri="{FF2B5EF4-FFF2-40B4-BE49-F238E27FC236}">
                <a16:creationId xmlns:a16="http://schemas.microsoft.com/office/drawing/2014/main" id="{58897986-DE96-4CA7-9581-894B2B88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963"/>
            <a:ext cx="12192000" cy="491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F2C588A-353D-429F-8A05-3253DD47D59D}"/>
              </a:ext>
            </a:extLst>
          </p:cNvPr>
          <p:cNvSpPr/>
          <p:nvPr/>
        </p:nvSpPr>
        <p:spPr>
          <a:xfrm>
            <a:off x="4119613" y="6622181"/>
            <a:ext cx="3493970" cy="221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momentum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49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è¿éåå¾çæè¿°">
            <a:extLst>
              <a:ext uri="{FF2B5EF4-FFF2-40B4-BE49-F238E27FC236}">
                <a16:creationId xmlns:a16="http://schemas.microsoft.com/office/drawing/2014/main" id="{1C9F976A-050F-4289-B07B-B0276F192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88"/>
            <a:ext cx="12192000" cy="656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9B907D7-7B8E-4BFF-9134-9639FB627F54}"/>
              </a:ext>
            </a:extLst>
          </p:cNvPr>
          <p:cNvSpPr/>
          <p:nvPr/>
        </p:nvSpPr>
        <p:spPr>
          <a:xfrm>
            <a:off x="4119613" y="6679933"/>
            <a:ext cx="3493970" cy="163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98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D17EF-DE88-44B6-ADFC-CA6999F5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Adagrad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7DCE0-72F5-45D2-A850-5F202F933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不同参数有不同的自适应学习率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训练中后期，学习率趋近</a:t>
            </a:r>
            <a:r>
              <a:rPr lang="en-US" altLang="zh-CN" dirty="0"/>
              <a:t>0</a:t>
            </a:r>
            <a:r>
              <a:rPr lang="zh-CN" altLang="en-US" dirty="0"/>
              <a:t>，模型不更新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4F3CC7-345D-4DCF-A012-28F3FD93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769" y="2290688"/>
            <a:ext cx="1761905" cy="4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CEF8B6-1F56-4151-8904-12CA56C5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64" y="2746227"/>
            <a:ext cx="2133333" cy="438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96B1F9-3621-483F-B199-3F091F6DB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064" y="3115040"/>
            <a:ext cx="3152381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6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573</Words>
  <Application>Microsoft Office PowerPoint</Application>
  <PresentationFormat>宽屏</PresentationFormat>
  <Paragraphs>111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常见的优化方法与 标准化</vt:lpstr>
      <vt:lpstr>目录</vt:lpstr>
      <vt:lpstr>优化方法</vt:lpstr>
      <vt:lpstr>随机梯度下降</vt:lpstr>
      <vt:lpstr>Momentum</vt:lpstr>
      <vt:lpstr>NAG</vt:lpstr>
      <vt:lpstr>PowerPoint 演示文稿</vt:lpstr>
      <vt:lpstr>PowerPoint 演示文稿</vt:lpstr>
      <vt:lpstr>Adagrad</vt:lpstr>
      <vt:lpstr>Adadelta</vt:lpstr>
      <vt:lpstr>RMSprop</vt:lpstr>
      <vt:lpstr>Adam</vt:lpstr>
      <vt:lpstr>标准化</vt:lpstr>
      <vt:lpstr>Batch Normalization</vt:lpstr>
      <vt:lpstr>Batch 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常见的优化方法与 正则化和归一化</dc:title>
  <dc:creator>闫 昊</dc:creator>
  <cp:lastModifiedBy>闫 昊</cp:lastModifiedBy>
  <cp:revision>22</cp:revision>
  <dcterms:created xsi:type="dcterms:W3CDTF">2019-06-26T13:56:12Z</dcterms:created>
  <dcterms:modified xsi:type="dcterms:W3CDTF">2019-06-26T15:35:18Z</dcterms:modified>
</cp:coreProperties>
</file>