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1" r:id="rId5"/>
    <p:sldId id="272" r:id="rId6"/>
    <p:sldId id="278" r:id="rId7"/>
    <p:sldId id="279" r:id="rId8"/>
    <p:sldId id="281" r:id="rId9"/>
    <p:sldId id="280" r:id="rId10"/>
    <p:sldId id="273" r:id="rId11"/>
    <p:sldId id="271" r:id="rId12"/>
    <p:sldId id="274" r:id="rId13"/>
    <p:sldId id="277" r:id="rId14"/>
    <p:sldId id="266" r:id="rId15"/>
    <p:sldId id="268" r:id="rId16"/>
    <p:sldId id="262" r:id="rId17"/>
    <p:sldId id="264" r:id="rId18"/>
    <p:sldId id="267" r:id="rId19"/>
    <p:sldId id="265" r:id="rId20"/>
    <p:sldId id="270" r:id="rId21"/>
    <p:sldId id="269" r:id="rId22"/>
    <p:sldId id="26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87" autoAdjust="0"/>
  </p:normalViewPr>
  <p:slideViewPr>
    <p:cSldViewPr snapToGrid="0">
      <p:cViewPr varScale="1">
        <p:scale>
          <a:sx n="90" d="100"/>
          <a:sy n="90" d="100"/>
        </p:scale>
        <p:origin x="13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9088B-E7C6-483A-BF52-AD6B70868E22}" type="datetimeFigureOut">
              <a:rPr lang="zh-CN" altLang="en-US" smtClean="0"/>
              <a:t>2018/8/1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8226F-30D2-43BF-9C13-7D4451A0439E}" type="slidenum">
              <a:rPr lang="zh-CN" altLang="en-US" smtClean="0"/>
              <a:t>‹#›</a:t>
            </a:fld>
            <a:endParaRPr lang="zh-CN" altLang="en-US"/>
          </a:p>
        </p:txBody>
      </p:sp>
    </p:spTree>
    <p:extLst>
      <p:ext uri="{BB962C8B-B14F-4D97-AF65-F5344CB8AC3E}">
        <p14:creationId xmlns:p14="http://schemas.microsoft.com/office/powerpoint/2010/main" val="1145867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2011 </a:t>
            </a:r>
            <a:r>
              <a:rPr lang="zh-CN" altLang="en-US" dirty="0"/>
              <a:t>年 </a:t>
            </a:r>
            <a:r>
              <a:rPr lang="en-US" altLang="zh-CN" dirty="0" err="1"/>
              <a:t>MobiCom</a:t>
            </a:r>
            <a:r>
              <a:rPr lang="en-US" altLang="zh-CN" dirty="0"/>
              <a:t> </a:t>
            </a:r>
            <a:r>
              <a:rPr lang="zh-CN" altLang="en-US" dirty="0"/>
              <a:t>会议上，美国</a:t>
            </a:r>
          </a:p>
          <a:p>
            <a:r>
              <a:rPr lang="en-US" altLang="zh-CN" dirty="0"/>
              <a:t>Sprint </a:t>
            </a:r>
            <a:r>
              <a:rPr lang="zh-CN" altLang="en-US" dirty="0"/>
              <a:t>手机运营商提出了一种基于前 </a:t>
            </a:r>
            <a:r>
              <a:rPr lang="en-US" altLang="zh-CN" dirty="0"/>
              <a:t>N </a:t>
            </a:r>
            <a:r>
              <a:rPr lang="zh-CN" altLang="en-US" dirty="0"/>
              <a:t>个最频繁</a:t>
            </a:r>
          </a:p>
          <a:p>
            <a:r>
              <a:rPr lang="zh-CN" altLang="en-US" dirty="0"/>
              <a:t>活动点的攻击模型，并使用美国主要城市的手机</a:t>
            </a:r>
          </a:p>
          <a:p>
            <a:r>
              <a:rPr lang="zh-CN" altLang="en-US" dirty="0"/>
              <a:t>用户通话位置数据进行实验，发现使用用户轨迹</a:t>
            </a:r>
          </a:p>
          <a:p>
            <a:r>
              <a:rPr lang="zh-CN" altLang="en-US" dirty="0"/>
              <a:t>中出现最频繁的两个或三个地点，分别能够唯一</a:t>
            </a:r>
          </a:p>
          <a:p>
            <a:r>
              <a:rPr lang="zh-CN" altLang="en-US" dirty="0"/>
              <a:t>识别出 </a:t>
            </a:r>
            <a:r>
              <a:rPr lang="en-US" altLang="zh-CN" dirty="0"/>
              <a:t>10%</a:t>
            </a:r>
            <a:r>
              <a:rPr lang="zh-CN" altLang="en-US" dirty="0"/>
              <a:t>～</a:t>
            </a:r>
            <a:r>
              <a:rPr lang="en-US" altLang="zh-CN" dirty="0"/>
              <a:t>50% </a:t>
            </a:r>
            <a:r>
              <a:rPr lang="zh-CN" altLang="en-US" dirty="0"/>
              <a:t>的用户</a:t>
            </a:r>
            <a:r>
              <a:rPr lang="en-US" altLang="zh-CN" dirty="0"/>
              <a:t>[15]</a:t>
            </a:r>
          </a:p>
          <a:p>
            <a:r>
              <a:rPr lang="zh-CN" altLang="en-US" dirty="0"/>
              <a:t>。</a:t>
            </a:r>
            <a:r>
              <a:rPr lang="en-US" altLang="zh-CN" dirty="0"/>
              <a:t>2013 </a:t>
            </a:r>
            <a:r>
              <a:rPr lang="zh-CN" altLang="en-US" dirty="0"/>
              <a:t>年 </a:t>
            </a:r>
            <a:r>
              <a:rPr lang="en-US" altLang="zh-CN" dirty="0"/>
              <a:t>Scientific</a:t>
            </a:r>
          </a:p>
          <a:p>
            <a:r>
              <a:rPr lang="en-US" altLang="zh-CN" dirty="0"/>
              <a:t>Report[16]</a:t>
            </a:r>
          </a:p>
          <a:p>
            <a:r>
              <a:rPr lang="zh-CN" altLang="en-US" dirty="0"/>
              <a:t>发表的一项研究提出了一种基于随机时</a:t>
            </a:r>
          </a:p>
          <a:p>
            <a:r>
              <a:rPr lang="zh-CN" altLang="en-US" dirty="0"/>
              <a:t>空点的攻击模型，使用欧洲某国家的手机用户通</a:t>
            </a:r>
          </a:p>
          <a:p>
            <a:r>
              <a:rPr lang="zh-CN" altLang="en-US" dirty="0"/>
              <a:t>话数据进行实验，发现在用户轨迹中随机选取四</a:t>
            </a:r>
          </a:p>
          <a:p>
            <a:r>
              <a:rPr lang="zh-CN" altLang="en-US" dirty="0"/>
              <a:t>个时空点就可以唯一识别 </a:t>
            </a:r>
            <a:r>
              <a:rPr lang="en-US" altLang="zh-CN" dirty="0"/>
              <a:t>95% </a:t>
            </a:r>
            <a:r>
              <a:rPr lang="zh-CN" altLang="en-US" dirty="0"/>
              <a:t>的用户</a:t>
            </a:r>
          </a:p>
          <a:p>
            <a:endParaRPr lang="zh-CN" altLang="en-US" dirty="0"/>
          </a:p>
        </p:txBody>
      </p:sp>
      <p:sp>
        <p:nvSpPr>
          <p:cNvPr id="4" name="灯片编号占位符 3"/>
          <p:cNvSpPr>
            <a:spLocks noGrp="1"/>
          </p:cNvSpPr>
          <p:nvPr>
            <p:ph type="sldNum" sz="quarter" idx="10"/>
          </p:nvPr>
        </p:nvSpPr>
        <p:spPr/>
        <p:txBody>
          <a:bodyPr/>
          <a:lstStyle/>
          <a:p>
            <a:fld id="{3238226F-30D2-43BF-9C13-7D4451A0439E}" type="slidenum">
              <a:rPr lang="zh-CN" altLang="en-US" smtClean="0"/>
              <a:t>11</a:t>
            </a:fld>
            <a:endParaRPr lang="zh-CN" altLang="en-US"/>
          </a:p>
        </p:txBody>
      </p:sp>
    </p:spTree>
    <p:extLst>
      <p:ext uri="{BB962C8B-B14F-4D97-AF65-F5344CB8AC3E}">
        <p14:creationId xmlns:p14="http://schemas.microsoft.com/office/powerpoint/2010/main" val="91950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推文向量及相似度计算方法．</a:t>
            </a:r>
          </a:p>
          <a:p>
            <a:r>
              <a:rPr lang="zh-CN" altLang="en-US" dirty="0"/>
              <a:t>通过</a:t>
            </a:r>
            <a:r>
              <a:rPr lang="en-US" altLang="zh-CN" dirty="0"/>
              <a:t>word2vec【10</a:t>
            </a:r>
            <a:r>
              <a:rPr lang="zh-CN" altLang="en-US" dirty="0"/>
              <a:t>．</a:t>
            </a:r>
            <a:r>
              <a:rPr lang="en-US" altLang="zh-CN" dirty="0"/>
              <a:t>¨】</a:t>
            </a:r>
            <a:r>
              <a:rPr lang="zh-CN" altLang="en-US" dirty="0"/>
              <a:t>工具训练获得每个词的向量，然后</a:t>
            </a:r>
          </a:p>
          <a:p>
            <a:r>
              <a:rPr lang="zh-CN" altLang="en-US" dirty="0"/>
              <a:t>将推文中词的向量累加得到推文的向量，推文相似度</a:t>
            </a:r>
          </a:p>
          <a:p>
            <a:r>
              <a:rPr lang="zh-CN" altLang="en-US" dirty="0"/>
              <a:t>采用推文向量夹角的余弦值来表示．</a:t>
            </a:r>
            <a:r>
              <a:rPr lang="en-US" altLang="zh-CN" dirty="0"/>
              <a:t>2)</a:t>
            </a:r>
            <a:r>
              <a:rPr lang="zh-CN" altLang="en-US" dirty="0"/>
              <a:t>高相似同天同</a:t>
            </a:r>
          </a:p>
          <a:p>
            <a:r>
              <a:rPr lang="zh-CN" altLang="en-US" dirty="0"/>
              <a:t>行为计算方法．很多用户都有在同一日期于不同社交</a:t>
            </a:r>
          </a:p>
          <a:p>
            <a:r>
              <a:rPr lang="zh-CN" altLang="en-US" dirty="0"/>
              <a:t>网站发表相似推文的经历，因此在一定意义上，高相似</a:t>
            </a:r>
          </a:p>
          <a:p>
            <a:r>
              <a:rPr lang="zh-CN" altLang="en-US" dirty="0"/>
              <a:t>的推文对可以为用户重识别提供线索．该方法正是基</a:t>
            </a:r>
          </a:p>
          <a:p>
            <a:r>
              <a:rPr lang="zh-CN" altLang="en-US" dirty="0"/>
              <a:t>于此思想，发现具有相同发推日期的高相似推文对．</a:t>
            </a:r>
            <a:r>
              <a:rPr lang="en-US" altLang="zh-CN" dirty="0"/>
              <a:t>3)</a:t>
            </a:r>
          </a:p>
          <a:p>
            <a:r>
              <a:rPr lang="zh-CN" altLang="en-US" dirty="0"/>
              <a:t>热点事件处理方法．在一些特殊节日、热点事件时，大</a:t>
            </a:r>
          </a:p>
          <a:p>
            <a:r>
              <a:rPr lang="zh-CN" altLang="en-US" dirty="0"/>
              <a:t>量相似的推文会同时出现于不同的社交网站，将严重</a:t>
            </a:r>
          </a:p>
          <a:p>
            <a:r>
              <a:rPr lang="zh-CN" altLang="en-US" dirty="0"/>
              <a:t>影响用户的重识别结果，因此该方法根据一定条件对</a:t>
            </a:r>
          </a:p>
          <a:p>
            <a:r>
              <a:rPr lang="zh-CN" altLang="en-US" dirty="0"/>
              <a:t>与热点事件有关的推文记录进行删除，以降低其负面</a:t>
            </a:r>
          </a:p>
          <a:p>
            <a:r>
              <a:rPr lang="zh-CN" altLang="en-US" dirty="0"/>
              <a:t>影响．</a:t>
            </a:r>
            <a:r>
              <a:rPr lang="en-US" altLang="zh-CN" dirty="0"/>
              <a:t>4)</a:t>
            </a:r>
            <a:r>
              <a:rPr lang="zh-CN" altLang="en-US" dirty="0"/>
              <a:t>高相似多推文计算方法．用户在两个社交网站</a:t>
            </a:r>
          </a:p>
          <a:p>
            <a:r>
              <a:rPr lang="zh-CN" altLang="en-US" dirty="0"/>
              <a:t>的推文在整体上具有一致的情感、用词习惯等，所以</a:t>
            </a:r>
          </a:p>
          <a:p>
            <a:r>
              <a:rPr lang="zh-CN" altLang="en-US" dirty="0"/>
              <a:t>对于不同网站的账户，可以根据它们推文的整体相似</a:t>
            </a:r>
          </a:p>
          <a:p>
            <a:r>
              <a:rPr lang="zh-CN" altLang="en-US" dirty="0"/>
              <a:t>度，展开用户重识别的研究工作．</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238226F-30D2-43BF-9C13-7D4451A0439E}" type="slidenum">
              <a:rPr lang="zh-CN" altLang="en-US" smtClean="0"/>
              <a:t>12</a:t>
            </a:fld>
            <a:endParaRPr lang="zh-CN" altLang="en-US"/>
          </a:p>
        </p:txBody>
      </p:sp>
    </p:spTree>
    <p:extLst>
      <p:ext uri="{BB962C8B-B14F-4D97-AF65-F5344CB8AC3E}">
        <p14:creationId xmlns:p14="http://schemas.microsoft.com/office/powerpoint/2010/main" val="2362752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但是随着获得的个体属性信息越来越多样化且属性维度越来越高，个体在属性全空间下的相似度越来越缺乏区分能力</a:t>
            </a:r>
            <a:endParaRPr lang="en-US" altLang="zh-CN" dirty="0"/>
          </a:p>
          <a:p>
            <a:r>
              <a:rPr lang="zh-CN" altLang="en-US" dirty="0"/>
              <a:t>基于属性 子空间的群体发现方法为每个群体分配一个 属性子集，要求群体内个体在属性子集内相似，即在属性子集组成的属性子空间上聚类群体。事实上， 在线社交网络中的个体很难在所有属性上相似，每个群体内的个体仅在部分属性上相似，因此基于属性子空间的群体发现方法符合在线社交网络的特性。属性子空间聚类方法相对于属性全空间的最大 难点就是属性子空间未知。因此，这一类方法需要 在挖掘群体的同时选取最佳的属性子空间。</a:t>
            </a:r>
          </a:p>
        </p:txBody>
      </p:sp>
      <p:sp>
        <p:nvSpPr>
          <p:cNvPr id="4" name="灯片编号占位符 3"/>
          <p:cNvSpPr>
            <a:spLocks noGrp="1"/>
          </p:cNvSpPr>
          <p:nvPr>
            <p:ph type="sldNum" sz="quarter" idx="10"/>
          </p:nvPr>
        </p:nvSpPr>
        <p:spPr/>
        <p:txBody>
          <a:bodyPr/>
          <a:lstStyle/>
          <a:p>
            <a:fld id="{3238226F-30D2-43BF-9C13-7D4451A0439E}" type="slidenum">
              <a:rPr lang="zh-CN" altLang="en-US" smtClean="0"/>
              <a:t>18</a:t>
            </a:fld>
            <a:endParaRPr lang="zh-CN" altLang="en-US"/>
          </a:p>
        </p:txBody>
      </p:sp>
    </p:spTree>
    <p:extLst>
      <p:ext uri="{BB962C8B-B14F-4D97-AF65-F5344CB8AC3E}">
        <p14:creationId xmlns:p14="http://schemas.microsoft.com/office/powerpoint/2010/main" val="2719525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目标群体发现方法</a:t>
            </a:r>
            <a:r>
              <a:rPr lang="en-US" altLang="zh-CN" dirty="0"/>
              <a:t>[38,39]</a:t>
            </a:r>
            <a:r>
              <a:rPr lang="zh-CN" altLang="en-US" dirty="0"/>
              <a:t>基于具体应用，从特定的群体描述或者特定的样本个体出发，有目标的挖掘特定的群体</a:t>
            </a:r>
          </a:p>
        </p:txBody>
      </p:sp>
      <p:sp>
        <p:nvSpPr>
          <p:cNvPr id="4" name="灯片编号占位符 3"/>
          <p:cNvSpPr>
            <a:spLocks noGrp="1"/>
          </p:cNvSpPr>
          <p:nvPr>
            <p:ph type="sldNum" sz="quarter" idx="10"/>
          </p:nvPr>
        </p:nvSpPr>
        <p:spPr/>
        <p:txBody>
          <a:bodyPr/>
          <a:lstStyle/>
          <a:p>
            <a:fld id="{3238226F-30D2-43BF-9C13-7D4451A0439E}" type="slidenum">
              <a:rPr lang="zh-CN" altLang="en-US" smtClean="0"/>
              <a:t>19</a:t>
            </a:fld>
            <a:endParaRPr lang="zh-CN" altLang="en-US"/>
          </a:p>
        </p:txBody>
      </p:sp>
    </p:spTree>
    <p:extLst>
      <p:ext uri="{BB962C8B-B14F-4D97-AF65-F5344CB8AC3E}">
        <p14:creationId xmlns:p14="http://schemas.microsoft.com/office/powerpoint/2010/main" val="743844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22846-93D9-48C4-A290-4CFD711687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7727C-C918-4EAF-AA1F-205115035D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26BAF5-B3CE-4AFD-85C5-915BB784445E}"/>
              </a:ext>
            </a:extLst>
          </p:cNvPr>
          <p:cNvSpPr>
            <a:spLocks noGrp="1"/>
          </p:cNvSpPr>
          <p:nvPr>
            <p:ph type="dt" sz="half" idx="10"/>
          </p:nvPr>
        </p:nvSpPr>
        <p:spPr/>
        <p:txBody>
          <a:bodyPr/>
          <a:lstStyle/>
          <a:p>
            <a:fld id="{2521F367-4BA4-419B-B8B6-E1FF1C97FA68}" type="datetimeFigureOut">
              <a:rPr lang="zh-CN" altLang="en-US" smtClean="0"/>
              <a:t>2018/8/1</a:t>
            </a:fld>
            <a:endParaRPr lang="zh-CN" altLang="en-US"/>
          </a:p>
        </p:txBody>
      </p:sp>
      <p:sp>
        <p:nvSpPr>
          <p:cNvPr id="5" name="页脚占位符 4">
            <a:extLst>
              <a:ext uri="{FF2B5EF4-FFF2-40B4-BE49-F238E27FC236}">
                <a16:creationId xmlns:a16="http://schemas.microsoft.com/office/drawing/2014/main" id="{FEA78EA6-2CC4-4F46-AAC8-C055FC16B6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4A4FF2-A621-45D3-90DE-170D5BEF6F0A}"/>
              </a:ext>
            </a:extLst>
          </p:cNvPr>
          <p:cNvSpPr>
            <a:spLocks noGrp="1"/>
          </p:cNvSpPr>
          <p:nvPr>
            <p:ph type="sldNum" sz="quarter" idx="12"/>
          </p:nvPr>
        </p:nvSpPr>
        <p:spPr/>
        <p:txBody>
          <a:bodyPr/>
          <a:lstStyle/>
          <a:p>
            <a:fld id="{652FC71D-402E-406C-BC51-0035593D98EF}" type="slidenum">
              <a:rPr lang="zh-CN" altLang="en-US" smtClean="0"/>
              <a:t>‹#›</a:t>
            </a:fld>
            <a:endParaRPr lang="zh-CN" altLang="en-US"/>
          </a:p>
        </p:txBody>
      </p:sp>
    </p:spTree>
    <p:extLst>
      <p:ext uri="{BB962C8B-B14F-4D97-AF65-F5344CB8AC3E}">
        <p14:creationId xmlns:p14="http://schemas.microsoft.com/office/powerpoint/2010/main" val="157389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7CE44-C36A-45AE-A0D0-899338313C7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706E1B-DEF3-43A4-9A43-9BA6BD5B9AF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DA6B562-7420-4730-9A50-A9499EDEEA56}"/>
              </a:ext>
            </a:extLst>
          </p:cNvPr>
          <p:cNvSpPr>
            <a:spLocks noGrp="1"/>
          </p:cNvSpPr>
          <p:nvPr>
            <p:ph type="dt" sz="half" idx="10"/>
          </p:nvPr>
        </p:nvSpPr>
        <p:spPr/>
        <p:txBody>
          <a:bodyPr/>
          <a:lstStyle/>
          <a:p>
            <a:fld id="{2521F367-4BA4-419B-B8B6-E1FF1C97FA68}" type="datetimeFigureOut">
              <a:rPr lang="zh-CN" altLang="en-US" smtClean="0"/>
              <a:t>2018/8/1</a:t>
            </a:fld>
            <a:endParaRPr lang="zh-CN" altLang="en-US"/>
          </a:p>
        </p:txBody>
      </p:sp>
      <p:sp>
        <p:nvSpPr>
          <p:cNvPr id="5" name="页脚占位符 4">
            <a:extLst>
              <a:ext uri="{FF2B5EF4-FFF2-40B4-BE49-F238E27FC236}">
                <a16:creationId xmlns:a16="http://schemas.microsoft.com/office/drawing/2014/main" id="{35E46605-A745-49AD-9AF7-E3785D5C8C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8E19DD-8CC6-460F-AE4D-43D13288EE9F}"/>
              </a:ext>
            </a:extLst>
          </p:cNvPr>
          <p:cNvSpPr>
            <a:spLocks noGrp="1"/>
          </p:cNvSpPr>
          <p:nvPr>
            <p:ph type="sldNum" sz="quarter" idx="12"/>
          </p:nvPr>
        </p:nvSpPr>
        <p:spPr/>
        <p:txBody>
          <a:bodyPr/>
          <a:lstStyle/>
          <a:p>
            <a:fld id="{652FC71D-402E-406C-BC51-0035593D98EF}" type="slidenum">
              <a:rPr lang="zh-CN" altLang="en-US" smtClean="0"/>
              <a:t>‹#›</a:t>
            </a:fld>
            <a:endParaRPr lang="zh-CN" altLang="en-US"/>
          </a:p>
        </p:txBody>
      </p:sp>
    </p:spTree>
    <p:extLst>
      <p:ext uri="{BB962C8B-B14F-4D97-AF65-F5344CB8AC3E}">
        <p14:creationId xmlns:p14="http://schemas.microsoft.com/office/powerpoint/2010/main" val="111929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CBEA270-DEBB-498E-9626-318AB29C8FB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B7C1E5-822F-4874-88F2-CB737F9D6C2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922F19B-727C-4B0F-A948-9E67483B048B}"/>
              </a:ext>
            </a:extLst>
          </p:cNvPr>
          <p:cNvSpPr>
            <a:spLocks noGrp="1"/>
          </p:cNvSpPr>
          <p:nvPr>
            <p:ph type="dt" sz="half" idx="10"/>
          </p:nvPr>
        </p:nvSpPr>
        <p:spPr/>
        <p:txBody>
          <a:bodyPr/>
          <a:lstStyle/>
          <a:p>
            <a:fld id="{2521F367-4BA4-419B-B8B6-E1FF1C97FA68}" type="datetimeFigureOut">
              <a:rPr lang="zh-CN" altLang="en-US" smtClean="0"/>
              <a:t>2018/8/1</a:t>
            </a:fld>
            <a:endParaRPr lang="zh-CN" altLang="en-US"/>
          </a:p>
        </p:txBody>
      </p:sp>
      <p:sp>
        <p:nvSpPr>
          <p:cNvPr id="5" name="页脚占位符 4">
            <a:extLst>
              <a:ext uri="{FF2B5EF4-FFF2-40B4-BE49-F238E27FC236}">
                <a16:creationId xmlns:a16="http://schemas.microsoft.com/office/drawing/2014/main" id="{1C471746-539C-43D7-BDA5-7EBCFDC642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89EA6F-5080-4B39-AF1F-51C7CD579266}"/>
              </a:ext>
            </a:extLst>
          </p:cNvPr>
          <p:cNvSpPr>
            <a:spLocks noGrp="1"/>
          </p:cNvSpPr>
          <p:nvPr>
            <p:ph type="sldNum" sz="quarter" idx="12"/>
          </p:nvPr>
        </p:nvSpPr>
        <p:spPr/>
        <p:txBody>
          <a:bodyPr/>
          <a:lstStyle/>
          <a:p>
            <a:fld id="{652FC71D-402E-406C-BC51-0035593D98EF}" type="slidenum">
              <a:rPr lang="zh-CN" altLang="en-US" smtClean="0"/>
              <a:t>‹#›</a:t>
            </a:fld>
            <a:endParaRPr lang="zh-CN" altLang="en-US"/>
          </a:p>
        </p:txBody>
      </p:sp>
    </p:spTree>
    <p:extLst>
      <p:ext uri="{BB962C8B-B14F-4D97-AF65-F5344CB8AC3E}">
        <p14:creationId xmlns:p14="http://schemas.microsoft.com/office/powerpoint/2010/main" val="3120811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CD35D1-3FD6-4241-B34E-40F35F7807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91A2CE-43BC-421C-8A37-870809F430A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9413B2-8220-48C5-9C81-C947F729E432}"/>
              </a:ext>
            </a:extLst>
          </p:cNvPr>
          <p:cNvSpPr>
            <a:spLocks noGrp="1"/>
          </p:cNvSpPr>
          <p:nvPr>
            <p:ph type="dt" sz="half" idx="10"/>
          </p:nvPr>
        </p:nvSpPr>
        <p:spPr/>
        <p:txBody>
          <a:bodyPr/>
          <a:lstStyle/>
          <a:p>
            <a:fld id="{2521F367-4BA4-419B-B8B6-E1FF1C97FA68}" type="datetimeFigureOut">
              <a:rPr lang="zh-CN" altLang="en-US" smtClean="0"/>
              <a:t>2018/8/1</a:t>
            </a:fld>
            <a:endParaRPr lang="zh-CN" altLang="en-US"/>
          </a:p>
        </p:txBody>
      </p:sp>
      <p:sp>
        <p:nvSpPr>
          <p:cNvPr id="5" name="页脚占位符 4">
            <a:extLst>
              <a:ext uri="{FF2B5EF4-FFF2-40B4-BE49-F238E27FC236}">
                <a16:creationId xmlns:a16="http://schemas.microsoft.com/office/drawing/2014/main" id="{91D3B073-1D83-406D-A773-427DA06D04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A033DC-95AB-41A8-A00F-657E8A25D3AD}"/>
              </a:ext>
            </a:extLst>
          </p:cNvPr>
          <p:cNvSpPr>
            <a:spLocks noGrp="1"/>
          </p:cNvSpPr>
          <p:nvPr>
            <p:ph type="sldNum" sz="quarter" idx="12"/>
          </p:nvPr>
        </p:nvSpPr>
        <p:spPr/>
        <p:txBody>
          <a:bodyPr/>
          <a:lstStyle/>
          <a:p>
            <a:fld id="{652FC71D-402E-406C-BC51-0035593D98EF}" type="slidenum">
              <a:rPr lang="zh-CN" altLang="en-US" smtClean="0"/>
              <a:t>‹#›</a:t>
            </a:fld>
            <a:endParaRPr lang="zh-CN" altLang="en-US"/>
          </a:p>
        </p:txBody>
      </p:sp>
    </p:spTree>
    <p:extLst>
      <p:ext uri="{BB962C8B-B14F-4D97-AF65-F5344CB8AC3E}">
        <p14:creationId xmlns:p14="http://schemas.microsoft.com/office/powerpoint/2010/main" val="424859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6B474-2EF0-45B8-B724-252EA440869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85E228E-5525-4B84-980E-D481DC0FC1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DCA272E-7483-4938-B385-D1FE4480080F}"/>
              </a:ext>
            </a:extLst>
          </p:cNvPr>
          <p:cNvSpPr>
            <a:spLocks noGrp="1"/>
          </p:cNvSpPr>
          <p:nvPr>
            <p:ph type="dt" sz="half" idx="10"/>
          </p:nvPr>
        </p:nvSpPr>
        <p:spPr/>
        <p:txBody>
          <a:bodyPr/>
          <a:lstStyle/>
          <a:p>
            <a:fld id="{2521F367-4BA4-419B-B8B6-E1FF1C97FA68}" type="datetimeFigureOut">
              <a:rPr lang="zh-CN" altLang="en-US" smtClean="0"/>
              <a:t>2018/8/1</a:t>
            </a:fld>
            <a:endParaRPr lang="zh-CN" altLang="en-US"/>
          </a:p>
        </p:txBody>
      </p:sp>
      <p:sp>
        <p:nvSpPr>
          <p:cNvPr id="5" name="页脚占位符 4">
            <a:extLst>
              <a:ext uri="{FF2B5EF4-FFF2-40B4-BE49-F238E27FC236}">
                <a16:creationId xmlns:a16="http://schemas.microsoft.com/office/drawing/2014/main" id="{0A506C17-99FF-4457-BBFC-B2094F43B6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5940FE-8ACB-4167-9E56-20429CFF3EA0}"/>
              </a:ext>
            </a:extLst>
          </p:cNvPr>
          <p:cNvSpPr>
            <a:spLocks noGrp="1"/>
          </p:cNvSpPr>
          <p:nvPr>
            <p:ph type="sldNum" sz="quarter" idx="12"/>
          </p:nvPr>
        </p:nvSpPr>
        <p:spPr/>
        <p:txBody>
          <a:bodyPr/>
          <a:lstStyle/>
          <a:p>
            <a:fld id="{652FC71D-402E-406C-BC51-0035593D98EF}" type="slidenum">
              <a:rPr lang="zh-CN" altLang="en-US" smtClean="0"/>
              <a:t>‹#›</a:t>
            </a:fld>
            <a:endParaRPr lang="zh-CN" altLang="en-US"/>
          </a:p>
        </p:txBody>
      </p:sp>
    </p:spTree>
    <p:extLst>
      <p:ext uri="{BB962C8B-B14F-4D97-AF65-F5344CB8AC3E}">
        <p14:creationId xmlns:p14="http://schemas.microsoft.com/office/powerpoint/2010/main" val="278429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B37AC-F83D-42C9-A7F9-08A5ECC3A4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47B249-9253-4E42-AACC-6631711F60C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B7EBA3C-6B46-4D79-986D-2C7DBB4FEE6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DA4473F-1B53-4410-9440-ED2FA4FFD4E0}"/>
              </a:ext>
            </a:extLst>
          </p:cNvPr>
          <p:cNvSpPr>
            <a:spLocks noGrp="1"/>
          </p:cNvSpPr>
          <p:nvPr>
            <p:ph type="dt" sz="half" idx="10"/>
          </p:nvPr>
        </p:nvSpPr>
        <p:spPr/>
        <p:txBody>
          <a:bodyPr/>
          <a:lstStyle/>
          <a:p>
            <a:fld id="{2521F367-4BA4-419B-B8B6-E1FF1C97FA68}" type="datetimeFigureOut">
              <a:rPr lang="zh-CN" altLang="en-US" smtClean="0"/>
              <a:t>2018/8/1</a:t>
            </a:fld>
            <a:endParaRPr lang="zh-CN" altLang="en-US"/>
          </a:p>
        </p:txBody>
      </p:sp>
      <p:sp>
        <p:nvSpPr>
          <p:cNvPr id="6" name="页脚占位符 5">
            <a:extLst>
              <a:ext uri="{FF2B5EF4-FFF2-40B4-BE49-F238E27FC236}">
                <a16:creationId xmlns:a16="http://schemas.microsoft.com/office/drawing/2014/main" id="{FAA90264-CF86-46C6-B721-FFE1234E85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804AEB-0F75-4EAF-B5E9-3B3F3C4AD28D}"/>
              </a:ext>
            </a:extLst>
          </p:cNvPr>
          <p:cNvSpPr>
            <a:spLocks noGrp="1"/>
          </p:cNvSpPr>
          <p:nvPr>
            <p:ph type="sldNum" sz="quarter" idx="12"/>
          </p:nvPr>
        </p:nvSpPr>
        <p:spPr/>
        <p:txBody>
          <a:bodyPr/>
          <a:lstStyle/>
          <a:p>
            <a:fld id="{652FC71D-402E-406C-BC51-0035593D98EF}" type="slidenum">
              <a:rPr lang="zh-CN" altLang="en-US" smtClean="0"/>
              <a:t>‹#›</a:t>
            </a:fld>
            <a:endParaRPr lang="zh-CN" altLang="en-US"/>
          </a:p>
        </p:txBody>
      </p:sp>
    </p:spTree>
    <p:extLst>
      <p:ext uri="{BB962C8B-B14F-4D97-AF65-F5344CB8AC3E}">
        <p14:creationId xmlns:p14="http://schemas.microsoft.com/office/powerpoint/2010/main" val="126503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247F5-369F-4FB6-A2B1-4C784CC55D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7D70DE5-3430-49A9-856A-E96938617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7FADF93-9E9F-43F3-9EDA-3428F397AD8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E967736-8087-429F-B71E-2057D31752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B171540-CFC2-4FF6-95CB-DE6B47F6972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5518546-8528-40FC-9DE0-ABA7403A6D31}"/>
              </a:ext>
            </a:extLst>
          </p:cNvPr>
          <p:cNvSpPr>
            <a:spLocks noGrp="1"/>
          </p:cNvSpPr>
          <p:nvPr>
            <p:ph type="dt" sz="half" idx="10"/>
          </p:nvPr>
        </p:nvSpPr>
        <p:spPr/>
        <p:txBody>
          <a:bodyPr/>
          <a:lstStyle/>
          <a:p>
            <a:fld id="{2521F367-4BA4-419B-B8B6-E1FF1C97FA68}" type="datetimeFigureOut">
              <a:rPr lang="zh-CN" altLang="en-US" smtClean="0"/>
              <a:t>2018/8/1</a:t>
            </a:fld>
            <a:endParaRPr lang="zh-CN" altLang="en-US"/>
          </a:p>
        </p:txBody>
      </p:sp>
      <p:sp>
        <p:nvSpPr>
          <p:cNvPr id="8" name="页脚占位符 7">
            <a:extLst>
              <a:ext uri="{FF2B5EF4-FFF2-40B4-BE49-F238E27FC236}">
                <a16:creationId xmlns:a16="http://schemas.microsoft.com/office/drawing/2014/main" id="{D6BA5FF1-A89B-4D3C-A620-B634495E0F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FBD38B8-CA94-4E5D-B02E-C9B27990FBBE}"/>
              </a:ext>
            </a:extLst>
          </p:cNvPr>
          <p:cNvSpPr>
            <a:spLocks noGrp="1"/>
          </p:cNvSpPr>
          <p:nvPr>
            <p:ph type="sldNum" sz="quarter" idx="12"/>
          </p:nvPr>
        </p:nvSpPr>
        <p:spPr/>
        <p:txBody>
          <a:bodyPr/>
          <a:lstStyle/>
          <a:p>
            <a:fld id="{652FC71D-402E-406C-BC51-0035593D98EF}" type="slidenum">
              <a:rPr lang="zh-CN" altLang="en-US" smtClean="0"/>
              <a:t>‹#›</a:t>
            </a:fld>
            <a:endParaRPr lang="zh-CN" altLang="en-US"/>
          </a:p>
        </p:txBody>
      </p:sp>
    </p:spTree>
    <p:extLst>
      <p:ext uri="{BB962C8B-B14F-4D97-AF65-F5344CB8AC3E}">
        <p14:creationId xmlns:p14="http://schemas.microsoft.com/office/powerpoint/2010/main" val="274360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24975-0396-4A23-9FEF-FFB0452A703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5B48BEC-6B3D-4711-BB64-4AB5317FC56D}"/>
              </a:ext>
            </a:extLst>
          </p:cNvPr>
          <p:cNvSpPr>
            <a:spLocks noGrp="1"/>
          </p:cNvSpPr>
          <p:nvPr>
            <p:ph type="dt" sz="half" idx="10"/>
          </p:nvPr>
        </p:nvSpPr>
        <p:spPr/>
        <p:txBody>
          <a:bodyPr/>
          <a:lstStyle/>
          <a:p>
            <a:fld id="{2521F367-4BA4-419B-B8B6-E1FF1C97FA68}" type="datetimeFigureOut">
              <a:rPr lang="zh-CN" altLang="en-US" smtClean="0"/>
              <a:t>2018/8/1</a:t>
            </a:fld>
            <a:endParaRPr lang="zh-CN" altLang="en-US"/>
          </a:p>
        </p:txBody>
      </p:sp>
      <p:sp>
        <p:nvSpPr>
          <p:cNvPr id="4" name="页脚占位符 3">
            <a:extLst>
              <a:ext uri="{FF2B5EF4-FFF2-40B4-BE49-F238E27FC236}">
                <a16:creationId xmlns:a16="http://schemas.microsoft.com/office/drawing/2014/main" id="{30A986DF-F27D-4E59-AF9F-E19CD291D4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1DCB16D-8799-4CA0-8A6A-19BD4451F236}"/>
              </a:ext>
            </a:extLst>
          </p:cNvPr>
          <p:cNvSpPr>
            <a:spLocks noGrp="1"/>
          </p:cNvSpPr>
          <p:nvPr>
            <p:ph type="sldNum" sz="quarter" idx="12"/>
          </p:nvPr>
        </p:nvSpPr>
        <p:spPr/>
        <p:txBody>
          <a:bodyPr/>
          <a:lstStyle/>
          <a:p>
            <a:fld id="{652FC71D-402E-406C-BC51-0035593D98EF}" type="slidenum">
              <a:rPr lang="zh-CN" altLang="en-US" smtClean="0"/>
              <a:t>‹#›</a:t>
            </a:fld>
            <a:endParaRPr lang="zh-CN" altLang="en-US"/>
          </a:p>
        </p:txBody>
      </p:sp>
    </p:spTree>
    <p:extLst>
      <p:ext uri="{BB962C8B-B14F-4D97-AF65-F5344CB8AC3E}">
        <p14:creationId xmlns:p14="http://schemas.microsoft.com/office/powerpoint/2010/main" val="393027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888838-9457-4837-BB7D-A62CA8D26FEE}"/>
              </a:ext>
            </a:extLst>
          </p:cNvPr>
          <p:cNvSpPr>
            <a:spLocks noGrp="1"/>
          </p:cNvSpPr>
          <p:nvPr>
            <p:ph type="dt" sz="half" idx="10"/>
          </p:nvPr>
        </p:nvSpPr>
        <p:spPr/>
        <p:txBody>
          <a:bodyPr/>
          <a:lstStyle/>
          <a:p>
            <a:fld id="{2521F367-4BA4-419B-B8B6-E1FF1C97FA68}" type="datetimeFigureOut">
              <a:rPr lang="zh-CN" altLang="en-US" smtClean="0"/>
              <a:t>2018/8/1</a:t>
            </a:fld>
            <a:endParaRPr lang="zh-CN" altLang="en-US"/>
          </a:p>
        </p:txBody>
      </p:sp>
      <p:sp>
        <p:nvSpPr>
          <p:cNvPr id="3" name="页脚占位符 2">
            <a:extLst>
              <a:ext uri="{FF2B5EF4-FFF2-40B4-BE49-F238E27FC236}">
                <a16:creationId xmlns:a16="http://schemas.microsoft.com/office/drawing/2014/main" id="{87D42B69-7FF3-4708-9DDE-7103B457EE5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D69D04-82DB-487D-9CD8-FFC60FE2E8CE}"/>
              </a:ext>
            </a:extLst>
          </p:cNvPr>
          <p:cNvSpPr>
            <a:spLocks noGrp="1"/>
          </p:cNvSpPr>
          <p:nvPr>
            <p:ph type="sldNum" sz="quarter" idx="12"/>
          </p:nvPr>
        </p:nvSpPr>
        <p:spPr/>
        <p:txBody>
          <a:bodyPr/>
          <a:lstStyle/>
          <a:p>
            <a:fld id="{652FC71D-402E-406C-BC51-0035593D98EF}" type="slidenum">
              <a:rPr lang="zh-CN" altLang="en-US" smtClean="0"/>
              <a:t>‹#›</a:t>
            </a:fld>
            <a:endParaRPr lang="zh-CN" altLang="en-US"/>
          </a:p>
        </p:txBody>
      </p:sp>
    </p:spTree>
    <p:extLst>
      <p:ext uri="{BB962C8B-B14F-4D97-AF65-F5344CB8AC3E}">
        <p14:creationId xmlns:p14="http://schemas.microsoft.com/office/powerpoint/2010/main" val="295245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C555E-8467-4A2D-8E7C-29D022299C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44EBA06-2D41-4312-BACF-6BDF5489A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6004930-6023-49CA-865D-1F5407FD8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4EEF5EA-99A2-4202-82F1-51CE72B74CD4}"/>
              </a:ext>
            </a:extLst>
          </p:cNvPr>
          <p:cNvSpPr>
            <a:spLocks noGrp="1"/>
          </p:cNvSpPr>
          <p:nvPr>
            <p:ph type="dt" sz="half" idx="10"/>
          </p:nvPr>
        </p:nvSpPr>
        <p:spPr/>
        <p:txBody>
          <a:bodyPr/>
          <a:lstStyle/>
          <a:p>
            <a:fld id="{2521F367-4BA4-419B-B8B6-E1FF1C97FA68}" type="datetimeFigureOut">
              <a:rPr lang="zh-CN" altLang="en-US" smtClean="0"/>
              <a:t>2018/8/1</a:t>
            </a:fld>
            <a:endParaRPr lang="zh-CN" altLang="en-US"/>
          </a:p>
        </p:txBody>
      </p:sp>
      <p:sp>
        <p:nvSpPr>
          <p:cNvPr id="6" name="页脚占位符 5">
            <a:extLst>
              <a:ext uri="{FF2B5EF4-FFF2-40B4-BE49-F238E27FC236}">
                <a16:creationId xmlns:a16="http://schemas.microsoft.com/office/drawing/2014/main" id="{BF19CEE0-99E6-498B-912A-CB40467F64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1FE796-1E6E-49D0-B964-E05AC6670997}"/>
              </a:ext>
            </a:extLst>
          </p:cNvPr>
          <p:cNvSpPr>
            <a:spLocks noGrp="1"/>
          </p:cNvSpPr>
          <p:nvPr>
            <p:ph type="sldNum" sz="quarter" idx="12"/>
          </p:nvPr>
        </p:nvSpPr>
        <p:spPr/>
        <p:txBody>
          <a:bodyPr/>
          <a:lstStyle/>
          <a:p>
            <a:fld id="{652FC71D-402E-406C-BC51-0035593D98EF}" type="slidenum">
              <a:rPr lang="zh-CN" altLang="en-US" smtClean="0"/>
              <a:t>‹#›</a:t>
            </a:fld>
            <a:endParaRPr lang="zh-CN" altLang="en-US"/>
          </a:p>
        </p:txBody>
      </p:sp>
    </p:spTree>
    <p:extLst>
      <p:ext uri="{BB962C8B-B14F-4D97-AF65-F5344CB8AC3E}">
        <p14:creationId xmlns:p14="http://schemas.microsoft.com/office/powerpoint/2010/main" val="3091558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7EC23D-B945-4A47-BE2F-57B80DF62A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0FC5EF-EC26-4CC7-93BB-E542080BC8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DEB09EB-9389-4EFA-A569-5730E5AED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BF6915D-CDA2-4C5E-BCBA-395E7087A36B}"/>
              </a:ext>
            </a:extLst>
          </p:cNvPr>
          <p:cNvSpPr>
            <a:spLocks noGrp="1"/>
          </p:cNvSpPr>
          <p:nvPr>
            <p:ph type="dt" sz="half" idx="10"/>
          </p:nvPr>
        </p:nvSpPr>
        <p:spPr/>
        <p:txBody>
          <a:bodyPr/>
          <a:lstStyle/>
          <a:p>
            <a:fld id="{2521F367-4BA4-419B-B8B6-E1FF1C97FA68}" type="datetimeFigureOut">
              <a:rPr lang="zh-CN" altLang="en-US" smtClean="0"/>
              <a:t>2018/8/1</a:t>
            </a:fld>
            <a:endParaRPr lang="zh-CN" altLang="en-US"/>
          </a:p>
        </p:txBody>
      </p:sp>
      <p:sp>
        <p:nvSpPr>
          <p:cNvPr id="6" name="页脚占位符 5">
            <a:extLst>
              <a:ext uri="{FF2B5EF4-FFF2-40B4-BE49-F238E27FC236}">
                <a16:creationId xmlns:a16="http://schemas.microsoft.com/office/drawing/2014/main" id="{1A397C7C-4AD9-4217-BEF2-1275303989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E3D9FD-CFCA-4396-99E2-11007DEB9D87}"/>
              </a:ext>
            </a:extLst>
          </p:cNvPr>
          <p:cNvSpPr>
            <a:spLocks noGrp="1"/>
          </p:cNvSpPr>
          <p:nvPr>
            <p:ph type="sldNum" sz="quarter" idx="12"/>
          </p:nvPr>
        </p:nvSpPr>
        <p:spPr/>
        <p:txBody>
          <a:bodyPr/>
          <a:lstStyle/>
          <a:p>
            <a:fld id="{652FC71D-402E-406C-BC51-0035593D98EF}" type="slidenum">
              <a:rPr lang="zh-CN" altLang="en-US" smtClean="0"/>
              <a:t>‹#›</a:t>
            </a:fld>
            <a:endParaRPr lang="zh-CN" altLang="en-US"/>
          </a:p>
        </p:txBody>
      </p:sp>
    </p:spTree>
    <p:extLst>
      <p:ext uri="{BB962C8B-B14F-4D97-AF65-F5344CB8AC3E}">
        <p14:creationId xmlns:p14="http://schemas.microsoft.com/office/powerpoint/2010/main" val="246643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D1196B-2DB4-4393-BD5E-10BBC651F7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682C0CF-29F9-4428-9A07-7C5C523FFE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2766420-B2F7-4E73-9F0D-B5A325B0D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1F367-4BA4-419B-B8B6-E1FF1C97FA68}" type="datetimeFigureOut">
              <a:rPr lang="zh-CN" altLang="en-US" smtClean="0"/>
              <a:t>2018/8/1</a:t>
            </a:fld>
            <a:endParaRPr lang="zh-CN" altLang="en-US"/>
          </a:p>
        </p:txBody>
      </p:sp>
      <p:sp>
        <p:nvSpPr>
          <p:cNvPr id="5" name="页脚占位符 4">
            <a:extLst>
              <a:ext uri="{FF2B5EF4-FFF2-40B4-BE49-F238E27FC236}">
                <a16:creationId xmlns:a16="http://schemas.microsoft.com/office/drawing/2014/main" id="{5EFC3AD0-9B4B-49E0-8F6C-C1FD640E2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BB69BFD-D3FF-4E51-8BEE-A8EB79785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FC71D-402E-406C-BC51-0035593D98EF}" type="slidenum">
              <a:rPr lang="zh-CN" altLang="en-US" smtClean="0"/>
              <a:t>‹#›</a:t>
            </a:fld>
            <a:endParaRPr lang="zh-CN" altLang="en-US"/>
          </a:p>
        </p:txBody>
      </p:sp>
    </p:spTree>
    <p:extLst>
      <p:ext uri="{BB962C8B-B14F-4D97-AF65-F5344CB8AC3E}">
        <p14:creationId xmlns:p14="http://schemas.microsoft.com/office/powerpoint/2010/main" val="991999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75C8A-2602-4A01-90C5-A0250E7B5686}"/>
              </a:ext>
            </a:extLst>
          </p:cNvPr>
          <p:cNvSpPr>
            <a:spLocks noGrp="1"/>
          </p:cNvSpPr>
          <p:nvPr>
            <p:ph type="ctrTitle"/>
          </p:nvPr>
        </p:nvSpPr>
        <p:spPr/>
        <p:txBody>
          <a:bodyPr/>
          <a:lstStyle/>
          <a:p>
            <a:r>
              <a:rPr lang="zh-CN" altLang="en-US" dirty="0"/>
              <a:t>调研</a:t>
            </a:r>
            <a:r>
              <a:rPr lang="en-US" altLang="zh-CN"/>
              <a:t>1.0</a:t>
            </a:r>
            <a:endParaRPr lang="zh-CN" altLang="en-US" dirty="0"/>
          </a:p>
        </p:txBody>
      </p:sp>
      <p:sp>
        <p:nvSpPr>
          <p:cNvPr id="3" name="副标题 2">
            <a:extLst>
              <a:ext uri="{FF2B5EF4-FFF2-40B4-BE49-F238E27FC236}">
                <a16:creationId xmlns:a16="http://schemas.microsoft.com/office/drawing/2014/main" id="{110D8671-3AC7-4ECE-AE38-8BA1559A8469}"/>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224470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26EC8-8E95-4AB1-A67B-DBD048E5F907}"/>
              </a:ext>
            </a:extLst>
          </p:cNvPr>
          <p:cNvSpPr>
            <a:spLocks noGrp="1"/>
          </p:cNvSpPr>
          <p:nvPr>
            <p:ph type="title"/>
          </p:nvPr>
        </p:nvSpPr>
        <p:spPr/>
        <p:txBody>
          <a:bodyPr/>
          <a:lstStyle/>
          <a:p>
            <a:r>
              <a:rPr lang="zh-CN" altLang="en-US" dirty="0"/>
              <a:t>输入法数据</a:t>
            </a:r>
          </a:p>
        </p:txBody>
      </p:sp>
      <p:sp>
        <p:nvSpPr>
          <p:cNvPr id="3" name="内容占位符 2">
            <a:extLst>
              <a:ext uri="{FF2B5EF4-FFF2-40B4-BE49-F238E27FC236}">
                <a16:creationId xmlns:a16="http://schemas.microsoft.com/office/drawing/2014/main" id="{5E165CF6-9127-400F-B559-5B74114EBF76}"/>
              </a:ext>
            </a:extLst>
          </p:cNvPr>
          <p:cNvSpPr>
            <a:spLocks noGrp="1"/>
          </p:cNvSpPr>
          <p:nvPr>
            <p:ph idx="1"/>
          </p:nvPr>
        </p:nvSpPr>
        <p:spPr/>
        <p:txBody>
          <a:bodyPr/>
          <a:lstStyle/>
          <a:p>
            <a:r>
              <a:rPr lang="zh-CN" altLang="en-US" dirty="0"/>
              <a:t>百度、搜狗、讯飞等</a:t>
            </a:r>
            <a:endParaRPr lang="en-US" altLang="zh-CN" dirty="0"/>
          </a:p>
          <a:p>
            <a:pPr lvl="1"/>
            <a:r>
              <a:rPr lang="zh-CN" altLang="en-US" dirty="0"/>
              <a:t>输入方式统计</a:t>
            </a:r>
            <a:endParaRPr lang="en-US" altLang="zh-CN" dirty="0"/>
          </a:p>
          <a:p>
            <a:pPr lvl="1"/>
            <a:r>
              <a:rPr lang="zh-CN" altLang="en-US" dirty="0"/>
              <a:t>错别字统计</a:t>
            </a:r>
            <a:endParaRPr lang="en-US" altLang="zh-CN" dirty="0"/>
          </a:p>
          <a:p>
            <a:pPr lvl="1"/>
            <a:r>
              <a:rPr lang="zh-CN" altLang="en-US" dirty="0"/>
              <a:t>用途统计</a:t>
            </a:r>
            <a:endParaRPr lang="en-US" altLang="zh-CN" dirty="0"/>
          </a:p>
          <a:p>
            <a:pPr lvl="1"/>
            <a:r>
              <a:rPr lang="zh-CN" altLang="en-US" dirty="0"/>
              <a:t>年龄分布</a:t>
            </a:r>
            <a:endParaRPr lang="en-US" altLang="zh-CN" dirty="0"/>
          </a:p>
          <a:p>
            <a:pPr lvl="1"/>
            <a:r>
              <a:rPr lang="zh-CN" altLang="en-US" dirty="0"/>
              <a:t>明星统计</a:t>
            </a:r>
            <a:endParaRPr lang="en-US" altLang="zh-CN" dirty="0"/>
          </a:p>
          <a:p>
            <a:pPr lvl="1"/>
            <a:r>
              <a:rPr lang="zh-CN" altLang="en-US" dirty="0"/>
              <a:t>使用时间段统计</a:t>
            </a:r>
            <a:endParaRPr lang="en-US" altLang="zh-CN" dirty="0"/>
          </a:p>
          <a:p>
            <a:pPr lvl="1"/>
            <a:r>
              <a:rPr lang="zh-CN" altLang="en-US" dirty="0"/>
              <a:t>用户画像</a:t>
            </a:r>
            <a:endParaRPr lang="en-US" altLang="zh-CN" dirty="0"/>
          </a:p>
          <a:p>
            <a:pPr lvl="1"/>
            <a:endParaRPr lang="en-US" altLang="zh-CN" dirty="0"/>
          </a:p>
        </p:txBody>
      </p:sp>
      <p:pic>
        <p:nvPicPr>
          <p:cNvPr id="4" name="图片 3">
            <a:extLst>
              <a:ext uri="{FF2B5EF4-FFF2-40B4-BE49-F238E27FC236}">
                <a16:creationId xmlns:a16="http://schemas.microsoft.com/office/drawing/2014/main" id="{727A138F-F761-47BE-8DDA-A494BFA07FBF}"/>
              </a:ext>
            </a:extLst>
          </p:cNvPr>
          <p:cNvPicPr>
            <a:picLocks noChangeAspect="1"/>
          </p:cNvPicPr>
          <p:nvPr/>
        </p:nvPicPr>
        <p:blipFill>
          <a:blip r:embed="rId2"/>
          <a:stretch>
            <a:fillRect/>
          </a:stretch>
        </p:blipFill>
        <p:spPr>
          <a:xfrm>
            <a:off x="6096000" y="0"/>
            <a:ext cx="5935096" cy="6858000"/>
          </a:xfrm>
          <a:prstGeom prst="rect">
            <a:avLst/>
          </a:prstGeom>
        </p:spPr>
      </p:pic>
    </p:spTree>
    <p:extLst>
      <p:ext uri="{BB962C8B-B14F-4D97-AF65-F5344CB8AC3E}">
        <p14:creationId xmlns:p14="http://schemas.microsoft.com/office/powerpoint/2010/main" val="399228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39045-FDE2-4510-96D6-39768B5A28D6}"/>
              </a:ext>
            </a:extLst>
          </p:cNvPr>
          <p:cNvSpPr>
            <a:spLocks noGrp="1"/>
          </p:cNvSpPr>
          <p:nvPr>
            <p:ph type="title"/>
          </p:nvPr>
        </p:nvSpPr>
        <p:spPr/>
        <p:txBody>
          <a:bodyPr/>
          <a:lstStyle/>
          <a:p>
            <a:r>
              <a:rPr lang="zh-CN" altLang="en-US" dirty="0"/>
              <a:t>用户识别</a:t>
            </a:r>
          </a:p>
        </p:txBody>
      </p:sp>
      <p:sp>
        <p:nvSpPr>
          <p:cNvPr id="3" name="内容占位符 2">
            <a:extLst>
              <a:ext uri="{FF2B5EF4-FFF2-40B4-BE49-F238E27FC236}">
                <a16:creationId xmlns:a16="http://schemas.microsoft.com/office/drawing/2014/main" id="{01F8246D-4B1B-4988-90F3-705FAD992519}"/>
              </a:ext>
            </a:extLst>
          </p:cNvPr>
          <p:cNvSpPr>
            <a:spLocks noGrp="1"/>
          </p:cNvSpPr>
          <p:nvPr>
            <p:ph idx="1"/>
          </p:nvPr>
        </p:nvSpPr>
        <p:spPr/>
        <p:txBody>
          <a:bodyPr/>
          <a:lstStyle/>
          <a:p>
            <a:r>
              <a:rPr lang="zh-CN" altLang="en-US" dirty="0"/>
              <a:t>基于社交网络数据的用户重识别</a:t>
            </a:r>
            <a:endParaRPr lang="en-US" altLang="zh-CN" dirty="0"/>
          </a:p>
          <a:p>
            <a:pPr lvl="1"/>
            <a:r>
              <a:rPr lang="zh-CN" altLang="en-US" dirty="0"/>
              <a:t>内容</a:t>
            </a:r>
            <a:endParaRPr lang="en-US" altLang="zh-CN" dirty="0"/>
          </a:p>
          <a:p>
            <a:pPr lvl="1"/>
            <a:r>
              <a:rPr lang="zh-CN" altLang="en-US" dirty="0"/>
              <a:t>用户属性</a:t>
            </a:r>
            <a:endParaRPr lang="en-US" altLang="zh-CN" dirty="0"/>
          </a:p>
          <a:p>
            <a:pPr lvl="1"/>
            <a:r>
              <a:rPr lang="zh-CN" altLang="en-US" dirty="0"/>
              <a:t>好友网络</a:t>
            </a:r>
            <a:endParaRPr lang="en-US" altLang="zh-CN" dirty="0"/>
          </a:p>
          <a:p>
            <a:r>
              <a:rPr lang="zh-CN" altLang="en-US" dirty="0"/>
              <a:t>基于时空数据的用户识别</a:t>
            </a:r>
            <a:endParaRPr lang="en-US" altLang="zh-CN" dirty="0"/>
          </a:p>
          <a:p>
            <a:r>
              <a:rPr lang="zh-CN" altLang="en-US" dirty="0"/>
              <a:t>基于浏览记录的用户识别</a:t>
            </a:r>
            <a:endParaRPr lang="en-US" altLang="zh-CN" dirty="0"/>
          </a:p>
          <a:p>
            <a:pPr marL="0" indent="0">
              <a:buNone/>
            </a:pPr>
            <a:endParaRPr lang="zh-CN" altLang="en-US" dirty="0"/>
          </a:p>
        </p:txBody>
      </p:sp>
    </p:spTree>
    <p:extLst>
      <p:ext uri="{BB962C8B-B14F-4D97-AF65-F5344CB8AC3E}">
        <p14:creationId xmlns:p14="http://schemas.microsoft.com/office/powerpoint/2010/main" val="1557569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09308-355A-4A10-90DB-D16A9F27AA90}"/>
              </a:ext>
            </a:extLst>
          </p:cNvPr>
          <p:cNvSpPr>
            <a:spLocks noGrp="1"/>
          </p:cNvSpPr>
          <p:nvPr>
            <p:ph type="title"/>
          </p:nvPr>
        </p:nvSpPr>
        <p:spPr/>
        <p:txBody>
          <a:bodyPr/>
          <a:lstStyle/>
          <a:p>
            <a:r>
              <a:rPr lang="zh-CN" altLang="en-US" dirty="0"/>
              <a:t>用户识别</a:t>
            </a:r>
            <a:r>
              <a:rPr lang="en-US" altLang="zh-CN" dirty="0"/>
              <a:t>-</a:t>
            </a:r>
            <a:r>
              <a:rPr lang="zh-CN" altLang="en-US" dirty="0"/>
              <a:t>社交网络</a:t>
            </a:r>
          </a:p>
        </p:txBody>
      </p:sp>
      <p:pic>
        <p:nvPicPr>
          <p:cNvPr id="4" name="图片 3">
            <a:extLst>
              <a:ext uri="{FF2B5EF4-FFF2-40B4-BE49-F238E27FC236}">
                <a16:creationId xmlns:a16="http://schemas.microsoft.com/office/drawing/2014/main" id="{81E75D2C-C92A-42BD-A5D0-469AE09F8315}"/>
              </a:ext>
            </a:extLst>
          </p:cNvPr>
          <p:cNvPicPr>
            <a:picLocks noChangeAspect="1"/>
          </p:cNvPicPr>
          <p:nvPr/>
        </p:nvPicPr>
        <p:blipFill>
          <a:blip r:embed="rId3"/>
          <a:stretch>
            <a:fillRect/>
          </a:stretch>
        </p:blipFill>
        <p:spPr>
          <a:xfrm>
            <a:off x="3094783" y="5256678"/>
            <a:ext cx="6486525" cy="1571625"/>
          </a:xfrm>
          <a:prstGeom prst="rect">
            <a:avLst/>
          </a:prstGeom>
        </p:spPr>
      </p:pic>
      <p:sp>
        <p:nvSpPr>
          <p:cNvPr id="3" name="内容占位符 2">
            <a:extLst>
              <a:ext uri="{FF2B5EF4-FFF2-40B4-BE49-F238E27FC236}">
                <a16:creationId xmlns:a16="http://schemas.microsoft.com/office/drawing/2014/main" id="{B0A1E050-8242-4A27-9F88-E810526D1AAE}"/>
              </a:ext>
            </a:extLst>
          </p:cNvPr>
          <p:cNvSpPr>
            <a:spLocks noGrp="1"/>
          </p:cNvSpPr>
          <p:nvPr>
            <p:ph idx="1"/>
          </p:nvPr>
        </p:nvSpPr>
        <p:spPr>
          <a:xfrm>
            <a:off x="838200" y="1543236"/>
            <a:ext cx="10515600" cy="4351338"/>
          </a:xfrm>
        </p:spPr>
        <p:txBody>
          <a:bodyPr/>
          <a:lstStyle/>
          <a:p>
            <a:r>
              <a:rPr lang="zh-CN" altLang="en-US" dirty="0"/>
              <a:t>基于推文与属性的社交网络用户重识别方法</a:t>
            </a:r>
            <a:endParaRPr lang="en-US" altLang="zh-CN" dirty="0"/>
          </a:p>
          <a:p>
            <a:pPr lvl="1"/>
            <a:r>
              <a:rPr lang="zh-CN" altLang="en-US" dirty="0"/>
              <a:t>推文的相似度</a:t>
            </a:r>
            <a:endParaRPr lang="en-US" altLang="zh-CN" dirty="0"/>
          </a:p>
          <a:p>
            <a:pPr lvl="2"/>
            <a:r>
              <a:rPr lang="zh-CN" altLang="en-US" dirty="0"/>
              <a:t>词向量平均得到推文内容的相似度</a:t>
            </a:r>
            <a:endParaRPr lang="en-US" altLang="zh-CN" dirty="0"/>
          </a:p>
          <a:p>
            <a:pPr lvl="2"/>
            <a:r>
              <a:rPr lang="zh-CN" altLang="en-US" dirty="0"/>
              <a:t>高相似同天同行为</a:t>
            </a:r>
            <a:endParaRPr lang="en-US" altLang="zh-CN" dirty="0"/>
          </a:p>
          <a:p>
            <a:pPr lvl="2"/>
            <a:r>
              <a:rPr lang="zh-CN" altLang="en-US" dirty="0"/>
              <a:t>去除热点事件</a:t>
            </a:r>
            <a:endParaRPr lang="en-US" altLang="zh-CN" dirty="0"/>
          </a:p>
          <a:p>
            <a:pPr lvl="2"/>
            <a:r>
              <a:rPr lang="zh-CN" altLang="en-US" dirty="0"/>
              <a:t>将对用户所有推文的词向量进行累加，将所得结果称为用户的多推文向量</a:t>
            </a:r>
            <a:endParaRPr lang="en-US" altLang="zh-CN" dirty="0"/>
          </a:p>
          <a:p>
            <a:pPr lvl="1"/>
            <a:r>
              <a:rPr lang="zh-CN" altLang="en-US" dirty="0"/>
              <a:t>用户属性相似度</a:t>
            </a:r>
            <a:endParaRPr lang="en-US" altLang="zh-CN" dirty="0"/>
          </a:p>
          <a:p>
            <a:pPr lvl="2"/>
            <a:r>
              <a:rPr lang="zh-CN" altLang="en-US" dirty="0"/>
              <a:t>根据属性填写率确定属性权重</a:t>
            </a:r>
            <a:endParaRPr lang="en-US" altLang="zh-CN" dirty="0"/>
          </a:p>
          <a:p>
            <a:pPr lvl="2"/>
            <a:r>
              <a:rPr lang="zh-CN" altLang="en-US" dirty="0"/>
              <a:t>昵称用编辑距离计算相似度</a:t>
            </a:r>
            <a:endParaRPr lang="en-US" altLang="zh-CN" dirty="0"/>
          </a:p>
          <a:p>
            <a:pPr lvl="2"/>
            <a:r>
              <a:rPr lang="zh-CN" altLang="en-US" dirty="0"/>
              <a:t>生日、性别、情感状态、家乡所在地用精确匹配</a:t>
            </a:r>
            <a:endParaRPr lang="en-US" altLang="zh-CN" dirty="0"/>
          </a:p>
          <a:p>
            <a:pPr lvl="1"/>
            <a:r>
              <a:rPr lang="zh-CN" altLang="en-US" dirty="0"/>
              <a:t>数据集</a:t>
            </a:r>
            <a:endParaRPr lang="en-US" altLang="zh-CN" dirty="0"/>
          </a:p>
          <a:p>
            <a:pPr lvl="2"/>
            <a:endParaRPr lang="zh-CN" altLang="en-US" dirty="0"/>
          </a:p>
        </p:txBody>
      </p:sp>
    </p:spTree>
    <p:extLst>
      <p:ext uri="{BB962C8B-B14F-4D97-AF65-F5344CB8AC3E}">
        <p14:creationId xmlns:p14="http://schemas.microsoft.com/office/powerpoint/2010/main" val="376734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C7D0D-71DD-4D94-9AF9-A02C43EB4FE9}"/>
              </a:ext>
            </a:extLst>
          </p:cNvPr>
          <p:cNvSpPr>
            <a:spLocks noGrp="1"/>
          </p:cNvSpPr>
          <p:nvPr>
            <p:ph type="title"/>
          </p:nvPr>
        </p:nvSpPr>
        <p:spPr/>
        <p:txBody>
          <a:bodyPr/>
          <a:lstStyle/>
          <a:p>
            <a:r>
              <a:rPr lang="zh-CN" altLang="en-US" dirty="0"/>
              <a:t>用户识别</a:t>
            </a:r>
            <a:r>
              <a:rPr lang="en-US" altLang="zh-CN" dirty="0"/>
              <a:t>-</a:t>
            </a:r>
            <a:r>
              <a:rPr lang="zh-CN" altLang="en-US" dirty="0"/>
              <a:t>浏览记录</a:t>
            </a:r>
          </a:p>
        </p:txBody>
      </p:sp>
      <p:sp>
        <p:nvSpPr>
          <p:cNvPr id="3" name="内容占位符 2">
            <a:extLst>
              <a:ext uri="{FF2B5EF4-FFF2-40B4-BE49-F238E27FC236}">
                <a16:creationId xmlns:a16="http://schemas.microsoft.com/office/drawing/2014/main" id="{250196D2-92D1-461B-BEB8-B158FF60D083}"/>
              </a:ext>
            </a:extLst>
          </p:cNvPr>
          <p:cNvSpPr>
            <a:spLocks noGrp="1"/>
          </p:cNvSpPr>
          <p:nvPr>
            <p:ph idx="1"/>
          </p:nvPr>
        </p:nvSpPr>
        <p:spPr/>
        <p:txBody>
          <a:bodyPr/>
          <a:lstStyle/>
          <a:p>
            <a:pPr marL="514350" indent="-514350">
              <a:buFont typeface="+mj-lt"/>
              <a:buAutoNum type="arabicPeriod"/>
            </a:pPr>
            <a:r>
              <a:rPr lang="zh-CN" altLang="en-US" dirty="0"/>
              <a:t>对比</a:t>
            </a:r>
            <a:r>
              <a:rPr lang="en-US" altLang="zh-CN" dirty="0"/>
              <a:t>tweet</a:t>
            </a:r>
            <a:r>
              <a:rPr lang="zh-CN" altLang="en-US" dirty="0"/>
              <a:t>中包含的链接和用户浏览记录识别出了</a:t>
            </a:r>
            <a:r>
              <a:rPr lang="en-US" altLang="zh-CN" dirty="0"/>
              <a:t>67%</a:t>
            </a:r>
            <a:r>
              <a:rPr lang="zh-CN" altLang="en-US" dirty="0"/>
              <a:t>的用户</a:t>
            </a:r>
            <a:endParaRPr lang="en-US" altLang="zh-CN" dirty="0"/>
          </a:p>
          <a:p>
            <a:pPr marL="514350" indent="-514350">
              <a:buFont typeface="+mj-lt"/>
              <a:buAutoNum type="arabicPeriod"/>
            </a:pPr>
            <a:r>
              <a:rPr lang="zh-CN" altLang="en-US" dirty="0"/>
              <a:t>基于网络访问的用户识别</a:t>
            </a:r>
            <a:endParaRPr lang="en-US" altLang="zh-CN" dirty="0"/>
          </a:p>
          <a:p>
            <a:pPr lvl="1"/>
            <a:r>
              <a:rPr lang="zh-CN" altLang="en-US" dirty="0"/>
              <a:t>网站访问频次</a:t>
            </a:r>
            <a:endParaRPr lang="en-US" altLang="zh-CN" dirty="0"/>
          </a:p>
          <a:p>
            <a:pPr lvl="1"/>
            <a:r>
              <a:rPr lang="zh-CN" altLang="en-US" dirty="0"/>
              <a:t>个人博客等特异性网站的访问</a:t>
            </a:r>
            <a:endParaRPr lang="en-US" altLang="zh-CN" dirty="0"/>
          </a:p>
          <a:p>
            <a:pPr lvl="1"/>
            <a:r>
              <a:rPr lang="zh-CN" altLang="en-US" dirty="0"/>
              <a:t>访问时间的特征</a:t>
            </a:r>
            <a:endParaRPr lang="en-US" altLang="zh-CN" dirty="0"/>
          </a:p>
          <a:p>
            <a:pPr lvl="1"/>
            <a:r>
              <a:rPr lang="zh-CN" altLang="en-US" dirty="0"/>
              <a:t>网站访问顺序</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1270178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C23AC5-0316-4988-B9B6-BAEFA303761E}"/>
              </a:ext>
            </a:extLst>
          </p:cNvPr>
          <p:cNvSpPr>
            <a:spLocks noGrp="1"/>
          </p:cNvSpPr>
          <p:nvPr>
            <p:ph type="title"/>
          </p:nvPr>
        </p:nvSpPr>
        <p:spPr/>
        <p:txBody>
          <a:bodyPr/>
          <a:lstStyle/>
          <a:p>
            <a:r>
              <a:rPr lang="zh-CN" altLang="en-US" dirty="0"/>
              <a:t>群体发现</a:t>
            </a:r>
          </a:p>
        </p:txBody>
      </p:sp>
      <p:sp>
        <p:nvSpPr>
          <p:cNvPr id="3" name="内容占位符 2">
            <a:extLst>
              <a:ext uri="{FF2B5EF4-FFF2-40B4-BE49-F238E27FC236}">
                <a16:creationId xmlns:a16="http://schemas.microsoft.com/office/drawing/2014/main" id="{36707AD0-213A-49DF-92F0-71D6B8EBD2C0}"/>
              </a:ext>
            </a:extLst>
          </p:cNvPr>
          <p:cNvSpPr>
            <a:spLocks noGrp="1"/>
          </p:cNvSpPr>
          <p:nvPr>
            <p:ph idx="1"/>
          </p:nvPr>
        </p:nvSpPr>
        <p:spPr/>
        <p:txBody>
          <a:bodyPr/>
          <a:lstStyle/>
          <a:p>
            <a:r>
              <a:rPr lang="zh-CN" altLang="en-US" dirty="0"/>
              <a:t>在线社交网络群体发现</a:t>
            </a:r>
            <a:endParaRPr lang="en-US" altLang="zh-CN" dirty="0"/>
          </a:p>
          <a:p>
            <a:pPr lvl="1"/>
            <a:r>
              <a:rPr lang="zh-CN" altLang="en-US" dirty="0"/>
              <a:t>基于个体属性特征的群体发现</a:t>
            </a:r>
            <a:endParaRPr lang="en-US" altLang="zh-CN" dirty="0"/>
          </a:p>
          <a:p>
            <a:pPr lvl="1"/>
            <a:r>
              <a:rPr lang="zh-CN" altLang="en-US" dirty="0"/>
              <a:t>综合属性与结构特征的群体发现</a:t>
            </a:r>
            <a:endParaRPr lang="en-US" altLang="zh-CN" dirty="0"/>
          </a:p>
          <a:p>
            <a:pPr lvl="2"/>
            <a:r>
              <a:rPr lang="zh-CN" altLang="en-US" dirty="0"/>
              <a:t>全空间</a:t>
            </a:r>
            <a:endParaRPr lang="en-US" altLang="zh-CN" dirty="0"/>
          </a:p>
          <a:p>
            <a:pPr lvl="2"/>
            <a:r>
              <a:rPr lang="zh-CN" altLang="en-US" dirty="0"/>
              <a:t>子空间</a:t>
            </a:r>
            <a:endParaRPr lang="en-US" altLang="zh-CN" dirty="0"/>
          </a:p>
          <a:p>
            <a:pPr lvl="2"/>
            <a:r>
              <a:rPr lang="zh-CN" altLang="en-US" dirty="0"/>
              <a:t>目标群体</a:t>
            </a:r>
            <a:endParaRPr lang="en-US" altLang="zh-CN" dirty="0"/>
          </a:p>
          <a:p>
            <a:r>
              <a:rPr lang="zh-CN" altLang="en-US" dirty="0"/>
              <a:t>无网络结构的群体发现</a:t>
            </a:r>
            <a:endParaRPr lang="en-US" altLang="zh-CN" dirty="0"/>
          </a:p>
          <a:p>
            <a:pPr lvl="1"/>
            <a:r>
              <a:rPr lang="zh-CN" altLang="en-US" dirty="0"/>
              <a:t>关键图谱</a:t>
            </a:r>
            <a:endParaRPr lang="en-US" altLang="zh-CN" dirty="0"/>
          </a:p>
          <a:p>
            <a:pPr lvl="1"/>
            <a:r>
              <a:rPr lang="zh-CN" altLang="en-US" dirty="0"/>
              <a:t>基于位置信息的城市功能区识别</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507620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63DE7-E058-4C9D-ACC1-5E67F939CD6A}"/>
              </a:ext>
            </a:extLst>
          </p:cNvPr>
          <p:cNvSpPr>
            <a:spLocks noGrp="1"/>
          </p:cNvSpPr>
          <p:nvPr>
            <p:ph type="title"/>
          </p:nvPr>
        </p:nvSpPr>
        <p:spPr/>
        <p:txBody>
          <a:bodyPr/>
          <a:lstStyle/>
          <a:p>
            <a:r>
              <a:rPr lang="zh-CN" altLang="en-US" dirty="0"/>
              <a:t>在线社交网络群体的定义</a:t>
            </a:r>
          </a:p>
        </p:txBody>
      </p:sp>
      <p:sp>
        <p:nvSpPr>
          <p:cNvPr id="3" name="内容占位符 2">
            <a:extLst>
              <a:ext uri="{FF2B5EF4-FFF2-40B4-BE49-F238E27FC236}">
                <a16:creationId xmlns:a16="http://schemas.microsoft.com/office/drawing/2014/main" id="{A4F982BB-5B5B-46C2-ADF2-219991FBFAE3}"/>
              </a:ext>
            </a:extLst>
          </p:cNvPr>
          <p:cNvSpPr>
            <a:spLocks noGrp="1"/>
          </p:cNvSpPr>
          <p:nvPr>
            <p:ph idx="1"/>
          </p:nvPr>
        </p:nvSpPr>
        <p:spPr/>
        <p:txBody>
          <a:bodyPr/>
          <a:lstStyle/>
          <a:p>
            <a:r>
              <a:rPr lang="zh-CN" altLang="en-US" dirty="0"/>
              <a:t>给定一个社交网络</a:t>
            </a:r>
            <a:r>
              <a:rPr lang="en-US" altLang="zh-CN" dirty="0"/>
              <a:t>S=(V,E,F,P) ,</a:t>
            </a:r>
            <a:r>
              <a:rPr lang="zh-CN" altLang="en-US" dirty="0"/>
              <a:t>其中</a:t>
            </a:r>
            <a:r>
              <a:rPr lang="en-US" altLang="zh-CN" dirty="0"/>
              <a:t>V </a:t>
            </a:r>
            <a:r>
              <a:rPr lang="zh-CN" altLang="en-US" dirty="0"/>
              <a:t>为所有用户节点的集合， </a:t>
            </a:r>
            <a:r>
              <a:rPr lang="en-US" altLang="zh-CN" dirty="0"/>
              <a:t>E </a:t>
            </a:r>
            <a:r>
              <a:rPr lang="zh-CN" altLang="en-US" dirty="0"/>
              <a:t>为用户间所有连边的集合，</a:t>
            </a:r>
            <a:r>
              <a:rPr lang="en-US" altLang="zh-CN" dirty="0"/>
              <a:t>F </a:t>
            </a:r>
            <a:r>
              <a:rPr lang="zh-CN" altLang="en-US" dirty="0"/>
              <a:t>表示用户的所有属性集，</a:t>
            </a:r>
            <a:r>
              <a:rPr lang="en-US" altLang="zh-CN" dirty="0"/>
              <a:t>P </a:t>
            </a:r>
            <a:r>
              <a:rPr lang="zh-CN" altLang="en-US" dirty="0"/>
              <a:t>为社交网络平台，则社交网络中的群体定义为</a:t>
            </a:r>
            <a:r>
              <a:rPr lang="en-US" altLang="zh-CN" dirty="0"/>
              <a:t>G = (V,E,F)</a:t>
            </a:r>
            <a:r>
              <a:rPr lang="zh-CN" altLang="en-US" dirty="0"/>
              <a:t>，其中，</a:t>
            </a:r>
            <a:r>
              <a:rPr lang="en-US" altLang="zh-CN" dirty="0"/>
              <a:t>V ⊆ V , E ⊆ E , F ⊆ F </a:t>
            </a:r>
            <a:r>
              <a:rPr lang="zh-CN" altLang="en-US" dirty="0"/>
              <a:t>，且</a:t>
            </a:r>
            <a:r>
              <a:rPr lang="en-US" altLang="zh-CN" dirty="0"/>
              <a:t>V , E </a:t>
            </a:r>
            <a:r>
              <a:rPr lang="zh-CN" altLang="en-US" dirty="0"/>
              <a:t>满足结构内聚性条件</a:t>
            </a:r>
            <a:r>
              <a:rPr lang="en-US" altLang="zh-CN" dirty="0"/>
              <a:t>φ(V,E) , V </a:t>
            </a:r>
            <a:r>
              <a:rPr lang="zh-CN" altLang="en-US" dirty="0"/>
              <a:t>在</a:t>
            </a:r>
            <a:r>
              <a:rPr lang="en-US" altLang="zh-CN" dirty="0"/>
              <a:t>F </a:t>
            </a:r>
            <a:r>
              <a:rPr lang="zh-CN" altLang="en-US" dirty="0"/>
              <a:t>上满足属性相似性条件</a:t>
            </a:r>
            <a:r>
              <a:rPr lang="en-US" altLang="zh-CN" dirty="0"/>
              <a:t>ϕ(V,F)</a:t>
            </a:r>
            <a:r>
              <a:rPr lang="zh-CN" altLang="en-US" dirty="0"/>
              <a:t>。</a:t>
            </a:r>
          </a:p>
        </p:txBody>
      </p:sp>
      <p:pic>
        <p:nvPicPr>
          <p:cNvPr id="4" name="图片 3">
            <a:extLst>
              <a:ext uri="{FF2B5EF4-FFF2-40B4-BE49-F238E27FC236}">
                <a16:creationId xmlns:a16="http://schemas.microsoft.com/office/drawing/2014/main" id="{DC6DC35A-C753-41C0-9CF9-58453DAC9403}"/>
              </a:ext>
            </a:extLst>
          </p:cNvPr>
          <p:cNvPicPr>
            <a:picLocks noChangeAspect="1"/>
          </p:cNvPicPr>
          <p:nvPr/>
        </p:nvPicPr>
        <p:blipFill>
          <a:blip r:embed="rId2"/>
          <a:stretch>
            <a:fillRect/>
          </a:stretch>
        </p:blipFill>
        <p:spPr>
          <a:xfrm>
            <a:off x="5456672" y="3655544"/>
            <a:ext cx="4619658" cy="3012142"/>
          </a:xfrm>
          <a:prstGeom prst="rect">
            <a:avLst/>
          </a:prstGeom>
        </p:spPr>
      </p:pic>
    </p:spTree>
    <p:extLst>
      <p:ext uri="{BB962C8B-B14F-4D97-AF65-F5344CB8AC3E}">
        <p14:creationId xmlns:p14="http://schemas.microsoft.com/office/powerpoint/2010/main" val="27051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0A8A4-6BA6-4760-BCF9-DE00A360394F}"/>
              </a:ext>
            </a:extLst>
          </p:cNvPr>
          <p:cNvSpPr>
            <a:spLocks noGrp="1"/>
          </p:cNvSpPr>
          <p:nvPr>
            <p:ph type="title"/>
          </p:nvPr>
        </p:nvSpPr>
        <p:spPr/>
        <p:txBody>
          <a:bodyPr/>
          <a:lstStyle/>
          <a:p>
            <a:r>
              <a:rPr lang="zh-CN" altLang="en-US" dirty="0"/>
              <a:t>社交网络群体发现</a:t>
            </a:r>
            <a:r>
              <a:rPr lang="en-US" altLang="zh-CN" dirty="0"/>
              <a:t>-</a:t>
            </a:r>
            <a:r>
              <a:rPr lang="zh-CN" altLang="en-US" dirty="0"/>
              <a:t>个体属性特征</a:t>
            </a:r>
            <a:endParaRPr lang="en-US" altLang="zh-CN" dirty="0"/>
          </a:p>
        </p:txBody>
      </p:sp>
      <p:pic>
        <p:nvPicPr>
          <p:cNvPr id="4" name="图片 3">
            <a:extLst>
              <a:ext uri="{FF2B5EF4-FFF2-40B4-BE49-F238E27FC236}">
                <a16:creationId xmlns:a16="http://schemas.microsoft.com/office/drawing/2014/main" id="{3FB0EEC8-1501-4058-A0B6-A36953E0A166}"/>
              </a:ext>
            </a:extLst>
          </p:cNvPr>
          <p:cNvPicPr>
            <a:picLocks noChangeAspect="1"/>
          </p:cNvPicPr>
          <p:nvPr/>
        </p:nvPicPr>
        <p:blipFill>
          <a:blip r:embed="rId2"/>
          <a:stretch>
            <a:fillRect/>
          </a:stretch>
        </p:blipFill>
        <p:spPr>
          <a:xfrm>
            <a:off x="428978" y="4624336"/>
            <a:ext cx="11334044" cy="2233664"/>
          </a:xfrm>
          <a:prstGeom prst="rect">
            <a:avLst/>
          </a:prstGeom>
        </p:spPr>
      </p:pic>
      <p:sp>
        <p:nvSpPr>
          <p:cNvPr id="3" name="内容占位符 2">
            <a:extLst>
              <a:ext uri="{FF2B5EF4-FFF2-40B4-BE49-F238E27FC236}">
                <a16:creationId xmlns:a16="http://schemas.microsoft.com/office/drawing/2014/main" id="{88644D2C-8CB2-454B-BAAB-B95E4253E100}"/>
              </a:ext>
            </a:extLst>
          </p:cNvPr>
          <p:cNvSpPr>
            <a:spLocks noGrp="1"/>
          </p:cNvSpPr>
          <p:nvPr>
            <p:ph idx="1"/>
          </p:nvPr>
        </p:nvSpPr>
        <p:spPr/>
        <p:txBody>
          <a:bodyPr/>
          <a:lstStyle/>
          <a:p>
            <a:r>
              <a:rPr lang="zh-CN" altLang="en-US" dirty="0"/>
              <a:t>基于属性聚类</a:t>
            </a:r>
            <a:endParaRPr lang="en-US" altLang="zh-CN" dirty="0"/>
          </a:p>
          <a:p>
            <a:pPr lvl="1"/>
            <a:r>
              <a:rPr lang="zh-CN" altLang="en-US" dirty="0"/>
              <a:t>基于相似度的划分算法</a:t>
            </a:r>
            <a:r>
              <a:rPr lang="en-US" altLang="zh-CN" dirty="0"/>
              <a:t>(</a:t>
            </a:r>
            <a:r>
              <a:rPr lang="en-US" altLang="zh-CN" dirty="0" err="1"/>
              <a:t>kmeans</a:t>
            </a:r>
            <a:r>
              <a:rPr lang="en-US" altLang="zh-CN" dirty="0"/>
              <a:t>, GMM)</a:t>
            </a:r>
          </a:p>
          <a:p>
            <a:pPr lvl="1"/>
            <a:r>
              <a:rPr lang="zh-CN" altLang="en-US" dirty="0"/>
              <a:t>和基于密度的网格算法</a:t>
            </a:r>
            <a:r>
              <a:rPr lang="en-US" altLang="zh-CN" dirty="0"/>
              <a:t>(DBSCAN)</a:t>
            </a:r>
          </a:p>
          <a:p>
            <a:r>
              <a:rPr lang="zh-CN" altLang="en-US" dirty="0"/>
              <a:t>基于属性分类</a:t>
            </a:r>
            <a:endParaRPr lang="en-US" altLang="zh-CN" dirty="0"/>
          </a:p>
          <a:p>
            <a:pPr lvl="1"/>
            <a:r>
              <a:rPr lang="zh-CN" altLang="en-US" dirty="0"/>
              <a:t>挖掘社交网络上的</a:t>
            </a:r>
            <a:r>
              <a:rPr lang="en-US" altLang="zh-CN" dirty="0"/>
              <a:t>sybil</a:t>
            </a:r>
            <a:r>
              <a:rPr lang="zh-CN" altLang="en-US" dirty="0"/>
              <a:t>群体（指代那些被恶意操控进行协同攻击的虚假账户）</a:t>
            </a:r>
            <a:endParaRPr lang="en-US" altLang="zh-CN" dirty="0"/>
          </a:p>
          <a:p>
            <a:pPr lvl="1"/>
            <a:r>
              <a:rPr lang="zh-CN" altLang="en-US" dirty="0"/>
              <a:t>挖掘</a:t>
            </a:r>
            <a:r>
              <a:rPr lang="en-US" altLang="zh-CN" dirty="0"/>
              <a:t>Twitter</a:t>
            </a:r>
            <a:r>
              <a:rPr lang="zh-CN" altLang="en-US" dirty="0"/>
              <a:t>的</a:t>
            </a:r>
            <a:r>
              <a:rPr lang="en-US" altLang="zh-CN" dirty="0"/>
              <a:t>spam</a:t>
            </a:r>
            <a:r>
              <a:rPr lang="zh-CN" altLang="en-US" dirty="0"/>
              <a:t>用户群体</a:t>
            </a:r>
          </a:p>
        </p:txBody>
      </p:sp>
    </p:spTree>
    <p:extLst>
      <p:ext uri="{BB962C8B-B14F-4D97-AF65-F5344CB8AC3E}">
        <p14:creationId xmlns:p14="http://schemas.microsoft.com/office/powerpoint/2010/main" val="3412077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C4622-AE5B-4152-A17F-D5411825F0AD}"/>
              </a:ext>
            </a:extLst>
          </p:cNvPr>
          <p:cNvSpPr>
            <a:spLocks noGrp="1"/>
          </p:cNvSpPr>
          <p:nvPr>
            <p:ph type="title"/>
          </p:nvPr>
        </p:nvSpPr>
        <p:spPr/>
        <p:txBody>
          <a:bodyPr/>
          <a:lstStyle/>
          <a:p>
            <a:r>
              <a:rPr lang="zh-CN" altLang="en-US" dirty="0"/>
              <a:t>社交网络群体发现</a:t>
            </a:r>
            <a:r>
              <a:rPr lang="en-US" altLang="zh-CN" dirty="0"/>
              <a:t>-</a:t>
            </a:r>
            <a:r>
              <a:rPr lang="zh-CN" altLang="en-US" dirty="0"/>
              <a:t>综合属性与结构特征</a:t>
            </a:r>
          </a:p>
        </p:txBody>
      </p:sp>
      <p:sp>
        <p:nvSpPr>
          <p:cNvPr id="3" name="内容占位符 2">
            <a:extLst>
              <a:ext uri="{FF2B5EF4-FFF2-40B4-BE49-F238E27FC236}">
                <a16:creationId xmlns:a16="http://schemas.microsoft.com/office/drawing/2014/main" id="{695DFBAC-CC36-4803-9B86-5DE34AF9E454}"/>
              </a:ext>
            </a:extLst>
          </p:cNvPr>
          <p:cNvSpPr>
            <a:spLocks noGrp="1"/>
          </p:cNvSpPr>
          <p:nvPr>
            <p:ph idx="1"/>
          </p:nvPr>
        </p:nvSpPr>
        <p:spPr/>
        <p:txBody>
          <a:bodyPr>
            <a:normAutofit/>
          </a:bodyPr>
          <a:lstStyle/>
          <a:p>
            <a:r>
              <a:rPr lang="zh-CN" altLang="en-US" dirty="0"/>
              <a:t>基于属性全空间聚类的群体发现方法</a:t>
            </a:r>
            <a:endParaRPr lang="en-US" altLang="zh-CN" dirty="0"/>
          </a:p>
          <a:p>
            <a:pPr lvl="1"/>
            <a:r>
              <a:rPr lang="zh-CN" altLang="en-US" dirty="0"/>
              <a:t>加边或加点</a:t>
            </a:r>
            <a:endParaRPr lang="en-US" altLang="zh-CN" dirty="0"/>
          </a:p>
          <a:p>
            <a:pPr marL="1371600" lvl="2" indent="-457200">
              <a:buFont typeface="+mj-lt"/>
              <a:buAutoNum type="arabicPeriod"/>
            </a:pPr>
            <a:r>
              <a:rPr lang="zh-CN" altLang="en-US" dirty="0"/>
              <a:t>将节点的属性信息作为新的节点加入到网络中，建立增广网络，并基于邻域随机游走模型估计增广网络中节点之间的距离，基于该距离挖掘群体，将相距较短的节点划分到同一群体。</a:t>
            </a:r>
            <a:endParaRPr lang="en-US" altLang="zh-CN" dirty="0"/>
          </a:p>
          <a:p>
            <a:pPr marL="1371600" lvl="2" indent="-457200">
              <a:buFont typeface="+mj-lt"/>
              <a:buAutoNum type="arabicPeriod"/>
            </a:pPr>
            <a:r>
              <a:rPr lang="zh-CN" altLang="en-US" dirty="0"/>
              <a:t>基于节点之间的属性相似度为每个节点创建</a:t>
            </a:r>
            <a:r>
              <a:rPr lang="en-US" altLang="zh-CN" dirty="0"/>
              <a:t>k </a:t>
            </a:r>
            <a:r>
              <a:rPr lang="zh-CN" altLang="en-US" dirty="0"/>
              <a:t>条关联属性边，属性边和原结构边共同组成联合边集。</a:t>
            </a:r>
            <a:endParaRPr lang="en-US" altLang="zh-CN" dirty="0"/>
          </a:p>
          <a:p>
            <a:pPr lvl="1"/>
            <a:r>
              <a:rPr lang="zh-CN" altLang="en-US" dirty="0"/>
              <a:t>将属性和结构信息融合到一个统一的数学模型中</a:t>
            </a:r>
            <a:endParaRPr lang="en-US" altLang="zh-CN" dirty="0"/>
          </a:p>
          <a:p>
            <a:pPr lvl="2"/>
            <a:r>
              <a:rPr lang="zh-CN" altLang="en-US" dirty="0"/>
              <a:t>对网络的邻接矩阵进行编码，相关矩阵按群体划分，对每个子部分内部分别编码，当群体内部个体具有相似的连接模式和均质的属性时，矩阵每一个子部分的</a:t>
            </a:r>
            <a:r>
              <a:rPr lang="en-US" altLang="zh-CN" dirty="0"/>
              <a:t>0-1</a:t>
            </a:r>
            <a:r>
              <a:rPr lang="zh-CN" altLang="en-US" dirty="0"/>
              <a:t>分布也相对均质，此时的编码最短。以矩阵的编码长度为目标函数，基于贪心思想迭代扩展群体并交换矩阵的行列，使得最终编码长度最短。</a:t>
            </a:r>
          </a:p>
        </p:txBody>
      </p:sp>
    </p:spTree>
    <p:extLst>
      <p:ext uri="{BB962C8B-B14F-4D97-AF65-F5344CB8AC3E}">
        <p14:creationId xmlns:p14="http://schemas.microsoft.com/office/powerpoint/2010/main" val="333509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6EAED-6210-4227-9DC1-69459BB339C2}"/>
              </a:ext>
            </a:extLst>
          </p:cNvPr>
          <p:cNvSpPr>
            <a:spLocks noGrp="1"/>
          </p:cNvSpPr>
          <p:nvPr>
            <p:ph type="title"/>
          </p:nvPr>
        </p:nvSpPr>
        <p:spPr/>
        <p:txBody>
          <a:bodyPr/>
          <a:lstStyle/>
          <a:p>
            <a:r>
              <a:rPr lang="zh-CN" altLang="en-US" dirty="0"/>
              <a:t>社交网络群体发现</a:t>
            </a:r>
            <a:r>
              <a:rPr lang="en-US" altLang="zh-CN" dirty="0"/>
              <a:t>-</a:t>
            </a:r>
            <a:r>
              <a:rPr lang="zh-CN" altLang="en-US" dirty="0"/>
              <a:t>综合属性与结构特征</a:t>
            </a:r>
          </a:p>
        </p:txBody>
      </p:sp>
      <p:sp>
        <p:nvSpPr>
          <p:cNvPr id="3" name="内容占位符 2">
            <a:extLst>
              <a:ext uri="{FF2B5EF4-FFF2-40B4-BE49-F238E27FC236}">
                <a16:creationId xmlns:a16="http://schemas.microsoft.com/office/drawing/2014/main" id="{C6338CFB-8B2D-450B-8835-3FB55FC2841D}"/>
              </a:ext>
            </a:extLst>
          </p:cNvPr>
          <p:cNvSpPr>
            <a:spLocks noGrp="1"/>
          </p:cNvSpPr>
          <p:nvPr>
            <p:ph idx="1"/>
          </p:nvPr>
        </p:nvSpPr>
        <p:spPr/>
        <p:txBody>
          <a:bodyPr/>
          <a:lstStyle/>
          <a:p>
            <a:r>
              <a:rPr lang="zh-CN" altLang="en-US" dirty="0"/>
              <a:t>基于属性子空间的群体发现方法</a:t>
            </a:r>
            <a:endParaRPr lang="en-US" altLang="zh-CN" dirty="0"/>
          </a:p>
          <a:p>
            <a:pPr marL="914400" lvl="1" indent="-457200">
              <a:buFont typeface="+mj-lt"/>
              <a:buAutoNum type="arabicPeriod"/>
            </a:pPr>
            <a:r>
              <a:rPr lang="zh-CN" altLang="en-US" dirty="0"/>
              <a:t>通过要求每个群体在某个属性子集中取值相似来确定它的子空间，在属性子空间大小、连接密度和群体规模三方面提出群体需要满足的条件，最后使用属性集合枚举树有效枚举符合条件的群体。</a:t>
            </a:r>
            <a:endParaRPr lang="en-US" altLang="zh-CN" dirty="0"/>
          </a:p>
          <a:p>
            <a:pPr marL="914400" lvl="1" indent="-457200">
              <a:buFont typeface="+mj-lt"/>
              <a:buAutoNum type="arabicPeriod"/>
            </a:pPr>
            <a:r>
              <a:rPr lang="zh-CN" altLang="en-US" dirty="0"/>
              <a:t>将属性空间划分成网格，每个网格作为一个细胞，定义子空间熵度量网络个体属性在每个子空间的所有细胞中的分布情况，将熵较低的子空间作为感兴趣的子空间。在符合兴趣的子空间中，选取所有满足覆盖度条件和连接度条件的细胞，并将相邻的符合条件的细胞合并组成群体。</a:t>
            </a:r>
            <a:endParaRPr lang="en-US" altLang="zh-CN" dirty="0"/>
          </a:p>
          <a:p>
            <a:pPr marL="914400" lvl="1" indent="-457200">
              <a:buFont typeface="+mj-lt"/>
              <a:buAutoNum type="arabicPeriod"/>
            </a:pPr>
            <a:endParaRPr lang="en-US" altLang="zh-CN" dirty="0"/>
          </a:p>
          <a:p>
            <a:pPr marL="914400" lvl="1" indent="-457200">
              <a:buFont typeface="+mj-lt"/>
              <a:buAutoNum type="arabicPeriod"/>
            </a:pPr>
            <a:endParaRPr lang="zh-CN" altLang="en-US" dirty="0"/>
          </a:p>
        </p:txBody>
      </p:sp>
    </p:spTree>
    <p:extLst>
      <p:ext uri="{BB962C8B-B14F-4D97-AF65-F5344CB8AC3E}">
        <p14:creationId xmlns:p14="http://schemas.microsoft.com/office/powerpoint/2010/main" val="1528292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A3799-CF48-45AB-A311-4CEEEA0F1913}"/>
              </a:ext>
            </a:extLst>
          </p:cNvPr>
          <p:cNvSpPr>
            <a:spLocks noGrp="1"/>
          </p:cNvSpPr>
          <p:nvPr>
            <p:ph type="title"/>
          </p:nvPr>
        </p:nvSpPr>
        <p:spPr/>
        <p:txBody>
          <a:bodyPr/>
          <a:lstStyle/>
          <a:p>
            <a:r>
              <a:rPr lang="zh-CN" altLang="en-US" dirty="0"/>
              <a:t>社交网络群体发现</a:t>
            </a:r>
            <a:r>
              <a:rPr lang="en-US" altLang="zh-CN" dirty="0"/>
              <a:t>-</a:t>
            </a:r>
            <a:r>
              <a:rPr lang="zh-CN" altLang="en-US" dirty="0"/>
              <a:t>综合属性与结构特征</a:t>
            </a:r>
          </a:p>
        </p:txBody>
      </p:sp>
      <p:sp>
        <p:nvSpPr>
          <p:cNvPr id="3" name="内容占位符 2">
            <a:extLst>
              <a:ext uri="{FF2B5EF4-FFF2-40B4-BE49-F238E27FC236}">
                <a16:creationId xmlns:a16="http://schemas.microsoft.com/office/drawing/2014/main" id="{B25C489E-C0C9-40B0-AC6C-4000D15FFECC}"/>
              </a:ext>
            </a:extLst>
          </p:cNvPr>
          <p:cNvSpPr>
            <a:spLocks noGrp="1"/>
          </p:cNvSpPr>
          <p:nvPr>
            <p:ph idx="1"/>
          </p:nvPr>
        </p:nvSpPr>
        <p:spPr/>
        <p:txBody>
          <a:bodyPr>
            <a:normAutofit/>
          </a:bodyPr>
          <a:lstStyle/>
          <a:p>
            <a:r>
              <a:rPr lang="zh-CN" altLang="en-US" dirty="0"/>
              <a:t>目标群体发现</a:t>
            </a:r>
            <a:endParaRPr lang="en-US" altLang="zh-CN" dirty="0"/>
          </a:p>
          <a:p>
            <a:pPr marL="914400" lvl="1" indent="-457200">
              <a:buFont typeface="+mj-lt"/>
              <a:buAutoNum type="arabicPeriod"/>
            </a:pPr>
            <a:r>
              <a:rPr lang="zh-CN" altLang="en-US" dirty="0"/>
              <a:t>挖掘具有特定描述的群体</a:t>
            </a:r>
            <a:endParaRPr lang="en-US" altLang="zh-CN" dirty="0"/>
          </a:p>
          <a:p>
            <a:pPr lvl="2"/>
            <a:r>
              <a:rPr lang="zh-CN" altLang="en-US" dirty="0"/>
              <a:t>定义一个群体分数来衡量群体在结构上的内聚程度。</a:t>
            </a:r>
            <a:endParaRPr lang="en-US" altLang="zh-CN" dirty="0"/>
          </a:p>
          <a:p>
            <a:pPr lvl="2"/>
            <a:r>
              <a:rPr lang="zh-CN" altLang="en-US" dirty="0"/>
              <a:t>定义一种群体描述语言描述群体，要求每个群体的描述尽可能简洁并且能够将描述的群体和网络其他个体区分开来。</a:t>
            </a:r>
            <a:endParaRPr lang="en-US" altLang="zh-CN" dirty="0"/>
          </a:p>
          <a:p>
            <a:pPr lvl="2"/>
            <a:r>
              <a:rPr lang="zh-CN" altLang="en-US" dirty="0"/>
              <a:t>应用时，首先给定目标群体的描述，基于描述将个体进行分类，将满足描述的一类个体组成候选群体，对候选群体迭代调整群体组成和群体的描述，直到收敛，得到最符合给定描述的群体。</a:t>
            </a:r>
          </a:p>
          <a:p>
            <a:pPr marL="914400" lvl="1" indent="-457200">
              <a:buFont typeface="+mj-lt"/>
              <a:buAutoNum type="arabicPeriod"/>
            </a:pPr>
            <a:r>
              <a:rPr lang="zh-CN" altLang="en-US" dirty="0"/>
              <a:t>从特定样本出发挖掘符合用户兴趣的群体</a:t>
            </a:r>
            <a:endParaRPr lang="en-US" altLang="zh-CN" dirty="0"/>
          </a:p>
          <a:p>
            <a:pPr lvl="2"/>
            <a:r>
              <a:rPr lang="zh-CN" altLang="en-US" dirty="0"/>
              <a:t>通过一组用户提供的样本个体集推断用户的偏好，即用户感兴趣的属性子空间</a:t>
            </a:r>
            <a:endParaRPr lang="en-US" altLang="zh-CN" dirty="0"/>
          </a:p>
          <a:p>
            <a:pPr lvl="1"/>
            <a:endParaRPr lang="zh-CN" altLang="en-US" dirty="0"/>
          </a:p>
        </p:txBody>
      </p:sp>
    </p:spTree>
    <p:extLst>
      <p:ext uri="{BB962C8B-B14F-4D97-AF65-F5344CB8AC3E}">
        <p14:creationId xmlns:p14="http://schemas.microsoft.com/office/powerpoint/2010/main" val="367607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0529B-2566-4476-A54D-A8B64FA5ABD9}"/>
              </a:ext>
            </a:extLst>
          </p:cNvPr>
          <p:cNvSpPr>
            <a:spLocks noGrp="1"/>
          </p:cNvSpPr>
          <p:nvPr>
            <p:ph type="title"/>
          </p:nvPr>
        </p:nvSpPr>
        <p:spPr/>
        <p:txBody>
          <a:bodyPr/>
          <a:lstStyle/>
          <a:p>
            <a:r>
              <a:rPr lang="zh-CN" altLang="en-US" dirty="0"/>
              <a:t>数据</a:t>
            </a:r>
          </a:p>
        </p:txBody>
      </p:sp>
      <p:sp>
        <p:nvSpPr>
          <p:cNvPr id="3" name="内容占位符 2">
            <a:extLst>
              <a:ext uri="{FF2B5EF4-FFF2-40B4-BE49-F238E27FC236}">
                <a16:creationId xmlns:a16="http://schemas.microsoft.com/office/drawing/2014/main" id="{076E5310-527E-490C-A9F2-A38CC7749B41}"/>
              </a:ext>
            </a:extLst>
          </p:cNvPr>
          <p:cNvSpPr>
            <a:spLocks noGrp="1"/>
          </p:cNvSpPr>
          <p:nvPr>
            <p:ph idx="1"/>
          </p:nvPr>
        </p:nvSpPr>
        <p:spPr>
          <a:xfrm>
            <a:off x="838200" y="1825625"/>
            <a:ext cx="10515600" cy="4667250"/>
          </a:xfrm>
        </p:spPr>
        <p:txBody>
          <a:bodyPr>
            <a:normAutofit/>
          </a:bodyPr>
          <a:lstStyle/>
          <a:p>
            <a:r>
              <a:rPr lang="zh-CN" altLang="en-US" dirty="0"/>
              <a:t>搜索历史记录</a:t>
            </a:r>
            <a:endParaRPr lang="en-US" altLang="zh-CN" dirty="0"/>
          </a:p>
          <a:p>
            <a:pPr lvl="1"/>
            <a:r>
              <a:rPr lang="zh-CN" altLang="en-US" dirty="0"/>
              <a:t>打字速度</a:t>
            </a:r>
            <a:endParaRPr lang="en-US" altLang="zh-CN" dirty="0"/>
          </a:p>
          <a:p>
            <a:pPr lvl="1"/>
            <a:r>
              <a:rPr lang="zh-CN" altLang="en-US" dirty="0"/>
              <a:t>时间段分布</a:t>
            </a:r>
            <a:endParaRPr lang="en-US" altLang="zh-CN" dirty="0"/>
          </a:p>
          <a:p>
            <a:pPr lvl="1"/>
            <a:r>
              <a:rPr lang="zh-CN" altLang="en-US" dirty="0"/>
              <a:t>搜索模式</a:t>
            </a:r>
            <a:endParaRPr lang="en-US" altLang="zh-CN" dirty="0"/>
          </a:p>
          <a:p>
            <a:pPr lvl="1"/>
            <a:r>
              <a:rPr lang="zh-CN" altLang="en-US" dirty="0"/>
              <a:t>字符串本身</a:t>
            </a:r>
            <a:endParaRPr lang="en-US" altLang="zh-CN" dirty="0"/>
          </a:p>
          <a:p>
            <a:pPr lvl="1"/>
            <a:r>
              <a:rPr lang="en-US" altLang="zh-CN" dirty="0"/>
              <a:t>……</a:t>
            </a:r>
          </a:p>
          <a:p>
            <a:r>
              <a:rPr lang="zh-CN" altLang="en-US" dirty="0"/>
              <a:t>输入法数据</a:t>
            </a:r>
            <a:endParaRPr lang="en-US" altLang="zh-CN" dirty="0"/>
          </a:p>
          <a:p>
            <a:pPr lvl="1"/>
            <a:r>
              <a:rPr lang="zh-CN" altLang="en-US" dirty="0"/>
              <a:t>纠错数据</a:t>
            </a:r>
            <a:r>
              <a:rPr lang="en-US" altLang="zh-CN" dirty="0"/>
              <a:t>(</a:t>
            </a:r>
            <a:r>
              <a:rPr lang="zh-CN" altLang="en-US" dirty="0"/>
              <a:t>前后鼻音、平卷舌音等</a:t>
            </a:r>
            <a:r>
              <a:rPr lang="en-US" altLang="zh-CN" dirty="0"/>
              <a:t>)</a:t>
            </a:r>
          </a:p>
          <a:p>
            <a:pPr lvl="1"/>
            <a:r>
              <a:rPr lang="zh-CN" altLang="en-US" dirty="0"/>
              <a:t>输入习惯</a:t>
            </a:r>
            <a:r>
              <a:rPr lang="en-US" altLang="zh-CN" dirty="0"/>
              <a:t>(</a:t>
            </a:r>
            <a:r>
              <a:rPr lang="zh-CN" altLang="en-US" dirty="0"/>
              <a:t>只输入首字母，最后一个字只输入首字母</a:t>
            </a:r>
            <a:r>
              <a:rPr lang="en-US" altLang="zh-CN" dirty="0"/>
              <a:t>)</a:t>
            </a:r>
          </a:p>
          <a:p>
            <a:pPr lvl="1"/>
            <a:r>
              <a:rPr lang="zh-CN" altLang="en-US" dirty="0"/>
              <a:t>字符串本身</a:t>
            </a:r>
            <a:endParaRPr lang="en-US" altLang="zh-CN" dirty="0"/>
          </a:p>
          <a:p>
            <a:pPr lvl="1"/>
            <a:r>
              <a:rPr lang="en-US" altLang="zh-CN" dirty="0"/>
              <a:t>……</a:t>
            </a:r>
            <a:endParaRPr lang="zh-CN" altLang="en-US" dirty="0"/>
          </a:p>
        </p:txBody>
      </p:sp>
      <p:pic>
        <p:nvPicPr>
          <p:cNvPr id="4" name="图片 3">
            <a:extLst>
              <a:ext uri="{FF2B5EF4-FFF2-40B4-BE49-F238E27FC236}">
                <a16:creationId xmlns:a16="http://schemas.microsoft.com/office/drawing/2014/main" id="{30D5B50D-CFBA-40B2-A10F-FC518BC04803}"/>
              </a:ext>
            </a:extLst>
          </p:cNvPr>
          <p:cNvPicPr>
            <a:picLocks noChangeAspect="1"/>
          </p:cNvPicPr>
          <p:nvPr/>
        </p:nvPicPr>
        <p:blipFill>
          <a:blip r:embed="rId2"/>
          <a:stretch>
            <a:fillRect/>
          </a:stretch>
        </p:blipFill>
        <p:spPr>
          <a:xfrm>
            <a:off x="4060566" y="2222533"/>
            <a:ext cx="7991475" cy="2152650"/>
          </a:xfrm>
          <a:prstGeom prst="rect">
            <a:avLst/>
          </a:prstGeom>
        </p:spPr>
      </p:pic>
    </p:spTree>
    <p:extLst>
      <p:ext uri="{BB962C8B-B14F-4D97-AF65-F5344CB8AC3E}">
        <p14:creationId xmlns:p14="http://schemas.microsoft.com/office/powerpoint/2010/main" val="1609523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7FB11-C7E4-4796-80BA-599710E306F9}"/>
              </a:ext>
            </a:extLst>
          </p:cNvPr>
          <p:cNvSpPr>
            <a:spLocks noGrp="1"/>
          </p:cNvSpPr>
          <p:nvPr>
            <p:ph type="title"/>
          </p:nvPr>
        </p:nvSpPr>
        <p:spPr/>
        <p:txBody>
          <a:bodyPr/>
          <a:lstStyle/>
          <a:p>
            <a:r>
              <a:rPr lang="zh-CN" altLang="en-US" dirty="0"/>
              <a:t>无网络结构的群体发现</a:t>
            </a:r>
          </a:p>
        </p:txBody>
      </p:sp>
      <p:sp>
        <p:nvSpPr>
          <p:cNvPr id="3" name="内容占位符 2">
            <a:extLst>
              <a:ext uri="{FF2B5EF4-FFF2-40B4-BE49-F238E27FC236}">
                <a16:creationId xmlns:a16="http://schemas.microsoft.com/office/drawing/2014/main" id="{97EFF752-8B6E-4237-A5A7-659FF1820F71}"/>
              </a:ext>
            </a:extLst>
          </p:cNvPr>
          <p:cNvSpPr>
            <a:spLocks noGrp="1"/>
          </p:cNvSpPr>
          <p:nvPr>
            <p:ph idx="1"/>
          </p:nvPr>
        </p:nvSpPr>
        <p:spPr/>
        <p:txBody>
          <a:bodyPr/>
          <a:lstStyle/>
          <a:p>
            <a:r>
              <a:rPr lang="zh-CN" altLang="en-US" dirty="0"/>
              <a:t>关键图谱</a:t>
            </a:r>
            <a:endParaRPr lang="en-US" altLang="zh-CN" dirty="0"/>
          </a:p>
          <a:p>
            <a:pPr lvl="1"/>
            <a:r>
              <a:rPr lang="zh-CN" altLang="en-US" dirty="0"/>
              <a:t>定义共现关系，形成图结构</a:t>
            </a:r>
            <a:endParaRPr lang="en-US" altLang="zh-CN" dirty="0"/>
          </a:p>
          <a:p>
            <a:pPr lvl="1"/>
            <a:r>
              <a:rPr lang="zh-CN" altLang="en-US" dirty="0"/>
              <a:t>利用图聚类算法进行聚类</a:t>
            </a:r>
            <a:endParaRPr lang="en-US" altLang="zh-CN" dirty="0"/>
          </a:p>
          <a:p>
            <a:pPr lvl="1"/>
            <a:r>
              <a:rPr lang="zh-CN" altLang="en-US" dirty="0"/>
              <a:t>公安情报数据，三种共现关系</a:t>
            </a:r>
            <a:r>
              <a:rPr lang="en-US" altLang="zh-CN" dirty="0"/>
              <a:t>:</a:t>
            </a:r>
            <a:r>
              <a:rPr lang="zh-CN" altLang="en-US" dirty="0"/>
              <a:t>同上网、同住宿、同乘车</a:t>
            </a:r>
            <a:endParaRPr lang="en-US" altLang="zh-CN" dirty="0"/>
          </a:p>
          <a:p>
            <a:r>
              <a:rPr lang="zh-CN" altLang="en-US" dirty="0"/>
              <a:t>基于位置信息的城市功能区识别</a:t>
            </a:r>
            <a:endParaRPr lang="en-US" altLang="zh-CN" dirty="0"/>
          </a:p>
          <a:p>
            <a:pPr lvl="1"/>
            <a:endParaRPr lang="en-US" altLang="zh-CN" dirty="0"/>
          </a:p>
          <a:p>
            <a:endParaRPr lang="en-US" altLang="zh-CN" dirty="0"/>
          </a:p>
        </p:txBody>
      </p:sp>
    </p:spTree>
    <p:extLst>
      <p:ext uri="{BB962C8B-B14F-4D97-AF65-F5344CB8AC3E}">
        <p14:creationId xmlns:p14="http://schemas.microsoft.com/office/powerpoint/2010/main" val="113682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D1D9B-5CF2-4946-AF26-0D0DAAFDE666}"/>
              </a:ext>
            </a:extLst>
          </p:cNvPr>
          <p:cNvSpPr>
            <a:spLocks noGrp="1"/>
          </p:cNvSpPr>
          <p:nvPr>
            <p:ph type="title"/>
          </p:nvPr>
        </p:nvSpPr>
        <p:spPr/>
        <p:txBody>
          <a:bodyPr/>
          <a:lstStyle/>
          <a:p>
            <a:r>
              <a:rPr lang="zh-CN" altLang="en-US" dirty="0"/>
              <a:t>社交网络群体发现</a:t>
            </a:r>
          </a:p>
        </p:txBody>
      </p:sp>
      <p:pic>
        <p:nvPicPr>
          <p:cNvPr id="4" name="内容占位符 3">
            <a:extLst>
              <a:ext uri="{FF2B5EF4-FFF2-40B4-BE49-F238E27FC236}">
                <a16:creationId xmlns:a16="http://schemas.microsoft.com/office/drawing/2014/main" id="{3C045836-D708-4CE3-9DDB-F855FCE54C67}"/>
              </a:ext>
            </a:extLst>
          </p:cNvPr>
          <p:cNvPicPr>
            <a:picLocks noGrp="1" noChangeAspect="1"/>
          </p:cNvPicPr>
          <p:nvPr>
            <p:ph idx="1"/>
          </p:nvPr>
        </p:nvPicPr>
        <p:blipFill>
          <a:blip r:embed="rId2"/>
          <a:stretch>
            <a:fillRect/>
          </a:stretch>
        </p:blipFill>
        <p:spPr>
          <a:xfrm>
            <a:off x="838200" y="1901998"/>
            <a:ext cx="10515600" cy="4198592"/>
          </a:xfrm>
          <a:prstGeom prst="rect">
            <a:avLst/>
          </a:prstGeom>
        </p:spPr>
      </p:pic>
    </p:spTree>
    <p:extLst>
      <p:ext uri="{BB962C8B-B14F-4D97-AF65-F5344CB8AC3E}">
        <p14:creationId xmlns:p14="http://schemas.microsoft.com/office/powerpoint/2010/main" val="1381982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03752-C077-440C-BEFD-06F625A4B7BB}"/>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C149BAE6-27C1-4CFE-8337-6E17A6CB69A4}"/>
              </a:ext>
            </a:extLst>
          </p:cNvPr>
          <p:cNvSpPr>
            <a:spLocks noGrp="1"/>
          </p:cNvSpPr>
          <p:nvPr>
            <p:ph idx="1"/>
          </p:nvPr>
        </p:nvSpPr>
        <p:spPr>
          <a:xfrm>
            <a:off x="838200" y="1825625"/>
            <a:ext cx="10515600" cy="4667250"/>
          </a:xfrm>
        </p:spPr>
        <p:txBody>
          <a:bodyPr>
            <a:normAutofit/>
          </a:bodyPr>
          <a:lstStyle/>
          <a:p>
            <a:r>
              <a:rPr lang="zh-CN" altLang="en-US" sz="1400" dirty="0"/>
              <a:t>潘理</a:t>
            </a:r>
            <a:r>
              <a:rPr lang="en-US" altLang="zh-CN" sz="1400" dirty="0"/>
              <a:t>, </a:t>
            </a:r>
            <a:r>
              <a:rPr lang="zh-CN" altLang="en-US" sz="1400" dirty="0"/>
              <a:t>吴鹏</a:t>
            </a:r>
            <a:r>
              <a:rPr lang="en-US" altLang="zh-CN" sz="1400" dirty="0"/>
              <a:t>, </a:t>
            </a:r>
            <a:r>
              <a:rPr lang="zh-CN" altLang="en-US" sz="1400" dirty="0"/>
              <a:t>黄丹华</a:t>
            </a:r>
            <a:r>
              <a:rPr lang="en-US" altLang="zh-CN" sz="1400" dirty="0"/>
              <a:t>. </a:t>
            </a:r>
            <a:r>
              <a:rPr lang="zh-CN" altLang="en-US" sz="1400" dirty="0"/>
              <a:t>在线社交网络群体发现研究进展</a:t>
            </a:r>
            <a:r>
              <a:rPr lang="en-US" altLang="zh-CN" sz="1400" dirty="0"/>
              <a:t>[J]. </a:t>
            </a:r>
            <a:r>
              <a:rPr lang="zh-CN" altLang="en-US" sz="1400" dirty="0"/>
              <a:t>电子与信息学报</a:t>
            </a:r>
            <a:r>
              <a:rPr lang="en-US" altLang="zh-CN" sz="1400" dirty="0"/>
              <a:t>, 2017, 39(9):2097-2107.</a:t>
            </a:r>
          </a:p>
          <a:p>
            <a:r>
              <a:rPr lang="zh-CN" altLang="en-US" sz="1400" dirty="0"/>
              <a:t>王桦</a:t>
            </a:r>
            <a:r>
              <a:rPr lang="en-US" altLang="zh-CN" sz="1400" dirty="0"/>
              <a:t>, </a:t>
            </a:r>
            <a:r>
              <a:rPr lang="zh-CN" altLang="en-US" sz="1400" dirty="0"/>
              <a:t>韩同阳</a:t>
            </a:r>
            <a:r>
              <a:rPr lang="en-US" altLang="zh-CN" sz="1400" dirty="0"/>
              <a:t>, </a:t>
            </a:r>
            <a:r>
              <a:rPr lang="zh-CN" altLang="en-US" sz="1400" dirty="0"/>
              <a:t>周可</a:t>
            </a:r>
            <a:r>
              <a:rPr lang="en-US" altLang="zh-CN" sz="1400" dirty="0"/>
              <a:t>. </a:t>
            </a:r>
            <a:r>
              <a:rPr lang="zh-CN" altLang="en-US" sz="1400" dirty="0"/>
              <a:t>公安情报中基于关键图谱的群体发现算法</a:t>
            </a:r>
            <a:r>
              <a:rPr lang="en-US" altLang="zh-CN" sz="1400" dirty="0"/>
              <a:t>[J]. </a:t>
            </a:r>
            <a:r>
              <a:rPr lang="zh-CN" altLang="en-US" sz="1400" dirty="0"/>
              <a:t>浙江大学学报</a:t>
            </a:r>
            <a:r>
              <a:rPr lang="en-US" altLang="zh-CN" sz="1400" dirty="0"/>
              <a:t>(</a:t>
            </a:r>
            <a:r>
              <a:rPr lang="zh-CN" altLang="en-US" sz="1400" dirty="0"/>
              <a:t>工学版</a:t>
            </a:r>
            <a:r>
              <a:rPr lang="en-US" altLang="zh-CN" sz="1400" dirty="0"/>
              <a:t>), 2017, 51(6):1173-1180.</a:t>
            </a:r>
          </a:p>
          <a:p>
            <a:r>
              <a:rPr lang="zh-CN" altLang="en-US" sz="1400" dirty="0"/>
              <a:t>陈世莉</a:t>
            </a:r>
            <a:r>
              <a:rPr lang="en-US" altLang="zh-CN" sz="1400" dirty="0"/>
              <a:t>, </a:t>
            </a:r>
            <a:r>
              <a:rPr lang="zh-CN" altLang="en-US" sz="1400" dirty="0"/>
              <a:t>陶海燕</a:t>
            </a:r>
            <a:r>
              <a:rPr lang="en-US" altLang="zh-CN" sz="1400" dirty="0"/>
              <a:t>, </a:t>
            </a:r>
            <a:r>
              <a:rPr lang="zh-CN" altLang="en-US" sz="1400" dirty="0"/>
              <a:t>李旭亮</a:t>
            </a:r>
            <a:r>
              <a:rPr lang="en-US" altLang="zh-CN" sz="1400" dirty="0"/>
              <a:t>,</a:t>
            </a:r>
            <a:r>
              <a:rPr lang="zh-CN" altLang="en-US" sz="1400" dirty="0"/>
              <a:t>等</a:t>
            </a:r>
            <a:r>
              <a:rPr lang="en-US" altLang="zh-CN" sz="1400" dirty="0"/>
              <a:t>. </a:t>
            </a:r>
            <a:r>
              <a:rPr lang="zh-CN" altLang="en-US" sz="1400" dirty="0"/>
              <a:t>基于潜在语义信息的城市功能区识别</a:t>
            </a:r>
            <a:r>
              <a:rPr lang="en-US" altLang="zh-CN" sz="1400" dirty="0"/>
              <a:t>——</a:t>
            </a:r>
            <a:r>
              <a:rPr lang="zh-CN" altLang="en-US" sz="1400" dirty="0"/>
              <a:t>广州市浮动车</a:t>
            </a:r>
            <a:r>
              <a:rPr lang="en-US" altLang="zh-CN" sz="1400" dirty="0"/>
              <a:t>GPS</a:t>
            </a:r>
            <a:r>
              <a:rPr lang="zh-CN" altLang="en-US" sz="1400" dirty="0"/>
              <a:t>时空数据挖掘</a:t>
            </a:r>
            <a:r>
              <a:rPr lang="en-US" altLang="zh-CN" sz="1400" dirty="0"/>
              <a:t>[J]. </a:t>
            </a:r>
            <a:r>
              <a:rPr lang="zh-CN" altLang="en-US" sz="1400" dirty="0"/>
              <a:t>地理学报</a:t>
            </a:r>
            <a:r>
              <a:rPr lang="en-US" altLang="zh-CN" sz="1400" dirty="0"/>
              <a:t>, 2016, 71(3):471-483.</a:t>
            </a:r>
          </a:p>
          <a:p>
            <a:r>
              <a:rPr lang="en-US" altLang="zh-CN" sz="1400" dirty="0"/>
              <a:t>Zhou X, Liang X, Zhang H, et al. Cross-Platform Identification of Anonymous Identical Users in Multiple Social Media Networks[J]. IEEE Transactions on Knowledge &amp; Data Engineering, 2016, 28(2):411-424.</a:t>
            </a:r>
          </a:p>
          <a:p>
            <a:r>
              <a:rPr lang="zh-CN" altLang="en-US" sz="1400" dirty="0"/>
              <a:t>高伟</a:t>
            </a:r>
            <a:r>
              <a:rPr lang="en-US" altLang="zh-CN" sz="1400" dirty="0"/>
              <a:t>, </a:t>
            </a:r>
            <a:r>
              <a:rPr lang="zh-CN" altLang="en-US" sz="1400" dirty="0"/>
              <a:t>张敏</a:t>
            </a:r>
            <a:r>
              <a:rPr lang="en-US" altLang="zh-CN" sz="1400" dirty="0"/>
              <a:t>. </a:t>
            </a:r>
            <a:r>
              <a:rPr lang="zh-CN" altLang="en-US" sz="1400" dirty="0"/>
              <a:t>基于推文与属性的社交网络用户重识别方法</a:t>
            </a:r>
            <a:r>
              <a:rPr lang="en-US" altLang="zh-CN" sz="1400" dirty="0"/>
              <a:t>[J]. </a:t>
            </a:r>
            <a:r>
              <a:rPr lang="zh-CN" altLang="en-US" sz="1400" dirty="0"/>
              <a:t>计算机系统应用</a:t>
            </a:r>
            <a:r>
              <a:rPr lang="en-US" altLang="zh-CN" sz="1400" dirty="0"/>
              <a:t>, 2017(12):94-103.</a:t>
            </a:r>
          </a:p>
          <a:p>
            <a:r>
              <a:rPr lang="en-US" altLang="zh-CN" sz="1400" dirty="0"/>
              <a:t>Srivastava M, Garg R, Mishra P K. A MapReduce-Based User Identification Algorithm in Web Usage Mining[J]. International Journal of Information Technology &amp; Web Engineering, 2018, 13(2):11-23.</a:t>
            </a:r>
          </a:p>
          <a:p>
            <a:r>
              <a:rPr lang="en-US" altLang="zh-CN" sz="1400" dirty="0" err="1"/>
              <a:t>Su</a:t>
            </a:r>
            <a:r>
              <a:rPr lang="en-US" altLang="zh-CN" sz="1400" dirty="0"/>
              <a:t> J, Shukla A, Goel S, et al. De-anonymizing Web Browsing Data with Social Networks[C]// International Conference on World Wide Web. International World Wide Web Conferences Steering Committee, 2017:1261-1269.</a:t>
            </a:r>
          </a:p>
          <a:p>
            <a:r>
              <a:rPr lang="zh-CN" altLang="en-US" sz="1400" dirty="0"/>
              <a:t>尹凌</a:t>
            </a:r>
            <a:r>
              <a:rPr lang="en-US" altLang="zh-CN" sz="1400" dirty="0"/>
              <a:t>, </a:t>
            </a:r>
            <a:r>
              <a:rPr lang="zh-CN" altLang="en-US" sz="1400" dirty="0"/>
              <a:t>胡金星</a:t>
            </a:r>
            <a:r>
              <a:rPr lang="en-US" altLang="zh-CN" sz="1400" dirty="0"/>
              <a:t>, </a:t>
            </a:r>
            <a:r>
              <a:rPr lang="zh-CN" altLang="en-US" sz="1400" dirty="0"/>
              <a:t>王倩</a:t>
            </a:r>
            <a:r>
              <a:rPr lang="en-US" altLang="zh-CN" sz="1400" dirty="0"/>
              <a:t>,</a:t>
            </a:r>
            <a:r>
              <a:rPr lang="zh-CN" altLang="en-US" sz="1400" dirty="0"/>
              <a:t>等</a:t>
            </a:r>
            <a:r>
              <a:rPr lang="en-US" altLang="zh-CN" sz="1400" dirty="0"/>
              <a:t>. </a:t>
            </a:r>
            <a:r>
              <a:rPr lang="zh-CN" altLang="en-US" sz="1400" dirty="0"/>
              <a:t>大规模手机位置数据研究中的个体重识别风险及其与数据可用性的关系</a:t>
            </a:r>
            <a:r>
              <a:rPr lang="en-US" altLang="zh-CN" sz="1400" dirty="0"/>
              <a:t>[J]. </a:t>
            </a:r>
            <a:r>
              <a:rPr lang="zh-CN" altLang="en-US" sz="1400" dirty="0"/>
              <a:t>集成技术</a:t>
            </a:r>
            <a:r>
              <a:rPr lang="en-US" altLang="zh-CN" sz="1400" dirty="0"/>
              <a:t>, 2016, 5(2):19-28.</a:t>
            </a:r>
          </a:p>
          <a:p>
            <a:r>
              <a:rPr lang="en-US" altLang="zh-CN" sz="1400" dirty="0" err="1"/>
              <a:t>Cambazoglu</a:t>
            </a:r>
            <a:r>
              <a:rPr lang="en-US" altLang="zh-CN" sz="1400" dirty="0"/>
              <a:t> B </a:t>
            </a:r>
            <a:r>
              <a:rPr lang="en-US" altLang="zh-CN" sz="1400" dirty="0" err="1"/>
              <a:t>B</a:t>
            </a:r>
            <a:r>
              <a:rPr lang="en-US" altLang="zh-CN" sz="1400" dirty="0"/>
              <a:t>, </a:t>
            </a:r>
            <a:r>
              <a:rPr lang="en-US" altLang="zh-CN" sz="1400" dirty="0" err="1"/>
              <a:t>Cambazoglu</a:t>
            </a:r>
            <a:r>
              <a:rPr lang="en-US" altLang="zh-CN" sz="1400" dirty="0"/>
              <a:t> B </a:t>
            </a:r>
            <a:r>
              <a:rPr lang="en-US" altLang="zh-CN" sz="1400" dirty="0" err="1"/>
              <a:t>B</a:t>
            </a:r>
            <a:r>
              <a:rPr lang="en-US" altLang="zh-CN" sz="1400" dirty="0"/>
              <a:t>, </a:t>
            </a:r>
            <a:r>
              <a:rPr lang="en-US" altLang="zh-CN" sz="1400" dirty="0" err="1"/>
              <a:t>Gullo</a:t>
            </a:r>
            <a:r>
              <a:rPr lang="en-US" altLang="zh-CN" sz="1400" dirty="0"/>
              <a:t> F, et al. Exploiting search history of users for news personalization[J]. Information Sciences An International Journal, 2017, 385(C):125-137.</a:t>
            </a:r>
          </a:p>
          <a:p>
            <a:r>
              <a:rPr lang="zh-CN" altLang="en-US" sz="1400" dirty="0"/>
              <a:t>百度输入法</a:t>
            </a:r>
            <a:r>
              <a:rPr lang="en-US" altLang="zh-CN" sz="1400" dirty="0"/>
              <a:t>2017</a:t>
            </a:r>
            <a:r>
              <a:rPr lang="zh-CN" altLang="en-US" sz="1400" dirty="0"/>
              <a:t>大数据报告</a:t>
            </a:r>
            <a:endParaRPr lang="en-US" altLang="zh-CN" sz="1400" dirty="0"/>
          </a:p>
          <a:p>
            <a:r>
              <a:rPr lang="zh-CN" altLang="en-US" sz="1400" dirty="0"/>
              <a:t>谢晓晖</a:t>
            </a:r>
            <a:r>
              <a:rPr lang="en-US" altLang="zh-CN" sz="1400" dirty="0"/>
              <a:t>, </a:t>
            </a:r>
            <a:r>
              <a:rPr lang="zh-CN" altLang="en-US" sz="1400" dirty="0"/>
              <a:t>王超</a:t>
            </a:r>
            <a:r>
              <a:rPr lang="en-US" altLang="zh-CN" sz="1400" dirty="0"/>
              <a:t>, </a:t>
            </a:r>
            <a:r>
              <a:rPr lang="zh-CN" altLang="en-US" sz="1400" dirty="0"/>
              <a:t>刘奕群</a:t>
            </a:r>
            <a:r>
              <a:rPr lang="en-US" altLang="zh-CN" sz="1400" dirty="0"/>
              <a:t>,</a:t>
            </a:r>
            <a:r>
              <a:rPr lang="zh-CN" altLang="en-US" sz="1400" dirty="0"/>
              <a:t>等</a:t>
            </a:r>
            <a:r>
              <a:rPr lang="en-US" altLang="zh-CN" sz="1400" dirty="0"/>
              <a:t>. </a:t>
            </a:r>
            <a:r>
              <a:rPr lang="zh-CN" altLang="en-US" sz="1400" dirty="0"/>
              <a:t>基于深度神经网络的搜索引擎点击模型构建</a:t>
            </a:r>
            <a:r>
              <a:rPr lang="en-US" altLang="zh-CN" sz="1400" dirty="0"/>
              <a:t>[J]. </a:t>
            </a:r>
            <a:r>
              <a:rPr lang="zh-CN" altLang="en-US" sz="1400" dirty="0"/>
              <a:t>中文信息学报</a:t>
            </a:r>
            <a:r>
              <a:rPr lang="en-US" altLang="zh-CN" sz="1400" dirty="0"/>
              <a:t>, 2017, 31(5):146-155.</a:t>
            </a:r>
            <a:endParaRPr lang="zh-CN" altLang="en-US" sz="1400" dirty="0"/>
          </a:p>
        </p:txBody>
      </p:sp>
    </p:spTree>
    <p:extLst>
      <p:ext uri="{BB962C8B-B14F-4D97-AF65-F5344CB8AC3E}">
        <p14:creationId xmlns:p14="http://schemas.microsoft.com/office/powerpoint/2010/main" val="54784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4F873-5E34-4DC6-AE89-130B5ABCF1DA}"/>
              </a:ext>
            </a:extLst>
          </p:cNvPr>
          <p:cNvSpPr>
            <a:spLocks noGrp="1"/>
          </p:cNvSpPr>
          <p:nvPr>
            <p:ph type="title"/>
          </p:nvPr>
        </p:nvSpPr>
        <p:spPr/>
        <p:txBody>
          <a:bodyPr/>
          <a:lstStyle/>
          <a:p>
            <a:r>
              <a:rPr lang="zh-CN" altLang="en-US" dirty="0"/>
              <a:t>目标</a:t>
            </a:r>
          </a:p>
        </p:txBody>
      </p:sp>
      <p:sp>
        <p:nvSpPr>
          <p:cNvPr id="3" name="内容占位符 2">
            <a:extLst>
              <a:ext uri="{FF2B5EF4-FFF2-40B4-BE49-F238E27FC236}">
                <a16:creationId xmlns:a16="http://schemas.microsoft.com/office/drawing/2014/main" id="{0A3C115E-F8FB-4ED0-894C-C8FD8940BB7B}"/>
              </a:ext>
            </a:extLst>
          </p:cNvPr>
          <p:cNvSpPr>
            <a:spLocks noGrp="1"/>
          </p:cNvSpPr>
          <p:nvPr>
            <p:ph idx="1"/>
          </p:nvPr>
        </p:nvSpPr>
        <p:spPr/>
        <p:txBody>
          <a:bodyPr/>
          <a:lstStyle/>
          <a:p>
            <a:r>
              <a:rPr lang="zh-CN" altLang="en-US" dirty="0"/>
              <a:t>挖掘个人特征</a:t>
            </a:r>
            <a:endParaRPr lang="en-US" altLang="zh-CN" dirty="0"/>
          </a:p>
          <a:p>
            <a:r>
              <a:rPr lang="zh-CN" altLang="en-US" dirty="0"/>
              <a:t>用户识别</a:t>
            </a:r>
            <a:endParaRPr lang="en-US" altLang="zh-CN" dirty="0"/>
          </a:p>
          <a:p>
            <a:r>
              <a:rPr lang="zh-CN" altLang="en-US" dirty="0"/>
              <a:t>群体发现</a:t>
            </a:r>
          </a:p>
        </p:txBody>
      </p:sp>
    </p:spTree>
    <p:extLst>
      <p:ext uri="{BB962C8B-B14F-4D97-AF65-F5344CB8AC3E}">
        <p14:creationId xmlns:p14="http://schemas.microsoft.com/office/powerpoint/2010/main" val="421367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B6BED-D5A2-411B-92DD-818A777F0AFC}"/>
              </a:ext>
            </a:extLst>
          </p:cNvPr>
          <p:cNvSpPr>
            <a:spLocks noGrp="1"/>
          </p:cNvSpPr>
          <p:nvPr>
            <p:ph type="title"/>
          </p:nvPr>
        </p:nvSpPr>
        <p:spPr/>
        <p:txBody>
          <a:bodyPr/>
          <a:lstStyle/>
          <a:p>
            <a:r>
              <a:rPr lang="zh-CN" altLang="en-US" dirty="0"/>
              <a:t>调研方向</a:t>
            </a:r>
          </a:p>
        </p:txBody>
      </p:sp>
      <p:sp>
        <p:nvSpPr>
          <p:cNvPr id="3" name="内容占位符 2">
            <a:extLst>
              <a:ext uri="{FF2B5EF4-FFF2-40B4-BE49-F238E27FC236}">
                <a16:creationId xmlns:a16="http://schemas.microsoft.com/office/drawing/2014/main" id="{25C66F34-7FE8-4CC9-8244-F8F6D3456861}"/>
              </a:ext>
            </a:extLst>
          </p:cNvPr>
          <p:cNvSpPr>
            <a:spLocks noGrp="1"/>
          </p:cNvSpPr>
          <p:nvPr>
            <p:ph idx="1"/>
          </p:nvPr>
        </p:nvSpPr>
        <p:spPr/>
        <p:txBody>
          <a:bodyPr/>
          <a:lstStyle/>
          <a:p>
            <a:r>
              <a:rPr lang="zh-CN" altLang="en-US" dirty="0"/>
              <a:t>数据</a:t>
            </a:r>
            <a:endParaRPr lang="en-US" altLang="zh-CN" dirty="0"/>
          </a:p>
          <a:p>
            <a:pPr lvl="1"/>
            <a:r>
              <a:rPr lang="zh-CN" altLang="en-US" dirty="0"/>
              <a:t>搜索数据</a:t>
            </a:r>
            <a:endParaRPr lang="en-US" altLang="zh-CN" dirty="0"/>
          </a:p>
          <a:p>
            <a:pPr lvl="1"/>
            <a:r>
              <a:rPr lang="zh-CN" altLang="en-US" dirty="0"/>
              <a:t>输入法数据</a:t>
            </a:r>
            <a:endParaRPr lang="en-US" altLang="zh-CN" dirty="0"/>
          </a:p>
          <a:p>
            <a:r>
              <a:rPr lang="zh-CN" altLang="en-US" dirty="0"/>
              <a:t>目标</a:t>
            </a:r>
            <a:endParaRPr lang="en-US" altLang="zh-CN" dirty="0"/>
          </a:p>
          <a:p>
            <a:pPr lvl="1"/>
            <a:r>
              <a:rPr lang="zh-CN" altLang="en-US" dirty="0"/>
              <a:t>用户识别</a:t>
            </a:r>
            <a:endParaRPr lang="en-US" altLang="zh-CN" dirty="0"/>
          </a:p>
          <a:p>
            <a:pPr lvl="1"/>
            <a:r>
              <a:rPr lang="zh-CN" altLang="en-US" dirty="0"/>
              <a:t>群体发现</a:t>
            </a:r>
            <a:endParaRPr lang="en-US" altLang="zh-CN" dirty="0"/>
          </a:p>
          <a:p>
            <a:pPr lvl="1"/>
            <a:endParaRPr lang="zh-CN" altLang="en-US" dirty="0"/>
          </a:p>
        </p:txBody>
      </p:sp>
    </p:spTree>
    <p:extLst>
      <p:ext uri="{BB962C8B-B14F-4D97-AF65-F5344CB8AC3E}">
        <p14:creationId xmlns:p14="http://schemas.microsoft.com/office/powerpoint/2010/main" val="18969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3F3BF-279E-4719-B02E-59FB49804BB8}"/>
              </a:ext>
            </a:extLst>
          </p:cNvPr>
          <p:cNvSpPr>
            <a:spLocks noGrp="1"/>
          </p:cNvSpPr>
          <p:nvPr>
            <p:ph type="title"/>
          </p:nvPr>
        </p:nvSpPr>
        <p:spPr/>
        <p:txBody>
          <a:bodyPr/>
          <a:lstStyle/>
          <a:p>
            <a:r>
              <a:rPr lang="zh-CN" altLang="en-US" dirty="0"/>
              <a:t>搜索数据</a:t>
            </a:r>
          </a:p>
        </p:txBody>
      </p:sp>
      <p:sp>
        <p:nvSpPr>
          <p:cNvPr id="3" name="内容占位符 2">
            <a:extLst>
              <a:ext uri="{FF2B5EF4-FFF2-40B4-BE49-F238E27FC236}">
                <a16:creationId xmlns:a16="http://schemas.microsoft.com/office/drawing/2014/main" id="{CDF1517C-A2C6-4FA6-927E-3207AC3A0C4D}"/>
              </a:ext>
            </a:extLst>
          </p:cNvPr>
          <p:cNvSpPr>
            <a:spLocks noGrp="1"/>
          </p:cNvSpPr>
          <p:nvPr>
            <p:ph idx="1"/>
          </p:nvPr>
        </p:nvSpPr>
        <p:spPr/>
        <p:txBody>
          <a:bodyPr/>
          <a:lstStyle/>
          <a:p>
            <a:r>
              <a:rPr lang="zh-CN" altLang="en-US" dirty="0"/>
              <a:t>搜索满意度</a:t>
            </a:r>
            <a:endParaRPr lang="en-US" altLang="zh-CN" dirty="0"/>
          </a:p>
          <a:p>
            <a:pPr lvl="1"/>
            <a:r>
              <a:rPr lang="zh-CN" altLang="en-US" dirty="0"/>
              <a:t>根据搜索词、浏览记录等数据评价搜索满意度</a:t>
            </a:r>
            <a:endParaRPr lang="en-US" altLang="zh-CN" dirty="0"/>
          </a:p>
          <a:p>
            <a:pPr lvl="1"/>
            <a:r>
              <a:rPr lang="zh-CN" altLang="en-US" dirty="0"/>
              <a:t>搜索结果排序</a:t>
            </a:r>
            <a:endParaRPr lang="en-US" altLang="zh-CN" dirty="0"/>
          </a:p>
          <a:p>
            <a:r>
              <a:rPr lang="zh-CN" altLang="en-US" dirty="0"/>
              <a:t>利用搜索记录预测用户属性</a:t>
            </a:r>
            <a:endParaRPr lang="en-US" altLang="zh-CN" dirty="0"/>
          </a:p>
          <a:p>
            <a:pPr lvl="1"/>
            <a:r>
              <a:rPr lang="en-US" altLang="zh-CN" dirty="0"/>
              <a:t>2016CCF_BDCI</a:t>
            </a:r>
            <a:r>
              <a:rPr lang="zh-CN" altLang="en-US" dirty="0"/>
              <a:t>搜狗用户画像</a:t>
            </a:r>
            <a:endParaRPr lang="en-US" altLang="zh-CN" dirty="0"/>
          </a:p>
          <a:p>
            <a:r>
              <a:rPr lang="zh-CN" altLang="en-US" dirty="0"/>
              <a:t>利用搜索记录推荐</a:t>
            </a:r>
            <a:endParaRPr lang="en-US" altLang="zh-CN" dirty="0"/>
          </a:p>
          <a:p>
            <a:pPr lvl="1"/>
            <a:r>
              <a:rPr lang="zh-CN" altLang="en-US" dirty="0"/>
              <a:t>结合搜索记录的新闻推荐</a:t>
            </a:r>
            <a:endParaRPr lang="en-US" altLang="zh-CN" dirty="0"/>
          </a:p>
          <a:p>
            <a:endParaRPr lang="zh-CN" altLang="en-US" dirty="0"/>
          </a:p>
        </p:txBody>
      </p:sp>
    </p:spTree>
    <p:extLst>
      <p:ext uri="{BB962C8B-B14F-4D97-AF65-F5344CB8AC3E}">
        <p14:creationId xmlns:p14="http://schemas.microsoft.com/office/powerpoint/2010/main" val="194629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C69E5-B5BE-4573-8B6D-1A721F35E14E}"/>
              </a:ext>
            </a:extLst>
          </p:cNvPr>
          <p:cNvSpPr>
            <a:spLocks noGrp="1"/>
          </p:cNvSpPr>
          <p:nvPr>
            <p:ph type="title"/>
          </p:nvPr>
        </p:nvSpPr>
        <p:spPr/>
        <p:txBody>
          <a:bodyPr/>
          <a:lstStyle/>
          <a:p>
            <a:r>
              <a:rPr lang="zh-CN" altLang="en-US" dirty="0"/>
              <a:t>搜索数据</a:t>
            </a:r>
            <a:r>
              <a:rPr lang="en-US" altLang="zh-CN" dirty="0"/>
              <a:t>-</a:t>
            </a:r>
            <a:r>
              <a:rPr lang="zh-CN" altLang="en-US" dirty="0"/>
              <a:t>搜索满意度</a:t>
            </a:r>
          </a:p>
        </p:txBody>
      </p:sp>
      <p:pic>
        <p:nvPicPr>
          <p:cNvPr id="4" name="图片 3">
            <a:extLst>
              <a:ext uri="{FF2B5EF4-FFF2-40B4-BE49-F238E27FC236}">
                <a16:creationId xmlns:a16="http://schemas.microsoft.com/office/drawing/2014/main" id="{11F528CF-8E74-46CD-AC2E-78677759C7F2}"/>
              </a:ext>
            </a:extLst>
          </p:cNvPr>
          <p:cNvPicPr>
            <a:picLocks noChangeAspect="1"/>
          </p:cNvPicPr>
          <p:nvPr/>
        </p:nvPicPr>
        <p:blipFill>
          <a:blip r:embed="rId2"/>
          <a:stretch>
            <a:fillRect/>
          </a:stretch>
        </p:blipFill>
        <p:spPr>
          <a:xfrm>
            <a:off x="5665694" y="2032247"/>
            <a:ext cx="6526306" cy="4593936"/>
          </a:xfrm>
          <a:prstGeom prst="rect">
            <a:avLst/>
          </a:prstGeom>
        </p:spPr>
      </p:pic>
      <p:sp>
        <p:nvSpPr>
          <p:cNvPr id="3" name="内容占位符 2">
            <a:extLst>
              <a:ext uri="{FF2B5EF4-FFF2-40B4-BE49-F238E27FC236}">
                <a16:creationId xmlns:a16="http://schemas.microsoft.com/office/drawing/2014/main" id="{BA569050-F6A5-45C2-9999-422D446F8005}"/>
              </a:ext>
            </a:extLst>
          </p:cNvPr>
          <p:cNvSpPr>
            <a:spLocks noGrp="1"/>
          </p:cNvSpPr>
          <p:nvPr>
            <p:ph idx="1"/>
          </p:nvPr>
        </p:nvSpPr>
        <p:spPr/>
        <p:txBody>
          <a:bodyPr/>
          <a:lstStyle/>
          <a:p>
            <a:r>
              <a:rPr lang="zh-CN" altLang="en-US" dirty="0"/>
              <a:t>基于神经网络的搜索引擎点击模型构建</a:t>
            </a:r>
            <a:endParaRPr lang="en-US" altLang="zh-CN" dirty="0"/>
          </a:p>
          <a:p>
            <a:pPr lvl="1"/>
            <a:r>
              <a:rPr lang="zh-CN" altLang="en-US" dirty="0"/>
              <a:t>结合了文本和图片信息</a:t>
            </a:r>
            <a:endParaRPr lang="en-US" altLang="zh-CN" dirty="0"/>
          </a:p>
          <a:p>
            <a:pPr lvl="1"/>
            <a:endParaRPr lang="zh-CN" altLang="en-US" dirty="0"/>
          </a:p>
        </p:txBody>
      </p:sp>
    </p:spTree>
    <p:extLst>
      <p:ext uri="{BB962C8B-B14F-4D97-AF65-F5344CB8AC3E}">
        <p14:creationId xmlns:p14="http://schemas.microsoft.com/office/powerpoint/2010/main" val="343208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55BDC-F6E8-4829-944B-5742C647884D}"/>
              </a:ext>
            </a:extLst>
          </p:cNvPr>
          <p:cNvSpPr>
            <a:spLocks noGrp="1"/>
          </p:cNvSpPr>
          <p:nvPr>
            <p:ph type="title"/>
          </p:nvPr>
        </p:nvSpPr>
        <p:spPr/>
        <p:txBody>
          <a:bodyPr/>
          <a:lstStyle/>
          <a:p>
            <a:r>
              <a:rPr lang="zh-CN" altLang="en-US" dirty="0"/>
              <a:t>搜索数据</a:t>
            </a:r>
            <a:r>
              <a:rPr lang="en-US" altLang="zh-CN" dirty="0"/>
              <a:t>-</a:t>
            </a:r>
            <a:r>
              <a:rPr lang="zh-CN" altLang="en-US" dirty="0"/>
              <a:t>用户画像</a:t>
            </a:r>
          </a:p>
        </p:txBody>
      </p:sp>
      <p:sp>
        <p:nvSpPr>
          <p:cNvPr id="3" name="内容占位符 2">
            <a:extLst>
              <a:ext uri="{FF2B5EF4-FFF2-40B4-BE49-F238E27FC236}">
                <a16:creationId xmlns:a16="http://schemas.microsoft.com/office/drawing/2014/main" id="{BCDD503E-B7BB-4D87-B173-6D38AD24C121}"/>
              </a:ext>
            </a:extLst>
          </p:cNvPr>
          <p:cNvSpPr>
            <a:spLocks noGrp="1"/>
          </p:cNvSpPr>
          <p:nvPr>
            <p:ph idx="1"/>
          </p:nvPr>
        </p:nvSpPr>
        <p:spPr/>
        <p:txBody>
          <a:bodyPr/>
          <a:lstStyle/>
          <a:p>
            <a:r>
              <a:rPr lang="zh-CN" altLang="en-US" dirty="0"/>
              <a:t>搜狗用户画像第一名方案</a:t>
            </a:r>
            <a:endParaRPr lang="en-US" altLang="zh-CN" dirty="0"/>
          </a:p>
          <a:p>
            <a:pPr lvl="1"/>
            <a:r>
              <a:rPr lang="zh-CN" altLang="en-US" dirty="0"/>
              <a:t>数据预处理（停用词、分词等）</a:t>
            </a:r>
            <a:endParaRPr lang="en-US" altLang="zh-CN" dirty="0"/>
          </a:p>
          <a:p>
            <a:pPr lvl="1"/>
            <a:r>
              <a:rPr lang="zh-CN" altLang="en-US" dirty="0"/>
              <a:t>特征工程</a:t>
            </a:r>
            <a:endParaRPr lang="en-US" altLang="zh-CN" dirty="0"/>
          </a:p>
          <a:p>
            <a:pPr lvl="2"/>
            <a:r>
              <a:rPr lang="en-US" altLang="zh-CN" dirty="0"/>
              <a:t>Bag of words</a:t>
            </a:r>
          </a:p>
          <a:p>
            <a:pPr lvl="2"/>
            <a:r>
              <a:rPr lang="en-US" altLang="zh-CN" dirty="0"/>
              <a:t>Word embedding</a:t>
            </a:r>
          </a:p>
          <a:p>
            <a:pPr lvl="2"/>
            <a:r>
              <a:rPr lang="en-US" altLang="zh-CN" dirty="0"/>
              <a:t>Topical word Embedding</a:t>
            </a:r>
            <a:r>
              <a:rPr lang="zh-CN" altLang="en-US" dirty="0"/>
              <a:t>（</a:t>
            </a:r>
            <a:r>
              <a:rPr lang="en-US" altLang="zh-CN" dirty="0"/>
              <a:t>LDA+TWE</a:t>
            </a:r>
            <a:r>
              <a:rPr lang="zh-CN" altLang="en-US" dirty="0"/>
              <a:t>）</a:t>
            </a:r>
            <a:endParaRPr lang="en-US" altLang="zh-CN" dirty="0"/>
          </a:p>
          <a:p>
            <a:pPr lvl="2"/>
            <a:r>
              <a:rPr lang="en-US" altLang="zh-CN" dirty="0"/>
              <a:t>Doc2vec</a:t>
            </a:r>
          </a:p>
          <a:p>
            <a:pPr lvl="2"/>
            <a:r>
              <a:rPr lang="zh-CN" altLang="en-US" dirty="0"/>
              <a:t>人工构建的特征（查询词的个数、查询词的平均长度、有空格的查询占比等）</a:t>
            </a:r>
            <a:endParaRPr lang="en-US" altLang="zh-CN" dirty="0"/>
          </a:p>
          <a:p>
            <a:pPr lvl="1"/>
            <a:r>
              <a:rPr lang="zh-CN" altLang="en-US" dirty="0"/>
              <a:t>模型</a:t>
            </a:r>
            <a:endParaRPr lang="en-US" altLang="zh-CN" dirty="0"/>
          </a:p>
          <a:p>
            <a:pPr lvl="2"/>
            <a:r>
              <a:rPr lang="en-US" altLang="zh-CN" dirty="0" err="1"/>
              <a:t>Mlp</a:t>
            </a:r>
            <a:r>
              <a:rPr lang="zh-CN" altLang="en-US" dirty="0"/>
              <a:t>、</a:t>
            </a:r>
            <a:r>
              <a:rPr lang="en-US" altLang="zh-CN" dirty="0"/>
              <a:t>LR</a:t>
            </a:r>
            <a:r>
              <a:rPr lang="zh-CN" altLang="en-US" dirty="0"/>
              <a:t>、</a:t>
            </a:r>
            <a:r>
              <a:rPr lang="en-US" altLang="zh-CN" dirty="0"/>
              <a:t>NB</a:t>
            </a:r>
            <a:r>
              <a:rPr lang="zh-CN" altLang="en-US" dirty="0"/>
              <a:t>、</a:t>
            </a:r>
            <a:r>
              <a:rPr lang="en-US" altLang="zh-CN" dirty="0" err="1"/>
              <a:t>Xgboost</a:t>
            </a:r>
            <a:endParaRPr lang="en-US" altLang="zh-CN" dirty="0"/>
          </a:p>
          <a:p>
            <a:pPr lvl="2"/>
            <a:r>
              <a:rPr lang="en-US" altLang="zh-CN" dirty="0"/>
              <a:t>stacking</a:t>
            </a:r>
          </a:p>
        </p:txBody>
      </p:sp>
    </p:spTree>
    <p:extLst>
      <p:ext uri="{BB962C8B-B14F-4D97-AF65-F5344CB8AC3E}">
        <p14:creationId xmlns:p14="http://schemas.microsoft.com/office/powerpoint/2010/main" val="329179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88220-998A-4C25-8231-F33F040D5A52}"/>
              </a:ext>
            </a:extLst>
          </p:cNvPr>
          <p:cNvSpPr>
            <a:spLocks noGrp="1"/>
          </p:cNvSpPr>
          <p:nvPr>
            <p:ph type="title"/>
          </p:nvPr>
        </p:nvSpPr>
        <p:spPr/>
        <p:txBody>
          <a:bodyPr/>
          <a:lstStyle/>
          <a:p>
            <a:r>
              <a:rPr lang="zh-CN" altLang="en-US" dirty="0"/>
              <a:t>搜索数据</a:t>
            </a:r>
            <a:r>
              <a:rPr lang="en-US" altLang="zh-CN" dirty="0"/>
              <a:t>-</a:t>
            </a:r>
            <a:r>
              <a:rPr lang="zh-CN" altLang="en-US" dirty="0"/>
              <a:t>用户画像</a:t>
            </a:r>
          </a:p>
        </p:txBody>
      </p:sp>
      <p:sp>
        <p:nvSpPr>
          <p:cNvPr id="3" name="内容占位符 2">
            <a:extLst>
              <a:ext uri="{FF2B5EF4-FFF2-40B4-BE49-F238E27FC236}">
                <a16:creationId xmlns:a16="http://schemas.microsoft.com/office/drawing/2014/main" id="{9B9DF57C-EE3A-4FCF-BA7F-14BE1D6246B2}"/>
              </a:ext>
            </a:extLst>
          </p:cNvPr>
          <p:cNvSpPr>
            <a:spLocks noGrp="1"/>
          </p:cNvSpPr>
          <p:nvPr>
            <p:ph idx="1"/>
          </p:nvPr>
        </p:nvSpPr>
        <p:spPr/>
        <p:txBody>
          <a:bodyPr/>
          <a:lstStyle/>
          <a:p>
            <a:r>
              <a:rPr lang="zh-CN" altLang="en-US" dirty="0"/>
              <a:t>搜狗用户画像第一名方案</a:t>
            </a:r>
            <a:endParaRPr lang="en-US" altLang="zh-CN" dirty="0"/>
          </a:p>
          <a:p>
            <a:pPr lvl="1"/>
            <a:endParaRPr lang="zh-CN" altLang="en-US" dirty="0"/>
          </a:p>
        </p:txBody>
      </p:sp>
      <p:pic>
        <p:nvPicPr>
          <p:cNvPr id="4" name="图片 3">
            <a:extLst>
              <a:ext uri="{FF2B5EF4-FFF2-40B4-BE49-F238E27FC236}">
                <a16:creationId xmlns:a16="http://schemas.microsoft.com/office/drawing/2014/main" id="{9096A80A-B1B1-49CD-8488-D3F06A82B21C}"/>
              </a:ext>
            </a:extLst>
          </p:cNvPr>
          <p:cNvPicPr>
            <a:picLocks noChangeAspect="1"/>
          </p:cNvPicPr>
          <p:nvPr/>
        </p:nvPicPr>
        <p:blipFill>
          <a:blip r:embed="rId2"/>
          <a:stretch>
            <a:fillRect/>
          </a:stretch>
        </p:blipFill>
        <p:spPr>
          <a:xfrm>
            <a:off x="2268631" y="2311400"/>
            <a:ext cx="8058150" cy="4000500"/>
          </a:xfrm>
          <a:prstGeom prst="rect">
            <a:avLst/>
          </a:prstGeom>
        </p:spPr>
      </p:pic>
    </p:spTree>
    <p:extLst>
      <p:ext uri="{BB962C8B-B14F-4D97-AF65-F5344CB8AC3E}">
        <p14:creationId xmlns:p14="http://schemas.microsoft.com/office/powerpoint/2010/main" val="260178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614D0-436F-49FD-AB5C-8A479ADB4B6B}"/>
              </a:ext>
            </a:extLst>
          </p:cNvPr>
          <p:cNvSpPr>
            <a:spLocks noGrp="1"/>
          </p:cNvSpPr>
          <p:nvPr>
            <p:ph type="title"/>
          </p:nvPr>
        </p:nvSpPr>
        <p:spPr/>
        <p:txBody>
          <a:bodyPr/>
          <a:lstStyle/>
          <a:p>
            <a:r>
              <a:rPr lang="zh-CN" altLang="en-US" dirty="0"/>
              <a:t>搜索数据</a:t>
            </a:r>
            <a:r>
              <a:rPr lang="en-US" altLang="zh-CN" dirty="0"/>
              <a:t>-</a:t>
            </a:r>
            <a:r>
              <a:rPr lang="zh-CN" altLang="en-US" dirty="0"/>
              <a:t>推荐</a:t>
            </a:r>
          </a:p>
        </p:txBody>
      </p:sp>
      <p:sp>
        <p:nvSpPr>
          <p:cNvPr id="3" name="内容占位符 2">
            <a:extLst>
              <a:ext uri="{FF2B5EF4-FFF2-40B4-BE49-F238E27FC236}">
                <a16:creationId xmlns:a16="http://schemas.microsoft.com/office/drawing/2014/main" id="{0BCF1952-17F8-4554-8BDE-0F81BEAA10BA}"/>
              </a:ext>
            </a:extLst>
          </p:cNvPr>
          <p:cNvSpPr>
            <a:spLocks noGrp="1"/>
          </p:cNvSpPr>
          <p:nvPr>
            <p:ph idx="1"/>
          </p:nvPr>
        </p:nvSpPr>
        <p:spPr/>
        <p:txBody>
          <a:bodyPr/>
          <a:lstStyle/>
          <a:p>
            <a:r>
              <a:rPr lang="zh-CN" altLang="en-US" dirty="0"/>
              <a:t>利用搜索历史进行新闻推荐</a:t>
            </a:r>
            <a:endParaRPr lang="en-US" altLang="zh-CN" dirty="0"/>
          </a:p>
          <a:p>
            <a:pPr lvl="1"/>
            <a:r>
              <a:rPr lang="zh-CN" altLang="en-US" dirty="0"/>
              <a:t>搜索记录和新闻内容的相似度</a:t>
            </a:r>
            <a:endParaRPr lang="en-US" altLang="zh-CN" dirty="0"/>
          </a:p>
          <a:p>
            <a:pPr lvl="1"/>
            <a:r>
              <a:rPr lang="zh-CN" altLang="en-US" dirty="0"/>
              <a:t>新闻记录和新闻内容的相似度</a:t>
            </a:r>
            <a:endParaRPr lang="en-US" altLang="zh-CN" dirty="0"/>
          </a:p>
          <a:p>
            <a:pPr lvl="1"/>
            <a:r>
              <a:rPr lang="zh-CN" altLang="en-US" dirty="0"/>
              <a:t>根据打分或排名聚合得出新闻的排名</a:t>
            </a:r>
            <a:endParaRPr lang="en-US" altLang="zh-CN" dirty="0"/>
          </a:p>
          <a:p>
            <a:pPr lvl="1"/>
            <a:r>
              <a:rPr lang="zh-CN" altLang="en-US" dirty="0"/>
              <a:t>搜索记录的用户画像向量≈用户搜索词的</a:t>
            </a:r>
            <a:r>
              <a:rPr lang="en-US" altLang="zh-CN" dirty="0" err="1"/>
              <a:t>tfidf</a:t>
            </a:r>
            <a:endParaRPr lang="en-US" altLang="zh-CN" dirty="0"/>
          </a:p>
          <a:p>
            <a:pPr lvl="1"/>
            <a:r>
              <a:rPr lang="zh-CN" altLang="en-US" dirty="0"/>
              <a:t>不光有搜索关键词还有搜索引擎返回的</a:t>
            </a:r>
            <a:r>
              <a:rPr lang="en-US" altLang="zh-CN" dirty="0" err="1"/>
              <a:t>topk</a:t>
            </a:r>
            <a:r>
              <a:rPr lang="zh-CN" altLang="en-US" dirty="0"/>
              <a:t>新闻标题和摘要</a:t>
            </a:r>
            <a:endParaRPr lang="en-US" altLang="zh-CN" dirty="0"/>
          </a:p>
          <a:p>
            <a:pPr lvl="1"/>
            <a:endParaRPr lang="zh-CN" altLang="en-US" dirty="0"/>
          </a:p>
        </p:txBody>
      </p:sp>
    </p:spTree>
    <p:extLst>
      <p:ext uri="{BB962C8B-B14F-4D97-AF65-F5344CB8AC3E}">
        <p14:creationId xmlns:p14="http://schemas.microsoft.com/office/powerpoint/2010/main" val="37625614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3174</TotalTime>
  <Words>2111</Words>
  <Application>Microsoft Office PowerPoint</Application>
  <PresentationFormat>宽屏</PresentationFormat>
  <Paragraphs>183</Paragraphs>
  <Slides>22</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等线</vt:lpstr>
      <vt:lpstr>等线 Light</vt:lpstr>
      <vt:lpstr>Arial</vt:lpstr>
      <vt:lpstr>Office 主题​​</vt:lpstr>
      <vt:lpstr>调研1.0</vt:lpstr>
      <vt:lpstr>数据</vt:lpstr>
      <vt:lpstr>目标</vt:lpstr>
      <vt:lpstr>调研方向</vt:lpstr>
      <vt:lpstr>搜索数据</vt:lpstr>
      <vt:lpstr>搜索数据-搜索满意度</vt:lpstr>
      <vt:lpstr>搜索数据-用户画像</vt:lpstr>
      <vt:lpstr>搜索数据-用户画像</vt:lpstr>
      <vt:lpstr>搜索数据-推荐</vt:lpstr>
      <vt:lpstr>输入法数据</vt:lpstr>
      <vt:lpstr>用户识别</vt:lpstr>
      <vt:lpstr>用户识别-社交网络</vt:lpstr>
      <vt:lpstr>用户识别-浏览记录</vt:lpstr>
      <vt:lpstr>群体发现</vt:lpstr>
      <vt:lpstr>在线社交网络群体的定义</vt:lpstr>
      <vt:lpstr>社交网络群体发现-个体属性特征</vt:lpstr>
      <vt:lpstr>社交网络群体发现-综合属性与结构特征</vt:lpstr>
      <vt:lpstr>社交网络群体发现-综合属性与结构特征</vt:lpstr>
      <vt:lpstr>社交网络群体发现-综合属性与结构特征</vt:lpstr>
      <vt:lpstr>无网络结构的群体发现</vt:lpstr>
      <vt:lpstr>社交网络群体发现</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基于搜索记录和输入法数据的用户画像</dc:title>
  <dc:creator>闫 昊</dc:creator>
  <cp:lastModifiedBy>闫 昊</cp:lastModifiedBy>
  <cp:revision>44</cp:revision>
  <dcterms:created xsi:type="dcterms:W3CDTF">2018-07-19T06:54:00Z</dcterms:created>
  <dcterms:modified xsi:type="dcterms:W3CDTF">2018-08-01T11:18:46Z</dcterms:modified>
</cp:coreProperties>
</file>