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68" r:id="rId6"/>
    <p:sldId id="269" r:id="rId7"/>
    <p:sldId id="264"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59" r:id="rId22"/>
    <p:sldId id="261" r:id="rId23"/>
    <p:sldId id="262" r:id="rId24"/>
    <p:sldId id="263" r:id="rId25"/>
    <p:sldId id="265" r:id="rId26"/>
    <p:sldId id="260" r:id="rId27"/>
    <p:sldId id="26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9ACE1-3F15-438D-B02F-78BA3A8458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5A8E32-A787-4970-8F63-2B85B8AF6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175E9-4110-4A21-867D-34C224962CF0}"/>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33ED8CEC-E045-4EBF-A2C2-9640AD09A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5FE009-004E-46D2-A3C6-2B7590634085}"/>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172539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084EC-AA0B-46CC-A227-5166821D2F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B78C02-C074-4984-8BC7-AACDA0B47FA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12DCB0-59E3-4F66-8D6F-45AD4CF2973B}"/>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EB10529F-2622-45B1-8AE7-91B7705243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F4690C-6A1C-43F4-AD79-BB1F29953264}"/>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405117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B6CF2B-1EC0-4736-9AA6-6B01FD70F0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A64633-3EFC-4C75-B82B-5228EF79A4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ED21DD-2FBD-4CC7-ADF0-9E17E312948C}"/>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87D14739-4256-4038-8C7A-146EE19F6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BF519-40AD-4E5B-8BB8-7883B4DC9D0C}"/>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326065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2275E-D0F5-4574-BF59-0A072EB3D6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A45B8D-8690-4102-9CFF-26BE1765E95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C87FBE-C583-47FD-A7B3-693C94B01F02}"/>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54BA9659-962B-4ABC-8CD8-49C0EB5CE2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0B3040-F94C-4185-B3A8-36D8FB3186D3}"/>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95864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706AB-FA68-4E05-975A-C35129B00E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6628F3-942D-4706-9B2F-DB5D66879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C46FCD9-AF1A-4EA9-B125-39C1FEAC6B1E}"/>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4683222B-2C39-43A8-968A-3C5C6DD40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9A8101-6151-4391-9C1B-1CEE58B35F90}"/>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321228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2E8D1-1DB5-4A21-A3A7-BE36BE4851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871154-D6F0-46DE-85C6-1AA5C477FE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6380438-3244-4DF5-AFB6-6DD9F49434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C636570-1078-43F2-9899-76BA215AA966}"/>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6" name="页脚占位符 5">
            <a:extLst>
              <a:ext uri="{FF2B5EF4-FFF2-40B4-BE49-F238E27FC236}">
                <a16:creationId xmlns:a16="http://schemas.microsoft.com/office/drawing/2014/main" id="{B1AB8F75-E1B6-4F5F-B694-A17F5A357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0E5099-FA66-4C79-9141-3E2C301E1B9A}"/>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50866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04B22-4278-4F77-90CC-49A9DA59C5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2B3E57-5A28-444B-95F5-D5308B4B6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46360AD-A0DA-4560-9C8A-BF8010A7234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03D9DA9-C0E6-45B7-A109-A797681B4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32AB6CE-4670-4607-8C9A-DBEFB8F11A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F42E3AB-F763-4A37-AF9F-9B28CEF9167A}"/>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8" name="页脚占位符 7">
            <a:extLst>
              <a:ext uri="{FF2B5EF4-FFF2-40B4-BE49-F238E27FC236}">
                <a16:creationId xmlns:a16="http://schemas.microsoft.com/office/drawing/2014/main" id="{D24B1CC2-7DC2-457A-B807-75E810E3B4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8AD830-98DA-4C07-9BED-9EEDDA0A3FF4}"/>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270196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7687E-0765-44EB-92A7-1FFB323772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45DD69-5A80-4814-8600-47F9751E1FA1}"/>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4" name="页脚占位符 3">
            <a:extLst>
              <a:ext uri="{FF2B5EF4-FFF2-40B4-BE49-F238E27FC236}">
                <a16:creationId xmlns:a16="http://schemas.microsoft.com/office/drawing/2014/main" id="{BCC00393-7913-4115-91E9-BAD4A0B1A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06B7C5-3D24-431F-985D-D4EB26B26CD5}"/>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429004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A8D5E8-5B2E-4AD6-8FA0-CBDF779E5448}"/>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3" name="页脚占位符 2">
            <a:extLst>
              <a:ext uri="{FF2B5EF4-FFF2-40B4-BE49-F238E27FC236}">
                <a16:creationId xmlns:a16="http://schemas.microsoft.com/office/drawing/2014/main" id="{505AB602-D804-4C35-A2B0-24BF27793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0976A1-1A68-4E18-BBCA-FAC4C73E0192}"/>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100252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2574B-B4EC-43A4-8F87-1C08084AF6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5D9134-77DC-4536-83B5-53B1C98C1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21640BD-DE55-47E1-A921-B99C4C894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721962-B410-4008-A029-2B5699632857}"/>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6" name="页脚占位符 5">
            <a:extLst>
              <a:ext uri="{FF2B5EF4-FFF2-40B4-BE49-F238E27FC236}">
                <a16:creationId xmlns:a16="http://schemas.microsoft.com/office/drawing/2014/main" id="{4E51DD16-3C7D-4898-9D58-0A53155338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73E0E3-3F35-4E0B-937C-CF3B9E3671C4}"/>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403614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42F9-2F55-41D6-B362-729463BF06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96C3E6-0433-4310-BCA8-7AFD1E239F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75A3C5-C961-4D9A-BFCA-48A039049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42EA391-32FE-427A-B240-3EAB942D059E}"/>
              </a:ext>
            </a:extLst>
          </p:cNvPr>
          <p:cNvSpPr>
            <a:spLocks noGrp="1"/>
          </p:cNvSpPr>
          <p:nvPr>
            <p:ph type="dt" sz="half" idx="10"/>
          </p:nvPr>
        </p:nvSpPr>
        <p:spPr/>
        <p:txBody>
          <a:bodyPr/>
          <a:lstStyle/>
          <a:p>
            <a:fld id="{3EE01172-7D5C-455F-98E4-E14C8E50DC86}" type="datetimeFigureOut">
              <a:rPr lang="zh-CN" altLang="en-US" smtClean="0"/>
              <a:t>2018/8/2</a:t>
            </a:fld>
            <a:endParaRPr lang="zh-CN" altLang="en-US"/>
          </a:p>
        </p:txBody>
      </p:sp>
      <p:sp>
        <p:nvSpPr>
          <p:cNvPr id="6" name="页脚占位符 5">
            <a:extLst>
              <a:ext uri="{FF2B5EF4-FFF2-40B4-BE49-F238E27FC236}">
                <a16:creationId xmlns:a16="http://schemas.microsoft.com/office/drawing/2014/main" id="{95176839-F7F5-4CC3-883F-7A61AC6148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D3C348-D498-4003-BFFB-9CA272114ED2}"/>
              </a:ext>
            </a:extLst>
          </p:cNvPr>
          <p:cNvSpPr>
            <a:spLocks noGrp="1"/>
          </p:cNvSpPr>
          <p:nvPr>
            <p:ph type="sldNum" sz="quarter" idx="12"/>
          </p:nvPr>
        </p:nvSpPr>
        <p:spPr/>
        <p:txBody>
          <a:body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371070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1B2E5A-A23F-49A1-A92E-5AA664E4E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EA5E1A-7EF7-4E80-B1E6-D5C811C99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D059BE-3370-43B9-93E5-0C63C65E4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01172-7D5C-455F-98E4-E14C8E50DC86}" type="datetimeFigureOut">
              <a:rPr lang="zh-CN" altLang="en-US" smtClean="0"/>
              <a:t>2018/8/2</a:t>
            </a:fld>
            <a:endParaRPr lang="zh-CN" altLang="en-US"/>
          </a:p>
        </p:txBody>
      </p:sp>
      <p:sp>
        <p:nvSpPr>
          <p:cNvPr id="5" name="页脚占位符 4">
            <a:extLst>
              <a:ext uri="{FF2B5EF4-FFF2-40B4-BE49-F238E27FC236}">
                <a16:creationId xmlns:a16="http://schemas.microsoft.com/office/drawing/2014/main" id="{30ECDEFB-CBAA-45B2-B2E3-5A9C745C7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17AF97-17CC-4F40-AFDB-9AD831E92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DE514-9673-41D0-9881-70B5639F3274}" type="slidenum">
              <a:rPr lang="zh-CN" altLang="en-US" smtClean="0"/>
              <a:t>‹#›</a:t>
            </a:fld>
            <a:endParaRPr lang="zh-CN" altLang="en-US"/>
          </a:p>
        </p:txBody>
      </p:sp>
    </p:spTree>
    <p:extLst>
      <p:ext uri="{BB962C8B-B14F-4D97-AF65-F5344CB8AC3E}">
        <p14:creationId xmlns:p14="http://schemas.microsoft.com/office/powerpoint/2010/main" val="388802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3B0D0-E76E-4C00-97FA-0261757D21D5}"/>
              </a:ext>
            </a:extLst>
          </p:cNvPr>
          <p:cNvSpPr>
            <a:spLocks noGrp="1"/>
          </p:cNvSpPr>
          <p:nvPr>
            <p:ph type="ctrTitle"/>
          </p:nvPr>
        </p:nvSpPr>
        <p:spPr/>
        <p:txBody>
          <a:bodyPr/>
          <a:lstStyle/>
          <a:p>
            <a:r>
              <a:rPr lang="zh-CN" altLang="en-US" dirty="0"/>
              <a:t>调研</a:t>
            </a:r>
            <a:r>
              <a:rPr lang="en-US" altLang="zh-CN" dirty="0"/>
              <a:t>2.0</a:t>
            </a:r>
            <a:endParaRPr lang="zh-CN" altLang="en-US" dirty="0"/>
          </a:p>
        </p:txBody>
      </p:sp>
      <p:sp>
        <p:nvSpPr>
          <p:cNvPr id="3" name="副标题 2">
            <a:extLst>
              <a:ext uri="{FF2B5EF4-FFF2-40B4-BE49-F238E27FC236}">
                <a16:creationId xmlns:a16="http://schemas.microsoft.com/office/drawing/2014/main" id="{1734657F-2D90-4F14-BA04-BE8747323F5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4818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71E01-2213-45F8-AFE9-227A0764C216}"/>
              </a:ext>
            </a:extLst>
          </p:cNvPr>
          <p:cNvSpPr>
            <a:spLocks noGrp="1"/>
          </p:cNvSpPr>
          <p:nvPr>
            <p:ph type="title"/>
          </p:nvPr>
        </p:nvSpPr>
        <p:spPr/>
        <p:txBody>
          <a:bodyPr/>
          <a:lstStyle/>
          <a:p>
            <a:r>
              <a:rPr lang="en-US" altLang="zh-CN" dirty="0"/>
              <a:t>Embedding + MLP</a:t>
            </a:r>
            <a:endParaRPr lang="zh-CN" altLang="en-US" dirty="0"/>
          </a:p>
        </p:txBody>
      </p:sp>
      <p:sp>
        <p:nvSpPr>
          <p:cNvPr id="3" name="内容占位符 2">
            <a:extLst>
              <a:ext uri="{FF2B5EF4-FFF2-40B4-BE49-F238E27FC236}">
                <a16:creationId xmlns:a16="http://schemas.microsoft.com/office/drawing/2014/main" id="{C053E5ED-A431-4936-96BC-94F41FFEC149}"/>
              </a:ext>
            </a:extLst>
          </p:cNvPr>
          <p:cNvSpPr>
            <a:spLocks noGrp="1"/>
          </p:cNvSpPr>
          <p:nvPr>
            <p:ph idx="1"/>
          </p:nvPr>
        </p:nvSpPr>
        <p:spPr>
          <a:xfrm>
            <a:off x="838200" y="1825625"/>
            <a:ext cx="4710344" cy="4351338"/>
          </a:xfrm>
        </p:spPr>
        <p:txBody>
          <a:bodyPr/>
          <a:lstStyle/>
          <a:p>
            <a:r>
              <a:rPr lang="zh-CN" altLang="en-US" dirty="0"/>
              <a:t>对不同领域的特征进行嵌入</a:t>
            </a:r>
            <a:endParaRPr lang="en-US" altLang="zh-CN" dirty="0"/>
          </a:p>
          <a:p>
            <a:r>
              <a:rPr lang="zh-CN" altLang="en-US" dirty="0"/>
              <a:t>把这些向量拼接起来</a:t>
            </a:r>
            <a:endParaRPr lang="en-US" altLang="zh-CN" dirty="0"/>
          </a:p>
          <a:p>
            <a:r>
              <a:rPr lang="zh-CN" altLang="en-US" dirty="0"/>
              <a:t>多层感知机</a:t>
            </a:r>
            <a:endParaRPr lang="en-US" altLang="zh-CN" dirty="0"/>
          </a:p>
          <a:p>
            <a:endParaRPr lang="en-US" altLang="zh-CN" dirty="0"/>
          </a:p>
          <a:p>
            <a:r>
              <a:rPr lang="zh-CN" altLang="en-US" dirty="0"/>
              <a:t>缺点：</a:t>
            </a:r>
            <a:endParaRPr lang="en-US" altLang="zh-CN" dirty="0"/>
          </a:p>
          <a:p>
            <a:pPr lvl="1"/>
            <a:r>
              <a:rPr lang="zh-CN" altLang="en-US" dirty="0"/>
              <a:t>只学习高阶特征组合，对于低阶或者手动的特征组合不够兼容</a:t>
            </a:r>
            <a:endParaRPr lang="en-US" altLang="zh-CN" dirty="0"/>
          </a:p>
          <a:p>
            <a:pPr lvl="1"/>
            <a:r>
              <a:rPr lang="zh-CN" altLang="en-US" dirty="0"/>
              <a:t>参数过多，学习困难</a:t>
            </a:r>
          </a:p>
        </p:txBody>
      </p:sp>
      <p:pic>
        <p:nvPicPr>
          <p:cNvPr id="4" name="图片 3">
            <a:extLst>
              <a:ext uri="{FF2B5EF4-FFF2-40B4-BE49-F238E27FC236}">
                <a16:creationId xmlns:a16="http://schemas.microsoft.com/office/drawing/2014/main" id="{1219204E-C24B-4F29-B49C-14A355D1467B}"/>
              </a:ext>
            </a:extLst>
          </p:cNvPr>
          <p:cNvPicPr>
            <a:picLocks noChangeAspect="1"/>
          </p:cNvPicPr>
          <p:nvPr/>
        </p:nvPicPr>
        <p:blipFill>
          <a:blip r:embed="rId2"/>
          <a:stretch>
            <a:fillRect/>
          </a:stretch>
        </p:blipFill>
        <p:spPr>
          <a:xfrm>
            <a:off x="5446543" y="2441822"/>
            <a:ext cx="6572250" cy="3448050"/>
          </a:xfrm>
          <a:prstGeom prst="rect">
            <a:avLst/>
          </a:prstGeom>
        </p:spPr>
      </p:pic>
    </p:spTree>
    <p:extLst>
      <p:ext uri="{BB962C8B-B14F-4D97-AF65-F5344CB8AC3E}">
        <p14:creationId xmlns:p14="http://schemas.microsoft.com/office/powerpoint/2010/main" val="19284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88F57-115E-4F8D-9289-1D3694358A31}"/>
              </a:ext>
            </a:extLst>
          </p:cNvPr>
          <p:cNvSpPr>
            <a:spLocks noGrp="1"/>
          </p:cNvSpPr>
          <p:nvPr>
            <p:ph type="title"/>
          </p:nvPr>
        </p:nvSpPr>
        <p:spPr/>
        <p:txBody>
          <a:bodyPr/>
          <a:lstStyle/>
          <a:p>
            <a:r>
              <a:rPr lang="en-US" altLang="zh-CN" dirty="0"/>
              <a:t>Wide &amp; Deep(2016)</a:t>
            </a:r>
            <a:endParaRPr lang="zh-CN" altLang="en-US" dirty="0"/>
          </a:p>
        </p:txBody>
      </p:sp>
      <p:pic>
        <p:nvPicPr>
          <p:cNvPr id="4" name="图片 3">
            <a:extLst>
              <a:ext uri="{FF2B5EF4-FFF2-40B4-BE49-F238E27FC236}">
                <a16:creationId xmlns:a16="http://schemas.microsoft.com/office/drawing/2014/main" id="{5C2E10D0-5FD3-4E5F-AB24-730FA269165A}"/>
              </a:ext>
            </a:extLst>
          </p:cNvPr>
          <p:cNvPicPr>
            <a:picLocks noChangeAspect="1"/>
          </p:cNvPicPr>
          <p:nvPr/>
        </p:nvPicPr>
        <p:blipFill>
          <a:blip r:embed="rId2"/>
          <a:stretch>
            <a:fillRect/>
          </a:stretch>
        </p:blipFill>
        <p:spPr>
          <a:xfrm>
            <a:off x="5217178" y="2330450"/>
            <a:ext cx="6638925" cy="4162425"/>
          </a:xfrm>
          <a:prstGeom prst="rect">
            <a:avLst/>
          </a:prstGeom>
        </p:spPr>
      </p:pic>
      <p:sp>
        <p:nvSpPr>
          <p:cNvPr id="3" name="内容占位符 2">
            <a:extLst>
              <a:ext uri="{FF2B5EF4-FFF2-40B4-BE49-F238E27FC236}">
                <a16:creationId xmlns:a16="http://schemas.microsoft.com/office/drawing/2014/main" id="{58D14ECB-8142-4ED8-8280-AB426B71B808}"/>
              </a:ext>
            </a:extLst>
          </p:cNvPr>
          <p:cNvSpPr>
            <a:spLocks noGrp="1"/>
          </p:cNvSpPr>
          <p:nvPr>
            <p:ph idx="1"/>
          </p:nvPr>
        </p:nvSpPr>
        <p:spPr>
          <a:xfrm>
            <a:off x="838200" y="1825625"/>
            <a:ext cx="5257800" cy="4351338"/>
          </a:xfrm>
        </p:spPr>
        <p:txBody>
          <a:bodyPr/>
          <a:lstStyle/>
          <a:p>
            <a:r>
              <a:rPr lang="en-US" altLang="zh-CN" dirty="0"/>
              <a:t>Deep</a:t>
            </a:r>
            <a:r>
              <a:rPr lang="zh-CN" altLang="en-US" dirty="0"/>
              <a:t>部分是</a:t>
            </a:r>
            <a:r>
              <a:rPr lang="en-US" altLang="zh-CN" dirty="0"/>
              <a:t>Embedding + MLP</a:t>
            </a:r>
          </a:p>
          <a:p>
            <a:pPr lvl="1"/>
            <a:r>
              <a:rPr lang="zh-CN" altLang="en-US" dirty="0"/>
              <a:t>挖掘高阶组合特征</a:t>
            </a:r>
            <a:endParaRPr lang="en-US" altLang="zh-CN" dirty="0"/>
          </a:p>
          <a:p>
            <a:r>
              <a:rPr lang="en-US" altLang="zh-CN" dirty="0"/>
              <a:t>Wide</a:t>
            </a:r>
            <a:r>
              <a:rPr lang="zh-CN" altLang="en-US" dirty="0"/>
              <a:t>部分是</a:t>
            </a:r>
            <a:r>
              <a:rPr lang="en-US" altLang="zh-CN" dirty="0"/>
              <a:t>LR</a:t>
            </a:r>
          </a:p>
          <a:p>
            <a:pPr lvl="1"/>
            <a:r>
              <a:rPr lang="zh-CN" altLang="en-US" dirty="0"/>
              <a:t>可以特征工程</a:t>
            </a:r>
            <a:endParaRPr lang="en-US" altLang="zh-CN" dirty="0"/>
          </a:p>
          <a:p>
            <a:pPr lvl="1"/>
            <a:endParaRPr lang="zh-CN" altLang="en-US" dirty="0"/>
          </a:p>
        </p:txBody>
      </p:sp>
    </p:spTree>
    <p:extLst>
      <p:ext uri="{BB962C8B-B14F-4D97-AF65-F5344CB8AC3E}">
        <p14:creationId xmlns:p14="http://schemas.microsoft.com/office/powerpoint/2010/main" val="25346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3EAE7-FB62-44B0-8248-D7D3F5F1A945}"/>
              </a:ext>
            </a:extLst>
          </p:cNvPr>
          <p:cNvSpPr>
            <a:spLocks noGrp="1"/>
          </p:cNvSpPr>
          <p:nvPr>
            <p:ph type="title"/>
          </p:nvPr>
        </p:nvSpPr>
        <p:spPr/>
        <p:txBody>
          <a:bodyPr/>
          <a:lstStyle/>
          <a:p>
            <a:r>
              <a:rPr lang="en-US" altLang="zh-CN" dirty="0" err="1"/>
              <a:t>DeepCross</a:t>
            </a:r>
            <a:r>
              <a:rPr lang="en-US" altLang="zh-CN" dirty="0"/>
              <a:t>(2016)</a:t>
            </a:r>
            <a:endParaRPr lang="zh-CN" altLang="en-US" dirty="0"/>
          </a:p>
        </p:txBody>
      </p:sp>
      <p:sp>
        <p:nvSpPr>
          <p:cNvPr id="3" name="内容占位符 2">
            <a:extLst>
              <a:ext uri="{FF2B5EF4-FFF2-40B4-BE49-F238E27FC236}">
                <a16:creationId xmlns:a16="http://schemas.microsoft.com/office/drawing/2014/main" id="{4BA8413F-E716-4142-997D-DB250518932E}"/>
              </a:ext>
            </a:extLst>
          </p:cNvPr>
          <p:cNvSpPr>
            <a:spLocks noGrp="1"/>
          </p:cNvSpPr>
          <p:nvPr>
            <p:ph idx="1"/>
          </p:nvPr>
        </p:nvSpPr>
        <p:spPr/>
        <p:txBody>
          <a:bodyPr/>
          <a:lstStyle/>
          <a:p>
            <a:r>
              <a:rPr lang="zh-CN" altLang="en-US" dirty="0"/>
              <a:t>将</a:t>
            </a:r>
            <a:r>
              <a:rPr lang="en-US" altLang="zh-CN" dirty="0" err="1"/>
              <a:t>Embedding+MLP</a:t>
            </a:r>
            <a:r>
              <a:rPr lang="zh-CN" altLang="en-US" dirty="0"/>
              <a:t>的</a:t>
            </a:r>
            <a:r>
              <a:rPr lang="en-US" altLang="zh-CN" dirty="0"/>
              <a:t>MLP</a:t>
            </a:r>
            <a:r>
              <a:rPr lang="zh-CN" altLang="en-US" dirty="0"/>
              <a:t>部分替换成了残差网络</a:t>
            </a:r>
            <a:endParaRPr lang="en-US" altLang="zh-CN" dirty="0"/>
          </a:p>
          <a:p>
            <a:endParaRPr lang="zh-CN" altLang="en-US" dirty="0"/>
          </a:p>
        </p:txBody>
      </p:sp>
      <p:pic>
        <p:nvPicPr>
          <p:cNvPr id="4" name="图片 3">
            <a:extLst>
              <a:ext uri="{FF2B5EF4-FFF2-40B4-BE49-F238E27FC236}">
                <a16:creationId xmlns:a16="http://schemas.microsoft.com/office/drawing/2014/main" id="{965C027E-B529-4FA9-8892-80286ED88AC4}"/>
              </a:ext>
            </a:extLst>
          </p:cNvPr>
          <p:cNvPicPr>
            <a:picLocks noChangeAspect="1"/>
          </p:cNvPicPr>
          <p:nvPr/>
        </p:nvPicPr>
        <p:blipFill>
          <a:blip r:embed="rId2"/>
          <a:stretch>
            <a:fillRect/>
          </a:stretch>
        </p:blipFill>
        <p:spPr>
          <a:xfrm>
            <a:off x="2871787" y="2747443"/>
            <a:ext cx="6448425" cy="3286125"/>
          </a:xfrm>
          <a:prstGeom prst="rect">
            <a:avLst/>
          </a:prstGeom>
        </p:spPr>
      </p:pic>
    </p:spTree>
    <p:extLst>
      <p:ext uri="{BB962C8B-B14F-4D97-AF65-F5344CB8AC3E}">
        <p14:creationId xmlns:p14="http://schemas.microsoft.com/office/powerpoint/2010/main" val="132752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DCAA0-C5BE-4876-9C46-6E8BECFE422C}"/>
              </a:ext>
            </a:extLst>
          </p:cNvPr>
          <p:cNvSpPr>
            <a:spLocks noGrp="1"/>
          </p:cNvSpPr>
          <p:nvPr>
            <p:ph type="title"/>
          </p:nvPr>
        </p:nvSpPr>
        <p:spPr/>
        <p:txBody>
          <a:bodyPr/>
          <a:lstStyle/>
          <a:p>
            <a:r>
              <a:rPr lang="en-US" altLang="zh-CN" dirty="0"/>
              <a:t>DIN(2017)</a:t>
            </a:r>
            <a:endParaRPr lang="zh-CN" altLang="en-US" dirty="0"/>
          </a:p>
        </p:txBody>
      </p:sp>
      <p:sp>
        <p:nvSpPr>
          <p:cNvPr id="3" name="内容占位符 2">
            <a:extLst>
              <a:ext uri="{FF2B5EF4-FFF2-40B4-BE49-F238E27FC236}">
                <a16:creationId xmlns:a16="http://schemas.microsoft.com/office/drawing/2014/main" id="{E4EB7698-CEE9-47B2-A084-5CC2C973D180}"/>
              </a:ext>
            </a:extLst>
          </p:cNvPr>
          <p:cNvSpPr>
            <a:spLocks noGrp="1"/>
          </p:cNvSpPr>
          <p:nvPr>
            <p:ph idx="1"/>
          </p:nvPr>
        </p:nvSpPr>
        <p:spPr>
          <a:xfrm>
            <a:off x="838200" y="1825625"/>
            <a:ext cx="4452257" cy="4667250"/>
          </a:xfrm>
        </p:spPr>
        <p:txBody>
          <a:bodyPr>
            <a:normAutofit/>
          </a:bodyPr>
          <a:lstStyle/>
          <a:p>
            <a:r>
              <a:rPr lang="zh-CN" altLang="en-US" dirty="0"/>
              <a:t>对同领域历史信息引入注意力机制</a:t>
            </a:r>
            <a:endParaRPr lang="en-US" altLang="zh-CN" dirty="0"/>
          </a:p>
          <a:p>
            <a:r>
              <a:rPr lang="zh-CN" altLang="en-US" dirty="0"/>
              <a:t>历史特征进行加权求和，以加强其感兴趣的特征的影响。</a:t>
            </a:r>
            <a:endParaRPr lang="en-US" altLang="zh-CN" dirty="0"/>
          </a:p>
          <a:p>
            <a:r>
              <a:rPr lang="zh-CN" altLang="en-US" dirty="0"/>
              <a:t>用户的每个领域的历史特征权重则由该历史特征及其对应备选广告特征通过一个子网络得到。</a:t>
            </a:r>
          </a:p>
        </p:txBody>
      </p:sp>
      <p:pic>
        <p:nvPicPr>
          <p:cNvPr id="4" name="图片 3">
            <a:extLst>
              <a:ext uri="{FF2B5EF4-FFF2-40B4-BE49-F238E27FC236}">
                <a16:creationId xmlns:a16="http://schemas.microsoft.com/office/drawing/2014/main" id="{F8DA5535-1F81-4836-9EED-06A9017BE64A}"/>
              </a:ext>
            </a:extLst>
          </p:cNvPr>
          <p:cNvPicPr>
            <a:picLocks noChangeAspect="1"/>
          </p:cNvPicPr>
          <p:nvPr/>
        </p:nvPicPr>
        <p:blipFill>
          <a:blip r:embed="rId2"/>
          <a:stretch>
            <a:fillRect/>
          </a:stretch>
        </p:blipFill>
        <p:spPr>
          <a:xfrm>
            <a:off x="5623890" y="1690688"/>
            <a:ext cx="6410325" cy="3914775"/>
          </a:xfrm>
          <a:prstGeom prst="rect">
            <a:avLst/>
          </a:prstGeom>
        </p:spPr>
      </p:pic>
    </p:spTree>
    <p:extLst>
      <p:ext uri="{BB962C8B-B14F-4D97-AF65-F5344CB8AC3E}">
        <p14:creationId xmlns:p14="http://schemas.microsoft.com/office/powerpoint/2010/main" val="362791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DDB6-4B39-494D-896B-5E4C93283AFD}"/>
              </a:ext>
            </a:extLst>
          </p:cNvPr>
          <p:cNvSpPr>
            <a:spLocks noGrp="1"/>
          </p:cNvSpPr>
          <p:nvPr>
            <p:ph type="title"/>
          </p:nvPr>
        </p:nvSpPr>
        <p:spPr/>
        <p:txBody>
          <a:bodyPr/>
          <a:lstStyle/>
          <a:p>
            <a:r>
              <a:rPr lang="en-US" altLang="zh-CN" dirty="0"/>
              <a:t>FNN(2016)</a:t>
            </a:r>
            <a:endParaRPr lang="zh-CN" altLang="en-US" dirty="0"/>
          </a:p>
        </p:txBody>
      </p:sp>
      <p:sp>
        <p:nvSpPr>
          <p:cNvPr id="3" name="内容占位符 2">
            <a:extLst>
              <a:ext uri="{FF2B5EF4-FFF2-40B4-BE49-F238E27FC236}">
                <a16:creationId xmlns:a16="http://schemas.microsoft.com/office/drawing/2014/main" id="{C88E4F67-D9B7-4B04-B852-8586C96620CA}"/>
              </a:ext>
            </a:extLst>
          </p:cNvPr>
          <p:cNvSpPr>
            <a:spLocks noGrp="1"/>
          </p:cNvSpPr>
          <p:nvPr>
            <p:ph idx="1"/>
          </p:nvPr>
        </p:nvSpPr>
        <p:spPr/>
        <p:txBody>
          <a:bodyPr/>
          <a:lstStyle/>
          <a:p>
            <a:r>
              <a:rPr lang="zh-CN" altLang="en-US" dirty="0"/>
              <a:t>一种特殊的</a:t>
            </a:r>
            <a:r>
              <a:rPr lang="en-US" altLang="zh-CN" dirty="0"/>
              <a:t>Embedding + MLP</a:t>
            </a:r>
          </a:p>
          <a:p>
            <a:r>
              <a:rPr lang="en-US" altLang="zh-CN" dirty="0"/>
              <a:t>FM</a:t>
            </a:r>
            <a:r>
              <a:rPr lang="zh-CN" altLang="en-US" dirty="0"/>
              <a:t>预训练</a:t>
            </a:r>
            <a:r>
              <a:rPr lang="en-US" altLang="zh-CN" dirty="0"/>
              <a:t>embedding</a:t>
            </a:r>
          </a:p>
          <a:p>
            <a:r>
              <a:rPr lang="zh-CN" altLang="en-US" dirty="0"/>
              <a:t>各特征维度一致</a:t>
            </a:r>
          </a:p>
        </p:txBody>
      </p:sp>
      <p:pic>
        <p:nvPicPr>
          <p:cNvPr id="4" name="图片 3">
            <a:extLst>
              <a:ext uri="{FF2B5EF4-FFF2-40B4-BE49-F238E27FC236}">
                <a16:creationId xmlns:a16="http://schemas.microsoft.com/office/drawing/2014/main" id="{B367AFDA-306E-450C-AC63-48F0B6A9BB6C}"/>
              </a:ext>
            </a:extLst>
          </p:cNvPr>
          <p:cNvPicPr>
            <a:picLocks noChangeAspect="1"/>
          </p:cNvPicPr>
          <p:nvPr/>
        </p:nvPicPr>
        <p:blipFill>
          <a:blip r:embed="rId2"/>
          <a:stretch>
            <a:fillRect/>
          </a:stretch>
        </p:blipFill>
        <p:spPr>
          <a:xfrm>
            <a:off x="5024031" y="2749550"/>
            <a:ext cx="6972300" cy="3562350"/>
          </a:xfrm>
          <a:prstGeom prst="rect">
            <a:avLst/>
          </a:prstGeom>
        </p:spPr>
      </p:pic>
    </p:spTree>
    <p:extLst>
      <p:ext uri="{BB962C8B-B14F-4D97-AF65-F5344CB8AC3E}">
        <p14:creationId xmlns:p14="http://schemas.microsoft.com/office/powerpoint/2010/main" val="379678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0F27C-26BD-40AA-AA15-680E158D2989}"/>
              </a:ext>
            </a:extLst>
          </p:cNvPr>
          <p:cNvSpPr>
            <a:spLocks noGrp="1"/>
          </p:cNvSpPr>
          <p:nvPr>
            <p:ph type="title"/>
          </p:nvPr>
        </p:nvSpPr>
        <p:spPr/>
        <p:txBody>
          <a:bodyPr/>
          <a:lstStyle/>
          <a:p>
            <a:r>
              <a:rPr lang="en-US" altLang="zh-CN" dirty="0"/>
              <a:t>NFM(2017)</a:t>
            </a:r>
            <a:endParaRPr lang="zh-CN" altLang="en-US" dirty="0"/>
          </a:p>
        </p:txBody>
      </p:sp>
      <p:pic>
        <p:nvPicPr>
          <p:cNvPr id="4" name="图片 3">
            <a:extLst>
              <a:ext uri="{FF2B5EF4-FFF2-40B4-BE49-F238E27FC236}">
                <a16:creationId xmlns:a16="http://schemas.microsoft.com/office/drawing/2014/main" id="{5D5ABA10-5561-46A8-ADCF-928F3F158795}"/>
              </a:ext>
            </a:extLst>
          </p:cNvPr>
          <p:cNvPicPr>
            <a:picLocks noChangeAspect="1"/>
          </p:cNvPicPr>
          <p:nvPr/>
        </p:nvPicPr>
        <p:blipFill>
          <a:blip r:embed="rId2"/>
          <a:stretch>
            <a:fillRect/>
          </a:stretch>
        </p:blipFill>
        <p:spPr>
          <a:xfrm>
            <a:off x="5567946" y="1974298"/>
            <a:ext cx="6486525" cy="3114675"/>
          </a:xfrm>
          <a:prstGeom prst="rect">
            <a:avLst/>
          </a:prstGeom>
        </p:spPr>
      </p:pic>
      <p:sp>
        <p:nvSpPr>
          <p:cNvPr id="3" name="内容占位符 2">
            <a:extLst>
              <a:ext uri="{FF2B5EF4-FFF2-40B4-BE49-F238E27FC236}">
                <a16:creationId xmlns:a16="http://schemas.microsoft.com/office/drawing/2014/main" id="{88E45E3C-518D-4EEF-9775-A8134427F92A}"/>
              </a:ext>
            </a:extLst>
          </p:cNvPr>
          <p:cNvSpPr>
            <a:spLocks noGrp="1"/>
          </p:cNvSpPr>
          <p:nvPr>
            <p:ph idx="1"/>
          </p:nvPr>
        </p:nvSpPr>
        <p:spPr>
          <a:xfrm>
            <a:off x="838200" y="1825625"/>
            <a:ext cx="5002763" cy="4351338"/>
          </a:xfrm>
        </p:spPr>
        <p:txBody>
          <a:bodyPr/>
          <a:lstStyle/>
          <a:p>
            <a:r>
              <a:rPr lang="en-US" altLang="zh-CN" dirty="0"/>
              <a:t>FM</a:t>
            </a:r>
            <a:r>
              <a:rPr lang="zh-CN" altLang="en-US" dirty="0"/>
              <a:t>嵌入后内积求和没有充分利用二阶特征组合的信息</a:t>
            </a:r>
            <a:endParaRPr lang="en-US" altLang="zh-CN" dirty="0"/>
          </a:p>
          <a:p>
            <a:r>
              <a:rPr lang="zh-CN" altLang="en-US" dirty="0"/>
              <a:t>第二层利用元素级别的乘法得到同维度的向量，作为</a:t>
            </a:r>
            <a:r>
              <a:rPr lang="en-US" altLang="zh-CN" dirty="0"/>
              <a:t>MLP</a:t>
            </a:r>
            <a:r>
              <a:rPr lang="zh-CN" altLang="en-US" dirty="0"/>
              <a:t>的输入</a:t>
            </a:r>
            <a:endParaRPr lang="en-US" altLang="zh-CN" dirty="0"/>
          </a:p>
          <a:p>
            <a:r>
              <a:rPr lang="zh-CN" altLang="en-US" dirty="0"/>
              <a:t>比</a:t>
            </a:r>
            <a:r>
              <a:rPr lang="en-US" altLang="zh-CN" dirty="0"/>
              <a:t>FNN</a:t>
            </a:r>
            <a:r>
              <a:rPr lang="zh-CN" altLang="en-US" dirty="0"/>
              <a:t>拼接后输入</a:t>
            </a:r>
            <a:r>
              <a:rPr lang="en-US" altLang="zh-CN" dirty="0"/>
              <a:t>MLP</a:t>
            </a:r>
            <a:r>
              <a:rPr lang="zh-CN" altLang="en-US" dirty="0"/>
              <a:t>，参数更少</a:t>
            </a:r>
          </a:p>
        </p:txBody>
      </p:sp>
    </p:spTree>
    <p:extLst>
      <p:ext uri="{BB962C8B-B14F-4D97-AF65-F5344CB8AC3E}">
        <p14:creationId xmlns:p14="http://schemas.microsoft.com/office/powerpoint/2010/main" val="402484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3FAAE-8E42-4A02-BF17-3269FB91FF48}"/>
              </a:ext>
            </a:extLst>
          </p:cNvPr>
          <p:cNvSpPr>
            <a:spLocks noGrp="1"/>
          </p:cNvSpPr>
          <p:nvPr>
            <p:ph type="title"/>
          </p:nvPr>
        </p:nvSpPr>
        <p:spPr/>
        <p:txBody>
          <a:bodyPr/>
          <a:lstStyle/>
          <a:p>
            <a:r>
              <a:rPr lang="en-US" altLang="zh-CN" dirty="0" err="1"/>
              <a:t>DeepFM</a:t>
            </a:r>
            <a:r>
              <a:rPr lang="en-US" altLang="zh-CN" dirty="0"/>
              <a:t>(2017)</a:t>
            </a:r>
            <a:endParaRPr lang="zh-CN" altLang="en-US" dirty="0"/>
          </a:p>
        </p:txBody>
      </p:sp>
      <p:sp>
        <p:nvSpPr>
          <p:cNvPr id="3" name="内容占位符 2">
            <a:extLst>
              <a:ext uri="{FF2B5EF4-FFF2-40B4-BE49-F238E27FC236}">
                <a16:creationId xmlns:a16="http://schemas.microsoft.com/office/drawing/2014/main" id="{E5D6BD84-A7BE-49DA-83CD-FCBCB12566E8}"/>
              </a:ext>
            </a:extLst>
          </p:cNvPr>
          <p:cNvSpPr>
            <a:spLocks noGrp="1"/>
          </p:cNvSpPr>
          <p:nvPr>
            <p:ph idx="1"/>
          </p:nvPr>
        </p:nvSpPr>
        <p:spPr>
          <a:xfrm>
            <a:off x="838201" y="1825625"/>
            <a:ext cx="4568994" cy="4351338"/>
          </a:xfrm>
        </p:spPr>
        <p:txBody>
          <a:bodyPr/>
          <a:lstStyle/>
          <a:p>
            <a:r>
              <a:rPr lang="zh-CN" altLang="en-US" dirty="0"/>
              <a:t>将考虑领域信息的</a:t>
            </a:r>
            <a:r>
              <a:rPr lang="en-US" altLang="zh-CN" dirty="0"/>
              <a:t>FM</a:t>
            </a:r>
            <a:r>
              <a:rPr lang="zh-CN" altLang="en-US" dirty="0"/>
              <a:t>部分与</a:t>
            </a:r>
            <a:r>
              <a:rPr lang="en-US" altLang="zh-CN" dirty="0"/>
              <a:t>MLP</a:t>
            </a:r>
            <a:r>
              <a:rPr lang="zh-CN" altLang="en-US" dirty="0"/>
              <a:t>部分并联起来</a:t>
            </a:r>
            <a:endParaRPr lang="en-US" altLang="zh-CN" dirty="0"/>
          </a:p>
          <a:p>
            <a:r>
              <a:rPr lang="zh-CN" altLang="en-US" dirty="0"/>
              <a:t>考虑领域信息的</a:t>
            </a:r>
            <a:r>
              <a:rPr lang="en-US" altLang="zh-CN" dirty="0"/>
              <a:t>FM</a:t>
            </a:r>
            <a:r>
              <a:rPr lang="zh-CN" altLang="en-US" dirty="0"/>
              <a:t>部分的嵌入向量拼接起来作为</a:t>
            </a:r>
            <a:r>
              <a:rPr lang="en-US" altLang="zh-CN" dirty="0"/>
              <a:t>MLP</a:t>
            </a:r>
            <a:r>
              <a:rPr lang="zh-CN" altLang="en-US" dirty="0"/>
              <a:t>部分的输入特征</a:t>
            </a:r>
            <a:endParaRPr lang="en-US" altLang="zh-CN" dirty="0"/>
          </a:p>
          <a:p>
            <a:r>
              <a:rPr lang="en-US" altLang="zh-CN" dirty="0"/>
              <a:t>Wide</a:t>
            </a:r>
            <a:r>
              <a:rPr lang="zh-CN" altLang="en-US" dirty="0"/>
              <a:t>部分就是一个考虑领域信息的</a:t>
            </a:r>
            <a:r>
              <a:rPr lang="en-US" altLang="zh-CN" dirty="0"/>
              <a:t>FM</a:t>
            </a:r>
          </a:p>
        </p:txBody>
      </p:sp>
      <p:pic>
        <p:nvPicPr>
          <p:cNvPr id="5" name="图片 4">
            <a:extLst>
              <a:ext uri="{FF2B5EF4-FFF2-40B4-BE49-F238E27FC236}">
                <a16:creationId xmlns:a16="http://schemas.microsoft.com/office/drawing/2014/main" id="{50314766-CD83-43D6-956A-E4F52E430686}"/>
              </a:ext>
            </a:extLst>
          </p:cNvPr>
          <p:cNvPicPr>
            <a:picLocks noChangeAspect="1"/>
          </p:cNvPicPr>
          <p:nvPr/>
        </p:nvPicPr>
        <p:blipFill>
          <a:blip r:embed="rId2"/>
          <a:stretch>
            <a:fillRect/>
          </a:stretch>
        </p:blipFill>
        <p:spPr>
          <a:xfrm>
            <a:off x="5648325" y="1605059"/>
            <a:ext cx="6381750" cy="4095750"/>
          </a:xfrm>
          <a:prstGeom prst="rect">
            <a:avLst/>
          </a:prstGeom>
        </p:spPr>
      </p:pic>
    </p:spTree>
    <p:extLst>
      <p:ext uri="{BB962C8B-B14F-4D97-AF65-F5344CB8AC3E}">
        <p14:creationId xmlns:p14="http://schemas.microsoft.com/office/powerpoint/2010/main" val="321330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A9C89-F58E-44A4-A611-A3D8D2B6EA7A}"/>
              </a:ext>
            </a:extLst>
          </p:cNvPr>
          <p:cNvSpPr>
            <a:spLocks noGrp="1"/>
          </p:cNvSpPr>
          <p:nvPr>
            <p:ph type="title"/>
          </p:nvPr>
        </p:nvSpPr>
        <p:spPr/>
        <p:txBody>
          <a:bodyPr/>
          <a:lstStyle/>
          <a:p>
            <a:r>
              <a:rPr lang="en-US" altLang="zh-CN" dirty="0"/>
              <a:t>AFM(2017)</a:t>
            </a:r>
            <a:endParaRPr lang="zh-CN" altLang="en-US" dirty="0"/>
          </a:p>
        </p:txBody>
      </p:sp>
      <p:sp>
        <p:nvSpPr>
          <p:cNvPr id="3" name="内容占位符 2">
            <a:extLst>
              <a:ext uri="{FF2B5EF4-FFF2-40B4-BE49-F238E27FC236}">
                <a16:creationId xmlns:a16="http://schemas.microsoft.com/office/drawing/2014/main" id="{07798775-4FD1-410B-8A77-19953AEC7D3E}"/>
              </a:ext>
            </a:extLst>
          </p:cNvPr>
          <p:cNvSpPr>
            <a:spLocks noGrp="1"/>
          </p:cNvSpPr>
          <p:nvPr>
            <p:ph idx="1"/>
          </p:nvPr>
        </p:nvSpPr>
        <p:spPr>
          <a:xfrm>
            <a:off x="838200" y="1825625"/>
            <a:ext cx="5257800" cy="4351338"/>
          </a:xfrm>
        </p:spPr>
        <p:txBody>
          <a:bodyPr/>
          <a:lstStyle/>
          <a:p>
            <a:r>
              <a:rPr lang="zh-CN" altLang="en-US" dirty="0"/>
              <a:t>在</a:t>
            </a:r>
            <a:r>
              <a:rPr lang="en-US" altLang="zh-CN" dirty="0"/>
              <a:t>NFM</a:t>
            </a:r>
            <a:r>
              <a:rPr lang="zh-CN" altLang="en-US" dirty="0"/>
              <a:t>的基础上加了</a:t>
            </a:r>
            <a:r>
              <a:rPr lang="en-US" altLang="zh-CN" dirty="0"/>
              <a:t>attention</a:t>
            </a:r>
            <a:endParaRPr lang="zh-CN" altLang="en-US" dirty="0"/>
          </a:p>
        </p:txBody>
      </p:sp>
      <p:pic>
        <p:nvPicPr>
          <p:cNvPr id="4" name="图片 3">
            <a:extLst>
              <a:ext uri="{FF2B5EF4-FFF2-40B4-BE49-F238E27FC236}">
                <a16:creationId xmlns:a16="http://schemas.microsoft.com/office/drawing/2014/main" id="{0F860C41-8C04-49E2-9C4D-1827F11789E8}"/>
              </a:ext>
            </a:extLst>
          </p:cNvPr>
          <p:cNvPicPr>
            <a:picLocks noChangeAspect="1"/>
          </p:cNvPicPr>
          <p:nvPr/>
        </p:nvPicPr>
        <p:blipFill>
          <a:blip r:embed="rId2"/>
          <a:stretch>
            <a:fillRect/>
          </a:stretch>
        </p:blipFill>
        <p:spPr>
          <a:xfrm>
            <a:off x="2762250" y="2633663"/>
            <a:ext cx="6667500" cy="3543300"/>
          </a:xfrm>
          <a:prstGeom prst="rect">
            <a:avLst/>
          </a:prstGeom>
        </p:spPr>
      </p:pic>
    </p:spTree>
    <p:extLst>
      <p:ext uri="{BB962C8B-B14F-4D97-AF65-F5344CB8AC3E}">
        <p14:creationId xmlns:p14="http://schemas.microsoft.com/office/powerpoint/2010/main" val="19155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F7A0E-B2BB-4142-89AB-5C17F7BF051C}"/>
              </a:ext>
            </a:extLst>
          </p:cNvPr>
          <p:cNvSpPr>
            <a:spLocks noGrp="1"/>
          </p:cNvSpPr>
          <p:nvPr>
            <p:ph type="title"/>
          </p:nvPr>
        </p:nvSpPr>
        <p:spPr/>
        <p:txBody>
          <a:bodyPr/>
          <a:lstStyle/>
          <a:p>
            <a:r>
              <a:rPr lang="en-US" altLang="zh-CN" dirty="0"/>
              <a:t>PNN(2016)</a:t>
            </a:r>
            <a:endParaRPr lang="zh-CN" altLang="en-US" dirty="0"/>
          </a:p>
        </p:txBody>
      </p:sp>
      <p:sp>
        <p:nvSpPr>
          <p:cNvPr id="6" name="内容占位符 5">
            <a:extLst>
              <a:ext uri="{FF2B5EF4-FFF2-40B4-BE49-F238E27FC236}">
                <a16:creationId xmlns:a16="http://schemas.microsoft.com/office/drawing/2014/main" id="{AD983B21-A81C-4CBC-A8E5-EE4161335891}"/>
              </a:ext>
            </a:extLst>
          </p:cNvPr>
          <p:cNvSpPr>
            <a:spLocks noGrp="1"/>
          </p:cNvSpPr>
          <p:nvPr>
            <p:ph idx="1"/>
          </p:nvPr>
        </p:nvSpPr>
        <p:spPr/>
        <p:txBody>
          <a:bodyPr/>
          <a:lstStyle/>
          <a:p>
            <a:r>
              <a:rPr lang="en-US" altLang="zh-CN" dirty="0"/>
              <a:t>FM</a:t>
            </a:r>
            <a:r>
              <a:rPr lang="zh-CN" altLang="en-US" dirty="0"/>
              <a:t>乘积操作替换成向量积</a:t>
            </a:r>
            <a:endParaRPr lang="en-US" altLang="zh-CN" dirty="0"/>
          </a:p>
          <a:p>
            <a:pPr lvl="1"/>
            <a:r>
              <a:rPr lang="zh-CN" altLang="en-US" dirty="0"/>
              <a:t>内积</a:t>
            </a:r>
            <a:endParaRPr lang="en-US" altLang="zh-CN" dirty="0"/>
          </a:p>
          <a:p>
            <a:pPr lvl="1"/>
            <a:r>
              <a:rPr lang="zh-CN" altLang="en-US" dirty="0"/>
              <a:t>外积</a:t>
            </a:r>
            <a:endParaRPr lang="en-US" altLang="zh-CN" dirty="0"/>
          </a:p>
          <a:p>
            <a:pPr lvl="2"/>
            <a:r>
              <a:rPr lang="zh-CN" altLang="en-US" dirty="0"/>
              <a:t>得到的矩阵拉平</a:t>
            </a:r>
          </a:p>
        </p:txBody>
      </p:sp>
      <p:pic>
        <p:nvPicPr>
          <p:cNvPr id="7" name="图片 6">
            <a:extLst>
              <a:ext uri="{FF2B5EF4-FFF2-40B4-BE49-F238E27FC236}">
                <a16:creationId xmlns:a16="http://schemas.microsoft.com/office/drawing/2014/main" id="{8451F4A6-3D24-43D5-A19B-3BA1595699C7}"/>
              </a:ext>
            </a:extLst>
          </p:cNvPr>
          <p:cNvPicPr>
            <a:picLocks noChangeAspect="1"/>
          </p:cNvPicPr>
          <p:nvPr/>
        </p:nvPicPr>
        <p:blipFill>
          <a:blip r:embed="rId2"/>
          <a:stretch>
            <a:fillRect/>
          </a:stretch>
        </p:blipFill>
        <p:spPr>
          <a:xfrm>
            <a:off x="5277530" y="2391649"/>
            <a:ext cx="6600825" cy="3362325"/>
          </a:xfrm>
          <a:prstGeom prst="rect">
            <a:avLst/>
          </a:prstGeom>
        </p:spPr>
      </p:pic>
    </p:spTree>
    <p:extLst>
      <p:ext uri="{BB962C8B-B14F-4D97-AF65-F5344CB8AC3E}">
        <p14:creationId xmlns:p14="http://schemas.microsoft.com/office/powerpoint/2010/main" val="362423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48AC4-4C81-4AED-8DAA-EBD869B90758}"/>
              </a:ext>
            </a:extLst>
          </p:cNvPr>
          <p:cNvSpPr>
            <a:spLocks noGrp="1"/>
          </p:cNvSpPr>
          <p:nvPr>
            <p:ph type="title"/>
          </p:nvPr>
        </p:nvSpPr>
        <p:spPr/>
        <p:txBody>
          <a:bodyPr/>
          <a:lstStyle/>
          <a:p>
            <a:r>
              <a:rPr lang="en-US" altLang="zh-CN" dirty="0"/>
              <a:t>DCN(2017)</a:t>
            </a:r>
            <a:endParaRPr lang="zh-CN" altLang="en-US" dirty="0"/>
          </a:p>
        </p:txBody>
      </p:sp>
      <p:sp>
        <p:nvSpPr>
          <p:cNvPr id="3" name="内容占位符 2">
            <a:extLst>
              <a:ext uri="{FF2B5EF4-FFF2-40B4-BE49-F238E27FC236}">
                <a16:creationId xmlns:a16="http://schemas.microsoft.com/office/drawing/2014/main" id="{7385B6E6-E493-47A1-9B31-F46CCE53F8E8}"/>
              </a:ext>
            </a:extLst>
          </p:cNvPr>
          <p:cNvSpPr>
            <a:spLocks noGrp="1"/>
          </p:cNvSpPr>
          <p:nvPr>
            <p:ph idx="1"/>
          </p:nvPr>
        </p:nvSpPr>
        <p:spPr>
          <a:xfrm>
            <a:off x="838200" y="1825625"/>
            <a:ext cx="4806820" cy="4351338"/>
          </a:xfrm>
        </p:spPr>
        <p:txBody>
          <a:bodyPr/>
          <a:lstStyle/>
          <a:p>
            <a:r>
              <a:rPr lang="zh-CN" altLang="en-US" dirty="0"/>
              <a:t>将</a:t>
            </a:r>
            <a:r>
              <a:rPr lang="en-US" altLang="zh-CN" dirty="0"/>
              <a:t>FM</a:t>
            </a:r>
            <a:r>
              <a:rPr lang="zh-CN" altLang="en-US" dirty="0"/>
              <a:t>的过程在高阶特征组合上进行推广</a:t>
            </a:r>
            <a:endParaRPr lang="en-US" altLang="zh-CN" dirty="0"/>
          </a:p>
          <a:p>
            <a:r>
              <a:rPr lang="en-US" altLang="zh-CN" dirty="0"/>
              <a:t>Deep</a:t>
            </a:r>
            <a:r>
              <a:rPr lang="zh-CN" altLang="en-US" dirty="0"/>
              <a:t>部分是</a:t>
            </a:r>
            <a:r>
              <a:rPr lang="en-US" altLang="zh-CN" dirty="0"/>
              <a:t>MLP</a:t>
            </a:r>
          </a:p>
          <a:p>
            <a:r>
              <a:rPr lang="en-US" altLang="zh-CN" dirty="0"/>
              <a:t>Cross</a:t>
            </a:r>
            <a:r>
              <a:rPr lang="zh-CN" altLang="en-US" dirty="0"/>
              <a:t>部分是对</a:t>
            </a:r>
            <a:r>
              <a:rPr lang="en-US" altLang="zh-CN" dirty="0"/>
              <a:t>FM</a:t>
            </a:r>
            <a:r>
              <a:rPr lang="zh-CN" altLang="en-US" dirty="0"/>
              <a:t>的推广</a:t>
            </a:r>
          </a:p>
        </p:txBody>
      </p:sp>
      <p:pic>
        <p:nvPicPr>
          <p:cNvPr id="4" name="图片 3">
            <a:extLst>
              <a:ext uri="{FF2B5EF4-FFF2-40B4-BE49-F238E27FC236}">
                <a16:creationId xmlns:a16="http://schemas.microsoft.com/office/drawing/2014/main" id="{A377B801-D1C0-454B-919F-FC4D3C2D6329}"/>
              </a:ext>
            </a:extLst>
          </p:cNvPr>
          <p:cNvPicPr>
            <a:picLocks noChangeAspect="1"/>
          </p:cNvPicPr>
          <p:nvPr/>
        </p:nvPicPr>
        <p:blipFill>
          <a:blip r:embed="rId2"/>
          <a:stretch>
            <a:fillRect/>
          </a:stretch>
        </p:blipFill>
        <p:spPr>
          <a:xfrm>
            <a:off x="5819775" y="365125"/>
            <a:ext cx="6372225" cy="3695700"/>
          </a:xfrm>
          <a:prstGeom prst="rect">
            <a:avLst/>
          </a:prstGeom>
        </p:spPr>
      </p:pic>
      <p:pic>
        <p:nvPicPr>
          <p:cNvPr id="5" name="图片 4">
            <a:extLst>
              <a:ext uri="{FF2B5EF4-FFF2-40B4-BE49-F238E27FC236}">
                <a16:creationId xmlns:a16="http://schemas.microsoft.com/office/drawing/2014/main" id="{1E437EDC-D474-4AEC-B0B7-D083AD6B5C7F}"/>
              </a:ext>
            </a:extLst>
          </p:cNvPr>
          <p:cNvPicPr>
            <a:picLocks noChangeAspect="1"/>
          </p:cNvPicPr>
          <p:nvPr/>
        </p:nvPicPr>
        <p:blipFill>
          <a:blip r:embed="rId3"/>
          <a:stretch>
            <a:fillRect/>
          </a:stretch>
        </p:blipFill>
        <p:spPr>
          <a:xfrm>
            <a:off x="5997056" y="4001294"/>
            <a:ext cx="5880814" cy="2769614"/>
          </a:xfrm>
          <a:prstGeom prst="rect">
            <a:avLst/>
          </a:prstGeom>
        </p:spPr>
      </p:pic>
    </p:spTree>
    <p:extLst>
      <p:ext uri="{BB962C8B-B14F-4D97-AF65-F5344CB8AC3E}">
        <p14:creationId xmlns:p14="http://schemas.microsoft.com/office/powerpoint/2010/main" val="6776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AF914-6256-4011-B460-AA9BF4B23D96}"/>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93EA00B-45B0-4E68-84D1-FD3FD764A0DD}"/>
              </a:ext>
            </a:extLst>
          </p:cNvPr>
          <p:cNvSpPr>
            <a:spLocks noGrp="1"/>
          </p:cNvSpPr>
          <p:nvPr>
            <p:ph idx="1"/>
          </p:nvPr>
        </p:nvSpPr>
        <p:spPr>
          <a:xfrm>
            <a:off x="838200" y="1825625"/>
            <a:ext cx="10515600" cy="4667250"/>
          </a:xfrm>
        </p:spPr>
        <p:txBody>
          <a:bodyPr/>
          <a:lstStyle/>
          <a:p>
            <a:r>
              <a:rPr lang="zh-CN" altLang="en-US" dirty="0"/>
              <a:t>调研数据挖掘常用的模型</a:t>
            </a:r>
            <a:endParaRPr lang="en-US" altLang="zh-CN" dirty="0"/>
          </a:p>
          <a:p>
            <a:pPr lvl="1"/>
            <a:r>
              <a:rPr lang="en-US" altLang="zh-CN" dirty="0" err="1"/>
              <a:t>Xgboost</a:t>
            </a:r>
            <a:r>
              <a:rPr lang="zh-CN" altLang="en-US" dirty="0"/>
              <a:t>、</a:t>
            </a:r>
            <a:r>
              <a:rPr lang="en-US" altLang="zh-CN" dirty="0" err="1"/>
              <a:t>lightgbm</a:t>
            </a:r>
            <a:endParaRPr lang="en-US" altLang="zh-CN" dirty="0"/>
          </a:p>
          <a:p>
            <a:pPr lvl="1"/>
            <a:r>
              <a:rPr lang="zh-CN" altLang="en-US" dirty="0"/>
              <a:t>神经网络模型</a:t>
            </a:r>
            <a:endParaRPr lang="en-US" altLang="zh-CN" dirty="0"/>
          </a:p>
          <a:p>
            <a:r>
              <a:rPr lang="zh-CN" altLang="en-US" dirty="0"/>
              <a:t>调研特征工程的常用方法</a:t>
            </a:r>
            <a:endParaRPr lang="en-US" altLang="zh-CN" dirty="0"/>
          </a:p>
          <a:p>
            <a:pPr lvl="1"/>
            <a:r>
              <a:rPr lang="en-US" altLang="zh-CN" dirty="0"/>
              <a:t>TalkingData </a:t>
            </a:r>
            <a:r>
              <a:rPr lang="en-US" altLang="zh-CN" dirty="0" err="1"/>
              <a:t>AdTracking</a:t>
            </a:r>
            <a:r>
              <a:rPr lang="en-US" altLang="zh-CN" dirty="0"/>
              <a:t> Fraud Detection Challenge</a:t>
            </a:r>
          </a:p>
          <a:p>
            <a:pPr lvl="2"/>
            <a:r>
              <a:rPr lang="zh-CN" altLang="en-US" dirty="0"/>
              <a:t>时序数据</a:t>
            </a:r>
            <a:endParaRPr lang="en-US" altLang="zh-CN" dirty="0"/>
          </a:p>
          <a:p>
            <a:pPr lvl="2"/>
            <a:r>
              <a:rPr lang="zh-CN" altLang="en-US" dirty="0"/>
              <a:t>数据量巨大</a:t>
            </a:r>
            <a:endParaRPr lang="en-US" altLang="zh-CN" dirty="0"/>
          </a:p>
          <a:p>
            <a:pPr lvl="2"/>
            <a:r>
              <a:rPr lang="zh-CN" altLang="en-US" dirty="0"/>
              <a:t>类别严重不均衡</a:t>
            </a:r>
            <a:r>
              <a:rPr lang="en-US" altLang="zh-CN" dirty="0"/>
              <a:t>1:99</a:t>
            </a:r>
          </a:p>
          <a:p>
            <a:pPr lvl="1"/>
            <a:r>
              <a:rPr lang="en-US" altLang="zh-CN" dirty="0"/>
              <a:t>Home Credit Default Risk</a:t>
            </a:r>
          </a:p>
          <a:p>
            <a:pPr lvl="2"/>
            <a:r>
              <a:rPr lang="zh-CN" altLang="en-US" dirty="0"/>
              <a:t>多表</a:t>
            </a:r>
            <a:endParaRPr lang="en-US" altLang="zh-CN" dirty="0"/>
          </a:p>
        </p:txBody>
      </p:sp>
    </p:spTree>
    <p:extLst>
      <p:ext uri="{BB962C8B-B14F-4D97-AF65-F5344CB8AC3E}">
        <p14:creationId xmlns:p14="http://schemas.microsoft.com/office/powerpoint/2010/main" val="172031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E530F-B676-464D-B777-2E8F3CC9B928}"/>
              </a:ext>
            </a:extLst>
          </p:cNvPr>
          <p:cNvSpPr>
            <a:spLocks noGrp="1"/>
          </p:cNvSpPr>
          <p:nvPr>
            <p:ph type="title"/>
          </p:nvPr>
        </p:nvSpPr>
        <p:spPr/>
        <p:txBody>
          <a:bodyPr/>
          <a:lstStyle/>
          <a:p>
            <a:r>
              <a:rPr lang="zh-CN" altLang="en-US" dirty="0"/>
              <a:t>模型对比</a:t>
            </a:r>
          </a:p>
        </p:txBody>
      </p:sp>
      <p:pic>
        <p:nvPicPr>
          <p:cNvPr id="6" name="内容占位符 5">
            <a:extLst>
              <a:ext uri="{FF2B5EF4-FFF2-40B4-BE49-F238E27FC236}">
                <a16:creationId xmlns:a16="http://schemas.microsoft.com/office/drawing/2014/main" id="{5CCF4B83-73E3-468A-8584-FAF8532C451C}"/>
              </a:ext>
            </a:extLst>
          </p:cNvPr>
          <p:cNvPicPr>
            <a:picLocks noGrp="1" noChangeAspect="1"/>
          </p:cNvPicPr>
          <p:nvPr>
            <p:ph idx="1"/>
          </p:nvPr>
        </p:nvPicPr>
        <p:blipFill>
          <a:blip r:embed="rId2"/>
          <a:stretch>
            <a:fillRect/>
          </a:stretch>
        </p:blipFill>
        <p:spPr>
          <a:xfrm>
            <a:off x="1404937" y="2072481"/>
            <a:ext cx="9382125" cy="3857625"/>
          </a:xfrm>
          <a:prstGeom prst="rect">
            <a:avLst/>
          </a:prstGeom>
        </p:spPr>
      </p:pic>
    </p:spTree>
    <p:extLst>
      <p:ext uri="{BB962C8B-B14F-4D97-AF65-F5344CB8AC3E}">
        <p14:creationId xmlns:p14="http://schemas.microsoft.com/office/powerpoint/2010/main" val="402201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9333D-A58F-4A96-A3B4-3B55B0A7148C}"/>
              </a:ext>
            </a:extLst>
          </p:cNvPr>
          <p:cNvSpPr>
            <a:spLocks noGrp="1"/>
          </p:cNvSpPr>
          <p:nvPr>
            <p:ph type="title"/>
          </p:nvPr>
        </p:nvSpPr>
        <p:spPr/>
        <p:txBody>
          <a:bodyPr/>
          <a:lstStyle/>
          <a:p>
            <a:r>
              <a:rPr lang="en-US" altLang="zh-CN" dirty="0"/>
              <a:t>TD</a:t>
            </a:r>
            <a:endParaRPr lang="zh-CN" altLang="en-US" dirty="0"/>
          </a:p>
        </p:txBody>
      </p:sp>
      <p:sp>
        <p:nvSpPr>
          <p:cNvPr id="3" name="内容占位符 2">
            <a:extLst>
              <a:ext uri="{FF2B5EF4-FFF2-40B4-BE49-F238E27FC236}">
                <a16:creationId xmlns:a16="http://schemas.microsoft.com/office/drawing/2014/main" id="{EA12A800-3FAF-48CD-BF61-27F178A39E09}"/>
              </a:ext>
            </a:extLst>
          </p:cNvPr>
          <p:cNvSpPr>
            <a:spLocks noGrp="1"/>
          </p:cNvSpPr>
          <p:nvPr>
            <p:ph idx="1"/>
          </p:nvPr>
        </p:nvSpPr>
        <p:spPr/>
        <p:txBody>
          <a:bodyPr>
            <a:normAutofit lnSpcReduction="10000"/>
          </a:bodyPr>
          <a:lstStyle/>
          <a:p>
            <a:r>
              <a:rPr lang="zh-CN" altLang="en-US" dirty="0"/>
              <a:t>数据</a:t>
            </a:r>
            <a:endParaRPr lang="en-US" altLang="zh-CN" dirty="0"/>
          </a:p>
          <a:p>
            <a:pPr lvl="1"/>
            <a:r>
              <a:rPr lang="en-US" altLang="zh-CN" dirty="0" err="1"/>
              <a:t>ip</a:t>
            </a:r>
            <a:r>
              <a:rPr lang="en-US" altLang="zh-CN" dirty="0"/>
              <a:t>: </a:t>
            </a:r>
            <a:r>
              <a:rPr lang="en-US" altLang="zh-CN" dirty="0" err="1"/>
              <a:t>ip</a:t>
            </a:r>
            <a:r>
              <a:rPr lang="en-US" altLang="zh-CN" dirty="0"/>
              <a:t> address of click.</a:t>
            </a:r>
          </a:p>
          <a:p>
            <a:pPr lvl="1"/>
            <a:r>
              <a:rPr lang="en-US" altLang="zh-CN" dirty="0"/>
              <a:t>app: app id for marketing.</a:t>
            </a:r>
          </a:p>
          <a:p>
            <a:pPr lvl="1"/>
            <a:r>
              <a:rPr lang="en-US" altLang="zh-CN" dirty="0"/>
              <a:t>device: device type id of user mobile phone (e.g., </a:t>
            </a:r>
            <a:r>
              <a:rPr lang="en-US" altLang="zh-CN" dirty="0" err="1"/>
              <a:t>iphone</a:t>
            </a:r>
            <a:r>
              <a:rPr lang="en-US" altLang="zh-CN" dirty="0"/>
              <a:t> 6 plus, </a:t>
            </a:r>
            <a:r>
              <a:rPr lang="en-US" altLang="zh-CN" dirty="0" err="1"/>
              <a:t>iphone</a:t>
            </a:r>
            <a:r>
              <a:rPr lang="en-US" altLang="zh-CN" dirty="0"/>
              <a:t> 7, </a:t>
            </a:r>
            <a:r>
              <a:rPr lang="en-US" altLang="zh-CN" dirty="0" err="1"/>
              <a:t>huawei</a:t>
            </a:r>
            <a:r>
              <a:rPr lang="en-US" altLang="zh-CN" dirty="0"/>
              <a:t> mate 7, etc.)</a:t>
            </a:r>
          </a:p>
          <a:p>
            <a:pPr lvl="1"/>
            <a:r>
              <a:rPr lang="en-US" altLang="zh-CN" dirty="0" err="1"/>
              <a:t>os</a:t>
            </a:r>
            <a:r>
              <a:rPr lang="en-US" altLang="zh-CN" dirty="0"/>
              <a:t>: </a:t>
            </a:r>
            <a:r>
              <a:rPr lang="en-US" altLang="zh-CN" dirty="0" err="1"/>
              <a:t>os</a:t>
            </a:r>
            <a:r>
              <a:rPr lang="en-US" altLang="zh-CN" dirty="0"/>
              <a:t> version id of user mobile phone</a:t>
            </a:r>
          </a:p>
          <a:p>
            <a:pPr lvl="1"/>
            <a:r>
              <a:rPr lang="en-US" altLang="zh-CN" dirty="0"/>
              <a:t>channel: channel id of mobile ad publisher</a:t>
            </a:r>
          </a:p>
          <a:p>
            <a:pPr lvl="1"/>
            <a:r>
              <a:rPr lang="en-US" altLang="zh-CN" dirty="0" err="1"/>
              <a:t>click_time</a:t>
            </a:r>
            <a:r>
              <a:rPr lang="en-US" altLang="zh-CN" dirty="0"/>
              <a:t>: timestamp of click (UTC)</a:t>
            </a:r>
          </a:p>
          <a:p>
            <a:pPr lvl="1"/>
            <a:r>
              <a:rPr lang="en-US" altLang="zh-CN" dirty="0" err="1"/>
              <a:t>attributed_time</a:t>
            </a:r>
            <a:r>
              <a:rPr lang="en-US" altLang="zh-CN" dirty="0"/>
              <a:t>: if user download the app for after clicking an ad, this is the time of the app download</a:t>
            </a:r>
          </a:p>
          <a:p>
            <a:pPr lvl="1"/>
            <a:r>
              <a:rPr lang="en-US" altLang="zh-CN" dirty="0" err="1"/>
              <a:t>is_attributed</a:t>
            </a:r>
            <a:r>
              <a:rPr lang="en-US" altLang="zh-CN" dirty="0"/>
              <a:t>: the target that is to be predicted, indicating the app was downloaded</a:t>
            </a:r>
          </a:p>
        </p:txBody>
      </p:sp>
    </p:spTree>
    <p:extLst>
      <p:ext uri="{BB962C8B-B14F-4D97-AF65-F5344CB8AC3E}">
        <p14:creationId xmlns:p14="http://schemas.microsoft.com/office/powerpoint/2010/main" val="3897221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30912-AF7C-4F88-8E93-3A39FB44DBAD}"/>
              </a:ext>
            </a:extLst>
          </p:cNvPr>
          <p:cNvSpPr>
            <a:spLocks noGrp="1"/>
          </p:cNvSpPr>
          <p:nvPr>
            <p:ph type="title"/>
          </p:nvPr>
        </p:nvSpPr>
        <p:spPr/>
        <p:txBody>
          <a:bodyPr/>
          <a:lstStyle/>
          <a:p>
            <a:r>
              <a:rPr lang="en-US" altLang="zh-CN" dirty="0"/>
              <a:t>TD-1</a:t>
            </a:r>
            <a:r>
              <a:rPr lang="en-US" altLang="zh-CN" baseline="30000" dirty="0"/>
              <a:t>st</a:t>
            </a:r>
            <a:r>
              <a:rPr lang="en-US" altLang="zh-CN" dirty="0"/>
              <a:t> solution</a:t>
            </a:r>
            <a:endParaRPr lang="zh-CN" altLang="en-US" dirty="0"/>
          </a:p>
        </p:txBody>
      </p:sp>
      <p:sp>
        <p:nvSpPr>
          <p:cNvPr id="3" name="内容占位符 2">
            <a:extLst>
              <a:ext uri="{FF2B5EF4-FFF2-40B4-BE49-F238E27FC236}">
                <a16:creationId xmlns:a16="http://schemas.microsoft.com/office/drawing/2014/main" id="{E7ED896D-74BC-43E2-B88E-C6BC3FC264D5}"/>
              </a:ext>
            </a:extLst>
          </p:cNvPr>
          <p:cNvSpPr>
            <a:spLocks noGrp="1"/>
          </p:cNvSpPr>
          <p:nvPr>
            <p:ph idx="1"/>
          </p:nvPr>
        </p:nvSpPr>
        <p:spPr/>
        <p:txBody>
          <a:bodyPr>
            <a:normAutofit fontScale="92500" lnSpcReduction="10000"/>
          </a:bodyPr>
          <a:lstStyle/>
          <a:p>
            <a:r>
              <a:rPr lang="zh-CN" altLang="en-US" dirty="0"/>
              <a:t>特征工程</a:t>
            </a:r>
            <a:endParaRPr lang="en-US" altLang="zh-CN" dirty="0"/>
          </a:p>
          <a:p>
            <a:pPr lvl="1"/>
            <a:r>
              <a:rPr lang="zh-CN" altLang="en-US" dirty="0"/>
              <a:t>以</a:t>
            </a:r>
            <a:r>
              <a:rPr lang="en-US" altLang="zh-CN" dirty="0" err="1"/>
              <a:t>ip</a:t>
            </a:r>
            <a:r>
              <a:rPr lang="en-US" altLang="zh-CN" dirty="0"/>
              <a:t>, </a:t>
            </a:r>
            <a:r>
              <a:rPr lang="en-US" altLang="zh-CN" dirty="0" err="1"/>
              <a:t>os</a:t>
            </a:r>
            <a:r>
              <a:rPr lang="en-US" altLang="zh-CN" dirty="0"/>
              <a:t>, app, channel, device</a:t>
            </a:r>
            <a:r>
              <a:rPr lang="zh-CN" altLang="en-US" dirty="0"/>
              <a:t>两两组合，计算</a:t>
            </a:r>
            <a:endParaRPr lang="en-US" altLang="zh-CN" dirty="0"/>
          </a:p>
          <a:p>
            <a:pPr lvl="2"/>
            <a:r>
              <a:rPr lang="en-US" altLang="zh-CN" dirty="0"/>
              <a:t>1</a:t>
            </a:r>
            <a:r>
              <a:rPr lang="zh-CN" altLang="en-US" dirty="0"/>
              <a:t>小时、</a:t>
            </a:r>
            <a:r>
              <a:rPr lang="en-US" altLang="zh-CN" dirty="0"/>
              <a:t>6</a:t>
            </a:r>
            <a:r>
              <a:rPr lang="zh-CN" altLang="en-US" dirty="0"/>
              <a:t>小时内的点击量</a:t>
            </a:r>
            <a:endParaRPr lang="en-US" altLang="zh-CN" dirty="0"/>
          </a:p>
          <a:p>
            <a:pPr lvl="2"/>
            <a:r>
              <a:rPr lang="zh-CN" altLang="en-US" dirty="0"/>
              <a:t>上一次、下一次的点击时间差</a:t>
            </a:r>
            <a:endParaRPr lang="en-US" altLang="zh-CN" dirty="0"/>
          </a:p>
          <a:p>
            <a:pPr lvl="2"/>
            <a:r>
              <a:rPr lang="zh-CN" altLang="en-US" dirty="0"/>
              <a:t>平均点击率</a:t>
            </a:r>
            <a:endParaRPr lang="en-US" altLang="zh-CN" dirty="0"/>
          </a:p>
          <a:p>
            <a:pPr lvl="2"/>
            <a:r>
              <a:rPr lang="en-US" altLang="zh-CN" dirty="0" err="1"/>
              <a:t>Lb</a:t>
            </a:r>
            <a:r>
              <a:rPr lang="en-US" altLang="zh-CN" dirty="0"/>
              <a:t> 0.9808</a:t>
            </a:r>
          </a:p>
          <a:p>
            <a:pPr lvl="1"/>
            <a:r>
              <a:rPr lang="zh-CN" altLang="en-US" dirty="0"/>
              <a:t>利用</a:t>
            </a:r>
            <a:r>
              <a:rPr lang="en-US" altLang="zh-CN" dirty="0"/>
              <a:t>LDA</a:t>
            </a:r>
            <a:r>
              <a:rPr lang="zh-CN" altLang="en-US" dirty="0"/>
              <a:t>、</a:t>
            </a:r>
            <a:r>
              <a:rPr lang="en-US" altLang="zh-CN" dirty="0"/>
              <a:t>NMF</a:t>
            </a:r>
            <a:r>
              <a:rPr lang="zh-CN" altLang="en-US" dirty="0"/>
              <a:t>、</a:t>
            </a:r>
            <a:r>
              <a:rPr lang="en-US" altLang="zh-CN" dirty="0"/>
              <a:t>PCA</a:t>
            </a:r>
            <a:r>
              <a:rPr lang="zh-CN" altLang="en-US" dirty="0"/>
              <a:t>计算类别特征的</a:t>
            </a:r>
            <a:r>
              <a:rPr lang="en-US" altLang="zh-CN" dirty="0"/>
              <a:t>embedding</a:t>
            </a:r>
          </a:p>
          <a:p>
            <a:pPr lvl="2"/>
            <a:r>
              <a:rPr lang="zh-CN" altLang="en-US" dirty="0"/>
              <a:t>同一个</a:t>
            </a:r>
            <a:r>
              <a:rPr lang="en-US" altLang="zh-CN" dirty="0"/>
              <a:t>app</a:t>
            </a:r>
            <a:r>
              <a:rPr lang="zh-CN" altLang="en-US" dirty="0"/>
              <a:t>的</a:t>
            </a:r>
            <a:r>
              <a:rPr lang="en-US" altLang="zh-CN" dirty="0" err="1"/>
              <a:t>ips</a:t>
            </a:r>
            <a:r>
              <a:rPr lang="zh-CN" altLang="en-US" dirty="0"/>
              <a:t>作为一个文档，用</a:t>
            </a:r>
            <a:r>
              <a:rPr lang="en-US" altLang="zh-CN" dirty="0"/>
              <a:t>LDA</a:t>
            </a:r>
            <a:r>
              <a:rPr lang="zh-CN" altLang="en-US" dirty="0"/>
              <a:t>对</a:t>
            </a:r>
            <a:r>
              <a:rPr lang="en-US" altLang="zh-CN" dirty="0"/>
              <a:t>app</a:t>
            </a:r>
            <a:r>
              <a:rPr lang="zh-CN" altLang="en-US" dirty="0"/>
              <a:t>做</a:t>
            </a:r>
            <a:r>
              <a:rPr lang="en-US" altLang="zh-CN" dirty="0"/>
              <a:t>embedding</a:t>
            </a:r>
          </a:p>
          <a:p>
            <a:pPr lvl="2"/>
            <a:r>
              <a:rPr lang="zh-CN" altLang="en-US" dirty="0"/>
              <a:t>同样的方式对</a:t>
            </a:r>
            <a:r>
              <a:rPr lang="en-US" altLang="zh-CN" dirty="0" err="1"/>
              <a:t>os</a:t>
            </a:r>
            <a:r>
              <a:rPr lang="en-US" altLang="zh-CN" dirty="0"/>
              <a:t>, channel, device</a:t>
            </a:r>
            <a:r>
              <a:rPr lang="zh-CN" altLang="en-US" dirty="0"/>
              <a:t>也做了一遍</a:t>
            </a:r>
            <a:endParaRPr lang="en-US" altLang="zh-CN" dirty="0"/>
          </a:p>
          <a:p>
            <a:pPr lvl="2"/>
            <a:r>
              <a:rPr lang="en-US" altLang="zh-CN" dirty="0" err="1"/>
              <a:t>Lb</a:t>
            </a:r>
            <a:r>
              <a:rPr lang="en-US" altLang="zh-CN" dirty="0"/>
              <a:t> 0.9821</a:t>
            </a:r>
          </a:p>
          <a:p>
            <a:pPr lvl="1"/>
            <a:r>
              <a:rPr lang="zh-CN" altLang="en-US" dirty="0"/>
              <a:t>删除了除</a:t>
            </a:r>
            <a:r>
              <a:rPr lang="en-US" altLang="zh-CN" dirty="0"/>
              <a:t>app</a:t>
            </a:r>
            <a:r>
              <a:rPr lang="zh-CN" altLang="en-US" dirty="0"/>
              <a:t>以外的类别特征</a:t>
            </a:r>
            <a:endParaRPr lang="en-US" altLang="zh-CN" dirty="0"/>
          </a:p>
          <a:p>
            <a:pPr lvl="2"/>
            <a:r>
              <a:rPr lang="en-US" altLang="zh-CN" dirty="0" err="1"/>
              <a:t>Lb</a:t>
            </a:r>
            <a:r>
              <a:rPr lang="en-US" altLang="zh-CN" dirty="0"/>
              <a:t> 0.9828</a:t>
            </a:r>
          </a:p>
          <a:p>
            <a:pPr lvl="1"/>
            <a:r>
              <a:rPr lang="en-US" altLang="zh-CN" dirty="0"/>
              <a:t>646</a:t>
            </a:r>
            <a:r>
              <a:rPr lang="zh-CN" altLang="en-US" dirty="0"/>
              <a:t>个特征</a:t>
            </a:r>
          </a:p>
        </p:txBody>
      </p:sp>
    </p:spTree>
    <p:extLst>
      <p:ext uri="{BB962C8B-B14F-4D97-AF65-F5344CB8AC3E}">
        <p14:creationId xmlns:p14="http://schemas.microsoft.com/office/powerpoint/2010/main" val="25364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C3A2-99F7-427E-8629-288CDF24E2E2}"/>
              </a:ext>
            </a:extLst>
          </p:cNvPr>
          <p:cNvSpPr>
            <a:spLocks noGrp="1"/>
          </p:cNvSpPr>
          <p:nvPr>
            <p:ph type="title"/>
          </p:nvPr>
        </p:nvSpPr>
        <p:spPr/>
        <p:txBody>
          <a:bodyPr/>
          <a:lstStyle/>
          <a:p>
            <a:r>
              <a:rPr lang="en-US" altLang="zh-CN" dirty="0"/>
              <a:t>TD-1</a:t>
            </a:r>
            <a:r>
              <a:rPr lang="en-US" altLang="zh-CN" baseline="30000" dirty="0"/>
              <a:t>st</a:t>
            </a:r>
            <a:r>
              <a:rPr lang="en-US" altLang="zh-CN" dirty="0"/>
              <a:t> solution</a:t>
            </a:r>
            <a:endParaRPr lang="zh-CN" altLang="en-US" dirty="0"/>
          </a:p>
        </p:txBody>
      </p:sp>
      <p:sp>
        <p:nvSpPr>
          <p:cNvPr id="3" name="内容占位符 2">
            <a:extLst>
              <a:ext uri="{FF2B5EF4-FFF2-40B4-BE49-F238E27FC236}">
                <a16:creationId xmlns:a16="http://schemas.microsoft.com/office/drawing/2014/main" id="{083F6B98-B1C3-4E8B-B317-CF849F369D0A}"/>
              </a:ext>
            </a:extLst>
          </p:cNvPr>
          <p:cNvSpPr>
            <a:spLocks noGrp="1"/>
          </p:cNvSpPr>
          <p:nvPr>
            <p:ph idx="1"/>
          </p:nvPr>
        </p:nvSpPr>
        <p:spPr/>
        <p:txBody>
          <a:bodyPr/>
          <a:lstStyle/>
          <a:p>
            <a:r>
              <a:rPr lang="zh-CN" altLang="en-US" dirty="0"/>
              <a:t>验证集划分</a:t>
            </a:r>
            <a:endParaRPr lang="en-US" altLang="zh-CN" dirty="0"/>
          </a:p>
          <a:p>
            <a:pPr lvl="1"/>
            <a:r>
              <a:rPr lang="en-US" altLang="zh-CN" dirty="0"/>
              <a:t>7&amp;8</a:t>
            </a:r>
            <a:r>
              <a:rPr lang="zh-CN" altLang="en-US" dirty="0"/>
              <a:t>做训练 </a:t>
            </a:r>
            <a:r>
              <a:rPr lang="en-US" altLang="zh-CN" dirty="0"/>
              <a:t>9</a:t>
            </a:r>
            <a:r>
              <a:rPr lang="zh-CN" altLang="en-US" dirty="0"/>
              <a:t>做验证集</a:t>
            </a:r>
            <a:endParaRPr lang="en-US" altLang="zh-CN" dirty="0"/>
          </a:p>
          <a:p>
            <a:r>
              <a:rPr lang="zh-CN" altLang="en-US" dirty="0"/>
              <a:t>模型融合</a:t>
            </a:r>
            <a:endParaRPr lang="en-US" altLang="zh-CN" dirty="0"/>
          </a:p>
          <a:p>
            <a:pPr lvl="1"/>
            <a:r>
              <a:rPr lang="en-US" altLang="zh-CN" dirty="0"/>
              <a:t>5</a:t>
            </a:r>
            <a:r>
              <a:rPr lang="zh-CN" altLang="en-US" dirty="0"/>
              <a:t>个</a:t>
            </a:r>
            <a:r>
              <a:rPr lang="en-US" altLang="zh-CN" dirty="0" err="1"/>
              <a:t>Lightgbm</a:t>
            </a:r>
            <a:r>
              <a:rPr lang="zh-CN" altLang="en-US" dirty="0"/>
              <a:t>模型</a:t>
            </a:r>
            <a:endParaRPr lang="en-US" altLang="zh-CN" dirty="0"/>
          </a:p>
          <a:p>
            <a:pPr lvl="1"/>
            <a:r>
              <a:rPr lang="en-US" altLang="zh-CN" dirty="0"/>
              <a:t>3</a:t>
            </a:r>
            <a:r>
              <a:rPr lang="zh-CN" altLang="en-US" dirty="0"/>
              <a:t>个三层神经网络模型</a:t>
            </a:r>
            <a:endParaRPr lang="en-US" altLang="zh-CN" dirty="0"/>
          </a:p>
          <a:p>
            <a:pPr lvl="2"/>
            <a:r>
              <a:rPr lang="zh-CN" altLang="en-US" dirty="0"/>
              <a:t>调整了负采样比例，负样本更多了一些</a:t>
            </a:r>
          </a:p>
        </p:txBody>
      </p:sp>
    </p:spTree>
    <p:extLst>
      <p:ext uri="{BB962C8B-B14F-4D97-AF65-F5344CB8AC3E}">
        <p14:creationId xmlns:p14="http://schemas.microsoft.com/office/powerpoint/2010/main" val="242177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B6149-2F03-4BE7-94FF-E6E730B6DC11}"/>
              </a:ext>
            </a:extLst>
          </p:cNvPr>
          <p:cNvSpPr>
            <a:spLocks noGrp="1"/>
          </p:cNvSpPr>
          <p:nvPr>
            <p:ph type="title"/>
          </p:nvPr>
        </p:nvSpPr>
        <p:spPr/>
        <p:txBody>
          <a:bodyPr/>
          <a:lstStyle/>
          <a:p>
            <a:r>
              <a:rPr lang="en-US" altLang="zh-CN" dirty="0"/>
              <a:t>TD-3</a:t>
            </a:r>
            <a:r>
              <a:rPr lang="en-US" altLang="zh-CN" baseline="30000" dirty="0"/>
              <a:t>rd</a:t>
            </a:r>
            <a:r>
              <a:rPr lang="en-US" altLang="zh-CN" dirty="0"/>
              <a:t> solution</a:t>
            </a:r>
            <a:endParaRPr lang="zh-CN" altLang="en-US" dirty="0"/>
          </a:p>
        </p:txBody>
      </p:sp>
      <p:sp>
        <p:nvSpPr>
          <p:cNvPr id="3" name="内容占位符 2">
            <a:extLst>
              <a:ext uri="{FF2B5EF4-FFF2-40B4-BE49-F238E27FC236}">
                <a16:creationId xmlns:a16="http://schemas.microsoft.com/office/drawing/2014/main" id="{B2D27455-C556-4AAD-9A1C-0D7D8B318912}"/>
              </a:ext>
            </a:extLst>
          </p:cNvPr>
          <p:cNvSpPr>
            <a:spLocks noGrp="1"/>
          </p:cNvSpPr>
          <p:nvPr>
            <p:ph idx="1"/>
          </p:nvPr>
        </p:nvSpPr>
        <p:spPr>
          <a:xfrm>
            <a:off x="838201" y="1825625"/>
            <a:ext cx="8248910" cy="4351338"/>
          </a:xfrm>
        </p:spPr>
        <p:txBody>
          <a:bodyPr>
            <a:normAutofit lnSpcReduction="10000"/>
          </a:bodyPr>
          <a:lstStyle/>
          <a:p>
            <a:r>
              <a:rPr lang="zh-CN" altLang="en-US" dirty="0"/>
              <a:t>用</a:t>
            </a:r>
            <a:r>
              <a:rPr lang="en-US" altLang="zh-CN" dirty="0"/>
              <a:t>23</a:t>
            </a:r>
            <a:r>
              <a:rPr lang="zh-CN" altLang="en-US" dirty="0"/>
              <a:t>个特征的</a:t>
            </a:r>
            <a:r>
              <a:rPr lang="en-US" altLang="zh-CN" dirty="0" err="1"/>
              <a:t>lightgbm</a:t>
            </a:r>
            <a:r>
              <a:rPr lang="zh-CN" altLang="en-US" dirty="0"/>
              <a:t>得到</a:t>
            </a:r>
            <a:r>
              <a:rPr lang="en-US" altLang="zh-CN" dirty="0"/>
              <a:t>0.9817</a:t>
            </a:r>
            <a:r>
              <a:rPr lang="zh-CN" altLang="en-US" dirty="0"/>
              <a:t>，</a:t>
            </a:r>
            <a:r>
              <a:rPr lang="en-US" altLang="zh-CN" dirty="0"/>
              <a:t>NN</a:t>
            </a:r>
            <a:r>
              <a:rPr lang="zh-CN" altLang="en-US" dirty="0"/>
              <a:t>得到</a:t>
            </a:r>
            <a:r>
              <a:rPr lang="en-US" altLang="zh-CN" dirty="0"/>
              <a:t>0.9820</a:t>
            </a:r>
          </a:p>
          <a:p>
            <a:pPr lvl="1"/>
            <a:r>
              <a:rPr lang="zh-CN" altLang="en-US" dirty="0"/>
              <a:t>转化率特征</a:t>
            </a:r>
            <a:endParaRPr lang="en-US" altLang="zh-CN" dirty="0"/>
          </a:p>
          <a:p>
            <a:pPr lvl="2"/>
            <a:r>
              <a:rPr lang="en-US" altLang="zh-CN" dirty="0"/>
              <a:t>(App, channel,</a:t>
            </a:r>
            <a:r>
              <a:rPr lang="zh-CN" altLang="en-US" dirty="0"/>
              <a:t> </a:t>
            </a:r>
            <a:r>
              <a:rPr lang="en-US" altLang="zh-CN" dirty="0" err="1"/>
              <a:t>os</a:t>
            </a:r>
            <a:r>
              <a:rPr lang="en-US" altLang="zh-CN" dirty="0"/>
              <a:t>)</a:t>
            </a:r>
            <a:r>
              <a:rPr lang="zh-CN" altLang="en-US" dirty="0"/>
              <a:t>、</a:t>
            </a:r>
            <a:r>
              <a:rPr lang="en-US" altLang="zh-CN" dirty="0"/>
              <a:t>(Ip, app)</a:t>
            </a:r>
            <a:r>
              <a:rPr lang="zh-CN" altLang="en-US" dirty="0"/>
              <a:t>、</a:t>
            </a:r>
            <a:r>
              <a:rPr lang="en-US" altLang="zh-CN" dirty="0"/>
              <a:t>(Ip)</a:t>
            </a:r>
            <a:r>
              <a:rPr lang="zh-CN" altLang="en-US" dirty="0"/>
              <a:t>、</a:t>
            </a:r>
            <a:r>
              <a:rPr lang="en-US" altLang="zh-CN" dirty="0"/>
              <a:t>(App)</a:t>
            </a:r>
            <a:r>
              <a:rPr lang="zh-CN" altLang="en-US" dirty="0"/>
              <a:t>、</a:t>
            </a:r>
            <a:r>
              <a:rPr lang="en-US" altLang="zh-CN" dirty="0"/>
              <a:t>(</a:t>
            </a:r>
            <a:r>
              <a:rPr lang="en-US" altLang="zh-CN" dirty="0" err="1"/>
              <a:t>ip</a:t>
            </a:r>
            <a:r>
              <a:rPr lang="en-US" altLang="zh-CN" dirty="0"/>
              <a:t>,</a:t>
            </a:r>
            <a:r>
              <a:rPr lang="zh-CN" altLang="en-US" dirty="0"/>
              <a:t> </a:t>
            </a:r>
            <a:r>
              <a:rPr lang="en-US" altLang="zh-CN" dirty="0" err="1"/>
              <a:t>os</a:t>
            </a:r>
            <a:r>
              <a:rPr lang="en-US" altLang="zh-CN" dirty="0"/>
              <a:t>,</a:t>
            </a:r>
            <a:r>
              <a:rPr lang="zh-CN" altLang="en-US" dirty="0"/>
              <a:t> </a:t>
            </a:r>
            <a:r>
              <a:rPr lang="en-US" altLang="zh-CN" dirty="0"/>
              <a:t>device)</a:t>
            </a:r>
            <a:r>
              <a:rPr lang="zh-CN" altLang="en-US" dirty="0"/>
              <a:t>、</a:t>
            </a:r>
            <a:r>
              <a:rPr lang="en-US" altLang="zh-CN" dirty="0"/>
              <a:t>(</a:t>
            </a:r>
            <a:r>
              <a:rPr lang="en-US" altLang="zh-CN" dirty="0" err="1"/>
              <a:t>Ip,hour</a:t>
            </a:r>
            <a:r>
              <a:rPr lang="en-US" altLang="zh-CN" dirty="0"/>
              <a:t>)</a:t>
            </a:r>
          </a:p>
          <a:p>
            <a:pPr lvl="1"/>
            <a:r>
              <a:rPr lang="zh-CN" altLang="en-US" dirty="0"/>
              <a:t>点击顺序特征</a:t>
            </a:r>
            <a:endParaRPr lang="en-US" altLang="zh-CN" dirty="0"/>
          </a:p>
          <a:p>
            <a:pPr lvl="2"/>
            <a:r>
              <a:rPr lang="en-US" altLang="zh-CN" dirty="0"/>
              <a:t>(</a:t>
            </a:r>
            <a:r>
              <a:rPr lang="en-US" altLang="zh-CN" dirty="0" err="1"/>
              <a:t>ip</a:t>
            </a:r>
            <a:r>
              <a:rPr lang="en-US" altLang="zh-CN" dirty="0"/>
              <a:t>,</a:t>
            </a:r>
            <a:r>
              <a:rPr lang="zh-CN" altLang="en-US" dirty="0"/>
              <a:t> </a:t>
            </a:r>
            <a:r>
              <a:rPr lang="en-US" altLang="zh-CN" dirty="0" err="1"/>
              <a:t>os</a:t>
            </a:r>
            <a:r>
              <a:rPr lang="en-US" altLang="zh-CN" dirty="0"/>
              <a:t>, device)</a:t>
            </a:r>
            <a:r>
              <a:rPr lang="zh-CN" altLang="en-US" dirty="0"/>
              <a:t>、（</a:t>
            </a:r>
            <a:r>
              <a:rPr lang="en-US" altLang="zh-CN" dirty="0" err="1"/>
              <a:t>ip</a:t>
            </a:r>
            <a:r>
              <a:rPr lang="en-US" altLang="zh-CN" dirty="0"/>
              <a:t>, day, hour</a:t>
            </a:r>
            <a:r>
              <a:rPr lang="zh-CN" altLang="en-US" dirty="0"/>
              <a:t>）、</a:t>
            </a:r>
            <a:r>
              <a:rPr lang="en-US" altLang="zh-CN" dirty="0"/>
              <a:t>(</a:t>
            </a:r>
            <a:r>
              <a:rPr lang="en-US" altLang="zh-CN" dirty="0" err="1"/>
              <a:t>ip</a:t>
            </a:r>
            <a:r>
              <a:rPr lang="en-US" altLang="zh-CN" dirty="0"/>
              <a:t>)</a:t>
            </a:r>
            <a:r>
              <a:rPr lang="zh-CN" altLang="en-US" dirty="0"/>
              <a:t>、</a:t>
            </a:r>
            <a:r>
              <a:rPr lang="en-US" altLang="zh-CN" dirty="0"/>
              <a:t>(app, channel, </a:t>
            </a:r>
            <a:r>
              <a:rPr lang="en-US" altLang="zh-CN" dirty="0" err="1"/>
              <a:t>os</a:t>
            </a:r>
            <a:r>
              <a:rPr lang="en-US" altLang="zh-CN" dirty="0"/>
              <a:t>)</a:t>
            </a:r>
          </a:p>
          <a:p>
            <a:pPr lvl="1"/>
            <a:r>
              <a:rPr lang="zh-CN" altLang="en-US" dirty="0"/>
              <a:t>时间跨度特征</a:t>
            </a:r>
            <a:endParaRPr lang="en-US" altLang="zh-CN" dirty="0"/>
          </a:p>
          <a:p>
            <a:pPr lvl="2"/>
            <a:r>
              <a:rPr lang="en-US" altLang="zh-CN" dirty="0"/>
              <a:t>(Ip, app, </a:t>
            </a:r>
            <a:r>
              <a:rPr lang="en-US" altLang="zh-CN" dirty="0" err="1"/>
              <a:t>os</a:t>
            </a:r>
            <a:r>
              <a:rPr lang="en-US" altLang="zh-CN" dirty="0"/>
              <a:t>, device, day)</a:t>
            </a:r>
            <a:r>
              <a:rPr lang="zh-CN" altLang="en-US" dirty="0"/>
              <a:t>下一次和下两次点击的时间</a:t>
            </a:r>
            <a:endParaRPr lang="en-US" altLang="zh-CN" dirty="0"/>
          </a:p>
          <a:p>
            <a:pPr lvl="2"/>
            <a:r>
              <a:rPr lang="en-US" altLang="zh-CN" dirty="0"/>
              <a:t>(Ip, app, </a:t>
            </a:r>
            <a:r>
              <a:rPr lang="en-US" altLang="zh-CN" dirty="0" err="1"/>
              <a:t>os</a:t>
            </a:r>
            <a:r>
              <a:rPr lang="en-US" altLang="zh-CN" dirty="0"/>
              <a:t>, device, day)</a:t>
            </a:r>
            <a:r>
              <a:rPr lang="zh-CN" altLang="en-US" dirty="0"/>
              <a:t>下一次点击的时间跨度</a:t>
            </a:r>
            <a:endParaRPr lang="en-US" altLang="zh-CN" dirty="0"/>
          </a:p>
          <a:p>
            <a:pPr lvl="1"/>
            <a:r>
              <a:rPr lang="zh-CN" altLang="en-US" dirty="0"/>
              <a:t>统计信息</a:t>
            </a:r>
            <a:endParaRPr lang="en-US" altLang="zh-CN" dirty="0"/>
          </a:p>
          <a:p>
            <a:pPr lvl="2"/>
            <a:r>
              <a:rPr lang="zh-CN" altLang="en-US" dirty="0"/>
              <a:t>方差、不同值的个数</a:t>
            </a:r>
            <a:endParaRPr lang="en-US" altLang="zh-CN" dirty="0"/>
          </a:p>
          <a:p>
            <a:pPr lvl="2"/>
            <a:endParaRPr lang="en-US" altLang="zh-CN" dirty="0"/>
          </a:p>
          <a:p>
            <a:pPr lvl="2"/>
            <a:endParaRPr lang="en-US" altLang="zh-CN" dirty="0"/>
          </a:p>
        </p:txBody>
      </p:sp>
      <p:pic>
        <p:nvPicPr>
          <p:cNvPr id="4" name="图片 3">
            <a:extLst>
              <a:ext uri="{FF2B5EF4-FFF2-40B4-BE49-F238E27FC236}">
                <a16:creationId xmlns:a16="http://schemas.microsoft.com/office/drawing/2014/main" id="{0311109B-7CCE-48D1-B667-271F7D13ECF6}"/>
              </a:ext>
            </a:extLst>
          </p:cNvPr>
          <p:cNvPicPr>
            <a:picLocks noChangeAspect="1"/>
          </p:cNvPicPr>
          <p:nvPr/>
        </p:nvPicPr>
        <p:blipFill>
          <a:blip r:embed="rId2"/>
          <a:stretch>
            <a:fillRect/>
          </a:stretch>
        </p:blipFill>
        <p:spPr>
          <a:xfrm>
            <a:off x="9087110" y="513086"/>
            <a:ext cx="2847975" cy="4810125"/>
          </a:xfrm>
          <a:prstGeom prst="rect">
            <a:avLst/>
          </a:prstGeom>
        </p:spPr>
      </p:pic>
    </p:spTree>
    <p:extLst>
      <p:ext uri="{BB962C8B-B14F-4D97-AF65-F5344CB8AC3E}">
        <p14:creationId xmlns:p14="http://schemas.microsoft.com/office/powerpoint/2010/main" val="2155111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08A34-15C1-40E2-8CBC-3AF7EB0B05B3}"/>
              </a:ext>
            </a:extLst>
          </p:cNvPr>
          <p:cNvSpPr>
            <a:spLocks noGrp="1"/>
          </p:cNvSpPr>
          <p:nvPr>
            <p:ph type="title"/>
          </p:nvPr>
        </p:nvSpPr>
        <p:spPr/>
        <p:txBody>
          <a:bodyPr/>
          <a:lstStyle/>
          <a:p>
            <a:r>
              <a:rPr lang="en-US" altLang="zh-CN" dirty="0"/>
              <a:t>TD-3</a:t>
            </a:r>
            <a:r>
              <a:rPr lang="en-US" altLang="zh-CN" baseline="30000" dirty="0"/>
              <a:t>rd</a:t>
            </a:r>
            <a:r>
              <a:rPr lang="en-US" altLang="zh-CN" dirty="0"/>
              <a:t> solution</a:t>
            </a:r>
            <a:endParaRPr lang="zh-CN" altLang="en-US" dirty="0"/>
          </a:p>
        </p:txBody>
      </p:sp>
      <p:sp>
        <p:nvSpPr>
          <p:cNvPr id="3" name="内容占位符 2">
            <a:extLst>
              <a:ext uri="{FF2B5EF4-FFF2-40B4-BE49-F238E27FC236}">
                <a16:creationId xmlns:a16="http://schemas.microsoft.com/office/drawing/2014/main" id="{3FA6E895-8BBA-43D9-9666-2A509FD9BB6B}"/>
              </a:ext>
            </a:extLst>
          </p:cNvPr>
          <p:cNvSpPr>
            <a:spLocks noGrp="1"/>
          </p:cNvSpPr>
          <p:nvPr>
            <p:ph idx="1"/>
          </p:nvPr>
        </p:nvSpPr>
        <p:spPr/>
        <p:txBody>
          <a:bodyPr/>
          <a:lstStyle/>
          <a:p>
            <a:r>
              <a:rPr lang="zh-CN" altLang="en-US" dirty="0"/>
              <a:t>特征和模型微调</a:t>
            </a:r>
            <a:endParaRPr lang="en-US" altLang="zh-CN" dirty="0"/>
          </a:p>
          <a:p>
            <a:pPr lvl="1"/>
            <a:r>
              <a:rPr lang="zh-CN" altLang="en-US" dirty="0"/>
              <a:t>增加了</a:t>
            </a:r>
            <a:r>
              <a:rPr lang="en-US" altLang="zh-CN" dirty="0"/>
              <a:t>last 5 clicks</a:t>
            </a:r>
            <a:r>
              <a:rPr lang="zh-CN" altLang="en-US" dirty="0"/>
              <a:t>和 </a:t>
            </a:r>
            <a:r>
              <a:rPr lang="en-US" altLang="zh-CN" dirty="0"/>
              <a:t>next 5 clicks</a:t>
            </a:r>
            <a:r>
              <a:rPr lang="zh-CN" altLang="en-US" dirty="0"/>
              <a:t>的时间间隔</a:t>
            </a:r>
            <a:endParaRPr lang="en-US" altLang="zh-CN" dirty="0"/>
          </a:p>
          <a:p>
            <a:pPr lvl="1"/>
            <a:r>
              <a:rPr lang="zh-CN" altLang="en-US" dirty="0"/>
              <a:t>利用</a:t>
            </a:r>
            <a:r>
              <a:rPr lang="en-US" altLang="zh-CN" dirty="0"/>
              <a:t>GRU</a:t>
            </a:r>
            <a:r>
              <a:rPr lang="zh-CN" altLang="en-US" dirty="0"/>
              <a:t>寻找点击序列的模式</a:t>
            </a:r>
            <a:endParaRPr lang="en-US" altLang="zh-CN" dirty="0"/>
          </a:p>
          <a:p>
            <a:pPr lvl="1"/>
            <a:r>
              <a:rPr lang="en-US" altLang="zh-CN" dirty="0"/>
              <a:t>LB 0.9821</a:t>
            </a:r>
          </a:p>
          <a:p>
            <a:r>
              <a:rPr lang="zh-CN" altLang="en-US" dirty="0"/>
              <a:t>更改神经网络结构</a:t>
            </a:r>
            <a:endParaRPr lang="en-US" altLang="zh-CN" dirty="0"/>
          </a:p>
          <a:p>
            <a:pPr lvl="1"/>
            <a:r>
              <a:rPr lang="zh-CN" altLang="en-US" dirty="0"/>
              <a:t>增加</a:t>
            </a:r>
            <a:r>
              <a:rPr lang="en-US" altLang="zh-CN" dirty="0"/>
              <a:t>res-links</a:t>
            </a:r>
          </a:p>
          <a:p>
            <a:pPr lvl="1"/>
            <a:r>
              <a:rPr lang="en-US" altLang="zh-CN" dirty="0"/>
              <a:t>4</a:t>
            </a:r>
            <a:r>
              <a:rPr lang="zh-CN" altLang="en-US" dirty="0"/>
              <a:t>个新的</a:t>
            </a:r>
            <a:r>
              <a:rPr lang="en-US" altLang="zh-CN" dirty="0"/>
              <a:t>NN</a:t>
            </a:r>
            <a:r>
              <a:rPr lang="zh-CN" altLang="en-US" dirty="0"/>
              <a:t>模型</a:t>
            </a:r>
            <a:endParaRPr lang="en-US" altLang="zh-CN" dirty="0"/>
          </a:p>
          <a:p>
            <a:r>
              <a:rPr lang="zh-CN" altLang="en-US" dirty="0"/>
              <a:t>模型融合</a:t>
            </a:r>
            <a:endParaRPr lang="en-US" altLang="zh-CN" dirty="0"/>
          </a:p>
          <a:p>
            <a:pPr lvl="1"/>
            <a:r>
              <a:rPr lang="en-US" altLang="zh-CN" dirty="0"/>
              <a:t>Blending </a:t>
            </a:r>
            <a:r>
              <a:rPr lang="zh-CN" altLang="en-US" dirty="0"/>
              <a:t>取平均值 </a:t>
            </a:r>
            <a:r>
              <a:rPr lang="en-US" altLang="zh-CN" dirty="0"/>
              <a:t>0.9827</a:t>
            </a:r>
          </a:p>
          <a:p>
            <a:pPr lvl="1"/>
            <a:r>
              <a:rPr lang="en-US" altLang="zh-CN" dirty="0"/>
              <a:t>Stacking </a:t>
            </a:r>
            <a:r>
              <a:rPr lang="zh-CN" altLang="en-US" dirty="0"/>
              <a:t>增加了一些</a:t>
            </a:r>
            <a:r>
              <a:rPr lang="en-US" altLang="zh-CN" dirty="0" err="1"/>
              <a:t>groupby</a:t>
            </a:r>
            <a:r>
              <a:rPr lang="zh-CN" altLang="en-US" dirty="0"/>
              <a:t>特征，分类器使用神经网络 </a:t>
            </a:r>
            <a:r>
              <a:rPr lang="en-US" altLang="zh-CN" dirty="0"/>
              <a:t>0.9835</a:t>
            </a:r>
            <a:endParaRPr lang="zh-CN" altLang="en-US" dirty="0"/>
          </a:p>
        </p:txBody>
      </p:sp>
    </p:spTree>
    <p:extLst>
      <p:ext uri="{BB962C8B-B14F-4D97-AF65-F5344CB8AC3E}">
        <p14:creationId xmlns:p14="http://schemas.microsoft.com/office/powerpoint/2010/main" val="30116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247B4-4251-41CC-8D21-C07C8FCB1D72}"/>
              </a:ext>
            </a:extLst>
          </p:cNvPr>
          <p:cNvSpPr>
            <a:spLocks noGrp="1"/>
          </p:cNvSpPr>
          <p:nvPr>
            <p:ph type="title"/>
          </p:nvPr>
        </p:nvSpPr>
        <p:spPr/>
        <p:txBody>
          <a:bodyPr/>
          <a:lstStyle/>
          <a:p>
            <a:r>
              <a:rPr lang="en-US" altLang="zh-CN" dirty="0"/>
              <a:t>HC</a:t>
            </a:r>
            <a:endParaRPr lang="zh-CN" altLang="en-US" dirty="0"/>
          </a:p>
        </p:txBody>
      </p:sp>
      <p:sp>
        <p:nvSpPr>
          <p:cNvPr id="3" name="内容占位符 2">
            <a:extLst>
              <a:ext uri="{FF2B5EF4-FFF2-40B4-BE49-F238E27FC236}">
                <a16:creationId xmlns:a16="http://schemas.microsoft.com/office/drawing/2014/main" id="{3583AAAF-F4C8-4B2E-8BC1-90AD1D7B7B50}"/>
              </a:ext>
            </a:extLst>
          </p:cNvPr>
          <p:cNvSpPr>
            <a:spLocks noGrp="1"/>
          </p:cNvSpPr>
          <p:nvPr>
            <p:ph idx="1"/>
          </p:nvPr>
        </p:nvSpPr>
        <p:spPr/>
        <p:txBody>
          <a:bodyPr/>
          <a:lstStyle/>
          <a:p>
            <a:r>
              <a:rPr lang="zh-CN" altLang="en-US" dirty="0"/>
              <a:t>数据</a:t>
            </a:r>
            <a:endParaRPr lang="en-US" altLang="zh-CN" dirty="0"/>
          </a:p>
          <a:p>
            <a:pPr lvl="1"/>
            <a:r>
              <a:rPr lang="en-US" altLang="zh-CN" dirty="0"/>
              <a:t>Application </a:t>
            </a:r>
            <a:r>
              <a:rPr lang="zh-CN" altLang="en-US" dirty="0"/>
              <a:t>主要表 </a:t>
            </a:r>
            <a:r>
              <a:rPr lang="en-US" altLang="zh-CN" dirty="0"/>
              <a:t>120</a:t>
            </a:r>
            <a:r>
              <a:rPr lang="zh-CN" altLang="en-US" dirty="0"/>
              <a:t>维特征</a:t>
            </a:r>
            <a:endParaRPr lang="en-US" altLang="zh-CN" dirty="0"/>
          </a:p>
          <a:p>
            <a:pPr lvl="1"/>
            <a:r>
              <a:rPr lang="en-US" altLang="zh-CN" dirty="0"/>
              <a:t>Bureau 17</a:t>
            </a:r>
          </a:p>
          <a:p>
            <a:pPr lvl="1"/>
            <a:r>
              <a:rPr lang="en-US" altLang="zh-CN" dirty="0" err="1"/>
              <a:t>Bureau_balance</a:t>
            </a:r>
            <a:r>
              <a:rPr lang="en-US" altLang="zh-CN" dirty="0"/>
              <a:t> 3</a:t>
            </a:r>
          </a:p>
          <a:p>
            <a:pPr lvl="1"/>
            <a:r>
              <a:rPr lang="en-US" altLang="zh-CN" dirty="0" err="1"/>
              <a:t>Credit_card_balance</a:t>
            </a:r>
            <a:r>
              <a:rPr lang="en-US" altLang="zh-CN" dirty="0"/>
              <a:t> 23</a:t>
            </a:r>
          </a:p>
          <a:p>
            <a:pPr lvl="1"/>
            <a:r>
              <a:rPr lang="en-US" altLang="zh-CN" dirty="0" err="1"/>
              <a:t>Installments_payments</a:t>
            </a:r>
            <a:r>
              <a:rPr lang="en-US" altLang="zh-CN" dirty="0"/>
              <a:t> 8</a:t>
            </a:r>
          </a:p>
          <a:p>
            <a:pPr lvl="1"/>
            <a:r>
              <a:rPr lang="en-US" altLang="zh-CN" dirty="0" err="1"/>
              <a:t>POS_CASH_balance</a:t>
            </a:r>
            <a:r>
              <a:rPr lang="en-US" altLang="zh-CN" dirty="0"/>
              <a:t> 8</a:t>
            </a:r>
          </a:p>
          <a:p>
            <a:pPr lvl="1"/>
            <a:r>
              <a:rPr lang="en-US" altLang="zh-CN" dirty="0" err="1"/>
              <a:t>Previous_application</a:t>
            </a:r>
            <a:r>
              <a:rPr lang="en-US" altLang="zh-CN" dirty="0"/>
              <a:t> 37</a:t>
            </a:r>
            <a:endParaRPr lang="zh-CN" altLang="en-US" dirty="0"/>
          </a:p>
        </p:txBody>
      </p:sp>
    </p:spTree>
    <p:extLst>
      <p:ext uri="{BB962C8B-B14F-4D97-AF65-F5344CB8AC3E}">
        <p14:creationId xmlns:p14="http://schemas.microsoft.com/office/powerpoint/2010/main" val="54463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DD49D-4B12-43CE-964B-B40A855EDF21}"/>
              </a:ext>
            </a:extLst>
          </p:cNvPr>
          <p:cNvSpPr>
            <a:spLocks noGrp="1"/>
          </p:cNvSpPr>
          <p:nvPr>
            <p:ph type="title"/>
          </p:nvPr>
        </p:nvSpPr>
        <p:spPr/>
        <p:txBody>
          <a:bodyPr/>
          <a:lstStyle/>
          <a:p>
            <a:r>
              <a:rPr lang="zh-CN" altLang="en-US" dirty="0"/>
              <a:t>特征工程</a:t>
            </a:r>
          </a:p>
        </p:txBody>
      </p:sp>
      <p:sp>
        <p:nvSpPr>
          <p:cNvPr id="3" name="内容占位符 2">
            <a:extLst>
              <a:ext uri="{FF2B5EF4-FFF2-40B4-BE49-F238E27FC236}">
                <a16:creationId xmlns:a16="http://schemas.microsoft.com/office/drawing/2014/main" id="{F0EC340E-1A01-4EAF-90F9-9545E61A8085}"/>
              </a:ext>
            </a:extLst>
          </p:cNvPr>
          <p:cNvSpPr>
            <a:spLocks noGrp="1"/>
          </p:cNvSpPr>
          <p:nvPr>
            <p:ph idx="1"/>
          </p:nvPr>
        </p:nvSpPr>
        <p:spPr/>
        <p:txBody>
          <a:bodyPr/>
          <a:lstStyle/>
          <a:p>
            <a:r>
              <a:rPr lang="en-US" altLang="zh-CN" dirty="0"/>
              <a:t>Trend feature</a:t>
            </a:r>
          </a:p>
          <a:p>
            <a:pPr lvl="1"/>
            <a:r>
              <a:rPr lang="en-US" altLang="zh-CN" dirty="0"/>
              <a:t>X</a:t>
            </a:r>
            <a:r>
              <a:rPr lang="zh-CN" altLang="en-US" dirty="0"/>
              <a:t>：贷款次数</a:t>
            </a:r>
            <a:endParaRPr lang="en-US" altLang="zh-CN" dirty="0"/>
          </a:p>
          <a:p>
            <a:pPr lvl="1"/>
            <a:r>
              <a:rPr lang="en-US" altLang="zh-CN" dirty="0"/>
              <a:t>Y</a:t>
            </a:r>
            <a:r>
              <a:rPr lang="zh-CN" altLang="en-US" dirty="0"/>
              <a:t>：贷款金额</a:t>
            </a:r>
            <a:endParaRPr lang="en-US" altLang="zh-CN" dirty="0"/>
          </a:p>
          <a:p>
            <a:pPr lvl="1"/>
            <a:r>
              <a:rPr lang="en-US" altLang="zh-CN" dirty="0"/>
              <a:t>(X, Y)</a:t>
            </a:r>
            <a:r>
              <a:rPr lang="zh-CN" altLang="en-US" dirty="0"/>
              <a:t>作为</a:t>
            </a:r>
            <a:r>
              <a:rPr lang="en-US" altLang="zh-CN" dirty="0" err="1"/>
              <a:t>LinearRegression</a:t>
            </a:r>
            <a:r>
              <a:rPr lang="zh-CN" altLang="en-US" dirty="0"/>
              <a:t>的输入</a:t>
            </a:r>
            <a:endParaRPr lang="en-US" altLang="zh-CN" dirty="0"/>
          </a:p>
          <a:p>
            <a:pPr lvl="1"/>
            <a:r>
              <a:rPr lang="zh-CN" altLang="en-US" dirty="0"/>
              <a:t>用</a:t>
            </a:r>
            <a:r>
              <a:rPr lang="en-US" altLang="zh-CN" dirty="0" err="1"/>
              <a:t>LinearRegression</a:t>
            </a:r>
            <a:r>
              <a:rPr lang="zh-CN" altLang="en-US" dirty="0"/>
              <a:t>的相关系数作为一个特征</a:t>
            </a:r>
            <a:endParaRPr lang="en-US" altLang="zh-CN" dirty="0"/>
          </a:p>
          <a:p>
            <a:r>
              <a:rPr lang="zh-CN" altLang="en-US" dirty="0"/>
              <a:t>计算某种特征组合下的取值和平均值的差异</a:t>
            </a:r>
            <a:endParaRPr lang="en-US" altLang="zh-CN" dirty="0"/>
          </a:p>
          <a:p>
            <a:r>
              <a:rPr lang="zh-CN" altLang="en-US" dirty="0"/>
              <a:t>距上一次贷款的</a:t>
            </a:r>
            <a:r>
              <a:rPr lang="en-US" altLang="zh-CN" dirty="0"/>
              <a:t>diff</a:t>
            </a:r>
            <a:endParaRPr lang="zh-CN" altLang="en-US" dirty="0"/>
          </a:p>
        </p:txBody>
      </p:sp>
    </p:spTree>
    <p:extLst>
      <p:ext uri="{BB962C8B-B14F-4D97-AF65-F5344CB8AC3E}">
        <p14:creationId xmlns:p14="http://schemas.microsoft.com/office/powerpoint/2010/main" val="89850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6C74E-6CE2-40EB-9141-71715382EBD4}"/>
              </a:ext>
            </a:extLst>
          </p:cNvPr>
          <p:cNvSpPr>
            <a:spLocks noGrp="1"/>
          </p:cNvSpPr>
          <p:nvPr>
            <p:ph type="title"/>
          </p:nvPr>
        </p:nvSpPr>
        <p:spPr/>
        <p:txBody>
          <a:bodyPr/>
          <a:lstStyle/>
          <a:p>
            <a:r>
              <a:rPr lang="zh-CN" altLang="en-US" dirty="0"/>
              <a:t>神经网络模型</a:t>
            </a:r>
          </a:p>
        </p:txBody>
      </p:sp>
      <p:sp>
        <p:nvSpPr>
          <p:cNvPr id="3" name="内容占位符 2">
            <a:extLst>
              <a:ext uri="{FF2B5EF4-FFF2-40B4-BE49-F238E27FC236}">
                <a16:creationId xmlns:a16="http://schemas.microsoft.com/office/drawing/2014/main" id="{5E962129-8A78-4B9F-B864-C0D43795089F}"/>
              </a:ext>
            </a:extLst>
          </p:cNvPr>
          <p:cNvSpPr>
            <a:spLocks noGrp="1"/>
          </p:cNvSpPr>
          <p:nvPr>
            <p:ph idx="1"/>
          </p:nvPr>
        </p:nvSpPr>
        <p:spPr/>
        <p:txBody>
          <a:bodyPr>
            <a:normAutofit fontScale="85000" lnSpcReduction="20000"/>
          </a:bodyPr>
          <a:lstStyle/>
          <a:p>
            <a:r>
              <a:rPr lang="en-US" altLang="zh-CN" dirty="0"/>
              <a:t>FM</a:t>
            </a:r>
          </a:p>
          <a:p>
            <a:pPr lvl="1"/>
            <a:r>
              <a:rPr lang="zh-CN" altLang="en-US" dirty="0"/>
              <a:t>考虑领域信息的</a:t>
            </a:r>
            <a:r>
              <a:rPr lang="en-US" altLang="zh-CN" dirty="0"/>
              <a:t>FM</a:t>
            </a:r>
          </a:p>
          <a:p>
            <a:pPr lvl="1"/>
            <a:r>
              <a:rPr lang="en-US" altLang="zh-CN" dirty="0"/>
              <a:t>FFM</a:t>
            </a:r>
          </a:p>
          <a:p>
            <a:r>
              <a:rPr lang="en-US" altLang="zh-CN" dirty="0"/>
              <a:t>Embedding + MLP</a:t>
            </a:r>
          </a:p>
          <a:p>
            <a:pPr lvl="1"/>
            <a:r>
              <a:rPr lang="en-US" altLang="zh-CN" dirty="0"/>
              <a:t>Wide &amp; Deep</a:t>
            </a:r>
          </a:p>
          <a:p>
            <a:pPr lvl="1"/>
            <a:r>
              <a:rPr lang="en-US" altLang="zh-CN" dirty="0"/>
              <a:t>Deep Cross</a:t>
            </a:r>
          </a:p>
          <a:p>
            <a:pPr lvl="1"/>
            <a:r>
              <a:rPr lang="en-US" altLang="zh-CN" dirty="0"/>
              <a:t>DIN</a:t>
            </a:r>
          </a:p>
          <a:p>
            <a:r>
              <a:rPr lang="en-US" altLang="zh-CN" dirty="0"/>
              <a:t>FM &amp; Embedding + MLP</a:t>
            </a:r>
          </a:p>
          <a:p>
            <a:pPr lvl="1"/>
            <a:r>
              <a:rPr lang="en-US" altLang="zh-CN" dirty="0"/>
              <a:t>FNN</a:t>
            </a:r>
          </a:p>
          <a:p>
            <a:pPr lvl="1"/>
            <a:r>
              <a:rPr lang="en-US" altLang="zh-CN" dirty="0" err="1"/>
              <a:t>DeepFM</a:t>
            </a:r>
            <a:endParaRPr lang="en-US" altLang="zh-CN" dirty="0"/>
          </a:p>
          <a:p>
            <a:pPr lvl="1"/>
            <a:r>
              <a:rPr lang="en-US" altLang="zh-CN" dirty="0"/>
              <a:t>NFM</a:t>
            </a:r>
          </a:p>
          <a:p>
            <a:pPr lvl="1"/>
            <a:r>
              <a:rPr lang="en-US" altLang="zh-CN" dirty="0"/>
              <a:t>AFM</a:t>
            </a:r>
          </a:p>
          <a:p>
            <a:pPr lvl="1"/>
            <a:r>
              <a:rPr lang="en-US" altLang="zh-CN" dirty="0"/>
              <a:t>PNN</a:t>
            </a:r>
          </a:p>
          <a:p>
            <a:pPr lvl="1"/>
            <a:r>
              <a:rPr lang="en-US" altLang="zh-CN" dirty="0"/>
              <a:t>DCN</a:t>
            </a:r>
          </a:p>
        </p:txBody>
      </p:sp>
    </p:spTree>
    <p:extLst>
      <p:ext uri="{BB962C8B-B14F-4D97-AF65-F5344CB8AC3E}">
        <p14:creationId xmlns:p14="http://schemas.microsoft.com/office/powerpoint/2010/main" val="341704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FBF81C7-2653-48A6-B2CE-7690F61CF8DB}"/>
              </a:ext>
            </a:extLst>
          </p:cNvPr>
          <p:cNvPicPr>
            <a:picLocks noGrp="1" noChangeAspect="1"/>
          </p:cNvPicPr>
          <p:nvPr>
            <p:ph idx="1"/>
          </p:nvPr>
        </p:nvPicPr>
        <p:blipFill>
          <a:blip r:embed="rId2"/>
          <a:stretch>
            <a:fillRect/>
          </a:stretch>
        </p:blipFill>
        <p:spPr>
          <a:xfrm>
            <a:off x="2964023" y="248289"/>
            <a:ext cx="6599856" cy="6361422"/>
          </a:xfrm>
          <a:prstGeom prst="rect">
            <a:avLst/>
          </a:prstGeom>
        </p:spPr>
      </p:pic>
      <p:sp>
        <p:nvSpPr>
          <p:cNvPr id="5" name="矩形 4">
            <a:extLst>
              <a:ext uri="{FF2B5EF4-FFF2-40B4-BE49-F238E27FC236}">
                <a16:creationId xmlns:a16="http://schemas.microsoft.com/office/drawing/2014/main" id="{51CBBE0A-69AC-4AD0-822D-8D188C50AB0C}"/>
              </a:ext>
            </a:extLst>
          </p:cNvPr>
          <p:cNvSpPr/>
          <p:nvPr/>
        </p:nvSpPr>
        <p:spPr>
          <a:xfrm>
            <a:off x="5042517" y="2681056"/>
            <a:ext cx="4643021" cy="392865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128722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1E75C-B2DF-4195-8717-4DB2598BAC0C}"/>
              </a:ext>
            </a:extLst>
          </p:cNvPr>
          <p:cNvSpPr>
            <a:spLocks noGrp="1"/>
          </p:cNvSpPr>
          <p:nvPr>
            <p:ph type="title"/>
          </p:nvPr>
        </p:nvSpPr>
        <p:spPr/>
        <p:txBody>
          <a:bodyPr/>
          <a:lstStyle/>
          <a:p>
            <a:r>
              <a:rPr lang="en-US" altLang="zh-CN" dirty="0"/>
              <a:t>FM</a:t>
            </a:r>
            <a:endParaRPr lang="zh-CN" altLang="en-US" dirty="0"/>
          </a:p>
        </p:txBody>
      </p:sp>
      <p:sp>
        <p:nvSpPr>
          <p:cNvPr id="3" name="内容占位符 2">
            <a:extLst>
              <a:ext uri="{FF2B5EF4-FFF2-40B4-BE49-F238E27FC236}">
                <a16:creationId xmlns:a16="http://schemas.microsoft.com/office/drawing/2014/main" id="{5BB68D37-D4A5-4B67-8713-E6691624CFC5}"/>
              </a:ext>
            </a:extLst>
          </p:cNvPr>
          <p:cNvSpPr>
            <a:spLocks noGrp="1"/>
          </p:cNvSpPr>
          <p:nvPr>
            <p:ph idx="1"/>
          </p:nvPr>
        </p:nvSpPr>
        <p:spPr>
          <a:xfrm>
            <a:off x="838198" y="1825625"/>
            <a:ext cx="9424387" cy="4667250"/>
          </a:xfrm>
        </p:spPr>
        <p:txBody>
          <a:bodyPr>
            <a:normAutofit/>
          </a:bodyPr>
          <a:lstStyle/>
          <a:p>
            <a:r>
              <a:rPr lang="en-US" altLang="zh-CN" dirty="0"/>
              <a:t>One-Hot</a:t>
            </a:r>
          </a:p>
          <a:p>
            <a:pPr lvl="1"/>
            <a:r>
              <a:rPr lang="zh-CN" altLang="en-US" dirty="0"/>
              <a:t>数据稀疏性</a:t>
            </a:r>
            <a:endParaRPr lang="en-US" altLang="zh-CN" dirty="0"/>
          </a:p>
          <a:p>
            <a:r>
              <a:rPr lang="zh-CN" altLang="en-US" dirty="0"/>
              <a:t>多项式模型</a:t>
            </a:r>
            <a:endParaRPr lang="en-US" altLang="zh-CN" dirty="0"/>
          </a:p>
          <a:p>
            <a:pPr lvl="1"/>
            <a:endParaRPr lang="en-US" altLang="zh-CN" dirty="0"/>
          </a:p>
          <a:p>
            <a:pPr lvl="1"/>
            <a:endParaRPr lang="en-US" altLang="zh-CN" dirty="0"/>
          </a:p>
          <a:p>
            <a:pPr lvl="1"/>
            <a:r>
              <a:rPr lang="zh-CN" altLang="en-US" dirty="0"/>
              <a:t>组合特征和</a:t>
            </a:r>
            <a:r>
              <a:rPr lang="en-US" altLang="zh-CN" dirty="0"/>
              <a:t>label</a:t>
            </a:r>
            <a:r>
              <a:rPr lang="zh-CN" altLang="en-US" dirty="0"/>
              <a:t>的相关性提高</a:t>
            </a:r>
            <a:endParaRPr lang="en-US" altLang="zh-CN" dirty="0"/>
          </a:p>
          <a:p>
            <a:pPr lvl="2"/>
            <a:r>
              <a:rPr lang="zh-CN" altLang="en-US" dirty="0"/>
              <a:t>化妆品 与 女性、球类运动用品与男性</a:t>
            </a:r>
            <a:endParaRPr lang="en-US" altLang="zh-CN" dirty="0"/>
          </a:p>
          <a:p>
            <a:pPr lvl="1"/>
            <a:r>
              <a:rPr lang="zh-CN" altLang="en-US" dirty="0"/>
              <a:t>需要</a:t>
            </a:r>
            <a:r>
              <a:rPr lang="en-US" altLang="zh-CN" dirty="0"/>
              <a:t>O(n^2)</a:t>
            </a:r>
            <a:r>
              <a:rPr lang="zh-CN" altLang="en-US" dirty="0"/>
              <a:t>的参数</a:t>
            </a:r>
            <a:endParaRPr lang="en-US" altLang="zh-CN" dirty="0"/>
          </a:p>
          <a:p>
            <a:pPr lvl="1"/>
            <a:r>
              <a:rPr lang="zh-CN" altLang="en-US" dirty="0"/>
              <a:t>稀疏性导致参数训练不准确</a:t>
            </a:r>
            <a:endParaRPr lang="en-US" altLang="zh-CN" dirty="0"/>
          </a:p>
        </p:txBody>
      </p:sp>
      <p:grpSp>
        <p:nvGrpSpPr>
          <p:cNvPr id="11" name="组合 10">
            <a:extLst>
              <a:ext uri="{FF2B5EF4-FFF2-40B4-BE49-F238E27FC236}">
                <a16:creationId xmlns:a16="http://schemas.microsoft.com/office/drawing/2014/main" id="{47CB3B85-2B23-4B41-A56E-6A8DE8B15220}"/>
              </a:ext>
            </a:extLst>
          </p:cNvPr>
          <p:cNvGrpSpPr/>
          <p:nvPr/>
        </p:nvGrpSpPr>
        <p:grpSpPr>
          <a:xfrm>
            <a:off x="4893531" y="398756"/>
            <a:ext cx="6889858" cy="2909054"/>
            <a:chOff x="4528652" y="1690688"/>
            <a:chExt cx="7296150" cy="2995612"/>
          </a:xfrm>
        </p:grpSpPr>
        <p:pic>
          <p:nvPicPr>
            <p:cNvPr id="5" name="图片 4">
              <a:extLst>
                <a:ext uri="{FF2B5EF4-FFF2-40B4-BE49-F238E27FC236}">
                  <a16:creationId xmlns:a16="http://schemas.microsoft.com/office/drawing/2014/main" id="{FEB902AC-D7CD-4CA1-B318-443C28FEA42A}"/>
                </a:ext>
              </a:extLst>
            </p:cNvPr>
            <p:cNvPicPr>
              <a:picLocks noChangeAspect="1"/>
            </p:cNvPicPr>
            <p:nvPr/>
          </p:nvPicPr>
          <p:blipFill>
            <a:blip r:embed="rId2"/>
            <a:stretch>
              <a:fillRect/>
            </a:stretch>
          </p:blipFill>
          <p:spPr>
            <a:xfrm>
              <a:off x="6833702" y="1690688"/>
              <a:ext cx="2686050" cy="1247775"/>
            </a:xfrm>
            <a:prstGeom prst="rect">
              <a:avLst/>
            </a:prstGeom>
          </p:spPr>
        </p:pic>
        <p:pic>
          <p:nvPicPr>
            <p:cNvPr id="6" name="图片 5">
              <a:extLst>
                <a:ext uri="{FF2B5EF4-FFF2-40B4-BE49-F238E27FC236}">
                  <a16:creationId xmlns:a16="http://schemas.microsoft.com/office/drawing/2014/main" id="{3BB131A0-09D9-4F8C-ACAE-DE41460E7FD4}"/>
                </a:ext>
              </a:extLst>
            </p:cNvPr>
            <p:cNvPicPr>
              <a:picLocks noChangeAspect="1"/>
            </p:cNvPicPr>
            <p:nvPr/>
          </p:nvPicPr>
          <p:blipFill>
            <a:blip r:embed="rId3"/>
            <a:stretch>
              <a:fillRect/>
            </a:stretch>
          </p:blipFill>
          <p:spPr>
            <a:xfrm>
              <a:off x="4528652" y="3429000"/>
              <a:ext cx="7296150" cy="1257300"/>
            </a:xfrm>
            <a:prstGeom prst="rect">
              <a:avLst/>
            </a:prstGeom>
          </p:spPr>
        </p:pic>
        <p:cxnSp>
          <p:nvCxnSpPr>
            <p:cNvPr id="8" name="直接箭头连接符 7">
              <a:extLst>
                <a:ext uri="{FF2B5EF4-FFF2-40B4-BE49-F238E27FC236}">
                  <a16:creationId xmlns:a16="http://schemas.microsoft.com/office/drawing/2014/main" id="{704CBC45-6E71-4624-A68B-0109FE37F563}"/>
                </a:ext>
              </a:extLst>
            </p:cNvPr>
            <p:cNvCxnSpPr>
              <a:stCxn id="5" idx="2"/>
              <a:endCxn id="6" idx="0"/>
            </p:cNvCxnSpPr>
            <p:nvPr/>
          </p:nvCxnSpPr>
          <p:spPr>
            <a:xfrm>
              <a:off x="8176727" y="2938463"/>
              <a:ext cx="0" cy="49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9E55EDE-FACE-4828-9841-EE6BE4CD8562}"/>
                </a:ext>
              </a:extLst>
            </p:cNvPr>
            <p:cNvSpPr txBox="1"/>
            <p:nvPr/>
          </p:nvSpPr>
          <p:spPr>
            <a:xfrm>
              <a:off x="8273688" y="2961744"/>
              <a:ext cx="1278384" cy="369332"/>
            </a:xfrm>
            <a:prstGeom prst="rect">
              <a:avLst/>
            </a:prstGeom>
            <a:noFill/>
          </p:spPr>
          <p:txBody>
            <a:bodyPr wrap="square" rtlCol="0">
              <a:spAutoFit/>
            </a:bodyPr>
            <a:lstStyle/>
            <a:p>
              <a:r>
                <a:rPr lang="en-US" altLang="zh-CN" dirty="0"/>
                <a:t>One-Hot</a:t>
              </a:r>
              <a:endParaRPr lang="zh-CN" altLang="en-US" dirty="0"/>
            </a:p>
          </p:txBody>
        </p:sp>
      </p:grpSp>
      <p:pic>
        <p:nvPicPr>
          <p:cNvPr id="12" name="图片 11">
            <a:extLst>
              <a:ext uri="{FF2B5EF4-FFF2-40B4-BE49-F238E27FC236}">
                <a16:creationId xmlns:a16="http://schemas.microsoft.com/office/drawing/2014/main" id="{306C2EA4-70B2-4716-874B-3F314DAE82A0}"/>
              </a:ext>
            </a:extLst>
          </p:cNvPr>
          <p:cNvPicPr>
            <a:picLocks noChangeAspect="1"/>
          </p:cNvPicPr>
          <p:nvPr/>
        </p:nvPicPr>
        <p:blipFill>
          <a:blip r:embed="rId4"/>
          <a:stretch>
            <a:fillRect/>
          </a:stretch>
        </p:blipFill>
        <p:spPr>
          <a:xfrm>
            <a:off x="1375202" y="3307810"/>
            <a:ext cx="2981325" cy="561975"/>
          </a:xfrm>
          <a:prstGeom prst="rect">
            <a:avLst/>
          </a:prstGeom>
        </p:spPr>
      </p:pic>
    </p:spTree>
    <p:extLst>
      <p:ext uri="{BB962C8B-B14F-4D97-AF65-F5344CB8AC3E}">
        <p14:creationId xmlns:p14="http://schemas.microsoft.com/office/powerpoint/2010/main" val="43431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7B597-4CA3-42D6-A4D3-EBC34F127115}"/>
              </a:ext>
            </a:extLst>
          </p:cNvPr>
          <p:cNvSpPr>
            <a:spLocks noGrp="1"/>
          </p:cNvSpPr>
          <p:nvPr>
            <p:ph type="title"/>
          </p:nvPr>
        </p:nvSpPr>
        <p:spPr/>
        <p:txBody>
          <a:bodyPr/>
          <a:lstStyle/>
          <a:p>
            <a:r>
              <a:rPr lang="en-US" altLang="zh-CN" dirty="0"/>
              <a:t>FM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BC1FF8-5016-4D32-882F-88E38D4D7609}"/>
                  </a:ext>
                </a:extLst>
              </p:cNvPr>
              <p:cNvSpPr>
                <a:spLocks noGrp="1"/>
              </p:cNvSpPr>
              <p:nvPr>
                <p:ph idx="1"/>
              </p:nvPr>
            </p:nvSpPr>
            <p:spPr>
              <a:xfrm>
                <a:off x="838200" y="1825625"/>
                <a:ext cx="3920231" cy="4738974"/>
              </a:xfrm>
            </p:spPr>
            <p:txBody>
              <a:bodyPr/>
              <a:lstStyle/>
              <a:p>
                <a:r>
                  <a:rPr lang="zh-CN" altLang="en-US" dirty="0"/>
                  <a:t>协同过滤</a:t>
                </a:r>
                <a:endParaRPr lang="en-US" altLang="zh-CN" dirty="0"/>
              </a:p>
              <a:p>
                <a:pPr lvl="1"/>
                <a:r>
                  <a:rPr lang="en-US" altLang="zh-CN" dirty="0"/>
                  <a:t>Rating</a:t>
                </a:r>
                <a:r>
                  <a:rPr lang="zh-CN" altLang="en-US" dirty="0"/>
                  <a:t>矩阵可以分解为</a:t>
                </a:r>
                <a:r>
                  <a:rPr lang="en-US" altLang="zh-CN" dirty="0"/>
                  <a:t>user</a:t>
                </a:r>
                <a:r>
                  <a:rPr lang="zh-CN" altLang="en-US" dirty="0"/>
                  <a:t>矩阵和</a:t>
                </a:r>
                <a:r>
                  <a:rPr lang="en-US" altLang="zh-CN" dirty="0"/>
                  <a:t>item</a:t>
                </a:r>
                <a:r>
                  <a:rPr lang="zh-CN" altLang="en-US" dirty="0"/>
                  <a:t>矩阵</a:t>
                </a:r>
                <a:endParaRPr lang="en-US" altLang="zh-CN" dirty="0"/>
              </a:p>
              <a:p>
                <a:pPr lvl="1"/>
                <a:r>
                  <a:rPr lang="en-US" altLang="zh-CN" dirty="0"/>
                  <a:t>User</a:t>
                </a:r>
                <a:r>
                  <a:rPr lang="zh-CN" altLang="en-US" dirty="0"/>
                  <a:t>向量和</a:t>
                </a:r>
                <a:r>
                  <a:rPr lang="en-US" altLang="zh-CN" dirty="0"/>
                  <a:t>item</a:t>
                </a:r>
                <a:r>
                  <a:rPr lang="zh-CN" altLang="en-US" dirty="0"/>
                  <a:t>向量的点积就是打分</a:t>
                </a:r>
                <a:endParaRPr lang="en-US" altLang="zh-CN" dirty="0"/>
              </a:p>
              <a:p>
                <a:r>
                  <a:rPr lang="en-US" altLang="zh-CN" dirty="0"/>
                  <a:t>FM</a:t>
                </a:r>
                <a:r>
                  <a:rPr lang="zh-CN" altLang="en-US" dirty="0"/>
                  <a:t>模型</a:t>
                </a:r>
                <a:endParaRPr lang="en-US" altLang="zh-CN" dirty="0"/>
              </a:p>
              <a:p>
                <a:pPr lvl="1"/>
                <a:r>
                  <a:rPr lang="zh-CN" altLang="en-US" dirty="0"/>
                  <a:t>所有二次项参数组成矩阵</a:t>
                </a:r>
                <a14:m>
                  <m:oMath xmlns:m="http://schemas.openxmlformats.org/officeDocument/2006/math">
                    <m:r>
                      <m:rPr>
                        <m:sty m:val="p"/>
                      </m:rPr>
                      <a:rPr lang="en-US" altLang="zh-CN" b="0" i="0" smtClean="0">
                        <a:latin typeface="Cambria Math" panose="02040503050406030204" pitchFamily="18" charset="0"/>
                      </a:rPr>
                      <m:t>W</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𝑉</m:t>
                    </m:r>
                  </m:oMath>
                </a14:m>
                <a:endParaRPr lang="en-US" altLang="zh-CN" dirty="0"/>
              </a:p>
              <a:p>
                <a:pPr lvl="1"/>
                <a:r>
                  <a:rPr lang="en-US" altLang="zh-CN" dirty="0"/>
                  <a:t>V</a:t>
                </a:r>
                <a:r>
                  <a:rPr lang="zh-CN" altLang="en-US" dirty="0"/>
                  <a:t>就是特征对应的隐向量（</a:t>
                </a:r>
                <a:r>
                  <a:rPr lang="en-US" altLang="zh-CN" dirty="0"/>
                  <a:t>embedding</a:t>
                </a:r>
                <a:r>
                  <a:rPr lang="zh-CN" altLang="en-US" dirty="0"/>
                  <a:t>）组成的矩阵</a:t>
                </a:r>
                <a:endParaRPr lang="en-US" altLang="zh-CN" dirty="0"/>
              </a:p>
              <a:p>
                <a:pPr lvl="1"/>
                <a:r>
                  <a:rPr lang="zh-CN" altLang="en-US" dirty="0"/>
                  <a:t>预测训练复杂度</a:t>
                </a:r>
                <a:r>
                  <a:rPr lang="en-US" altLang="zh-CN" dirty="0"/>
                  <a:t>O(n)</a:t>
                </a:r>
                <a:endParaRPr lang="zh-CN" altLang="en-US" dirty="0"/>
              </a:p>
            </p:txBody>
          </p:sp>
        </mc:Choice>
        <mc:Fallback xmlns="">
          <p:sp>
            <p:nvSpPr>
              <p:cNvPr id="3" name="内容占位符 2">
                <a:extLst>
                  <a:ext uri="{FF2B5EF4-FFF2-40B4-BE49-F238E27FC236}">
                    <a16:creationId xmlns:a16="http://schemas.microsoft.com/office/drawing/2014/main" id="{DBBC1FF8-5016-4D32-882F-88E38D4D7609}"/>
                  </a:ext>
                </a:extLst>
              </p:cNvPr>
              <p:cNvSpPr>
                <a:spLocks noGrp="1" noRot="1" noChangeAspect="1" noMove="1" noResize="1" noEditPoints="1" noAdjustHandles="1" noChangeArrowheads="1" noChangeShapeType="1" noTextEdit="1"/>
              </p:cNvSpPr>
              <p:nvPr>
                <p:ph idx="1"/>
              </p:nvPr>
            </p:nvSpPr>
            <p:spPr>
              <a:xfrm>
                <a:off x="838200" y="1825625"/>
                <a:ext cx="3920231" cy="4738974"/>
              </a:xfrm>
              <a:blipFill>
                <a:blip r:embed="rId2"/>
                <a:stretch>
                  <a:fillRect l="-2799" t="-2314" r="-233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F6FFA55-042D-4B11-939B-92944E56B1A4}"/>
              </a:ext>
            </a:extLst>
          </p:cNvPr>
          <p:cNvPicPr>
            <a:picLocks noChangeAspect="1"/>
          </p:cNvPicPr>
          <p:nvPr/>
        </p:nvPicPr>
        <p:blipFill>
          <a:blip r:embed="rId3"/>
          <a:stretch>
            <a:fillRect/>
          </a:stretch>
        </p:blipFill>
        <p:spPr>
          <a:xfrm>
            <a:off x="5541099" y="365125"/>
            <a:ext cx="6010275" cy="3419475"/>
          </a:xfrm>
          <a:prstGeom prst="rect">
            <a:avLst/>
          </a:prstGeom>
        </p:spPr>
      </p:pic>
      <p:grpSp>
        <p:nvGrpSpPr>
          <p:cNvPr id="12" name="组合 11">
            <a:extLst>
              <a:ext uri="{FF2B5EF4-FFF2-40B4-BE49-F238E27FC236}">
                <a16:creationId xmlns:a16="http://schemas.microsoft.com/office/drawing/2014/main" id="{14075BDB-A052-4717-BFA7-A6C309B594F6}"/>
              </a:ext>
            </a:extLst>
          </p:cNvPr>
          <p:cNvGrpSpPr/>
          <p:nvPr/>
        </p:nvGrpSpPr>
        <p:grpSpPr>
          <a:xfrm>
            <a:off x="6610222" y="4095015"/>
            <a:ext cx="4173187" cy="1716509"/>
            <a:chOff x="6592466" y="4386684"/>
            <a:chExt cx="4173187" cy="1716509"/>
          </a:xfrm>
        </p:grpSpPr>
        <p:pic>
          <p:nvPicPr>
            <p:cNvPr id="5" name="图片 4">
              <a:extLst>
                <a:ext uri="{FF2B5EF4-FFF2-40B4-BE49-F238E27FC236}">
                  <a16:creationId xmlns:a16="http://schemas.microsoft.com/office/drawing/2014/main" id="{26D83DF9-09B1-4F98-92D4-5D2C6733D7DA}"/>
                </a:ext>
              </a:extLst>
            </p:cNvPr>
            <p:cNvPicPr>
              <a:picLocks noChangeAspect="1"/>
            </p:cNvPicPr>
            <p:nvPr/>
          </p:nvPicPr>
          <p:blipFill>
            <a:blip r:embed="rId4"/>
            <a:stretch>
              <a:fillRect/>
            </a:stretch>
          </p:blipFill>
          <p:spPr>
            <a:xfrm>
              <a:off x="6592466" y="5550743"/>
              <a:ext cx="3467100" cy="552450"/>
            </a:xfrm>
            <a:prstGeom prst="rect">
              <a:avLst/>
            </a:prstGeom>
          </p:spPr>
        </p:pic>
        <p:pic>
          <p:nvPicPr>
            <p:cNvPr id="6" name="图片 5">
              <a:extLst>
                <a:ext uri="{FF2B5EF4-FFF2-40B4-BE49-F238E27FC236}">
                  <a16:creationId xmlns:a16="http://schemas.microsoft.com/office/drawing/2014/main" id="{720AAD54-EC38-4410-A76A-0625AE0FEA12}"/>
                </a:ext>
              </a:extLst>
            </p:cNvPr>
            <p:cNvPicPr>
              <a:picLocks noChangeAspect="1"/>
            </p:cNvPicPr>
            <p:nvPr/>
          </p:nvPicPr>
          <p:blipFill>
            <a:blip r:embed="rId5"/>
            <a:stretch>
              <a:fillRect/>
            </a:stretch>
          </p:blipFill>
          <p:spPr>
            <a:xfrm>
              <a:off x="6835353" y="4386684"/>
              <a:ext cx="2981325" cy="561975"/>
            </a:xfrm>
            <a:prstGeom prst="rect">
              <a:avLst/>
            </a:prstGeom>
          </p:spPr>
        </p:pic>
        <p:cxnSp>
          <p:nvCxnSpPr>
            <p:cNvPr id="8" name="直接箭头连接符 7">
              <a:extLst>
                <a:ext uri="{FF2B5EF4-FFF2-40B4-BE49-F238E27FC236}">
                  <a16:creationId xmlns:a16="http://schemas.microsoft.com/office/drawing/2014/main" id="{9583CEEA-DA25-47F4-91EC-55D3740F5AE7}"/>
                </a:ext>
              </a:extLst>
            </p:cNvPr>
            <p:cNvCxnSpPr>
              <a:stCxn id="6" idx="2"/>
              <a:endCxn id="5" idx="0"/>
            </p:cNvCxnSpPr>
            <p:nvPr/>
          </p:nvCxnSpPr>
          <p:spPr>
            <a:xfrm>
              <a:off x="8326016" y="4948659"/>
              <a:ext cx="0" cy="60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F0BC981-0071-4462-B11E-31DF249FCA43}"/>
                </a:ext>
              </a:extLst>
            </p:cNvPr>
            <p:cNvSpPr txBox="1"/>
            <p:nvPr/>
          </p:nvSpPr>
          <p:spPr>
            <a:xfrm>
              <a:off x="8546236" y="5111201"/>
              <a:ext cx="2219417" cy="276999"/>
            </a:xfrm>
            <a:prstGeom prst="rect">
              <a:avLst/>
            </a:prstGeom>
            <a:noFill/>
          </p:spPr>
          <p:txBody>
            <a:bodyPr wrap="square" rtlCol="0">
              <a:spAutoFit/>
            </a:bodyPr>
            <a:lstStyle/>
            <a:p>
              <a:r>
                <a:rPr lang="zh-CN" altLang="en-US" sz="1200" dirty="0"/>
                <a:t>利用特征</a:t>
              </a:r>
              <a:r>
                <a:rPr lang="en-US" altLang="zh-CN" sz="1200" dirty="0"/>
                <a:t>embedding</a:t>
              </a:r>
              <a:r>
                <a:rPr lang="zh-CN" altLang="en-US" sz="1200" dirty="0"/>
                <a:t>计算权重</a:t>
              </a:r>
            </a:p>
          </p:txBody>
        </p:sp>
      </p:grpSp>
      <p:pic>
        <p:nvPicPr>
          <p:cNvPr id="11" name="图片 10">
            <a:extLst>
              <a:ext uri="{FF2B5EF4-FFF2-40B4-BE49-F238E27FC236}">
                <a16:creationId xmlns:a16="http://schemas.microsoft.com/office/drawing/2014/main" id="{CEF2F516-3B14-4BCF-B546-FF20788A2845}"/>
              </a:ext>
            </a:extLst>
          </p:cNvPr>
          <p:cNvPicPr>
            <a:picLocks noChangeAspect="1"/>
          </p:cNvPicPr>
          <p:nvPr/>
        </p:nvPicPr>
        <p:blipFill>
          <a:blip r:embed="rId6"/>
          <a:stretch>
            <a:fillRect/>
          </a:stretch>
        </p:blipFill>
        <p:spPr>
          <a:xfrm>
            <a:off x="6853109" y="5974067"/>
            <a:ext cx="3823320" cy="590532"/>
          </a:xfrm>
          <a:prstGeom prst="rect">
            <a:avLst/>
          </a:prstGeom>
        </p:spPr>
      </p:pic>
    </p:spTree>
    <p:extLst>
      <p:ext uri="{BB962C8B-B14F-4D97-AF65-F5344CB8AC3E}">
        <p14:creationId xmlns:p14="http://schemas.microsoft.com/office/powerpoint/2010/main" val="52167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2B6FB-C8BC-4FD0-8C36-51A35C8DEC5D}"/>
              </a:ext>
            </a:extLst>
          </p:cNvPr>
          <p:cNvSpPr>
            <a:spLocks noGrp="1"/>
          </p:cNvSpPr>
          <p:nvPr>
            <p:ph type="title"/>
          </p:nvPr>
        </p:nvSpPr>
        <p:spPr/>
        <p:txBody>
          <a:bodyPr/>
          <a:lstStyle/>
          <a:p>
            <a:r>
              <a:rPr lang="en-US" altLang="zh-CN" dirty="0"/>
              <a:t>FM</a:t>
            </a:r>
            <a:endParaRPr lang="zh-CN" altLang="en-US" dirty="0"/>
          </a:p>
        </p:txBody>
      </p:sp>
      <p:sp>
        <p:nvSpPr>
          <p:cNvPr id="3" name="内容占位符 2">
            <a:extLst>
              <a:ext uri="{FF2B5EF4-FFF2-40B4-BE49-F238E27FC236}">
                <a16:creationId xmlns:a16="http://schemas.microsoft.com/office/drawing/2014/main" id="{3B6E784E-1FC5-4817-A171-14A22DD91FC3}"/>
              </a:ext>
            </a:extLst>
          </p:cNvPr>
          <p:cNvSpPr>
            <a:spLocks noGrp="1"/>
          </p:cNvSpPr>
          <p:nvPr>
            <p:ph idx="1"/>
          </p:nvPr>
        </p:nvSpPr>
        <p:spPr/>
        <p:txBody>
          <a:bodyPr/>
          <a:lstStyle/>
          <a:p>
            <a:r>
              <a:rPr lang="zh-CN" altLang="en-US" dirty="0"/>
              <a:t>神经网络视角</a:t>
            </a:r>
            <a:endParaRPr lang="en-US" altLang="zh-CN" dirty="0"/>
          </a:p>
          <a:p>
            <a:pPr lvl="1"/>
            <a:r>
              <a:rPr lang="zh-CN" altLang="en-US" dirty="0"/>
              <a:t>嵌入后再内积</a:t>
            </a: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grpSp>
        <p:nvGrpSpPr>
          <p:cNvPr id="9" name="组合 8">
            <a:extLst>
              <a:ext uri="{FF2B5EF4-FFF2-40B4-BE49-F238E27FC236}">
                <a16:creationId xmlns:a16="http://schemas.microsoft.com/office/drawing/2014/main" id="{70D8FC45-9B38-4DE7-877F-A38824898416}"/>
              </a:ext>
            </a:extLst>
          </p:cNvPr>
          <p:cNvGrpSpPr/>
          <p:nvPr/>
        </p:nvGrpSpPr>
        <p:grpSpPr>
          <a:xfrm>
            <a:off x="5521911" y="1031841"/>
            <a:ext cx="3415322" cy="1731756"/>
            <a:chOff x="5283470" y="1825625"/>
            <a:chExt cx="4016490" cy="2216280"/>
          </a:xfrm>
        </p:grpSpPr>
        <p:pic>
          <p:nvPicPr>
            <p:cNvPr id="4" name="图片 3">
              <a:extLst>
                <a:ext uri="{FF2B5EF4-FFF2-40B4-BE49-F238E27FC236}">
                  <a16:creationId xmlns:a16="http://schemas.microsoft.com/office/drawing/2014/main" id="{3B129B86-8B23-4AFB-A5B5-67236D60036C}"/>
                </a:ext>
              </a:extLst>
            </p:cNvPr>
            <p:cNvPicPr>
              <a:picLocks noChangeAspect="1"/>
            </p:cNvPicPr>
            <p:nvPr/>
          </p:nvPicPr>
          <p:blipFill>
            <a:blip r:embed="rId2"/>
            <a:stretch>
              <a:fillRect/>
            </a:stretch>
          </p:blipFill>
          <p:spPr>
            <a:xfrm>
              <a:off x="5283470" y="1825625"/>
              <a:ext cx="3914775" cy="790575"/>
            </a:xfrm>
            <a:prstGeom prst="rect">
              <a:avLst/>
            </a:prstGeom>
          </p:spPr>
        </p:pic>
        <p:cxnSp>
          <p:nvCxnSpPr>
            <p:cNvPr id="7" name="直接箭头连接符 6">
              <a:extLst>
                <a:ext uri="{FF2B5EF4-FFF2-40B4-BE49-F238E27FC236}">
                  <a16:creationId xmlns:a16="http://schemas.microsoft.com/office/drawing/2014/main" id="{1E0F6B8B-E089-4FED-8349-3E66520F54B0}"/>
                </a:ext>
              </a:extLst>
            </p:cNvPr>
            <p:cNvCxnSpPr>
              <a:stCxn id="4" idx="2"/>
            </p:cNvCxnSpPr>
            <p:nvPr/>
          </p:nvCxnSpPr>
          <p:spPr>
            <a:xfrm flipH="1">
              <a:off x="7240857" y="2616200"/>
              <a:ext cx="1" cy="88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12B1F63-BCBC-4108-ADE8-B6D6570FEBB8}"/>
                </a:ext>
              </a:extLst>
            </p:cNvPr>
            <p:cNvPicPr>
              <a:picLocks noChangeAspect="1"/>
            </p:cNvPicPr>
            <p:nvPr/>
          </p:nvPicPr>
          <p:blipFill>
            <a:blip r:embed="rId3"/>
            <a:stretch>
              <a:fillRect/>
            </a:stretch>
          </p:blipFill>
          <p:spPr>
            <a:xfrm>
              <a:off x="5537585" y="3498980"/>
              <a:ext cx="3762375" cy="542925"/>
            </a:xfrm>
            <a:prstGeom prst="rect">
              <a:avLst/>
            </a:prstGeom>
          </p:spPr>
        </p:pic>
      </p:grpSp>
      <p:pic>
        <p:nvPicPr>
          <p:cNvPr id="10" name="图片 9">
            <a:extLst>
              <a:ext uri="{FF2B5EF4-FFF2-40B4-BE49-F238E27FC236}">
                <a16:creationId xmlns:a16="http://schemas.microsoft.com/office/drawing/2014/main" id="{4DF43852-A865-4AA7-B30B-884983044797}"/>
              </a:ext>
            </a:extLst>
          </p:cNvPr>
          <p:cNvPicPr>
            <a:picLocks noChangeAspect="1"/>
          </p:cNvPicPr>
          <p:nvPr/>
        </p:nvPicPr>
        <p:blipFill>
          <a:blip r:embed="rId4"/>
          <a:stretch>
            <a:fillRect/>
          </a:stretch>
        </p:blipFill>
        <p:spPr>
          <a:xfrm>
            <a:off x="4908091" y="2931895"/>
            <a:ext cx="5693544" cy="3245068"/>
          </a:xfrm>
          <a:prstGeom prst="rect">
            <a:avLst/>
          </a:prstGeom>
        </p:spPr>
      </p:pic>
    </p:spTree>
    <p:extLst>
      <p:ext uri="{BB962C8B-B14F-4D97-AF65-F5344CB8AC3E}">
        <p14:creationId xmlns:p14="http://schemas.microsoft.com/office/powerpoint/2010/main" val="1552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018AC-223C-476B-A797-B66B72888C5C}"/>
              </a:ext>
            </a:extLst>
          </p:cNvPr>
          <p:cNvSpPr>
            <a:spLocks noGrp="1"/>
          </p:cNvSpPr>
          <p:nvPr>
            <p:ph type="title"/>
          </p:nvPr>
        </p:nvSpPr>
        <p:spPr/>
        <p:txBody>
          <a:bodyPr/>
          <a:lstStyle/>
          <a:p>
            <a:r>
              <a:rPr lang="zh-CN" altLang="en-US" dirty="0"/>
              <a:t>考虑领域信息的</a:t>
            </a:r>
            <a:r>
              <a:rPr lang="en-US" altLang="zh-CN" dirty="0"/>
              <a:t>FM</a:t>
            </a:r>
            <a:endParaRPr lang="zh-CN" altLang="en-US" dirty="0"/>
          </a:p>
        </p:txBody>
      </p:sp>
      <p:sp>
        <p:nvSpPr>
          <p:cNvPr id="3" name="内容占位符 2">
            <a:extLst>
              <a:ext uri="{FF2B5EF4-FFF2-40B4-BE49-F238E27FC236}">
                <a16:creationId xmlns:a16="http://schemas.microsoft.com/office/drawing/2014/main" id="{F804A537-3597-40D6-A763-E674EA4E4FEC}"/>
              </a:ext>
            </a:extLst>
          </p:cNvPr>
          <p:cNvSpPr>
            <a:spLocks noGrp="1"/>
          </p:cNvSpPr>
          <p:nvPr>
            <p:ph idx="1"/>
          </p:nvPr>
        </p:nvSpPr>
        <p:spPr>
          <a:xfrm>
            <a:off x="838198" y="1825625"/>
            <a:ext cx="4293095" cy="4351338"/>
          </a:xfrm>
        </p:spPr>
        <p:txBody>
          <a:bodyPr/>
          <a:lstStyle/>
          <a:p>
            <a:r>
              <a:rPr lang="zh-CN" altLang="en-US" dirty="0"/>
              <a:t>考虑领域信息</a:t>
            </a:r>
            <a:endParaRPr lang="en-US" altLang="zh-CN" dirty="0"/>
          </a:p>
          <a:p>
            <a:pPr lvl="1"/>
            <a:r>
              <a:rPr lang="en-US" altLang="zh-CN" dirty="0"/>
              <a:t>FM</a:t>
            </a:r>
            <a:r>
              <a:rPr lang="zh-CN" altLang="en-US" dirty="0"/>
              <a:t>中同领域内的特征也进行了两两组合</a:t>
            </a:r>
            <a:endParaRPr lang="en-US" altLang="zh-CN" dirty="0"/>
          </a:p>
          <a:p>
            <a:pPr lvl="1"/>
            <a:r>
              <a:rPr lang="zh-CN" altLang="en-US" dirty="0"/>
              <a:t>同领域的特征嵌入后直接求和作为一个整体嵌入向量，进而与其他领域的整体嵌入向量进行两两组合。</a:t>
            </a:r>
          </a:p>
        </p:txBody>
      </p:sp>
      <p:pic>
        <p:nvPicPr>
          <p:cNvPr id="4" name="图片 3">
            <a:extLst>
              <a:ext uri="{FF2B5EF4-FFF2-40B4-BE49-F238E27FC236}">
                <a16:creationId xmlns:a16="http://schemas.microsoft.com/office/drawing/2014/main" id="{ABB6FE1F-1C6A-4540-A40F-3BFFE93D3FF5}"/>
              </a:ext>
            </a:extLst>
          </p:cNvPr>
          <p:cNvPicPr>
            <a:picLocks noChangeAspect="1"/>
          </p:cNvPicPr>
          <p:nvPr/>
        </p:nvPicPr>
        <p:blipFill>
          <a:blip r:embed="rId2"/>
          <a:stretch>
            <a:fillRect/>
          </a:stretch>
        </p:blipFill>
        <p:spPr>
          <a:xfrm>
            <a:off x="5251234" y="1460253"/>
            <a:ext cx="6572250" cy="4981575"/>
          </a:xfrm>
          <a:prstGeom prst="rect">
            <a:avLst/>
          </a:prstGeom>
        </p:spPr>
      </p:pic>
    </p:spTree>
    <p:extLst>
      <p:ext uri="{BB962C8B-B14F-4D97-AF65-F5344CB8AC3E}">
        <p14:creationId xmlns:p14="http://schemas.microsoft.com/office/powerpoint/2010/main" val="139586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02203-6304-4F84-B651-AF00E02CF0C5}"/>
              </a:ext>
            </a:extLst>
          </p:cNvPr>
          <p:cNvSpPr>
            <a:spLocks noGrp="1"/>
          </p:cNvSpPr>
          <p:nvPr>
            <p:ph type="title"/>
          </p:nvPr>
        </p:nvSpPr>
        <p:spPr/>
        <p:txBody>
          <a:bodyPr/>
          <a:lstStyle/>
          <a:p>
            <a:r>
              <a:rPr lang="en-US" altLang="zh-CN" dirty="0"/>
              <a:t>FFM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758FE6-96B4-483C-9463-CEEA50EE321B}"/>
                  </a:ext>
                </a:extLst>
              </p:cNvPr>
              <p:cNvSpPr>
                <a:spLocks noGrp="1"/>
              </p:cNvSpPr>
              <p:nvPr>
                <p:ph idx="1"/>
              </p:nvPr>
            </p:nvSpPr>
            <p:spPr>
              <a:xfrm>
                <a:off x="838200" y="1825625"/>
                <a:ext cx="5456068" cy="4351338"/>
              </a:xfrm>
            </p:spPr>
            <p:txBody>
              <a:bodyPr/>
              <a:lstStyle/>
              <a:p>
                <a:r>
                  <a:rPr lang="en-US" altLang="zh-CN" dirty="0"/>
                  <a:t>FFM</a:t>
                </a:r>
                <a:r>
                  <a:rPr lang="zh-CN" altLang="en-US" dirty="0"/>
                  <a:t>把相同性质的特征归于同一个</a:t>
                </a:r>
                <a:r>
                  <a:rPr lang="en-US" altLang="zh-CN" dirty="0"/>
                  <a:t>field</a:t>
                </a:r>
              </a:p>
              <a:p>
                <a:r>
                  <a:rPr lang="en-US" altLang="zh-CN" dirty="0"/>
                  <a:t>FFM</a:t>
                </a:r>
                <a:r>
                  <a:rPr lang="zh-CN" altLang="en-US" dirty="0"/>
                  <a:t>中每一维特征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针对其他特征的每一种</a:t>
                </a:r>
                <a:r>
                  <a:rPr lang="en-US" altLang="zh-CN" dirty="0"/>
                  <a:t>filed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都会</m:t>
                    </m:r>
                  </m:oMath>
                </a14:m>
                <a:r>
                  <a:rPr lang="zh-CN" altLang="en-US" dirty="0"/>
                  <a:t>学习一个隐向量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sub>
                    </m:sSub>
                  </m:oMath>
                </a14:m>
                <a:endParaRPr lang="en-US" altLang="zh-CN" dirty="0"/>
              </a:p>
              <a:p>
                <a:r>
                  <a:rPr lang="en-US" altLang="zh-CN" dirty="0"/>
                  <a:t>FFM</a:t>
                </a:r>
                <a:r>
                  <a:rPr lang="zh-CN" altLang="en-US" dirty="0"/>
                  <a:t>的模型方程为</a:t>
                </a:r>
                <a:endParaRPr lang="en-US" altLang="zh-CN" dirty="0"/>
              </a:p>
              <a:p>
                <a:endParaRPr lang="en-US" altLang="zh-CN" dirty="0"/>
              </a:p>
              <a:p>
                <a:r>
                  <a:rPr lang="en-US" altLang="zh-CN" dirty="0"/>
                  <a:t>O(n^2)</a:t>
                </a:r>
              </a:p>
            </p:txBody>
          </p:sp>
        </mc:Choice>
        <mc:Fallback xmlns="">
          <p:sp>
            <p:nvSpPr>
              <p:cNvPr id="3" name="内容占位符 2">
                <a:extLst>
                  <a:ext uri="{FF2B5EF4-FFF2-40B4-BE49-F238E27FC236}">
                    <a16:creationId xmlns:a16="http://schemas.microsoft.com/office/drawing/2014/main" id="{0A758FE6-96B4-483C-9463-CEEA50EE321B}"/>
                  </a:ext>
                </a:extLst>
              </p:cNvPr>
              <p:cNvSpPr>
                <a:spLocks noGrp="1" noRot="1" noChangeAspect="1" noMove="1" noResize="1" noEditPoints="1" noAdjustHandles="1" noChangeArrowheads="1" noChangeShapeType="1" noTextEdit="1"/>
              </p:cNvSpPr>
              <p:nvPr>
                <p:ph idx="1"/>
              </p:nvPr>
            </p:nvSpPr>
            <p:spPr>
              <a:xfrm>
                <a:off x="838200" y="1825625"/>
                <a:ext cx="5456068" cy="4351338"/>
              </a:xfrm>
              <a:blipFill>
                <a:blip r:embed="rId2"/>
                <a:stretch>
                  <a:fillRect l="-2011"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385121F-E700-4A01-851C-BDFE7C13EC51}"/>
              </a:ext>
            </a:extLst>
          </p:cNvPr>
          <p:cNvPicPr>
            <a:picLocks noChangeAspect="1"/>
          </p:cNvPicPr>
          <p:nvPr/>
        </p:nvPicPr>
        <p:blipFill>
          <a:blip r:embed="rId3"/>
          <a:stretch>
            <a:fillRect/>
          </a:stretch>
        </p:blipFill>
        <p:spPr>
          <a:xfrm>
            <a:off x="1556459" y="4625173"/>
            <a:ext cx="4019550" cy="590550"/>
          </a:xfrm>
          <a:prstGeom prst="rect">
            <a:avLst/>
          </a:prstGeom>
        </p:spPr>
      </p:pic>
    </p:spTree>
    <p:extLst>
      <p:ext uri="{BB962C8B-B14F-4D97-AF65-F5344CB8AC3E}">
        <p14:creationId xmlns:p14="http://schemas.microsoft.com/office/powerpoint/2010/main" val="31795188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1074</Words>
  <Application>Microsoft Office PowerPoint</Application>
  <PresentationFormat>宽屏</PresentationFormat>
  <Paragraphs>175</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调研2.0</vt:lpstr>
      <vt:lpstr>目录</vt:lpstr>
      <vt:lpstr>神经网络模型</vt:lpstr>
      <vt:lpstr>PowerPoint 演示文稿</vt:lpstr>
      <vt:lpstr>FM</vt:lpstr>
      <vt:lpstr>FM</vt:lpstr>
      <vt:lpstr>FM</vt:lpstr>
      <vt:lpstr>考虑领域信息的FM</vt:lpstr>
      <vt:lpstr>FFM</vt:lpstr>
      <vt:lpstr>Embedding + MLP</vt:lpstr>
      <vt:lpstr>Wide &amp; Deep(2016)</vt:lpstr>
      <vt:lpstr>DeepCross(2016)</vt:lpstr>
      <vt:lpstr>DIN(2017)</vt:lpstr>
      <vt:lpstr>FNN(2016)</vt:lpstr>
      <vt:lpstr>NFM(2017)</vt:lpstr>
      <vt:lpstr>DeepFM(2017)</vt:lpstr>
      <vt:lpstr>AFM(2017)</vt:lpstr>
      <vt:lpstr>PNN(2016)</vt:lpstr>
      <vt:lpstr>DCN(2017)</vt:lpstr>
      <vt:lpstr>模型对比</vt:lpstr>
      <vt:lpstr>TD</vt:lpstr>
      <vt:lpstr>TD-1st solution</vt:lpstr>
      <vt:lpstr>TD-1st solution</vt:lpstr>
      <vt:lpstr>TD-3rd solution</vt:lpstr>
      <vt:lpstr>TD-3rd solution</vt:lpstr>
      <vt:lpstr>HC</vt:lpstr>
      <vt:lpstr>特征工程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调研2.0</dc:title>
  <dc:creator>闫 昊</dc:creator>
  <cp:lastModifiedBy>闫 昊</cp:lastModifiedBy>
  <cp:revision>2</cp:revision>
  <dcterms:created xsi:type="dcterms:W3CDTF">2018-08-01T11:15:10Z</dcterms:created>
  <dcterms:modified xsi:type="dcterms:W3CDTF">2018-08-02T14:55:44Z</dcterms:modified>
</cp:coreProperties>
</file>