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65" r:id="rId2"/>
    <p:sldId id="493" r:id="rId3"/>
    <p:sldId id="510" r:id="rId4"/>
    <p:sldId id="511" r:id="rId5"/>
    <p:sldId id="494" r:id="rId6"/>
    <p:sldId id="512" r:id="rId7"/>
    <p:sldId id="513" r:id="rId8"/>
    <p:sldId id="514" r:id="rId9"/>
    <p:sldId id="515" r:id="rId10"/>
    <p:sldId id="516" r:id="rId11"/>
    <p:sldId id="518" r:id="rId12"/>
    <p:sldId id="519" r:id="rId13"/>
    <p:sldId id="524" r:id="rId14"/>
    <p:sldId id="525" r:id="rId15"/>
    <p:sldId id="521" r:id="rId16"/>
    <p:sldId id="526" r:id="rId17"/>
    <p:sldId id="527" r:id="rId18"/>
    <p:sldId id="528" r:id="rId19"/>
  </p:sldIdLst>
  <p:sldSz cx="9144000" cy="6858000" type="screen4x3"/>
  <p:notesSz cx="6881813" cy="10002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1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0FF"/>
    <a:srgbClr val="AC8300"/>
    <a:srgbClr val="D09E00"/>
    <a:srgbClr val="007A37"/>
    <a:srgbClr val="004800"/>
    <a:srgbClr val="001848"/>
    <a:srgbClr val="DAE7F6"/>
    <a:srgbClr val="F5F9FD"/>
    <a:srgbClr val="E6FC64"/>
    <a:srgbClr val="EDB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1798" autoAdjust="0"/>
  </p:normalViewPr>
  <p:slideViewPr>
    <p:cSldViewPr>
      <p:cViewPr varScale="1">
        <p:scale>
          <a:sx n="89" d="100"/>
          <a:sy n="89" d="100"/>
        </p:scale>
        <p:origin x="1154" y="2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844" y="-90"/>
      </p:cViewPr>
      <p:guideLst>
        <p:guide orient="horz" pos="3151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885C2956-7A1F-4601-B481-1D39E45C31CC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8D265B90-C05E-4491-86AD-27C885E07F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6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751348"/>
            <a:ext cx="5505450" cy="4501277"/>
          </a:xfrm>
          <a:prstGeom prst="rect">
            <a:avLst/>
          </a:prstGeom>
        </p:spPr>
        <p:txBody>
          <a:bodyPr vert="horz" lIns="96478" tIns="48239" rIns="96478" bIns="4823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9500960"/>
            <a:ext cx="2982119" cy="500142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DF342DD0-FFB4-460C-8605-0B5621A9E3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881813" cy="916927"/>
          </a:xfrm>
          <a:prstGeom prst="rect">
            <a:avLst/>
          </a:prstGeom>
          <a:solidFill>
            <a:srgbClr val="7A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78" tIns="48239" rIns="96478" bIns="48239" rtlCol="0" anchor="ctr"/>
          <a:lstStyle/>
          <a:p>
            <a:pPr algn="ctr"/>
            <a:endParaRPr lang="en-US"/>
          </a:p>
        </p:txBody>
      </p:sp>
      <p:pic>
        <p:nvPicPr>
          <p:cNvPr id="9" name="Picture 2" descr="G:\School\AVV logo\Amrita-col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1411" y="83357"/>
            <a:ext cx="2311460" cy="75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-76465" y="4084492"/>
            <a:ext cx="6958278" cy="416785"/>
          </a:xfrm>
          <a:prstGeom prst="rect">
            <a:avLst/>
          </a:prstGeom>
          <a:solidFill>
            <a:srgbClr val="7A00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78" tIns="48239" rIns="96478" bIns="4823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9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8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54BCF-4762-CDF7-1D0E-034FFE05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1B612-72A1-AE66-56AA-6D2C07F24F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C69768-FE0E-A5B1-4A65-CD6ED8D3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5CDE-E1D0-6481-515A-A41ED91CF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A192-9D51-B0DF-C95D-F3B0CD5C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AB8AD-B89E-DDC0-2074-D9EA89F11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1AD81-BD9C-9E1C-723F-81E4CC514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958CD-E153-5682-36D2-33329CACC4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43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0F5E-FFE3-2F38-6D04-4566C7CD4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0CD81-5573-9D81-6297-0A793C822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38F9D-3F1E-1625-96AD-44FE0050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8E076-835E-F196-C55C-6B9175F63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83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2C0D-2C12-F986-0D08-902221F8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72641-C700-915C-4275-E74D4426A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9545B-F8B9-ED5E-9B29-83B1E002A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8C5D0-074C-EDF6-E583-FFBFB16B30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03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D5A7-1485-58B6-59E8-D2C8AEA23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758B6E-A771-AA3D-49C4-2583D045C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30D22-CBA5-92BA-2AE6-06D3CD665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A2BC4-3315-60C2-2AA9-90E376D2B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8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1D68-4ABC-E665-C21F-4159B3DD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D7561F-C131-A95A-C001-AE6DB98F2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B857A-5C20-BFBD-CD44-F8A0DF815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82F0D-3BA7-4AAB-4522-AF65DAB39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94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8D772-2798-DA69-15A3-B820CBCA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8A744-32E4-8055-381D-8718A57E5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28021-DF05-60FF-025F-ED82658DC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ECEA1-149F-3E7F-6851-3F2E5D4C7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9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66E22-1B0E-0336-27E3-C8A0590B5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1EE04-B3C3-3E78-27FE-46C023552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5EB36-2BCD-69DC-383B-B8AA09D01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A592-2CEC-D701-D15E-1AEEA0B5B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3AD2B-F247-12E4-366A-68A6984C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795E4-8D74-40F1-B601-35CAB6A05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15AF3-2C8E-F6F4-F450-007CADC04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22BB8-C6D3-72AE-805D-5098563BE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0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3E55F-DFDE-B019-98A3-559127DB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0E246-26D5-4ACE-00BB-5A729A621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DB872-248C-1BA7-88C4-26437D30A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B31C-2761-B4D7-2856-2441F22C2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C22E-F7B0-1D1E-B872-654382638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5D743-67AF-9F5E-65CF-3ED45EB12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8F31B-E6C1-AB66-6599-814B192A4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F26E2-E1A9-DF7F-2A09-A3B894234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6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6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9C8E-8BD2-4D8C-C7EB-0CE85EEF0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09EF4-6AA4-88F6-2F10-11546CCDF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4ECAD-13E3-9428-6E38-DF5C32C29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9C1A-850B-D505-729B-FD8370E04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4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C95A-B4CF-50AB-A354-1B23EB53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440B0-09D0-162B-8FA4-5C3DCC645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87338-6FF8-498F-8A8F-FDD7A1803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C08C-C5CA-2586-B6FC-6944FF608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0C25E-DB71-7341-C952-8D67678DB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847C5-1934-184A-A5B5-AFA544E8C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3DC47C-46D9-36FF-2DEA-3B76E505A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BDF2B-248C-AA16-824F-30CA1310B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7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8C169-C03B-2FF5-38D8-1D49776F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D4F23-EA56-2754-835D-19A5EB251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78639-C904-EE80-679C-455329F2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ADC73-5B39-82F8-1DA7-1AD74D637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342DD0-FFB4-460C-8605-0B5621A9E3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5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4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 descr="G:\School\AVV logo\Amrita-col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9300" y="35387"/>
            <a:ext cx="1998662" cy="595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0" y="6705600"/>
            <a:ext cx="3048000" cy="152400"/>
          </a:xfrm>
          <a:solidFill>
            <a:srgbClr val="0048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DA51BF-F960-4F1B-9A44-DF8F33177A3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3048000" y="6705600"/>
            <a:ext cx="2895600" cy="152400"/>
          </a:xfrm>
          <a:solidFill>
            <a:srgbClr val="0048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5943600" y="6705600"/>
            <a:ext cx="3200400" cy="152400"/>
          </a:xfrm>
          <a:solidFill>
            <a:srgbClr val="0048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A398EB-F447-4C6C-9CD0-1CB29DE1F1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A348-C809-4A7B-8A4B-03DA2B161D4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774-3274-425B-98FE-6D04F36A8FD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0962F-E66A-4C53-99E8-7D7F24E2C8A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7A27A-AAA1-4E28-9ED1-777F9327F339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8FA6-5D76-4FDD-A7ED-C7D09EF1047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1C74-9949-400D-8B8C-072394D0845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BC41-1107-4DF4-9644-27040B92C2A0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1ABE-0C82-4021-B304-F5407F71BC54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CF30-025A-4B45-B73C-DC6F866BACA9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EB23-6152-4603-BD7B-6F087A6488CA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72EE-8B6D-43A5-9300-87D33F12478E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669BB-39F7-4C13-89B5-B98FAF2969FB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98EB-F447-4C6C-9CD0-1CB29DE1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B533-AC1A-4514-BCB6-F6F813ADA08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762000"/>
            <a:ext cx="8686800" cy="4114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Signals</a:t>
            </a:r>
          </a:p>
        </p:txBody>
      </p:sp>
    </p:spTree>
    <p:extLst>
      <p:ext uri="{BB962C8B-B14F-4D97-AF65-F5344CB8AC3E}">
        <p14:creationId xmlns:p14="http://schemas.microsoft.com/office/powerpoint/2010/main" val="410478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87CB6-793A-8DE1-C1FC-EF2B03A2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8FCD1-0560-D514-BF98-6FB95487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B98E-FF8B-42E4-8BE0-D1C6300FDDCE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88D49-32C0-D56C-56A0-943CE752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2A724F-43EE-C0DE-893F-1C957386B52F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7BF31-ED84-73DA-F582-DFE1CDF9DA9A}"/>
              </a:ext>
            </a:extLst>
          </p:cNvPr>
          <p:cNvSpPr txBox="1"/>
          <p:nvPr/>
        </p:nvSpPr>
        <p:spPr>
          <a:xfrm>
            <a:off x="535193" y="703320"/>
            <a:ext cx="601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and Random Signals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22F73-1606-182F-D002-F5C45378495B}"/>
              </a:ext>
            </a:extLst>
          </p:cNvPr>
          <p:cNvSpPr txBox="1"/>
          <p:nvPr/>
        </p:nvSpPr>
        <p:spPr>
          <a:xfrm>
            <a:off x="495300" y="1152772"/>
            <a:ext cx="8496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signals can be represented by a mathematical formula. We can predict the result or the graphical representation with the help of that formula.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signals are characterized by uncertainty about its occurrence and is called a random signal. The results are not predictable. A random signal cannot be represented by any mathematical equation. 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Thermal noise generated in an electric circuit.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67462-03DD-6AB8-C974-55B0B2C4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25239"/>
            <a:ext cx="4387881" cy="3349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E52243-3316-7E03-C3CD-EC8FBABB5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545" y="3315378"/>
            <a:ext cx="4306055" cy="33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1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6D96B-3D83-A33C-F3A5-6C62A218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1EB43-F52B-E719-E4A7-08E76DB6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CD02-A375-4149-9894-151552625EB5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F7ED6-3BF4-900D-743F-B1F936791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C94CCA-7CA2-061C-B2FA-5D2901058E6A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30E01-E352-6A63-54B1-20711317F90D}"/>
              </a:ext>
            </a:extLst>
          </p:cNvPr>
          <p:cNvSpPr txBox="1"/>
          <p:nvPr/>
        </p:nvSpPr>
        <p:spPr>
          <a:xfrm>
            <a:off x="535193" y="703320"/>
            <a:ext cx="601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4A46-FC1A-E02E-5CB4-57F62E01EE1C}"/>
              </a:ext>
            </a:extLst>
          </p:cNvPr>
          <p:cNvSpPr txBox="1"/>
          <p:nvPr/>
        </p:nvSpPr>
        <p:spPr>
          <a:xfrm>
            <a:off x="643666" y="1256603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odd signals are signals that is unsymmetrical at the time origin or the vertical axis.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1CE6DEF-5DFC-8F8B-653C-F6091CE9B3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459908"/>
              </p:ext>
            </p:extLst>
          </p:nvPr>
        </p:nvGraphicFramePr>
        <p:xfrm>
          <a:off x="3060441" y="1981496"/>
          <a:ext cx="1451047" cy="35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441" y="1981496"/>
                        <a:ext cx="1451047" cy="351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DA1FF7F-8148-E181-9532-72409B8F861B}"/>
              </a:ext>
            </a:extLst>
          </p:cNvPr>
          <p:cNvSpPr txBox="1"/>
          <p:nvPr/>
        </p:nvSpPr>
        <p:spPr>
          <a:xfrm>
            <a:off x="685800" y="2349468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C973F66-57B8-A3E9-60A7-4FCD225C7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44859"/>
              </p:ext>
            </p:extLst>
          </p:nvPr>
        </p:nvGraphicFramePr>
        <p:xfrm>
          <a:off x="1676400" y="2443161"/>
          <a:ext cx="1666697" cy="735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2443161"/>
                        <a:ext cx="1666697" cy="735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8AACFFC-A7B9-C51E-A684-461C63D2F971}"/>
              </a:ext>
            </a:extLst>
          </p:cNvPr>
          <p:cNvSpPr txBox="1"/>
          <p:nvPr/>
        </p:nvSpPr>
        <p:spPr>
          <a:xfrm>
            <a:off x="557605" y="3465544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even signals are signals that is symmetrical at the time origin or the vertical axis.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7F9B2D5-5058-1787-B88E-FBA1344AA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847254"/>
              </p:ext>
            </p:extLst>
          </p:nvPr>
        </p:nvGraphicFramePr>
        <p:xfrm>
          <a:off x="3322638" y="4370388"/>
          <a:ext cx="1281864" cy="34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203040" progId="Equation.DSMT4">
                  <p:embed/>
                </p:oleObj>
              </mc:Choice>
              <mc:Fallback>
                <p:oleObj name="Equation" r:id="rId7" imgW="749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2638" y="4370388"/>
                        <a:ext cx="1281864" cy="347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F36585F-9065-A185-D385-757A36AF80AE}"/>
              </a:ext>
            </a:extLst>
          </p:cNvPr>
          <p:cNvSpPr txBox="1"/>
          <p:nvPr/>
        </p:nvSpPr>
        <p:spPr>
          <a:xfrm>
            <a:off x="721659" y="4718012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A54ADF5-E087-C8A5-E313-A479C70BE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56125"/>
              </p:ext>
            </p:extLst>
          </p:nvPr>
        </p:nvGraphicFramePr>
        <p:xfrm>
          <a:off x="1697497" y="4814207"/>
          <a:ext cx="1602729" cy="756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431640" progId="Equation.DSMT4">
                  <p:embed/>
                </p:oleObj>
              </mc:Choice>
              <mc:Fallback>
                <p:oleObj name="Equation" r:id="rId9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7497" y="4814207"/>
                        <a:ext cx="1602729" cy="756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39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FA6E-5D17-97A2-F8F2-FFBF2100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8C792-C977-D589-D06F-0B4281AB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A98D-369B-452C-8157-6C19ED7B2AD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04D4-6A13-D4A2-1076-83E373FD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7245E2-7867-E713-CD2A-52D6002BFC74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9DA82-4D6A-97FB-D93C-8D906E127121}"/>
              </a:ext>
            </a:extLst>
          </p:cNvPr>
          <p:cNvSpPr txBox="1"/>
          <p:nvPr/>
        </p:nvSpPr>
        <p:spPr>
          <a:xfrm>
            <a:off x="535193" y="703320"/>
            <a:ext cx="6019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and Even Signals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5151C-89D0-5697-1C7F-B15D82B6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824" y="1190086"/>
            <a:ext cx="4612445" cy="349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93FE6-2D4F-E647-0DD8-2F39B4011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799" y="2668530"/>
            <a:ext cx="4583889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67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63AB5-E94C-C822-22F5-E36C0BFA5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0F094-5F58-E202-91FC-CED73F66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5E0A-7793-4344-AB97-8E538DB8C8D7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CBE60-9B4E-A15D-64D7-B4B061E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1263DC-1BC1-7C1C-7FF0-84F275461B65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0E9C24-D667-EA87-3050-CBCF5EED20D3}"/>
              </a:ext>
            </a:extLst>
          </p:cNvPr>
          <p:cNvSpPr txBox="1"/>
          <p:nvPr/>
        </p:nvSpPr>
        <p:spPr>
          <a:xfrm>
            <a:off x="1828800" y="690045"/>
            <a:ext cx="601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in Signals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5DF96-FA99-EF47-6CE4-F6285E66DE2B}"/>
              </a:ext>
            </a:extLst>
          </p:cNvPr>
          <p:cNvSpPr txBox="1"/>
          <p:nvPr/>
        </p:nvSpPr>
        <p:spPr>
          <a:xfrm>
            <a:off x="495300" y="122865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1.Signal Addition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addition of the signal is the process in which the amplitude of two signals is added and as a result, the signal obtained has the combination amplitude of both of these.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B2CABFF-2976-12E0-A78B-030887DD43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395243"/>
              </p:ext>
            </p:extLst>
          </p:nvPr>
        </p:nvGraphicFramePr>
        <p:xfrm>
          <a:off x="3810000" y="2294488"/>
          <a:ext cx="2590800" cy="6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294488"/>
                        <a:ext cx="2590800" cy="63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74FD57C-F1D1-8A32-390E-FAA54A4CB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73" y="2986575"/>
            <a:ext cx="4348327" cy="3534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E6E412-2DF6-851A-9207-717D95D9E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944838"/>
            <a:ext cx="4333711" cy="35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3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8F89F-F742-326D-5FDC-9B8289281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CD42-E5C1-6C7D-A27D-53B86400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02AAD-D442-48FA-AF8A-0B31657B1AC4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912B-A8EC-6BF7-D676-85883DF4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2724A-898E-0A3A-C1F2-22E655FD82DB}"/>
              </a:ext>
            </a:extLst>
          </p:cNvPr>
          <p:cNvSpPr txBox="1"/>
          <p:nvPr/>
        </p:nvSpPr>
        <p:spPr>
          <a:xfrm>
            <a:off x="381000" y="803783"/>
            <a:ext cx="8001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Signal Subtraction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subtraction between the two signals takes place when the value of the second signal is subtracted from the first signal. 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0B40331-FB2E-4215-3274-101BE46FE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73381"/>
              </p:ext>
            </p:extLst>
          </p:nvPr>
        </p:nvGraphicFramePr>
        <p:xfrm>
          <a:off x="2743200" y="2036814"/>
          <a:ext cx="2590800" cy="6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431640" progId="Equation.DSMT4">
                  <p:embed/>
                </p:oleObj>
              </mc:Choice>
              <mc:Fallback>
                <p:oleObj name="Equation" r:id="rId3" imgW="1752480" imgH="4316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B2CABFF-2976-12E0-A78B-030887DD4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036814"/>
                        <a:ext cx="2590800" cy="63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2C9D572-2888-FED8-473C-50200B318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43" y="2769493"/>
            <a:ext cx="4295521" cy="3478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5F907-25A0-D62A-1E9C-BEB1BDAC2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840" y="2795978"/>
            <a:ext cx="4301893" cy="33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5464-28BE-11DE-889B-AD71E96D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1AD18-2397-4966-E3A4-FFE67EBC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9ED6-000D-480C-9F44-C1DB13B1F7B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DA54F-679F-3782-0F72-41BBD7A7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D5ECA9-7400-D122-0248-ECE94693C6C2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EBE4F-D8A3-B5C7-8CD2-FD8023F7F135}"/>
              </a:ext>
            </a:extLst>
          </p:cNvPr>
          <p:cNvSpPr txBox="1"/>
          <p:nvPr/>
        </p:nvSpPr>
        <p:spPr>
          <a:xfrm>
            <a:off x="381000" y="803783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Signal Multiplication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multiplication of two signals is obtained when the values of the amplitude of two signals are multiplied and the resultant signal has the multiplied amplitude.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9BFDC-134D-20F6-7D68-F51E0F714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9" y="2362200"/>
            <a:ext cx="4425126" cy="36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43E96-602A-762F-36C4-504776A2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711" y="2240715"/>
            <a:ext cx="4452210" cy="3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3E99D-1944-D4D2-D06A-265BDAEE8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91974-BDFF-0428-4EAC-EF801B95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84F9-EB5C-4AB9-A8E4-F381DF46EB42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2271-8D19-59B0-F703-B7EDF908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C7A209-66B8-65DD-2A5E-42D4385D13F6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ADA60-5318-2219-2634-A107FF2FFD84}"/>
              </a:ext>
            </a:extLst>
          </p:cNvPr>
          <p:cNvSpPr txBox="1"/>
          <p:nvPr/>
        </p:nvSpPr>
        <p:spPr>
          <a:xfrm>
            <a:off x="381000" y="803783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Time Scaling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on the magnitude of the constant or scaling factor, the time scale of a signal has two responsibilities: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Compression , Expansion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709198-2C14-D403-8AFD-BED6AE8C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61334"/>
            <a:ext cx="5530839" cy="4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4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09F7-7435-D2B4-6EB7-A7E12A69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FC11F-7331-B86F-A635-810ADD35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106C-97AE-4C42-8AFA-6B45BEC9520D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280AA-993A-889A-2A8E-C97FD763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ADDAE-0E81-2213-B91A-7BFF4470D479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C0A45-1C08-E884-D2BA-1C4D3A4A0C64}"/>
              </a:ext>
            </a:extLst>
          </p:cNvPr>
          <p:cNvSpPr txBox="1"/>
          <p:nvPr/>
        </p:nvSpPr>
        <p:spPr>
          <a:xfrm>
            <a:off x="381000" y="803783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Time Shifting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of moving a signal forward or backward in time, the time shifting of a signal has two possibilities: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in Time Shifting: The whole signal move towards the right side and the amplitude does not change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in Time Shifting: Here the signal moves towards left side.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74A85-E901-2565-55C8-309F8818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35567"/>
            <a:ext cx="456003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A8F1-F5D5-7F03-5C86-77E46ED9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47445-B741-B50F-D648-1DBA2F2C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FC0DB-5F56-43DE-8D6C-AEAC890DF3C3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4B8E4-6CCD-8648-ABE1-3D02AA48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87416B-47E1-A484-8EE6-1AC2E92C0F10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E2275-FBF9-6A73-6684-8A532BDD92C0}"/>
              </a:ext>
            </a:extLst>
          </p:cNvPr>
          <p:cNvSpPr txBox="1"/>
          <p:nvPr/>
        </p:nvSpPr>
        <p:spPr>
          <a:xfrm>
            <a:off x="381000" y="803783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Time Reversal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of flipping the whole signal by using the flipping function or by multiplying the whole signal with a negative number is called reversal of the signal because each and every value of signals are reversed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0D75C-C4C3-CB3E-58EC-479A0F15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20703"/>
            <a:ext cx="5666906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DBA0C-7446-4E64-9FD6-7591A00A1229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949D2-5FCE-2BCC-5AA4-6719D93B3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824241"/>
            <a:ext cx="8705850" cy="3200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B161F6-B856-A89C-0ED7-CF1EA91C577C}"/>
              </a:ext>
            </a:extLst>
          </p:cNvPr>
          <p:cNvSpPr txBox="1"/>
          <p:nvPr/>
        </p:nvSpPr>
        <p:spPr>
          <a:xfrm>
            <a:off x="257175" y="4024641"/>
            <a:ext cx="8629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dependent variable is the one being tested. It is called dependent because it depends on the independent variable. It is also called the responding variable.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 is the one which change or is controlled in an experiment. This is also called a manipulated variable. </a:t>
            </a:r>
          </a:p>
        </p:txBody>
      </p:sp>
    </p:spTree>
    <p:extLst>
      <p:ext uri="{BB962C8B-B14F-4D97-AF65-F5344CB8AC3E}">
        <p14:creationId xmlns:p14="http://schemas.microsoft.com/office/powerpoint/2010/main" val="191575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449B8-3ECC-04C0-CE94-CF5AC5B9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D8C13-9CA5-22E7-5631-ED4E17D9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418E-0129-4947-87BE-057C5E5069B7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42FC-B3F2-AC31-EB3D-E5B31444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2E482-2895-0133-24EF-880028F935D9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7EB1C3-3890-1BF5-564A-16A4865C4567}"/>
              </a:ext>
            </a:extLst>
          </p:cNvPr>
          <p:cNvSpPr txBox="1"/>
          <p:nvPr/>
        </p:nvSpPr>
        <p:spPr>
          <a:xfrm>
            <a:off x="304800" y="855720"/>
            <a:ext cx="84582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Signals 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are defined as a function of one or more independent variables.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number of independent variables signals are classified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1-dimensional signal: function of a single variable.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Signal: function of more than one variable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C8E465-882E-9344-37C3-F1D28090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287" y="3609647"/>
            <a:ext cx="3917425" cy="2177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5068F-AED4-5239-0727-1D3BE4597C9E}"/>
              </a:ext>
            </a:extLst>
          </p:cNvPr>
          <p:cNvSpPr txBox="1"/>
          <p:nvPr/>
        </p:nvSpPr>
        <p:spPr>
          <a:xfrm>
            <a:off x="2819400" y="5970006"/>
            <a:ext cx="371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 wave: Amplitude vs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94DE43-5606-F5C9-7109-C2142E387AC9}"/>
              </a:ext>
            </a:extLst>
          </p:cNvPr>
          <p:cNvSpPr txBox="1"/>
          <p:nvPr/>
        </p:nvSpPr>
        <p:spPr>
          <a:xfrm>
            <a:off x="2286000" y="3198137"/>
            <a:ext cx="5050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for one dimensional Signal</a:t>
            </a:r>
          </a:p>
        </p:txBody>
      </p:sp>
    </p:spTree>
    <p:extLst>
      <p:ext uri="{BB962C8B-B14F-4D97-AF65-F5344CB8AC3E}">
        <p14:creationId xmlns:p14="http://schemas.microsoft.com/office/powerpoint/2010/main" val="353071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9D863-90A1-DBB0-9EDB-674CB28A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E14B4-EFE0-5B5D-32DD-65A0C5E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3C13-BFDB-4C95-856A-EF15510715F0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43912-16A2-CB3D-65FE-B52C23D8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11DFD8-F8F9-27C7-0291-AE1D3DD172E8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54925-5B72-C54D-496A-EE25C58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091"/>
            <a:ext cx="3977874" cy="2763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857CE-1BDB-5CE5-221A-4A17F2617D26}"/>
              </a:ext>
            </a:extLst>
          </p:cNvPr>
          <p:cNvSpPr txBox="1"/>
          <p:nvPr/>
        </p:nvSpPr>
        <p:spPr>
          <a:xfrm>
            <a:off x="3007771" y="6146227"/>
            <a:ext cx="542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 measures electrical activity of heart over time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FFD020-F21E-A51B-92EC-0127B54B2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332" y="1046555"/>
            <a:ext cx="5470493" cy="27634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0FFB49-FEB0-538A-E3B0-1E28CFF6D7DE}"/>
              </a:ext>
            </a:extLst>
          </p:cNvPr>
          <p:cNvSpPr txBox="1"/>
          <p:nvPr/>
        </p:nvSpPr>
        <p:spPr>
          <a:xfrm>
            <a:off x="4405312" y="3845481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 prices fluctuate over time</a:t>
            </a:r>
          </a:p>
        </p:txBody>
      </p:sp>
    </p:spTree>
    <p:extLst>
      <p:ext uri="{BB962C8B-B14F-4D97-AF65-F5344CB8AC3E}">
        <p14:creationId xmlns:p14="http://schemas.microsoft.com/office/powerpoint/2010/main" val="170544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BD09-FF12-4F14-A7A1-A9FEFA7563E2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5950E6-33D0-42F7-98EA-3E4C8E669666}"/>
              </a:ext>
            </a:extLst>
          </p:cNvPr>
          <p:cNvSpPr txBox="1">
            <a:spLocks/>
          </p:cNvSpPr>
          <p:nvPr/>
        </p:nvSpPr>
        <p:spPr>
          <a:xfrm>
            <a:off x="114300" y="83820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06626-3B58-7057-DF65-26F3746CA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996805"/>
            <a:ext cx="4914900" cy="3459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7704A-AA7E-9038-5840-EDECA965F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631964"/>
            <a:ext cx="8229600" cy="987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E98C76-3645-2DA1-6ECF-E6FEDFDDE3EF}"/>
              </a:ext>
            </a:extLst>
          </p:cNvPr>
          <p:cNvSpPr txBox="1"/>
          <p:nvPr/>
        </p:nvSpPr>
        <p:spPr>
          <a:xfrm>
            <a:off x="342900" y="724879"/>
            <a:ext cx="8724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for Multidimensional  dimensional Signal- Image signal represented by f(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brightness or color intensity of each pixel in an image changes based on its x and y position within the image.</a:t>
            </a:r>
          </a:p>
        </p:txBody>
      </p:sp>
    </p:spTree>
    <p:extLst>
      <p:ext uri="{BB962C8B-B14F-4D97-AF65-F5344CB8AC3E}">
        <p14:creationId xmlns:p14="http://schemas.microsoft.com/office/powerpoint/2010/main" val="181868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501C-129D-5B23-2509-C7E98738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EA74B-AA66-D392-E6E7-60253951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3D04-E42A-440C-8145-571D15B91558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D6E59-BA35-54B2-C328-38303A8E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18AE18-D259-79F1-DB7A-B344BAB404B5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CCCE6-4457-AEE9-E1C4-5014ADE5D974}"/>
              </a:ext>
            </a:extLst>
          </p:cNvPr>
          <p:cNvSpPr txBox="1"/>
          <p:nvPr/>
        </p:nvSpPr>
        <p:spPr>
          <a:xfrm>
            <a:off x="304800" y="855720"/>
            <a:ext cx="8686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is the art of extracting insights and valuable information from signals, which are functions that convey data.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signals can take forms such as: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Signals (Sound waves), Image Signals (pixels), Video signals (frames), Biological signals (ECG, EEG etc.), sensor Signals (temperature, pressure etc.)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1019E-66E3-C5B0-7917-942C1C6B2B11}"/>
              </a:ext>
            </a:extLst>
          </p:cNvPr>
          <p:cNvSpPr txBox="1"/>
          <p:nvPr/>
        </p:nvSpPr>
        <p:spPr>
          <a:xfrm>
            <a:off x="266700" y="419869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involves various techniques to: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up signals by removing noise, transform signals to reveal hidden patterns or frequencies,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features or characteristics, enhance signals to improve quality or clarity, compress signals to reduce storage or transmission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2649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D135-660E-D4E5-2C94-0F89BE05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26837-2A5A-8962-8335-290C27C7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B039-6252-4069-B2A7-C7EA90E0675F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0841B-EA1E-138F-2A20-38DCC974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4B2E6B-F4E7-CF1D-3753-B44C1ABBF0C7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8D7D5-1595-FC0D-3C17-39089A22FFD4}"/>
              </a:ext>
            </a:extLst>
          </p:cNvPr>
          <p:cNvSpPr txBox="1"/>
          <p:nvPr/>
        </p:nvSpPr>
        <p:spPr>
          <a:xfrm>
            <a:off x="381000" y="855720"/>
            <a:ext cx="7543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 has numerous applications in: 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Processing (music speech recognition)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(computer vision, object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processing (video compression, object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signal processing (medical diagnosis, monitoring)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 (Signal transmission, reception)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 (Signal Control, automation)</a:t>
            </a:r>
          </a:p>
        </p:txBody>
      </p:sp>
    </p:spTree>
    <p:extLst>
      <p:ext uri="{BB962C8B-B14F-4D97-AF65-F5344CB8AC3E}">
        <p14:creationId xmlns:p14="http://schemas.microsoft.com/office/powerpoint/2010/main" val="98374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E68B-77ED-F3C6-46F8-81B3C06B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CFDCA-28C5-49E5-23CA-93F0A0D3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7567A-25A8-44F7-9EE9-4985BC9EB1F1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B5319-BF3D-1FE9-B776-C8B5E1B9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A14C63-4D37-4560-6EDE-971A2FA54017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756E6-46DC-DEEC-90C3-5C8F8E793D44}"/>
              </a:ext>
            </a:extLst>
          </p:cNvPr>
          <p:cNvSpPr txBox="1"/>
          <p:nvPr/>
        </p:nvSpPr>
        <p:spPr>
          <a:xfrm>
            <a:off x="371475" y="632091"/>
            <a:ext cx="7543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Signals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and Discrete Time Signals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and Random Signals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9D152-E453-9AD3-E0B2-42EEAC89E942}"/>
              </a:ext>
            </a:extLst>
          </p:cNvPr>
          <p:cNvSpPr txBox="1"/>
          <p:nvPr/>
        </p:nvSpPr>
        <p:spPr>
          <a:xfrm>
            <a:off x="371475" y="2918992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and Discrete Time Signals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B45C9-96BD-3BCA-E51F-395DDB4C6877}"/>
              </a:ext>
            </a:extLst>
          </p:cNvPr>
          <p:cNvSpPr txBox="1"/>
          <p:nvPr/>
        </p:nvSpPr>
        <p:spPr>
          <a:xfrm>
            <a:off x="371475" y="3380657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signals are continuous in time and amplitude. It is defined for all time t. Generally denoted by x(t).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3EA5789-45F0-AA5C-87E2-EAB6822A4B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4230"/>
              </p:ext>
            </p:extLst>
          </p:nvPr>
        </p:nvGraphicFramePr>
        <p:xfrm>
          <a:off x="1752600" y="4370934"/>
          <a:ext cx="3390594" cy="321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5960" imgH="203040" progId="Equation.DSMT4">
                  <p:embed/>
                </p:oleObj>
              </mc:Choice>
              <mc:Fallback>
                <p:oleObj name="Equation" r:id="rId3" imgW="2145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370934"/>
                        <a:ext cx="3390594" cy="321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8DEC7A0-4339-0351-F436-A0FD3FCB5867}"/>
              </a:ext>
            </a:extLst>
          </p:cNvPr>
          <p:cNvSpPr txBox="1"/>
          <p:nvPr/>
        </p:nvSpPr>
        <p:spPr>
          <a:xfrm>
            <a:off x="371475" y="4980356"/>
            <a:ext cx="8506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signals are discrete in time. Discrete time signals are defined for only integer values of time-represented as x(n).</a:t>
            </a:r>
          </a:p>
        </p:txBody>
      </p:sp>
    </p:spTree>
    <p:extLst>
      <p:ext uri="{BB962C8B-B14F-4D97-AF65-F5344CB8AC3E}">
        <p14:creationId xmlns:p14="http://schemas.microsoft.com/office/powerpoint/2010/main" val="28553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7186-A2A0-35BE-9843-68DBFF899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30D27-1651-10FB-7F03-476EE291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9051-7638-4D27-A857-B15F66400C45}" type="datetime1">
              <a:rPr lang="en-US" smtClean="0"/>
              <a:t>4/3/2025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16A6B-3418-ED63-3BA9-7868866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98EB-F447-4C6C-9CD0-1CB29DE1F1A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8A6A59-8A67-D2DA-880D-A3DE25458837}"/>
              </a:ext>
            </a:extLst>
          </p:cNvPr>
          <p:cNvSpPr txBox="1">
            <a:spLocks/>
          </p:cNvSpPr>
          <p:nvPr/>
        </p:nvSpPr>
        <p:spPr>
          <a:xfrm>
            <a:off x="76200" y="855720"/>
            <a:ext cx="8915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D3FA66-AC14-5BB9-7522-589D23D6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2" y="1447801"/>
            <a:ext cx="4345745" cy="358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203281-CB54-B951-2C2D-D27546432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38" y="1437493"/>
            <a:ext cx="4497718" cy="366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6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20393</TotalTime>
  <Words>808</Words>
  <Application>Microsoft Office PowerPoint</Application>
  <PresentationFormat>On-screen Show (4:3)</PresentationFormat>
  <Paragraphs>120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Report-No.2 (1st January to 30th June)</dc:title>
  <dc:creator>staff</dc:creator>
  <cp:lastModifiedBy>kesavulu Naidu</cp:lastModifiedBy>
  <cp:revision>938</cp:revision>
  <cp:lastPrinted>2018-07-10T02:04:06Z</cp:lastPrinted>
  <dcterms:created xsi:type="dcterms:W3CDTF">2001-12-31T20:01:42Z</dcterms:created>
  <dcterms:modified xsi:type="dcterms:W3CDTF">2025-04-03T04:54:38Z</dcterms:modified>
</cp:coreProperties>
</file>