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18288000" cy="10287000"/>
  <p:notesSz cx="6858000" cy="9144000"/>
  <p:embeddedFontLst>
    <p:embeddedFont>
      <p:font typeface="Barlow Medium" panose="020B0604020202020204" charset="0"/>
      <p:regular r:id="rId9"/>
      <p:bold r:id="rId10"/>
      <p:italic r:id="rId11"/>
      <p:boldItalic r:id="rId12"/>
    </p:embeddedFont>
    <p:embeddedFont>
      <p:font typeface="Calibri" panose="020F0502020204030204" pitchFamily="34" charset="0"/>
      <p:regular r:id="rId13"/>
      <p:bold r:id="rId14"/>
      <p:italic r:id="rId15"/>
      <p:boldItalic r:id="rId16"/>
    </p:embeddedFont>
    <p:embeddedFont>
      <p:font typeface="Barlow" panose="020B0604020202020204" charset="0"/>
      <p:bold r:id="rId17"/>
      <p:boldItalic r:id="rId18"/>
    </p:embeddedFont>
    <p:embeddedFont>
      <p:font typeface="Montserrat"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DA7D"/>
    <a:srgbClr val="F5D50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4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presProps" Target="pres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D50F"/>
        </a:solidFill>
        <a:effectLst/>
      </p:bgPr>
    </p:bg>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a:stretch/>
        </p:blipFill>
        <p:spPr>
          <a:xfrm rot="-7838984">
            <a:off x="-3769805" y="3668101"/>
            <a:ext cx="13321226" cy="6889572"/>
          </a:xfrm>
          <a:prstGeom prst="rect">
            <a:avLst/>
          </a:prstGeom>
          <a:noFill/>
          <a:ln>
            <a:noFill/>
          </a:ln>
        </p:spPr>
      </p:pic>
      <p:sp>
        <p:nvSpPr>
          <p:cNvPr id="85" name="Google Shape;85;p13"/>
          <p:cNvSpPr txBox="1"/>
          <p:nvPr/>
        </p:nvSpPr>
        <p:spPr>
          <a:xfrm>
            <a:off x="2637183" y="796676"/>
            <a:ext cx="14622117" cy="161892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12000" b="1" dirty="0" smtClean="0">
                <a:solidFill>
                  <a:srgbClr val="141414"/>
                </a:solidFill>
                <a:latin typeface="Barlow"/>
                <a:sym typeface="Barlow"/>
              </a:rPr>
              <a:t>CHAT WITH TERBIZZ</a:t>
            </a:r>
            <a:endParaRPr dirty="0"/>
          </a:p>
        </p:txBody>
      </p:sp>
      <p:sp>
        <p:nvSpPr>
          <p:cNvPr id="86" name="Google Shape;86;p13"/>
          <p:cNvSpPr/>
          <p:nvPr/>
        </p:nvSpPr>
        <p:spPr>
          <a:xfrm>
            <a:off x="251324" y="125448"/>
            <a:ext cx="1806504" cy="1806504"/>
          </a:xfrm>
          <a:custGeom>
            <a:avLst/>
            <a:gdLst/>
            <a:ahLst/>
            <a:cxnLst/>
            <a:rect l="l" t="t" r="r" b="b"/>
            <a:pathLst>
              <a:path w="1913890" h="1913890" extrusionOk="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13"/>
          <p:cNvGrpSpPr/>
          <p:nvPr/>
        </p:nvGrpSpPr>
        <p:grpSpPr>
          <a:xfrm>
            <a:off x="10235149" y="8753588"/>
            <a:ext cx="7024152" cy="504712"/>
            <a:chOff x="-859569" y="-160999"/>
            <a:chExt cx="9365535" cy="672950"/>
          </a:xfrm>
        </p:grpSpPr>
        <p:sp>
          <p:nvSpPr>
            <p:cNvPr id="88" name="Google Shape;88;p13"/>
            <p:cNvSpPr txBox="1"/>
            <p:nvPr/>
          </p:nvSpPr>
          <p:spPr>
            <a:xfrm>
              <a:off x="-859569" y="-47616"/>
              <a:ext cx="7808100" cy="463200"/>
            </a:xfrm>
            <a:prstGeom prst="rect">
              <a:avLst/>
            </a:prstGeom>
            <a:noFill/>
            <a:ln>
              <a:noFill/>
            </a:ln>
          </p:spPr>
          <p:txBody>
            <a:bodyPr spcFirstLastPara="1" wrap="square" lIns="0" tIns="0" rIns="0" bIns="0" anchor="t" anchorCtr="0">
              <a:noAutofit/>
            </a:bodyPr>
            <a:lstStyle/>
            <a:p>
              <a:pPr marL="0" marR="0" lvl="0" indent="0" algn="r" rtl="0">
                <a:lnSpc>
                  <a:spcPct val="140000"/>
                </a:lnSpc>
                <a:spcBef>
                  <a:spcPts val="0"/>
                </a:spcBef>
                <a:spcAft>
                  <a:spcPts val="0"/>
                </a:spcAft>
                <a:buNone/>
              </a:pPr>
              <a:r>
                <a:rPr lang="en-US" sz="2100">
                  <a:solidFill>
                    <a:srgbClr val="141414"/>
                  </a:solidFill>
                  <a:latin typeface="Barlow Medium"/>
                  <a:ea typeface="Barlow Medium"/>
                  <a:cs typeface="Barlow Medium"/>
                  <a:sym typeface="Barlow Medium"/>
                </a:rPr>
                <a:t>HackOFiesta</a:t>
              </a:r>
              <a:r>
                <a:rPr lang="en-US" sz="2100" b="0" i="0" u="none" strike="noStrike" cap="none">
                  <a:solidFill>
                    <a:srgbClr val="141414"/>
                  </a:solidFill>
                  <a:latin typeface="Barlow Medium"/>
                  <a:ea typeface="Barlow Medium"/>
                  <a:cs typeface="Barlow Medium"/>
                  <a:sym typeface="Barlow Medium"/>
                </a:rPr>
                <a:t>-</a:t>
              </a:r>
              <a:r>
                <a:rPr lang="en-US" sz="2100">
                  <a:solidFill>
                    <a:srgbClr val="141414"/>
                  </a:solidFill>
                  <a:latin typeface="Barlow Medium"/>
                  <a:ea typeface="Barlow Medium"/>
                  <a:cs typeface="Barlow Medium"/>
                  <a:sym typeface="Barlow Medium"/>
                </a:rPr>
                <a:t>Flagship Hackathon of India</a:t>
              </a:r>
              <a:endParaRPr/>
            </a:p>
          </p:txBody>
        </p:sp>
        <p:sp>
          <p:nvSpPr>
            <p:cNvPr id="89" name="Google Shape;89;p13"/>
            <p:cNvSpPr txBox="1"/>
            <p:nvPr/>
          </p:nvSpPr>
          <p:spPr>
            <a:xfrm>
              <a:off x="7307557" y="-160999"/>
              <a:ext cx="1198409" cy="672950"/>
            </a:xfrm>
            <a:prstGeom prst="rect">
              <a:avLst/>
            </a:prstGeom>
            <a:noFill/>
            <a:ln>
              <a:noFill/>
            </a:ln>
          </p:spPr>
          <p:txBody>
            <a:bodyPr spcFirstLastPara="1" wrap="square" lIns="0" tIns="0" rIns="0" bIns="0" anchor="t" anchorCtr="0">
              <a:noAutofit/>
            </a:bodyPr>
            <a:lstStyle/>
            <a:p>
              <a:pPr marL="0" marR="0" lvl="0" indent="0" algn="r" rtl="0">
                <a:lnSpc>
                  <a:spcPct val="140000"/>
                </a:lnSpc>
                <a:spcBef>
                  <a:spcPts val="0"/>
                </a:spcBef>
                <a:spcAft>
                  <a:spcPts val="0"/>
                </a:spcAft>
                <a:buNone/>
              </a:pPr>
              <a:r>
                <a:rPr lang="en-US" sz="3000" b="1" i="0" u="none" strike="noStrike" cap="none">
                  <a:solidFill>
                    <a:srgbClr val="141414"/>
                  </a:solidFill>
                  <a:latin typeface="Barlow"/>
                  <a:ea typeface="Barlow"/>
                  <a:cs typeface="Barlow"/>
                  <a:sym typeface="Barlow"/>
                </a:rPr>
                <a:t>01</a:t>
              </a:r>
              <a:endParaRPr/>
            </a:p>
          </p:txBody>
        </p:sp>
      </p:grpSp>
      <p:sp>
        <p:nvSpPr>
          <p:cNvPr id="90" name="Google Shape;90;p13"/>
          <p:cNvSpPr txBox="1"/>
          <p:nvPr/>
        </p:nvSpPr>
        <p:spPr>
          <a:xfrm>
            <a:off x="4161183" y="2309713"/>
            <a:ext cx="13098117" cy="55424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4200" b="1" dirty="0" smtClean="0">
                <a:solidFill>
                  <a:srgbClr val="141414"/>
                </a:solidFill>
                <a:latin typeface="Barlow"/>
                <a:sym typeface="Barlow"/>
              </a:rPr>
              <a:t>EXPLORE THE JOY OF FLAVOURS JUST IN FEW CLICKS</a:t>
            </a:r>
            <a:endParaRPr dirty="0"/>
          </a:p>
        </p:txBody>
      </p:sp>
      <p:sp>
        <p:nvSpPr>
          <p:cNvPr id="91" name="Google Shape;91;p13"/>
          <p:cNvSpPr txBox="1"/>
          <p:nvPr/>
        </p:nvSpPr>
        <p:spPr>
          <a:xfrm>
            <a:off x="6527586" y="3081500"/>
            <a:ext cx="10731714" cy="1085632"/>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8000" b="1" i="0" u="none" strike="noStrike" cap="none" dirty="0" smtClean="0">
                <a:solidFill>
                  <a:srgbClr val="141414"/>
                </a:solidFill>
                <a:latin typeface="Barlow"/>
                <a:ea typeface="Barlow"/>
                <a:cs typeface="Barlow"/>
                <a:sym typeface="Barlow"/>
              </a:rPr>
              <a:t>TERMINATORS</a:t>
            </a:r>
            <a:endParaRPr dirty="0"/>
          </a:p>
        </p:txBody>
      </p:sp>
      <p:sp>
        <p:nvSpPr>
          <p:cNvPr id="92" name="Google Shape;92;p13"/>
          <p:cNvSpPr txBox="1"/>
          <p:nvPr/>
        </p:nvSpPr>
        <p:spPr>
          <a:xfrm>
            <a:off x="6527586" y="4070831"/>
            <a:ext cx="10731714" cy="55424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4200" b="1" dirty="0" smtClean="0">
                <a:solidFill>
                  <a:srgbClr val="141414"/>
                </a:solidFill>
                <a:latin typeface="Barlow"/>
                <a:sym typeface="Barlow"/>
              </a:rPr>
              <a:t>HARDIK SHARMA</a:t>
            </a:r>
          </a:p>
          <a:p>
            <a:pPr marL="0" marR="0" lvl="0" indent="0" algn="r" rtl="0">
              <a:lnSpc>
                <a:spcPct val="100000"/>
              </a:lnSpc>
              <a:spcBef>
                <a:spcPts val="0"/>
              </a:spcBef>
              <a:spcAft>
                <a:spcPts val="0"/>
              </a:spcAft>
              <a:buNone/>
            </a:pPr>
            <a:r>
              <a:rPr lang="en-US" sz="4200" b="1" dirty="0" smtClean="0">
                <a:solidFill>
                  <a:srgbClr val="141414"/>
                </a:solidFill>
                <a:latin typeface="Barlow"/>
                <a:sym typeface="Barlow"/>
              </a:rPr>
              <a:t>PRADEEP SINGH</a:t>
            </a:r>
          </a:p>
          <a:p>
            <a:pPr marL="0" marR="0" lvl="0" indent="0" algn="r" rtl="0">
              <a:lnSpc>
                <a:spcPct val="100000"/>
              </a:lnSpc>
              <a:spcBef>
                <a:spcPts val="0"/>
              </a:spcBef>
              <a:spcAft>
                <a:spcPts val="0"/>
              </a:spcAft>
              <a:buNone/>
            </a:pPr>
            <a:r>
              <a:rPr lang="en-US" sz="4200" b="1" dirty="0" smtClean="0">
                <a:solidFill>
                  <a:srgbClr val="141414"/>
                </a:solidFill>
                <a:latin typeface="Barlow"/>
                <a:sym typeface="Barlow"/>
              </a:rPr>
              <a:t>PRAJWAL SONI</a:t>
            </a:r>
          </a:p>
          <a:p>
            <a:pPr marL="0" marR="0" lvl="0" indent="0" algn="r" rtl="0">
              <a:lnSpc>
                <a:spcPct val="100000"/>
              </a:lnSpc>
              <a:spcBef>
                <a:spcPts val="0"/>
              </a:spcBef>
              <a:spcAft>
                <a:spcPts val="0"/>
              </a:spcAft>
              <a:buNone/>
            </a:pPr>
            <a:r>
              <a:rPr lang="en-US" sz="4200" b="1" dirty="0" smtClean="0">
                <a:solidFill>
                  <a:srgbClr val="141414"/>
                </a:solidFill>
                <a:latin typeface="Barlow"/>
                <a:sym typeface="Barlow"/>
              </a:rPr>
              <a:t>RUCHIKA JAIN</a:t>
            </a:r>
          </a:p>
          <a:p>
            <a:pPr marL="0" marR="0" lvl="0" indent="0" algn="r" rtl="0">
              <a:lnSpc>
                <a:spcPct val="100000"/>
              </a:lnSpc>
              <a:spcBef>
                <a:spcPts val="0"/>
              </a:spcBef>
              <a:spcAft>
                <a:spcPts val="0"/>
              </a:spcAft>
              <a:buNone/>
            </a:pPr>
            <a:r>
              <a:rPr lang="en-US" sz="4200" b="1" dirty="0" smtClean="0">
                <a:solidFill>
                  <a:srgbClr val="141414"/>
                </a:solidFill>
                <a:latin typeface="Barlow"/>
                <a:sym typeface="Barlow"/>
              </a:rPr>
              <a:t>SANYAM JAIN</a:t>
            </a:r>
            <a:endParaRPr dirty="0"/>
          </a:p>
        </p:txBody>
      </p:sp>
      <p:pic>
        <p:nvPicPr>
          <p:cNvPr id="93" name="Google Shape;93;p13"/>
          <p:cNvPicPr preferRelativeResize="0"/>
          <p:nvPr/>
        </p:nvPicPr>
        <p:blipFill>
          <a:blip r:embed="rId4">
            <a:alphaModFix/>
          </a:blip>
          <a:stretch>
            <a:fillRect/>
          </a:stretch>
        </p:blipFill>
        <p:spPr>
          <a:xfrm>
            <a:off x="435444" y="423861"/>
            <a:ext cx="1438275" cy="1209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CDA7D"/>
        </a:solidFill>
        <a:effectLst/>
      </p:bgPr>
    </p:bg>
    <p:spTree>
      <p:nvGrpSpPr>
        <p:cNvPr id="1" name="Shape 97"/>
        <p:cNvGrpSpPr/>
        <p:nvPr/>
      </p:nvGrpSpPr>
      <p:grpSpPr>
        <a:xfrm>
          <a:off x="0" y="0"/>
          <a:ext cx="0" cy="0"/>
          <a:chOff x="0" y="0"/>
          <a:chExt cx="0" cy="0"/>
        </a:xfrm>
      </p:grpSpPr>
      <p:sp>
        <p:nvSpPr>
          <p:cNvPr id="98" name="Google Shape;98;p14"/>
          <p:cNvSpPr txBox="1"/>
          <p:nvPr/>
        </p:nvSpPr>
        <p:spPr>
          <a:xfrm>
            <a:off x="1028700" y="334644"/>
            <a:ext cx="8550818" cy="228361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800" b="1" i="0" u="none" strike="noStrike" cap="none" dirty="0">
                <a:solidFill>
                  <a:srgbClr val="F6F6F6"/>
                </a:solidFill>
                <a:latin typeface="Barlow"/>
                <a:ea typeface="Barlow"/>
                <a:cs typeface="Barlow"/>
                <a:sym typeface="Barlow"/>
              </a:rPr>
              <a:t>PROBLEM STATEMENT</a:t>
            </a:r>
            <a:endParaRPr dirty="0"/>
          </a:p>
        </p:txBody>
      </p:sp>
      <p:grpSp>
        <p:nvGrpSpPr>
          <p:cNvPr id="100" name="Google Shape;100;p14"/>
          <p:cNvGrpSpPr/>
          <p:nvPr/>
        </p:nvGrpSpPr>
        <p:grpSpPr>
          <a:xfrm>
            <a:off x="1028700" y="2582543"/>
            <a:ext cx="9405363" cy="7462720"/>
            <a:chOff x="0" y="-47625"/>
            <a:chExt cx="12540484" cy="9950293"/>
          </a:xfrm>
        </p:grpSpPr>
        <p:sp>
          <p:nvSpPr>
            <p:cNvPr id="101" name="Google Shape;101;p14"/>
            <p:cNvSpPr txBox="1"/>
            <p:nvPr/>
          </p:nvSpPr>
          <p:spPr>
            <a:xfrm>
              <a:off x="0" y="-47625"/>
              <a:ext cx="12540484" cy="573273"/>
            </a:xfrm>
            <a:prstGeom prst="rect">
              <a:avLst/>
            </a:prstGeom>
            <a:noFill/>
            <a:ln>
              <a:noFill/>
            </a:ln>
          </p:spPr>
          <p:txBody>
            <a:bodyPr spcFirstLastPara="1" wrap="square" lIns="0" tIns="0" rIns="0" bIns="0" anchor="t" anchorCtr="0">
              <a:noAutofit/>
            </a:bodyPr>
            <a:lstStyle/>
            <a:p>
              <a:pPr marL="0" marR="0" lvl="0" indent="0" algn="l" rtl="0">
                <a:lnSpc>
                  <a:spcPct val="2022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02" name="Google Shape;102;p14"/>
            <p:cNvSpPr txBox="1"/>
            <p:nvPr/>
          </p:nvSpPr>
          <p:spPr>
            <a:xfrm>
              <a:off x="0" y="786029"/>
              <a:ext cx="12540484" cy="9116639"/>
            </a:xfrm>
            <a:prstGeom prst="rect">
              <a:avLst/>
            </a:prstGeom>
            <a:noFill/>
            <a:ln>
              <a:noFill/>
            </a:ln>
          </p:spPr>
          <p:txBody>
            <a:bodyPr spcFirstLastPara="1" wrap="square" lIns="0" tIns="0" rIns="0" bIns="0" anchor="t" anchorCtr="0">
              <a:noAutofit/>
            </a:bodyPr>
            <a:lstStyle/>
            <a:p>
              <a:pPr lvl="0">
                <a:lnSpc>
                  <a:spcPct val="150000"/>
                </a:lnSpc>
              </a:pPr>
              <a:r>
                <a:rPr lang="en-IN" sz="2400" dirty="0" smtClean="0">
                  <a:solidFill>
                    <a:srgbClr val="141414"/>
                  </a:solidFill>
                  <a:latin typeface="Barlow Medium"/>
                  <a:ea typeface="Barlow Medium"/>
                  <a:cs typeface="Barlow Medium"/>
                  <a:sym typeface="Barlow Medium"/>
                </a:rPr>
                <a:t>Just </a:t>
              </a:r>
              <a:r>
                <a:rPr lang="en-IN" sz="2400" dirty="0">
                  <a:solidFill>
                    <a:srgbClr val="141414"/>
                  </a:solidFill>
                  <a:latin typeface="Barlow Medium"/>
                  <a:ea typeface="Barlow Medium"/>
                  <a:cs typeface="Barlow Medium"/>
                  <a:sym typeface="Barlow Medium"/>
                </a:rPr>
                <a:t>imagine you enter a restaurant, grab your seat and you have to wait for someone to come and collect your order. Also, finding a particular variety of meal on a multi-page menu is a tedious task. Dealing with paper bills and choas around billing counter is also a headache. Also Keeping the menu's clean with no grease, no food or no water stains has always been a problem for restaurants. Finding skilled waiters who can just mug up the menu and present it before customers is a major problem. Apart from this, COVID-19 has affected the restaurant business badly as customers think twice before picking a piece or bunch of paper on their tables. Nowadays, one cannot afford to sent waiters near customers hence everything inside should be contactless.</a:t>
              </a:r>
              <a:endParaRPr sz="2400" dirty="0"/>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4200" y="130629"/>
            <a:ext cx="7543800" cy="10058400"/>
          </a:xfrm>
          <a:prstGeom prst="rect">
            <a:avLst/>
          </a:prstGeom>
        </p:spPr>
      </p:pic>
      <p:pic>
        <p:nvPicPr>
          <p:cNvPr id="105" name="Google Shape;105;p14"/>
          <p:cNvPicPr preferRelativeResize="0"/>
          <p:nvPr/>
        </p:nvPicPr>
        <p:blipFill rotWithShape="1">
          <a:blip r:embed="rId4">
            <a:alphaModFix/>
          </a:blip>
          <a:srcRect l="5003" r="5003"/>
          <a:stretch/>
        </p:blipFill>
        <p:spPr>
          <a:xfrm>
            <a:off x="16578345" y="225647"/>
            <a:ext cx="1571982" cy="14691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09"/>
        <p:cNvGrpSpPr/>
        <p:nvPr/>
      </p:nvGrpSpPr>
      <p:grpSpPr>
        <a:xfrm>
          <a:off x="0" y="0"/>
          <a:ext cx="0" cy="0"/>
          <a:chOff x="0" y="0"/>
          <a:chExt cx="0" cy="0"/>
        </a:xfrm>
      </p:grpSpPr>
      <p:sp>
        <p:nvSpPr>
          <p:cNvPr id="110" name="Google Shape;110;p15"/>
          <p:cNvSpPr txBox="1"/>
          <p:nvPr/>
        </p:nvSpPr>
        <p:spPr>
          <a:xfrm>
            <a:off x="264431" y="437992"/>
            <a:ext cx="10912607" cy="117260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800" b="1" i="0" u="none" strike="noStrike" cap="none">
                <a:solidFill>
                  <a:srgbClr val="141414"/>
                </a:solidFill>
                <a:latin typeface="Barlow"/>
                <a:ea typeface="Barlow"/>
                <a:cs typeface="Barlow"/>
                <a:sym typeface="Barlow"/>
              </a:rPr>
              <a:t>PROPOSED SOLUTION</a:t>
            </a:r>
            <a:endParaRPr/>
          </a:p>
        </p:txBody>
      </p:sp>
      <p:sp>
        <p:nvSpPr>
          <p:cNvPr id="111" name="Google Shape;111;p15"/>
          <p:cNvSpPr txBox="1"/>
          <p:nvPr/>
        </p:nvSpPr>
        <p:spPr>
          <a:xfrm>
            <a:off x="264431" y="2011679"/>
            <a:ext cx="11268706" cy="8395571"/>
          </a:xfrm>
          <a:prstGeom prst="rect">
            <a:avLst/>
          </a:prstGeom>
          <a:noFill/>
          <a:ln>
            <a:noFill/>
          </a:ln>
        </p:spPr>
        <p:txBody>
          <a:bodyPr spcFirstLastPara="1" wrap="square" lIns="0" tIns="0" rIns="0" bIns="0" anchor="t" anchorCtr="0">
            <a:noAutofit/>
          </a:bodyPr>
          <a:lstStyle/>
          <a:p>
            <a:pPr lvl="0">
              <a:lnSpc>
                <a:spcPct val="150000"/>
              </a:lnSpc>
            </a:pPr>
            <a:r>
              <a:rPr lang="en-IN" sz="2800" dirty="0">
                <a:solidFill>
                  <a:srgbClr val="141414"/>
                </a:solidFill>
                <a:latin typeface="Barlow Medium"/>
                <a:ea typeface="Barlow Medium"/>
                <a:cs typeface="Barlow Medium"/>
                <a:sym typeface="Barlow Medium"/>
              </a:rPr>
              <a:t>So we have come to an solution to above mentioned problems. We are preparing a technology with help of chatbots which will take orders through your mobile without contact. We propose 'TERBIZZ</a:t>
            </a:r>
            <a:r>
              <a:rPr lang="en-IN" sz="2800" dirty="0" smtClean="0">
                <a:solidFill>
                  <a:srgbClr val="141414"/>
                </a:solidFill>
                <a:latin typeface="Barlow Medium"/>
                <a:ea typeface="Barlow Medium"/>
                <a:cs typeface="Barlow Medium"/>
                <a:sym typeface="Barlow Medium"/>
              </a:rPr>
              <a:t>'.</a:t>
            </a:r>
          </a:p>
          <a:p>
            <a:pPr lvl="0">
              <a:lnSpc>
                <a:spcPct val="150000"/>
              </a:lnSpc>
            </a:pPr>
            <a:r>
              <a:rPr lang="en-IN" sz="2800" dirty="0" smtClean="0">
                <a:solidFill>
                  <a:srgbClr val="141414"/>
                </a:solidFill>
                <a:latin typeface="Barlow Medium"/>
                <a:ea typeface="Barlow Medium"/>
                <a:cs typeface="Barlow Medium"/>
                <a:sym typeface="Barlow Medium"/>
              </a:rPr>
              <a:t>TERBIZZ </a:t>
            </a:r>
            <a:r>
              <a:rPr lang="en-IN" sz="2800" dirty="0">
                <a:solidFill>
                  <a:srgbClr val="141414"/>
                </a:solidFill>
                <a:latin typeface="Barlow Medium"/>
                <a:ea typeface="Barlow Medium"/>
                <a:cs typeface="Barlow Medium"/>
                <a:sym typeface="Barlow Medium"/>
              </a:rPr>
              <a:t>is a chatbot that will allow users to place their order digitally by scanning a QR Code placed on their tables. This QR Code will be unique for every restuarant. Also, for this purpose you need not download any application</a:t>
            </a:r>
            <a:r>
              <a:rPr lang="en-IN" sz="2800" dirty="0" smtClean="0">
                <a:solidFill>
                  <a:srgbClr val="141414"/>
                </a:solidFill>
                <a:latin typeface="Barlow Medium"/>
                <a:ea typeface="Barlow Medium"/>
                <a:cs typeface="Barlow Medium"/>
                <a:sym typeface="Barlow Medium"/>
              </a:rPr>
              <a:t>.</a:t>
            </a:r>
          </a:p>
          <a:p>
            <a:pPr lvl="0">
              <a:lnSpc>
                <a:spcPct val="150000"/>
              </a:lnSpc>
            </a:pPr>
            <a:r>
              <a:rPr lang="en-IN" sz="2800" dirty="0" smtClean="0">
                <a:solidFill>
                  <a:srgbClr val="141414"/>
                </a:solidFill>
                <a:latin typeface="Barlow Medium"/>
                <a:ea typeface="Barlow Medium"/>
                <a:cs typeface="Barlow Medium"/>
                <a:sym typeface="Barlow Medium"/>
              </a:rPr>
              <a:t>This </a:t>
            </a:r>
            <a:r>
              <a:rPr lang="en-IN" sz="2800" dirty="0">
                <a:solidFill>
                  <a:srgbClr val="141414"/>
                </a:solidFill>
                <a:latin typeface="Barlow Medium"/>
                <a:ea typeface="Barlow Medium"/>
                <a:cs typeface="Barlow Medium"/>
                <a:sym typeface="Barlow Medium"/>
              </a:rPr>
              <a:t>bot will gather users data, provide instant responses, reduces operational cost, save time and money, guide user's for better comes and engages users in a unique way. Also, it will enable restaurant's management to easily customize/update their menu with few clicks</a:t>
            </a:r>
            <a:r>
              <a:rPr lang="en-IN" sz="2800" dirty="0" smtClean="0">
                <a:solidFill>
                  <a:srgbClr val="141414"/>
                </a:solidFill>
                <a:latin typeface="Barlow Medium"/>
                <a:ea typeface="Barlow Medium"/>
                <a:cs typeface="Barlow Medium"/>
                <a:sym typeface="Barlow Medium"/>
              </a:rPr>
              <a:t>.</a:t>
            </a:r>
          </a:p>
          <a:p>
            <a:pPr lvl="0">
              <a:lnSpc>
                <a:spcPct val="150000"/>
              </a:lnSpc>
            </a:pPr>
            <a:r>
              <a:rPr lang="en-IN" sz="2800" dirty="0" smtClean="0">
                <a:solidFill>
                  <a:srgbClr val="141414"/>
                </a:solidFill>
                <a:latin typeface="Barlow Medium"/>
                <a:ea typeface="Barlow Medium"/>
                <a:cs typeface="Barlow Medium"/>
                <a:sym typeface="Barlow Medium"/>
              </a:rPr>
              <a:t>This </a:t>
            </a:r>
            <a:r>
              <a:rPr lang="en-IN" sz="2800" dirty="0">
                <a:solidFill>
                  <a:srgbClr val="141414"/>
                </a:solidFill>
                <a:latin typeface="Barlow Medium"/>
                <a:ea typeface="Barlow Medium"/>
                <a:cs typeface="Barlow Medium"/>
                <a:sym typeface="Barlow Medium"/>
              </a:rPr>
              <a:t>will attract more users hence more revenue will be generated.</a:t>
            </a:r>
            <a:endParaRPr sz="2800" b="0" i="0" u="none" strike="noStrike" cap="none" dirty="0">
              <a:solidFill>
                <a:srgbClr val="141414"/>
              </a:solidFill>
              <a:latin typeface="Barlow Medium"/>
              <a:ea typeface="Barlow Medium"/>
              <a:cs typeface="Barlow Medium"/>
              <a:sym typeface="Barlow Medium"/>
            </a:endParaRPr>
          </a:p>
        </p:txBody>
      </p:sp>
      <p:pic>
        <p:nvPicPr>
          <p:cNvPr id="112" name="Google Shape;112;p15"/>
          <p:cNvPicPr preferRelativeResize="0"/>
          <p:nvPr/>
        </p:nvPicPr>
        <p:blipFill rotWithShape="1">
          <a:blip r:embed="rId3">
            <a:alphaModFix/>
          </a:blip>
          <a:srcRect/>
          <a:stretch/>
        </p:blipFill>
        <p:spPr>
          <a:xfrm rot="4236183">
            <a:off x="7192382" y="2912189"/>
            <a:ext cx="15371928" cy="5905509"/>
          </a:xfrm>
          <a:prstGeom prst="rect">
            <a:avLst/>
          </a:prstGeom>
          <a:noFill/>
          <a:ln>
            <a:noFill/>
          </a:ln>
        </p:spPr>
      </p:pic>
      <p:pic>
        <p:nvPicPr>
          <p:cNvPr id="113" name="Google Shape;113;p15"/>
          <p:cNvPicPr preferRelativeResize="0"/>
          <p:nvPr/>
        </p:nvPicPr>
        <p:blipFill rotWithShape="1">
          <a:blip r:embed="rId4">
            <a:alphaModFix/>
          </a:blip>
          <a:srcRect l="5003" r="5003"/>
          <a:stretch/>
        </p:blipFill>
        <p:spPr>
          <a:xfrm>
            <a:off x="16473309" y="294126"/>
            <a:ext cx="1571982" cy="1469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Shape 117"/>
        <p:cNvGrpSpPr/>
        <p:nvPr/>
      </p:nvGrpSpPr>
      <p:grpSpPr>
        <a:xfrm>
          <a:off x="0" y="0"/>
          <a:ext cx="0" cy="0"/>
          <a:chOff x="0" y="0"/>
          <a:chExt cx="0" cy="0"/>
        </a:xfrm>
      </p:grpSpPr>
      <p:sp>
        <p:nvSpPr>
          <p:cNvPr id="118" name="Google Shape;118;p16"/>
          <p:cNvSpPr txBox="1"/>
          <p:nvPr/>
        </p:nvSpPr>
        <p:spPr>
          <a:xfrm>
            <a:off x="218575" y="1696969"/>
            <a:ext cx="8165283" cy="63931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4800" b="1" i="0" u="none" strike="noStrike" cap="none" dirty="0">
                <a:solidFill>
                  <a:srgbClr val="FFFFFF"/>
                </a:solidFill>
                <a:latin typeface="Barlow"/>
                <a:ea typeface="Barlow"/>
                <a:cs typeface="Barlow"/>
                <a:sym typeface="Barlow"/>
              </a:rPr>
              <a:t>UNIQUE </a:t>
            </a:r>
            <a:r>
              <a:rPr lang="en-US" sz="4800" b="1" i="0" u="none" strike="noStrike" cap="none" dirty="0" smtClean="0">
                <a:solidFill>
                  <a:srgbClr val="FFFFFF"/>
                </a:solidFill>
                <a:latin typeface="Barlow"/>
                <a:ea typeface="Barlow"/>
                <a:cs typeface="Barlow"/>
                <a:sym typeface="Barlow"/>
              </a:rPr>
              <a:t>SELLING POINTS</a:t>
            </a:r>
            <a:endParaRPr dirty="0"/>
          </a:p>
        </p:txBody>
      </p:sp>
      <p:sp>
        <p:nvSpPr>
          <p:cNvPr id="119" name="Google Shape;119;p16"/>
          <p:cNvSpPr txBox="1"/>
          <p:nvPr/>
        </p:nvSpPr>
        <p:spPr>
          <a:xfrm>
            <a:off x="218575" y="6539981"/>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dirty="0" smtClean="0">
                <a:solidFill>
                  <a:srgbClr val="FFFFFF"/>
                </a:solidFill>
                <a:latin typeface="Barlow Medium"/>
                <a:sym typeface="Barlow Medium"/>
              </a:rPr>
              <a:t>Providing quick and responsive </a:t>
            </a:r>
            <a:r>
              <a:rPr lang="en-US" sz="2000" dirty="0" err="1" smtClean="0">
                <a:solidFill>
                  <a:srgbClr val="FFFFFF"/>
                </a:solidFill>
                <a:latin typeface="Barlow Medium"/>
                <a:sym typeface="Barlow Medium"/>
              </a:rPr>
              <a:t>servies</a:t>
            </a:r>
            <a:r>
              <a:rPr lang="en-US" sz="2000" dirty="0" smtClean="0">
                <a:solidFill>
                  <a:srgbClr val="FFFFFF"/>
                </a:solidFill>
                <a:latin typeface="Barlow Medium"/>
                <a:sym typeface="Barlow Medium"/>
              </a:rPr>
              <a:t>.</a:t>
            </a:r>
            <a:endParaRPr dirty="0"/>
          </a:p>
        </p:txBody>
      </p:sp>
      <p:sp>
        <p:nvSpPr>
          <p:cNvPr id="120" name="Google Shape;120;p16"/>
          <p:cNvSpPr txBox="1"/>
          <p:nvPr/>
        </p:nvSpPr>
        <p:spPr>
          <a:xfrm>
            <a:off x="218575" y="5701861"/>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dirty="0">
                <a:solidFill>
                  <a:srgbClr val="3CDA7D"/>
                </a:solidFill>
                <a:latin typeface="Barlow"/>
                <a:ea typeface="Barlow"/>
                <a:cs typeface="Barlow"/>
                <a:sym typeface="Barlow"/>
              </a:rPr>
              <a:t>2</a:t>
            </a:r>
            <a:r>
              <a:rPr lang="en-US" sz="5600" b="1" i="0" u="none" strike="noStrike" cap="none" dirty="0" smtClean="0">
                <a:solidFill>
                  <a:srgbClr val="3CDA7D"/>
                </a:solidFill>
                <a:latin typeface="Barlow"/>
                <a:ea typeface="Barlow"/>
                <a:cs typeface="Barlow"/>
                <a:sym typeface="Barlow"/>
              </a:rPr>
              <a:t>.</a:t>
            </a:r>
            <a:endParaRPr dirty="0"/>
          </a:p>
        </p:txBody>
      </p:sp>
      <p:pic>
        <p:nvPicPr>
          <p:cNvPr id="121" name="Google Shape;121;p16"/>
          <p:cNvPicPr preferRelativeResize="0"/>
          <p:nvPr/>
        </p:nvPicPr>
        <p:blipFill rotWithShape="1">
          <a:blip r:embed="rId3">
            <a:alphaModFix/>
          </a:blip>
          <a:srcRect l="5003" r="5003"/>
          <a:stretch/>
        </p:blipFill>
        <p:spPr>
          <a:xfrm>
            <a:off x="218575" y="203440"/>
            <a:ext cx="1386081" cy="1295408"/>
          </a:xfrm>
          <a:prstGeom prst="rect">
            <a:avLst/>
          </a:prstGeom>
          <a:noFill/>
          <a:ln>
            <a:noFill/>
          </a:ln>
        </p:spPr>
      </p:pic>
      <p:sp>
        <p:nvSpPr>
          <p:cNvPr id="122" name="Google Shape;122;p16"/>
          <p:cNvSpPr txBox="1"/>
          <p:nvPr/>
        </p:nvSpPr>
        <p:spPr>
          <a:xfrm>
            <a:off x="218575" y="8399691"/>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dirty="0" smtClean="0">
                <a:solidFill>
                  <a:srgbClr val="FFFFFF"/>
                </a:solidFill>
                <a:latin typeface="Barlow Medium"/>
                <a:sym typeface="Barlow Medium"/>
              </a:rPr>
              <a:t>Offering Something Our Competitors Don’t</a:t>
            </a:r>
            <a:endParaRPr dirty="0"/>
          </a:p>
        </p:txBody>
      </p:sp>
      <p:sp>
        <p:nvSpPr>
          <p:cNvPr id="123" name="Google Shape;123;p16"/>
          <p:cNvSpPr txBox="1"/>
          <p:nvPr/>
        </p:nvSpPr>
        <p:spPr>
          <a:xfrm>
            <a:off x="218575" y="7561570"/>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dirty="0" smtClean="0">
                <a:solidFill>
                  <a:srgbClr val="3CDA7D"/>
                </a:solidFill>
                <a:latin typeface="Barlow"/>
                <a:ea typeface="Barlow"/>
                <a:cs typeface="Barlow"/>
                <a:sym typeface="Barlow"/>
              </a:rPr>
              <a:t>3	</a:t>
            </a:r>
            <a:endParaRPr dirty="0"/>
          </a:p>
        </p:txBody>
      </p:sp>
      <p:sp>
        <p:nvSpPr>
          <p:cNvPr id="132" name="Google Shape;132;p16"/>
          <p:cNvSpPr txBox="1"/>
          <p:nvPr/>
        </p:nvSpPr>
        <p:spPr>
          <a:xfrm>
            <a:off x="218575" y="3464855"/>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dirty="0" smtClean="0">
                <a:solidFill>
                  <a:srgbClr val="FFFFFF"/>
                </a:solidFill>
                <a:latin typeface="Barlow Medium"/>
                <a:ea typeface="Barlow Medium"/>
                <a:cs typeface="Barlow Medium"/>
                <a:sym typeface="Barlow Medium"/>
              </a:rPr>
              <a:t>In</a:t>
            </a:r>
            <a:r>
              <a:rPr lang="en-US" sz="2000" b="0" i="0" u="none" strike="noStrike" cap="none" dirty="0" smtClean="0">
                <a:solidFill>
                  <a:srgbClr val="FFFFFF"/>
                </a:solidFill>
                <a:latin typeface="Barlow Medium"/>
                <a:ea typeface="Barlow Medium"/>
                <a:cs typeface="Barlow Medium"/>
                <a:sym typeface="Barlow Medium"/>
              </a:rPr>
              <a:t> general, </a:t>
            </a:r>
            <a:r>
              <a:rPr lang="en-US" sz="2000" b="0" i="0" u="none" strike="noStrike" cap="none" dirty="0" err="1" smtClean="0">
                <a:solidFill>
                  <a:srgbClr val="FFFFFF"/>
                </a:solidFill>
                <a:latin typeface="Barlow Medium"/>
                <a:ea typeface="Barlow Medium"/>
                <a:cs typeface="Barlow Medium"/>
                <a:sym typeface="Barlow Medium"/>
              </a:rPr>
              <a:t>chatbots</a:t>
            </a:r>
            <a:r>
              <a:rPr lang="en-US" sz="2000" b="0" i="0" u="none" strike="noStrike" cap="none" dirty="0" smtClean="0">
                <a:solidFill>
                  <a:srgbClr val="FFFFFF"/>
                </a:solidFill>
                <a:latin typeface="Barlow Medium"/>
                <a:ea typeface="Barlow Medium"/>
                <a:cs typeface="Barlow Medium"/>
                <a:sym typeface="Barlow Medium"/>
              </a:rPr>
              <a:t> are designed to ask questions according desired needs only. But we are trying to providing feature apart from these, which will allow users to listen music or play some games and hav</a:t>
            </a:r>
            <a:r>
              <a:rPr lang="en-US" sz="2000" dirty="0" smtClean="0">
                <a:solidFill>
                  <a:srgbClr val="FFFFFF"/>
                </a:solidFill>
                <a:latin typeface="Barlow Medium"/>
                <a:ea typeface="Barlow Medium"/>
                <a:cs typeface="Barlow Medium"/>
                <a:sym typeface="Barlow Medium"/>
              </a:rPr>
              <a:t>e a leisure time till their request is being processed.</a:t>
            </a:r>
            <a:endParaRPr dirty="0"/>
          </a:p>
        </p:txBody>
      </p:sp>
      <p:sp>
        <p:nvSpPr>
          <p:cNvPr id="133" name="Google Shape;133;p16"/>
          <p:cNvSpPr txBox="1"/>
          <p:nvPr/>
        </p:nvSpPr>
        <p:spPr>
          <a:xfrm>
            <a:off x="218575" y="2626734"/>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a:solidFill>
                  <a:srgbClr val="3CDA7D"/>
                </a:solidFill>
                <a:latin typeface="Barlow"/>
                <a:ea typeface="Barlow"/>
                <a:cs typeface="Barlow"/>
                <a:sym typeface="Barlow"/>
              </a:rPr>
              <a:t>1.</a:t>
            </a:r>
            <a:endParaRPr/>
          </a:p>
        </p:txBody>
      </p:sp>
      <p:pic>
        <p:nvPicPr>
          <p:cNvPr id="134" name="Google Shape;134;p16"/>
          <p:cNvPicPr preferRelativeResize="0"/>
          <p:nvPr/>
        </p:nvPicPr>
        <p:blipFill rotWithShape="1">
          <a:blip r:embed="rId4">
            <a:alphaModFix/>
          </a:blip>
          <a:srcRect/>
          <a:stretch/>
        </p:blipFill>
        <p:spPr>
          <a:xfrm rot="-8447388">
            <a:off x="13731121" y="-613501"/>
            <a:ext cx="7056358" cy="2750472"/>
          </a:xfrm>
          <a:prstGeom prst="rect">
            <a:avLst/>
          </a:prstGeom>
          <a:noFill/>
          <a:ln>
            <a:noFill/>
          </a:ln>
        </p:spPr>
      </p:pic>
      <p:sp>
        <p:nvSpPr>
          <p:cNvPr id="2" name="Rectangle 1"/>
          <p:cNvSpPr/>
          <p:nvPr/>
        </p:nvSpPr>
        <p:spPr>
          <a:xfrm>
            <a:off x="9574269" y="3858895"/>
            <a:ext cx="6665843" cy="3442923"/>
          </a:xfrm>
          <a:prstGeom prst="rect">
            <a:avLst/>
          </a:prstGeom>
          <a:solidFill>
            <a:srgbClr val="3CDA7D"/>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IN" sz="5400" b="1" dirty="0" smtClean="0">
                <a:latin typeface="Barlow" panose="020B0604020202020204" charset="0"/>
              </a:rPr>
              <a:t>Do you know ?</a:t>
            </a:r>
          </a:p>
          <a:p>
            <a:pPr algn="just"/>
            <a:endParaRPr lang="en-IN" sz="2000" b="1" dirty="0" smtClean="0">
              <a:latin typeface="Barlow" panose="020B0604020202020204" charset="0"/>
            </a:endParaRPr>
          </a:p>
          <a:p>
            <a:r>
              <a:rPr lang="en-IN" sz="2400" dirty="0">
                <a:latin typeface="Barlow Medium" panose="020B0604020202020204" charset="0"/>
              </a:rPr>
              <a:t>According to Rebecca Hinds, </a:t>
            </a:r>
            <a:r>
              <a:rPr lang="en-IN" sz="2400" dirty="0" smtClean="0">
                <a:latin typeface="Barlow Medium" panose="020B0604020202020204" charset="0"/>
              </a:rPr>
              <a:t>it </a:t>
            </a:r>
            <a:r>
              <a:rPr lang="en-IN" sz="2400" dirty="0">
                <a:latin typeface="Barlow Medium" panose="020B0604020202020204" charset="0"/>
              </a:rPr>
              <a:t>is expected </a:t>
            </a:r>
            <a:endParaRPr lang="en-IN" sz="2400" dirty="0" smtClean="0">
              <a:latin typeface="Barlow Medium" panose="020B0604020202020204" charset="0"/>
            </a:endParaRPr>
          </a:p>
          <a:p>
            <a:r>
              <a:rPr lang="en-IN" sz="2400" dirty="0" smtClean="0">
                <a:latin typeface="Barlow Medium" panose="020B0604020202020204" charset="0"/>
              </a:rPr>
              <a:t>that </a:t>
            </a:r>
            <a:r>
              <a:rPr lang="en-IN" sz="2400" dirty="0">
                <a:latin typeface="Barlow Medium" panose="020B0604020202020204" charset="0"/>
              </a:rPr>
              <a:t>Chatbots will power 85% of all customer service interactions in upcoming years.</a:t>
            </a:r>
            <a:endParaRPr lang="en-IN" sz="2400" b="1" dirty="0">
              <a:latin typeface="Barlow Medium" panose="020B0604020202020204" charset="0"/>
            </a:endParaRPr>
          </a:p>
        </p:txBody>
      </p:sp>
      <p:sp>
        <p:nvSpPr>
          <p:cNvPr id="3" name="Cloud Callout 2"/>
          <p:cNvSpPr/>
          <p:nvPr/>
        </p:nvSpPr>
        <p:spPr>
          <a:xfrm>
            <a:off x="14603896" y="2643889"/>
            <a:ext cx="2464904" cy="1846465"/>
          </a:xfrm>
          <a:prstGeom prst="cloudCallou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38"/>
        <p:cNvGrpSpPr/>
        <p:nvPr/>
      </p:nvGrpSpPr>
      <p:grpSpPr>
        <a:xfrm>
          <a:off x="0" y="0"/>
          <a:ext cx="0" cy="0"/>
          <a:chOff x="0" y="0"/>
          <a:chExt cx="0" cy="0"/>
        </a:xfrm>
      </p:grpSpPr>
      <p:pic>
        <p:nvPicPr>
          <p:cNvPr id="139" name="Google Shape;139;p17"/>
          <p:cNvPicPr preferRelativeResize="0"/>
          <p:nvPr/>
        </p:nvPicPr>
        <p:blipFill rotWithShape="1">
          <a:blip r:embed="rId3">
            <a:alphaModFix/>
          </a:blip>
          <a:srcRect/>
          <a:stretch/>
        </p:blipFill>
        <p:spPr>
          <a:xfrm rot="5400000">
            <a:off x="10128385" y="2173460"/>
            <a:ext cx="12045623" cy="10051993"/>
          </a:xfrm>
          <a:prstGeom prst="rect">
            <a:avLst/>
          </a:prstGeom>
          <a:noFill/>
          <a:ln>
            <a:noFill/>
          </a:ln>
        </p:spPr>
      </p:pic>
      <p:grpSp>
        <p:nvGrpSpPr>
          <p:cNvPr id="140" name="Google Shape;140;p17"/>
          <p:cNvGrpSpPr/>
          <p:nvPr/>
        </p:nvGrpSpPr>
        <p:grpSpPr>
          <a:xfrm>
            <a:off x="2417477" y="2441044"/>
            <a:ext cx="7640923" cy="1356484"/>
            <a:chOff x="0" y="-47625"/>
            <a:chExt cx="10187898" cy="1808645"/>
          </a:xfrm>
        </p:grpSpPr>
        <p:sp>
          <p:nvSpPr>
            <p:cNvPr id="141" name="Google Shape;141;p17"/>
            <p:cNvSpPr txBox="1"/>
            <p:nvPr/>
          </p:nvSpPr>
          <p:spPr>
            <a:xfrm>
              <a:off x="0" y="-47625"/>
              <a:ext cx="10187898" cy="573273"/>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2600" dirty="0" smtClean="0">
                  <a:solidFill>
                    <a:srgbClr val="141414"/>
                  </a:solidFill>
                  <a:latin typeface="Barlow Medium"/>
                  <a:sym typeface="Barlow Medium"/>
                </a:rPr>
                <a:t>HTML5, CSS3 &amp; Bootstarp</a:t>
              </a:r>
              <a:endParaRPr dirty="0"/>
            </a:p>
          </p:txBody>
        </p:sp>
        <p:sp>
          <p:nvSpPr>
            <p:cNvPr id="142" name="Google Shape;142;p17"/>
            <p:cNvSpPr txBox="1"/>
            <p:nvPr/>
          </p:nvSpPr>
          <p:spPr>
            <a:xfrm>
              <a:off x="0" y="786029"/>
              <a:ext cx="10187898" cy="974991"/>
            </a:xfrm>
            <a:prstGeom prst="rect">
              <a:avLst/>
            </a:prstGeom>
            <a:noFill/>
            <a:ln>
              <a:noFill/>
            </a:ln>
          </p:spPr>
          <p:txBody>
            <a:bodyPr spcFirstLastPara="1" wrap="square" lIns="0" tIns="0" rIns="0" bIns="0" anchor="t" anchorCtr="0">
              <a:noAutofit/>
            </a:bodyPr>
            <a:lstStyle/>
            <a:p>
              <a:pPr lvl="0">
                <a:lnSpc>
                  <a:spcPct val="150000"/>
                </a:lnSpc>
              </a:pPr>
              <a:r>
                <a:rPr lang="en-IN" sz="2000" dirty="0">
                  <a:solidFill>
                    <a:srgbClr val="141414"/>
                  </a:solidFill>
                  <a:latin typeface="Barlow Medium"/>
                  <a:sym typeface="Barlow Medium"/>
                </a:rPr>
                <a:t>HTML is used for creating webpages which are styled using CSS. Bootstrap is the most popular HTML, CSS and JavaScript front-end framework for developing a responsive and mobile friendly website. </a:t>
              </a:r>
              <a:endParaRPr dirty="0"/>
            </a:p>
          </p:txBody>
        </p:sp>
      </p:grpSp>
      <p:grpSp>
        <p:nvGrpSpPr>
          <p:cNvPr id="143" name="Google Shape;143;p17"/>
          <p:cNvGrpSpPr/>
          <p:nvPr/>
        </p:nvGrpSpPr>
        <p:grpSpPr>
          <a:xfrm>
            <a:off x="2417477" y="5170708"/>
            <a:ext cx="7640923" cy="1356484"/>
            <a:chOff x="0" y="-47625"/>
            <a:chExt cx="10187898" cy="1808645"/>
          </a:xfrm>
        </p:grpSpPr>
        <p:sp>
          <p:nvSpPr>
            <p:cNvPr id="144" name="Google Shape;144;p17"/>
            <p:cNvSpPr txBox="1"/>
            <p:nvPr/>
          </p:nvSpPr>
          <p:spPr>
            <a:xfrm>
              <a:off x="0" y="-47625"/>
              <a:ext cx="10187898" cy="573273"/>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2600" dirty="0" smtClean="0">
                  <a:solidFill>
                    <a:srgbClr val="141414"/>
                  </a:solidFill>
                  <a:latin typeface="Barlow Medium"/>
                  <a:sym typeface="Barlow Medium"/>
                </a:rPr>
                <a:t>JavaScript</a:t>
              </a:r>
              <a:endParaRPr dirty="0"/>
            </a:p>
          </p:txBody>
        </p:sp>
        <p:sp>
          <p:nvSpPr>
            <p:cNvPr id="145" name="Google Shape;145;p17"/>
            <p:cNvSpPr txBox="1"/>
            <p:nvPr/>
          </p:nvSpPr>
          <p:spPr>
            <a:xfrm>
              <a:off x="0" y="786029"/>
              <a:ext cx="10187898" cy="974991"/>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dirty="0" smtClean="0">
                  <a:solidFill>
                    <a:srgbClr val="141414"/>
                  </a:solidFill>
                  <a:latin typeface="Barlow Medium"/>
                  <a:sym typeface="Barlow Medium"/>
                </a:rPr>
                <a:t>It is used both on the client-side and server-side and make web pages interactive.</a:t>
              </a:r>
              <a:endParaRPr dirty="0"/>
            </a:p>
          </p:txBody>
        </p:sp>
      </p:grpSp>
      <p:grpSp>
        <p:nvGrpSpPr>
          <p:cNvPr id="146" name="Google Shape;146;p17"/>
          <p:cNvGrpSpPr/>
          <p:nvPr/>
        </p:nvGrpSpPr>
        <p:grpSpPr>
          <a:xfrm>
            <a:off x="2417477" y="7249399"/>
            <a:ext cx="7640923" cy="1356484"/>
            <a:chOff x="0" y="-47625"/>
            <a:chExt cx="10187898" cy="1808645"/>
          </a:xfrm>
        </p:grpSpPr>
        <p:sp>
          <p:nvSpPr>
            <p:cNvPr id="147" name="Google Shape;147;p17"/>
            <p:cNvSpPr txBox="1"/>
            <p:nvPr/>
          </p:nvSpPr>
          <p:spPr>
            <a:xfrm>
              <a:off x="0" y="-47625"/>
              <a:ext cx="10187898" cy="573273"/>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2600" dirty="0" smtClean="0">
                  <a:solidFill>
                    <a:srgbClr val="141414"/>
                  </a:solidFill>
                  <a:latin typeface="Barlow Medium"/>
                  <a:sym typeface="Barlow Medium"/>
                </a:rPr>
                <a:t>GitHub</a:t>
              </a:r>
              <a:endParaRPr dirty="0"/>
            </a:p>
          </p:txBody>
        </p:sp>
        <p:sp>
          <p:nvSpPr>
            <p:cNvPr id="148" name="Google Shape;148;p17"/>
            <p:cNvSpPr txBox="1"/>
            <p:nvPr/>
          </p:nvSpPr>
          <p:spPr>
            <a:xfrm>
              <a:off x="0" y="786029"/>
              <a:ext cx="10187898" cy="974991"/>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dirty="0" smtClean="0">
                  <a:solidFill>
                    <a:srgbClr val="141414"/>
                  </a:solidFill>
                  <a:latin typeface="Barlow Medium"/>
                  <a:sym typeface="Barlow Medium"/>
                </a:rPr>
                <a:t>It is web-based platform used for version control. Team members can work on files and easily merge their changes in with the master branch of the project.</a:t>
              </a:r>
              <a:endParaRPr dirty="0"/>
            </a:p>
          </p:txBody>
        </p:sp>
      </p:grpSp>
      <p:sp>
        <p:nvSpPr>
          <p:cNvPr id="149" name="Google Shape;149;p17"/>
          <p:cNvSpPr txBox="1"/>
          <p:nvPr/>
        </p:nvSpPr>
        <p:spPr>
          <a:xfrm>
            <a:off x="1028700" y="2428063"/>
            <a:ext cx="649929"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a:solidFill>
                  <a:srgbClr val="3CDA7D"/>
                </a:solidFill>
                <a:latin typeface="Barlow"/>
                <a:ea typeface="Barlow"/>
                <a:cs typeface="Barlow"/>
                <a:sym typeface="Barlow"/>
              </a:rPr>
              <a:t>1.</a:t>
            </a:r>
            <a:endParaRPr/>
          </a:p>
        </p:txBody>
      </p:sp>
      <p:sp>
        <p:nvSpPr>
          <p:cNvPr id="150" name="Google Shape;150;p17"/>
          <p:cNvSpPr txBox="1"/>
          <p:nvPr/>
        </p:nvSpPr>
        <p:spPr>
          <a:xfrm>
            <a:off x="1028700" y="5177852"/>
            <a:ext cx="649929"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a:solidFill>
                  <a:srgbClr val="3CDA7D"/>
                </a:solidFill>
                <a:latin typeface="Barlow"/>
                <a:ea typeface="Barlow"/>
                <a:cs typeface="Barlow"/>
                <a:sym typeface="Barlow"/>
              </a:rPr>
              <a:t>2.</a:t>
            </a:r>
            <a:endParaRPr/>
          </a:p>
        </p:txBody>
      </p:sp>
      <p:sp>
        <p:nvSpPr>
          <p:cNvPr id="151" name="Google Shape;151;p17"/>
          <p:cNvSpPr txBox="1"/>
          <p:nvPr/>
        </p:nvSpPr>
        <p:spPr>
          <a:xfrm>
            <a:off x="1028700" y="7256543"/>
            <a:ext cx="649929"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a:solidFill>
                  <a:srgbClr val="3CDA7D"/>
                </a:solidFill>
                <a:latin typeface="Barlow"/>
                <a:ea typeface="Barlow"/>
                <a:cs typeface="Barlow"/>
                <a:sym typeface="Barlow"/>
              </a:rPr>
              <a:t>3.</a:t>
            </a:r>
            <a:endParaRPr/>
          </a:p>
        </p:txBody>
      </p:sp>
      <p:sp>
        <p:nvSpPr>
          <p:cNvPr id="152" name="Google Shape;152;p17"/>
          <p:cNvSpPr txBox="1"/>
          <p:nvPr/>
        </p:nvSpPr>
        <p:spPr>
          <a:xfrm>
            <a:off x="1028700" y="1080743"/>
            <a:ext cx="9029700" cy="108563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000" b="1" i="0" u="none" strike="noStrike" cap="none">
                <a:solidFill>
                  <a:srgbClr val="141414"/>
                </a:solidFill>
                <a:latin typeface="Barlow"/>
                <a:ea typeface="Barlow"/>
                <a:cs typeface="Barlow"/>
                <a:sym typeface="Barlow"/>
              </a:rPr>
              <a:t>YOUR TECH STACK</a:t>
            </a:r>
            <a:endParaRPr/>
          </a:p>
        </p:txBody>
      </p:sp>
      <p:pic>
        <p:nvPicPr>
          <p:cNvPr id="153" name="Google Shape;153;p17"/>
          <p:cNvPicPr preferRelativeResize="0"/>
          <p:nvPr/>
        </p:nvPicPr>
        <p:blipFill rotWithShape="1">
          <a:blip r:embed="rId4">
            <a:alphaModFix/>
          </a:blip>
          <a:srcRect l="5003" r="5003"/>
          <a:stretch/>
        </p:blipFill>
        <p:spPr>
          <a:xfrm>
            <a:off x="15697200" y="41022"/>
            <a:ext cx="2430224" cy="2271246"/>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57"/>
        <p:cNvGrpSpPr/>
        <p:nvPr/>
      </p:nvGrpSpPr>
      <p:grpSpPr>
        <a:xfrm>
          <a:off x="0" y="0"/>
          <a:ext cx="0" cy="0"/>
          <a:chOff x="0" y="0"/>
          <a:chExt cx="0" cy="0"/>
        </a:xfrm>
      </p:grpSpPr>
      <p:grpSp>
        <p:nvGrpSpPr>
          <p:cNvPr id="158" name="Google Shape;158;p18"/>
          <p:cNvGrpSpPr/>
          <p:nvPr/>
        </p:nvGrpSpPr>
        <p:grpSpPr>
          <a:xfrm>
            <a:off x="1000308" y="4583200"/>
            <a:ext cx="8564296" cy="2316893"/>
            <a:chOff x="0" y="209550"/>
            <a:chExt cx="11419061" cy="3089191"/>
          </a:xfrm>
        </p:grpSpPr>
        <p:sp>
          <p:nvSpPr>
            <p:cNvPr id="159" name="Google Shape;159;p18"/>
            <p:cNvSpPr txBox="1"/>
            <p:nvPr/>
          </p:nvSpPr>
          <p:spPr>
            <a:xfrm>
              <a:off x="0" y="209550"/>
              <a:ext cx="11419061" cy="2228414"/>
            </a:xfrm>
            <a:prstGeom prst="rect">
              <a:avLst/>
            </a:prstGeom>
            <a:noFill/>
            <a:ln>
              <a:noFill/>
            </a:ln>
          </p:spPr>
          <p:txBody>
            <a:bodyPr spcFirstLastPara="1" wrap="square" lIns="0" tIns="0" rIns="0" bIns="0" anchor="t" anchorCtr="0">
              <a:noAutofit/>
            </a:bodyPr>
            <a:lstStyle/>
            <a:p>
              <a:pPr marL="0" marR="0" lvl="0" indent="0" algn="just" rtl="0">
                <a:lnSpc>
                  <a:spcPct val="100000"/>
                </a:lnSpc>
                <a:spcBef>
                  <a:spcPts val="0"/>
                </a:spcBef>
                <a:spcAft>
                  <a:spcPts val="0"/>
                </a:spcAft>
                <a:buNone/>
              </a:pPr>
              <a:r>
                <a:rPr lang="en-US" sz="12000" b="1" i="0" u="none" strike="noStrike" cap="none" dirty="0">
                  <a:solidFill>
                    <a:srgbClr val="141414"/>
                  </a:solidFill>
                  <a:latin typeface="Barlow"/>
                  <a:ea typeface="Barlow"/>
                  <a:cs typeface="Barlow"/>
                  <a:sym typeface="Barlow"/>
                </a:rPr>
                <a:t>THANK YOU</a:t>
              </a:r>
              <a:endParaRPr dirty="0"/>
            </a:p>
          </p:txBody>
        </p:sp>
        <p:sp>
          <p:nvSpPr>
            <p:cNvPr id="160" name="Google Shape;160;p18"/>
            <p:cNvSpPr txBox="1"/>
            <p:nvPr/>
          </p:nvSpPr>
          <p:spPr>
            <a:xfrm>
              <a:off x="0" y="2725468"/>
              <a:ext cx="9354958" cy="573273"/>
            </a:xfrm>
            <a:prstGeom prst="rect">
              <a:avLst/>
            </a:prstGeom>
            <a:noFill/>
            <a:ln>
              <a:noFill/>
            </a:ln>
          </p:spPr>
          <p:txBody>
            <a:bodyPr spcFirstLastPara="1" wrap="square" lIns="0" tIns="0" rIns="0" bIns="0" anchor="t" anchorCtr="0">
              <a:noAutofit/>
            </a:bodyPr>
            <a:lstStyle/>
            <a:p>
              <a:pPr marL="0" marR="0" lvl="0" indent="0" algn="l" rtl="0">
                <a:lnSpc>
                  <a:spcPct val="2022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61" name="Google Shape;161;p18"/>
          <p:cNvPicPr preferRelativeResize="0"/>
          <p:nvPr/>
        </p:nvPicPr>
        <p:blipFill rotWithShape="1">
          <a:blip r:embed="rId3">
            <a:alphaModFix/>
          </a:blip>
          <a:srcRect/>
          <a:stretch/>
        </p:blipFill>
        <p:spPr>
          <a:xfrm rot="-8447388">
            <a:off x="6003271" y="-257263"/>
            <a:ext cx="14210931" cy="5539227"/>
          </a:xfrm>
          <a:prstGeom prst="rect">
            <a:avLst/>
          </a:prstGeom>
          <a:noFill/>
          <a:ln>
            <a:noFill/>
          </a:ln>
        </p:spPr>
      </p:pic>
      <p:pic>
        <p:nvPicPr>
          <p:cNvPr id="162" name="Google Shape;162;p18"/>
          <p:cNvPicPr preferRelativeResize="0"/>
          <p:nvPr/>
        </p:nvPicPr>
        <p:blipFill rotWithShape="1">
          <a:blip r:embed="rId4">
            <a:alphaModFix/>
          </a:blip>
          <a:srcRect l="5003" r="5003"/>
          <a:stretch/>
        </p:blipFill>
        <p:spPr>
          <a:xfrm>
            <a:off x="242708" y="416409"/>
            <a:ext cx="1890891" cy="1767196"/>
          </a:xfrm>
          <a:prstGeom prst="rect">
            <a:avLst/>
          </a:prstGeom>
          <a:noFill/>
          <a:ln>
            <a:noFill/>
          </a:ln>
        </p:spPr>
      </p:pic>
      <p:sp>
        <p:nvSpPr>
          <p:cNvPr id="163" name="Google Shape;163;p18"/>
          <p:cNvSpPr txBox="1"/>
          <p:nvPr/>
        </p:nvSpPr>
        <p:spPr>
          <a:xfrm>
            <a:off x="1198885" y="5867677"/>
            <a:ext cx="672112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505</Words>
  <Application>Microsoft Office PowerPoint</Application>
  <PresentationFormat>Custom</PresentationFormat>
  <Paragraphs>39</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Barlow Medium</vt:lpstr>
      <vt:lpstr>Calibri</vt:lpstr>
      <vt:lpstr>Arial</vt:lpstr>
      <vt:lpstr>Barlow</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Asus</cp:lastModifiedBy>
  <cp:revision>10</cp:revision>
  <dcterms:modified xsi:type="dcterms:W3CDTF">2021-04-18T02:10:09Z</dcterms:modified>
</cp:coreProperties>
</file>