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8" r:id="rId1"/>
  </p:sldMasterIdLst>
  <p:notesMasterIdLst>
    <p:notesMasterId r:id="rId62"/>
  </p:notesMasterIdLst>
  <p:sldIdLst>
    <p:sldId id="256" r:id="rId2"/>
    <p:sldId id="312" r:id="rId3"/>
    <p:sldId id="263" r:id="rId4"/>
    <p:sldId id="258" r:id="rId5"/>
    <p:sldId id="262" r:id="rId6"/>
    <p:sldId id="265" r:id="rId7"/>
    <p:sldId id="267" r:id="rId8"/>
    <p:sldId id="266" r:id="rId9"/>
    <p:sldId id="270" r:id="rId10"/>
    <p:sldId id="268" r:id="rId11"/>
    <p:sldId id="269" r:id="rId12"/>
    <p:sldId id="261" r:id="rId13"/>
    <p:sldId id="271" r:id="rId14"/>
    <p:sldId id="272" r:id="rId15"/>
    <p:sldId id="307" r:id="rId16"/>
    <p:sldId id="308" r:id="rId17"/>
    <p:sldId id="257" r:id="rId18"/>
    <p:sldId id="259" r:id="rId19"/>
    <p:sldId id="260" r:id="rId20"/>
    <p:sldId id="276" r:id="rId21"/>
    <p:sldId id="300" r:id="rId22"/>
    <p:sldId id="309" r:id="rId23"/>
    <p:sldId id="310" r:id="rId24"/>
    <p:sldId id="311" r:id="rId25"/>
    <p:sldId id="264" r:id="rId26"/>
    <p:sldId id="326" r:id="rId27"/>
    <p:sldId id="281" r:id="rId28"/>
    <p:sldId id="327" r:id="rId29"/>
    <p:sldId id="277" r:id="rId30"/>
    <p:sldId id="278" r:id="rId31"/>
    <p:sldId id="279" r:id="rId32"/>
    <p:sldId id="280"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9" r:id="rId46"/>
    <p:sldId id="301" r:id="rId47"/>
    <p:sldId id="295" r:id="rId48"/>
    <p:sldId id="328" r:id="rId49"/>
    <p:sldId id="296" r:id="rId50"/>
    <p:sldId id="297" r:id="rId51"/>
    <p:sldId id="298" r:id="rId52"/>
    <p:sldId id="313" r:id="rId53"/>
    <p:sldId id="314" r:id="rId54"/>
    <p:sldId id="316" r:id="rId55"/>
    <p:sldId id="315" r:id="rId56"/>
    <p:sldId id="325" r:id="rId57"/>
    <p:sldId id="317" r:id="rId58"/>
    <p:sldId id="334" r:id="rId59"/>
    <p:sldId id="318" r:id="rId60"/>
    <p:sldId id="335"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9A3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1"/>
    <p:restoredTop sz="77568"/>
  </p:normalViewPr>
  <p:slideViewPr>
    <p:cSldViewPr snapToGrid="0">
      <p:cViewPr>
        <p:scale>
          <a:sx n="100" d="100"/>
          <a:sy n="100" d="100"/>
        </p:scale>
        <p:origin x="1240"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B5FD3A-A8F2-4D0C-83E8-60B845DB2D70}"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CBFC32E5-B164-45D5-9885-5BD88E108055}">
      <dgm:prSet/>
      <dgm:spPr/>
      <dgm:t>
        <a:bodyPr/>
        <a:lstStyle/>
        <a:p>
          <a:r>
            <a:rPr lang="en-US" dirty="0"/>
            <a:t>Week 1– Introduction to ER Diagrams </a:t>
          </a:r>
        </a:p>
      </dgm:t>
    </dgm:pt>
    <dgm:pt modelId="{8DF31A68-21BB-4B60-A0C3-861959F4F2FA}" type="parTrans" cxnId="{9C085213-CF06-4CD5-B6F9-14D4EC290BD2}">
      <dgm:prSet/>
      <dgm:spPr/>
      <dgm:t>
        <a:bodyPr/>
        <a:lstStyle/>
        <a:p>
          <a:endParaRPr lang="en-US"/>
        </a:p>
      </dgm:t>
    </dgm:pt>
    <dgm:pt modelId="{28D6B0AF-45F5-46C6-BA59-EAE62562A3E1}" type="sibTrans" cxnId="{9C085213-CF06-4CD5-B6F9-14D4EC290BD2}">
      <dgm:prSet/>
      <dgm:spPr/>
      <dgm:t>
        <a:bodyPr/>
        <a:lstStyle/>
        <a:p>
          <a:endParaRPr lang="en-US"/>
        </a:p>
      </dgm:t>
    </dgm:pt>
    <dgm:pt modelId="{C82A2673-98B0-4837-8FBC-5F8395A133C8}">
      <dgm:prSet/>
      <dgm:spPr/>
      <dgm:t>
        <a:bodyPr/>
        <a:lstStyle/>
        <a:p>
          <a:r>
            <a:rPr lang="en-US"/>
            <a:t>Terminologies</a:t>
          </a:r>
        </a:p>
      </dgm:t>
    </dgm:pt>
    <dgm:pt modelId="{86DDF77E-8949-4ED7-B224-BC277913EA9A}" type="parTrans" cxnId="{C031BC6D-871F-41C8-9ED7-C913B9FE38BA}">
      <dgm:prSet/>
      <dgm:spPr/>
      <dgm:t>
        <a:bodyPr/>
        <a:lstStyle/>
        <a:p>
          <a:endParaRPr lang="en-US"/>
        </a:p>
      </dgm:t>
    </dgm:pt>
    <dgm:pt modelId="{84540E40-4E7E-47E9-94BE-160B2652F586}" type="sibTrans" cxnId="{C031BC6D-871F-41C8-9ED7-C913B9FE38BA}">
      <dgm:prSet/>
      <dgm:spPr/>
      <dgm:t>
        <a:bodyPr/>
        <a:lstStyle/>
        <a:p>
          <a:endParaRPr lang="en-US"/>
        </a:p>
      </dgm:t>
    </dgm:pt>
    <dgm:pt modelId="{D3635D27-BBDD-4966-8B33-540F8FD69D14}">
      <dgm:prSet/>
      <dgm:spPr/>
      <dgm:t>
        <a:bodyPr/>
        <a:lstStyle/>
        <a:p>
          <a:r>
            <a:rPr lang="en-US"/>
            <a:t>Designing an ER Diagram</a:t>
          </a:r>
        </a:p>
      </dgm:t>
    </dgm:pt>
    <dgm:pt modelId="{F8EA86D2-FABF-491C-A8FD-2A961615E0FF}" type="parTrans" cxnId="{8F582B17-34CE-4F7F-A185-4E01F5C26AC7}">
      <dgm:prSet/>
      <dgm:spPr/>
      <dgm:t>
        <a:bodyPr/>
        <a:lstStyle/>
        <a:p>
          <a:endParaRPr lang="en-US"/>
        </a:p>
      </dgm:t>
    </dgm:pt>
    <dgm:pt modelId="{781A99CA-5050-473F-B7F9-048A2DAF14AC}" type="sibTrans" cxnId="{8F582B17-34CE-4F7F-A185-4E01F5C26AC7}">
      <dgm:prSet/>
      <dgm:spPr/>
      <dgm:t>
        <a:bodyPr/>
        <a:lstStyle/>
        <a:p>
          <a:endParaRPr lang="en-US"/>
        </a:p>
      </dgm:t>
    </dgm:pt>
    <dgm:pt modelId="{A1A098DF-E943-4DAF-B26E-9CB82453708F}">
      <dgm:prSet/>
      <dgm:spPr/>
      <dgm:t>
        <a:bodyPr/>
        <a:lstStyle/>
        <a:p>
          <a:r>
            <a:rPr lang="en-US" dirty="0"/>
            <a:t>Converting ER diagrams to Database</a:t>
          </a:r>
        </a:p>
      </dgm:t>
    </dgm:pt>
    <dgm:pt modelId="{5F0B7DEE-78E9-4F68-B056-611795B4273E}" type="parTrans" cxnId="{5F346CE9-AEA7-43F8-82F3-CACB9BBDA582}">
      <dgm:prSet/>
      <dgm:spPr/>
      <dgm:t>
        <a:bodyPr/>
        <a:lstStyle/>
        <a:p>
          <a:endParaRPr lang="en-US"/>
        </a:p>
      </dgm:t>
    </dgm:pt>
    <dgm:pt modelId="{4B502E28-0EAC-43AC-A35C-1A34BA4CCCC5}" type="sibTrans" cxnId="{5F346CE9-AEA7-43F8-82F3-CACB9BBDA582}">
      <dgm:prSet/>
      <dgm:spPr/>
      <dgm:t>
        <a:bodyPr/>
        <a:lstStyle/>
        <a:p>
          <a:endParaRPr lang="en-US"/>
        </a:p>
      </dgm:t>
    </dgm:pt>
    <dgm:pt modelId="{61DFBBA6-1D33-42E4-80D3-6A39BC8C2A9A}">
      <dgm:prSet/>
      <dgm:spPr/>
      <dgm:t>
        <a:bodyPr/>
        <a:lstStyle/>
        <a:p>
          <a:r>
            <a:rPr lang="en-US" dirty="0"/>
            <a:t>Week 2 – DDL commands and SQL Basics </a:t>
          </a:r>
        </a:p>
      </dgm:t>
    </dgm:pt>
    <dgm:pt modelId="{3D217957-90B4-411B-A92A-3B98507237D5}" type="parTrans" cxnId="{9E464EFC-9783-4F86-A681-F4A8535B9CA1}">
      <dgm:prSet/>
      <dgm:spPr/>
      <dgm:t>
        <a:bodyPr/>
        <a:lstStyle/>
        <a:p>
          <a:endParaRPr lang="en-US"/>
        </a:p>
      </dgm:t>
    </dgm:pt>
    <dgm:pt modelId="{3B7E8CA5-A6A9-4FBB-BE24-8D96513E7BBC}" type="sibTrans" cxnId="{9E464EFC-9783-4F86-A681-F4A8535B9CA1}">
      <dgm:prSet/>
      <dgm:spPr/>
      <dgm:t>
        <a:bodyPr/>
        <a:lstStyle/>
        <a:p>
          <a:endParaRPr lang="en-US"/>
        </a:p>
      </dgm:t>
    </dgm:pt>
    <dgm:pt modelId="{7D9EFD57-12E0-4709-82FE-99AEB071353F}">
      <dgm:prSet/>
      <dgm:spPr/>
      <dgm:t>
        <a:bodyPr/>
        <a:lstStyle/>
        <a:p>
          <a:r>
            <a:rPr lang="en-US" dirty="0"/>
            <a:t>Creating tables</a:t>
          </a:r>
        </a:p>
      </dgm:t>
    </dgm:pt>
    <dgm:pt modelId="{915F48AE-4CE2-46B5-A9DC-FEAFD3654DA8}" type="parTrans" cxnId="{BD5F2BD4-C617-4E32-B5EE-F8F3808FC9D3}">
      <dgm:prSet/>
      <dgm:spPr/>
      <dgm:t>
        <a:bodyPr/>
        <a:lstStyle/>
        <a:p>
          <a:endParaRPr lang="en-US"/>
        </a:p>
      </dgm:t>
    </dgm:pt>
    <dgm:pt modelId="{4C6EA08C-EC38-4D77-80DE-7B2BC57EB524}" type="sibTrans" cxnId="{BD5F2BD4-C617-4E32-B5EE-F8F3808FC9D3}">
      <dgm:prSet/>
      <dgm:spPr/>
      <dgm:t>
        <a:bodyPr/>
        <a:lstStyle/>
        <a:p>
          <a:endParaRPr lang="en-US"/>
        </a:p>
      </dgm:t>
    </dgm:pt>
    <dgm:pt modelId="{3741B9D7-AF35-47D9-A30A-65442D7F57CE}">
      <dgm:prSet/>
      <dgm:spPr/>
      <dgm:t>
        <a:bodyPr/>
        <a:lstStyle/>
        <a:p>
          <a:r>
            <a:rPr lang="en-US" dirty="0"/>
            <a:t>Inserting data into tables</a:t>
          </a:r>
        </a:p>
      </dgm:t>
    </dgm:pt>
    <dgm:pt modelId="{5F809078-FAAC-4079-AF8F-A836A09B7AB6}" type="parTrans" cxnId="{49E92782-8199-4D70-BD90-7AD686FFE9ED}">
      <dgm:prSet/>
      <dgm:spPr/>
      <dgm:t>
        <a:bodyPr/>
        <a:lstStyle/>
        <a:p>
          <a:endParaRPr lang="en-US"/>
        </a:p>
      </dgm:t>
    </dgm:pt>
    <dgm:pt modelId="{48F4FA38-94F4-4B82-81E1-C5371E53D87F}" type="sibTrans" cxnId="{49E92782-8199-4D70-BD90-7AD686FFE9ED}">
      <dgm:prSet/>
      <dgm:spPr/>
      <dgm:t>
        <a:bodyPr/>
        <a:lstStyle/>
        <a:p>
          <a:endParaRPr lang="en-US"/>
        </a:p>
      </dgm:t>
    </dgm:pt>
    <dgm:pt modelId="{9F6D8FAF-9D4F-42D4-89E1-537E37CEA0E2}">
      <dgm:prSet/>
      <dgm:spPr/>
      <dgm:t>
        <a:bodyPr/>
        <a:lstStyle/>
        <a:p>
          <a:r>
            <a:rPr lang="en-US" dirty="0"/>
            <a:t>Week 3 – Joins and Basic Functions</a:t>
          </a:r>
        </a:p>
      </dgm:t>
    </dgm:pt>
    <dgm:pt modelId="{D4263AFE-7C15-4F06-A549-7022B16F233D}" type="parTrans" cxnId="{3600552E-D1B6-4F95-9CD7-DADE8747EB02}">
      <dgm:prSet/>
      <dgm:spPr/>
      <dgm:t>
        <a:bodyPr/>
        <a:lstStyle/>
        <a:p>
          <a:endParaRPr lang="en-US"/>
        </a:p>
      </dgm:t>
    </dgm:pt>
    <dgm:pt modelId="{13710C47-6D1F-45F7-B837-4EB902BC31FE}" type="sibTrans" cxnId="{3600552E-D1B6-4F95-9CD7-DADE8747EB02}">
      <dgm:prSet/>
      <dgm:spPr/>
      <dgm:t>
        <a:bodyPr/>
        <a:lstStyle/>
        <a:p>
          <a:endParaRPr lang="en-US"/>
        </a:p>
      </dgm:t>
    </dgm:pt>
    <dgm:pt modelId="{4B3F69D4-449E-4EA7-9C6C-C1A81F56AC6F}">
      <dgm:prSet/>
      <dgm:spPr/>
      <dgm:t>
        <a:bodyPr/>
        <a:lstStyle/>
        <a:p>
          <a:r>
            <a:rPr lang="en-US"/>
            <a:t>Basic queries</a:t>
          </a:r>
        </a:p>
      </dgm:t>
    </dgm:pt>
    <dgm:pt modelId="{1F10E4B9-0502-405C-A53C-4A54868D8E8B}" type="parTrans" cxnId="{35894C50-2708-4110-93A9-6CA14A1AF123}">
      <dgm:prSet/>
      <dgm:spPr/>
      <dgm:t>
        <a:bodyPr/>
        <a:lstStyle/>
        <a:p>
          <a:endParaRPr lang="en-US"/>
        </a:p>
      </dgm:t>
    </dgm:pt>
    <dgm:pt modelId="{AB84311F-1884-4BC3-9EDF-84B674AF438B}" type="sibTrans" cxnId="{35894C50-2708-4110-93A9-6CA14A1AF123}">
      <dgm:prSet/>
      <dgm:spPr/>
      <dgm:t>
        <a:bodyPr/>
        <a:lstStyle/>
        <a:p>
          <a:endParaRPr lang="en-US"/>
        </a:p>
      </dgm:t>
    </dgm:pt>
    <dgm:pt modelId="{7C701935-1BA0-4414-8079-A42886293413}">
      <dgm:prSet/>
      <dgm:spPr/>
      <dgm:t>
        <a:bodyPr/>
        <a:lstStyle/>
        <a:p>
          <a:r>
            <a:rPr lang="en-US"/>
            <a:t>Joins</a:t>
          </a:r>
        </a:p>
      </dgm:t>
    </dgm:pt>
    <dgm:pt modelId="{87887C8D-F12C-4744-ABCB-6DFBAE7FF0EB}" type="parTrans" cxnId="{16417FB4-EC64-42B2-A4E0-5AB2BFE165B6}">
      <dgm:prSet/>
      <dgm:spPr/>
      <dgm:t>
        <a:bodyPr/>
        <a:lstStyle/>
        <a:p>
          <a:endParaRPr lang="en-US"/>
        </a:p>
      </dgm:t>
    </dgm:pt>
    <dgm:pt modelId="{4A4BC5D6-E9DC-498B-AB4D-41DD818EFEA0}" type="sibTrans" cxnId="{16417FB4-EC64-42B2-A4E0-5AB2BFE165B6}">
      <dgm:prSet/>
      <dgm:spPr/>
      <dgm:t>
        <a:bodyPr/>
        <a:lstStyle/>
        <a:p>
          <a:endParaRPr lang="en-US"/>
        </a:p>
      </dgm:t>
    </dgm:pt>
    <dgm:pt modelId="{74B2194D-E43F-4529-AE3B-A35D35CBD48C}">
      <dgm:prSet/>
      <dgm:spPr/>
      <dgm:t>
        <a:bodyPr/>
        <a:lstStyle/>
        <a:p>
          <a:r>
            <a:rPr lang="en-US"/>
            <a:t>Aggregate functions</a:t>
          </a:r>
        </a:p>
      </dgm:t>
    </dgm:pt>
    <dgm:pt modelId="{C82B0754-BC27-4D02-9A39-CB022652718B}" type="parTrans" cxnId="{7FBDCCAE-20BA-4CF3-89DF-395A3A6F207D}">
      <dgm:prSet/>
      <dgm:spPr/>
      <dgm:t>
        <a:bodyPr/>
        <a:lstStyle/>
        <a:p>
          <a:endParaRPr lang="en-US"/>
        </a:p>
      </dgm:t>
    </dgm:pt>
    <dgm:pt modelId="{E5AAA041-DEA2-47B4-8EFE-73C4AFF605D3}" type="sibTrans" cxnId="{7FBDCCAE-20BA-4CF3-89DF-395A3A6F207D}">
      <dgm:prSet/>
      <dgm:spPr/>
      <dgm:t>
        <a:bodyPr/>
        <a:lstStyle/>
        <a:p>
          <a:endParaRPr lang="en-US"/>
        </a:p>
      </dgm:t>
    </dgm:pt>
    <dgm:pt modelId="{BA7827D9-FB18-4BEB-9293-54E913A5A795}">
      <dgm:prSet/>
      <dgm:spPr/>
      <dgm:t>
        <a:bodyPr/>
        <a:lstStyle/>
        <a:p>
          <a:r>
            <a:rPr lang="en-US" dirty="0"/>
            <a:t>Week 4 – Intermediate SQL concepts</a:t>
          </a:r>
        </a:p>
      </dgm:t>
    </dgm:pt>
    <dgm:pt modelId="{B36F4ED8-9299-4052-B326-E4E34574D354}" type="parTrans" cxnId="{D0CB6A26-24AC-4219-AF94-BE8601AC2BF3}">
      <dgm:prSet/>
      <dgm:spPr/>
      <dgm:t>
        <a:bodyPr/>
        <a:lstStyle/>
        <a:p>
          <a:endParaRPr lang="en-US"/>
        </a:p>
      </dgm:t>
    </dgm:pt>
    <dgm:pt modelId="{096F6017-F30B-4993-9E85-12EE23201D03}" type="sibTrans" cxnId="{D0CB6A26-24AC-4219-AF94-BE8601AC2BF3}">
      <dgm:prSet/>
      <dgm:spPr/>
      <dgm:t>
        <a:bodyPr/>
        <a:lstStyle/>
        <a:p>
          <a:endParaRPr lang="en-US"/>
        </a:p>
      </dgm:t>
    </dgm:pt>
    <dgm:pt modelId="{19AFCCA5-9580-4C88-96D9-F794B4219C41}">
      <dgm:prSet/>
      <dgm:spPr/>
      <dgm:t>
        <a:bodyPr/>
        <a:lstStyle/>
        <a:p>
          <a:r>
            <a:rPr lang="en-US"/>
            <a:t>Updating tables</a:t>
          </a:r>
        </a:p>
      </dgm:t>
    </dgm:pt>
    <dgm:pt modelId="{DEA9DF02-1672-4488-AC61-0C93AF3E1175}" type="parTrans" cxnId="{FAFD9E73-F347-4B79-A0C1-5ECA9F0D01B5}">
      <dgm:prSet/>
      <dgm:spPr/>
      <dgm:t>
        <a:bodyPr/>
        <a:lstStyle/>
        <a:p>
          <a:endParaRPr lang="en-US"/>
        </a:p>
      </dgm:t>
    </dgm:pt>
    <dgm:pt modelId="{00519990-2C7D-4A62-B163-11299E5F0EF2}" type="sibTrans" cxnId="{FAFD9E73-F347-4B79-A0C1-5ECA9F0D01B5}">
      <dgm:prSet/>
      <dgm:spPr/>
      <dgm:t>
        <a:bodyPr/>
        <a:lstStyle/>
        <a:p>
          <a:endParaRPr lang="en-US"/>
        </a:p>
      </dgm:t>
    </dgm:pt>
    <dgm:pt modelId="{E43774DF-CD05-4DCF-94AC-84BB5110DF75}">
      <dgm:prSet/>
      <dgm:spPr/>
      <dgm:t>
        <a:bodyPr/>
        <a:lstStyle/>
        <a:p>
          <a:r>
            <a:rPr lang="en-US" dirty="0"/>
            <a:t>Subqueries</a:t>
          </a:r>
        </a:p>
      </dgm:t>
    </dgm:pt>
    <dgm:pt modelId="{1112437F-43DF-4AD9-A422-40F99227E99D}" type="parTrans" cxnId="{19DAEFBA-F8CF-4505-81E1-62787199F80B}">
      <dgm:prSet/>
      <dgm:spPr/>
      <dgm:t>
        <a:bodyPr/>
        <a:lstStyle/>
        <a:p>
          <a:endParaRPr lang="en-US"/>
        </a:p>
      </dgm:t>
    </dgm:pt>
    <dgm:pt modelId="{1E53FB22-0C17-4267-8D26-72981DE15205}" type="sibTrans" cxnId="{19DAEFBA-F8CF-4505-81E1-62787199F80B}">
      <dgm:prSet/>
      <dgm:spPr/>
      <dgm:t>
        <a:bodyPr/>
        <a:lstStyle/>
        <a:p>
          <a:endParaRPr lang="en-US"/>
        </a:p>
      </dgm:t>
    </dgm:pt>
    <dgm:pt modelId="{E215C38A-24D6-F344-BC53-A735555BD1AA}">
      <dgm:prSet/>
      <dgm:spPr/>
      <dgm:t>
        <a:bodyPr/>
        <a:lstStyle/>
        <a:p>
          <a:r>
            <a:rPr lang="en-US" dirty="0"/>
            <a:t>Constraints</a:t>
          </a:r>
        </a:p>
      </dgm:t>
    </dgm:pt>
    <dgm:pt modelId="{98997222-A317-014B-BB7C-2662A18DC95E}" type="parTrans" cxnId="{AAEE398E-5F18-F74E-89E7-DE01DADA0B2A}">
      <dgm:prSet/>
      <dgm:spPr/>
      <dgm:t>
        <a:bodyPr/>
        <a:lstStyle/>
        <a:p>
          <a:endParaRPr lang="en-US"/>
        </a:p>
      </dgm:t>
    </dgm:pt>
    <dgm:pt modelId="{91D7A796-D6B4-C444-8D8F-6C5AACEC038E}" type="sibTrans" cxnId="{AAEE398E-5F18-F74E-89E7-DE01DADA0B2A}">
      <dgm:prSet/>
      <dgm:spPr/>
      <dgm:t>
        <a:bodyPr/>
        <a:lstStyle/>
        <a:p>
          <a:endParaRPr lang="en-US"/>
        </a:p>
      </dgm:t>
    </dgm:pt>
    <dgm:pt modelId="{445DD4D7-5B06-854F-9026-5455306B0EAC}">
      <dgm:prSet/>
      <dgm:spPr/>
      <dgm:t>
        <a:bodyPr/>
        <a:lstStyle/>
        <a:p>
          <a:r>
            <a:rPr lang="en-US" dirty="0"/>
            <a:t>Tips and Tricks</a:t>
          </a:r>
        </a:p>
      </dgm:t>
    </dgm:pt>
    <dgm:pt modelId="{701B0A76-3F92-4C4A-ADCD-F1EED7CD224A}" type="parTrans" cxnId="{519C5F81-3A44-2C4C-8E14-3A2367C0C71C}">
      <dgm:prSet/>
      <dgm:spPr/>
      <dgm:t>
        <a:bodyPr/>
        <a:lstStyle/>
        <a:p>
          <a:endParaRPr lang="en-US"/>
        </a:p>
      </dgm:t>
    </dgm:pt>
    <dgm:pt modelId="{9CAE56F8-3EF8-3E4C-AE06-4759AA4548A9}" type="sibTrans" cxnId="{519C5F81-3A44-2C4C-8E14-3A2367C0C71C}">
      <dgm:prSet/>
      <dgm:spPr/>
      <dgm:t>
        <a:bodyPr/>
        <a:lstStyle/>
        <a:p>
          <a:endParaRPr lang="en-US"/>
        </a:p>
      </dgm:t>
    </dgm:pt>
    <dgm:pt modelId="{7C068087-4D5C-F442-A7A9-69DD81881F99}" type="pres">
      <dgm:prSet presAssocID="{0DB5FD3A-A8F2-4D0C-83E8-60B845DB2D70}" presName="Name0" presStyleCnt="0">
        <dgm:presLayoutVars>
          <dgm:dir/>
          <dgm:animLvl val="lvl"/>
          <dgm:resizeHandles val="exact"/>
        </dgm:presLayoutVars>
      </dgm:prSet>
      <dgm:spPr/>
    </dgm:pt>
    <dgm:pt modelId="{066728F0-522D-7447-A8AA-C0B0F7481015}" type="pres">
      <dgm:prSet presAssocID="{CBFC32E5-B164-45D5-9885-5BD88E108055}" presName="composite" presStyleCnt="0"/>
      <dgm:spPr/>
    </dgm:pt>
    <dgm:pt modelId="{2E6340E2-3C80-7E46-899F-F2BFA5525A7E}" type="pres">
      <dgm:prSet presAssocID="{CBFC32E5-B164-45D5-9885-5BD88E108055}" presName="parTx" presStyleLbl="alignNode1" presStyleIdx="0" presStyleCnt="4">
        <dgm:presLayoutVars>
          <dgm:chMax val="0"/>
          <dgm:chPref val="0"/>
          <dgm:bulletEnabled val="1"/>
        </dgm:presLayoutVars>
      </dgm:prSet>
      <dgm:spPr/>
    </dgm:pt>
    <dgm:pt modelId="{9C2ADA59-113D-F14D-907E-488E4CFB5056}" type="pres">
      <dgm:prSet presAssocID="{CBFC32E5-B164-45D5-9885-5BD88E108055}" presName="desTx" presStyleLbl="alignAccFollowNode1" presStyleIdx="0" presStyleCnt="4">
        <dgm:presLayoutVars>
          <dgm:bulletEnabled val="1"/>
        </dgm:presLayoutVars>
      </dgm:prSet>
      <dgm:spPr/>
    </dgm:pt>
    <dgm:pt modelId="{02D51219-F8EE-5E4A-9C71-FE342E078198}" type="pres">
      <dgm:prSet presAssocID="{28D6B0AF-45F5-46C6-BA59-EAE62562A3E1}" presName="space" presStyleCnt="0"/>
      <dgm:spPr/>
    </dgm:pt>
    <dgm:pt modelId="{0AEB29F5-5A76-8944-B620-8820326F39EC}" type="pres">
      <dgm:prSet presAssocID="{61DFBBA6-1D33-42E4-80D3-6A39BC8C2A9A}" presName="composite" presStyleCnt="0"/>
      <dgm:spPr/>
    </dgm:pt>
    <dgm:pt modelId="{98BDD22A-1C56-2240-A4F2-FBDED8607057}" type="pres">
      <dgm:prSet presAssocID="{61DFBBA6-1D33-42E4-80D3-6A39BC8C2A9A}" presName="parTx" presStyleLbl="alignNode1" presStyleIdx="1" presStyleCnt="4">
        <dgm:presLayoutVars>
          <dgm:chMax val="0"/>
          <dgm:chPref val="0"/>
          <dgm:bulletEnabled val="1"/>
        </dgm:presLayoutVars>
      </dgm:prSet>
      <dgm:spPr/>
    </dgm:pt>
    <dgm:pt modelId="{6572A1DF-6EB0-1E45-9BB5-78E7827019B1}" type="pres">
      <dgm:prSet presAssocID="{61DFBBA6-1D33-42E4-80D3-6A39BC8C2A9A}" presName="desTx" presStyleLbl="alignAccFollowNode1" presStyleIdx="1" presStyleCnt="4">
        <dgm:presLayoutVars>
          <dgm:bulletEnabled val="1"/>
        </dgm:presLayoutVars>
      </dgm:prSet>
      <dgm:spPr/>
    </dgm:pt>
    <dgm:pt modelId="{4D207E7C-E459-5046-AF87-537A6AE7B2DF}" type="pres">
      <dgm:prSet presAssocID="{3B7E8CA5-A6A9-4FBB-BE24-8D96513E7BBC}" presName="space" presStyleCnt="0"/>
      <dgm:spPr/>
    </dgm:pt>
    <dgm:pt modelId="{D9AFE101-DBB0-BF4F-97E0-9795011EC0D0}" type="pres">
      <dgm:prSet presAssocID="{9F6D8FAF-9D4F-42D4-89E1-537E37CEA0E2}" presName="composite" presStyleCnt="0"/>
      <dgm:spPr/>
    </dgm:pt>
    <dgm:pt modelId="{8AF41838-11BB-8C4E-8647-1B8CC1705F04}" type="pres">
      <dgm:prSet presAssocID="{9F6D8FAF-9D4F-42D4-89E1-537E37CEA0E2}" presName="parTx" presStyleLbl="alignNode1" presStyleIdx="2" presStyleCnt="4">
        <dgm:presLayoutVars>
          <dgm:chMax val="0"/>
          <dgm:chPref val="0"/>
          <dgm:bulletEnabled val="1"/>
        </dgm:presLayoutVars>
      </dgm:prSet>
      <dgm:spPr/>
    </dgm:pt>
    <dgm:pt modelId="{124C81E2-AD42-B54F-999A-2639760D41A2}" type="pres">
      <dgm:prSet presAssocID="{9F6D8FAF-9D4F-42D4-89E1-537E37CEA0E2}" presName="desTx" presStyleLbl="alignAccFollowNode1" presStyleIdx="2" presStyleCnt="4">
        <dgm:presLayoutVars>
          <dgm:bulletEnabled val="1"/>
        </dgm:presLayoutVars>
      </dgm:prSet>
      <dgm:spPr/>
    </dgm:pt>
    <dgm:pt modelId="{46173C98-70FB-8445-ADB4-32837589D0C9}" type="pres">
      <dgm:prSet presAssocID="{13710C47-6D1F-45F7-B837-4EB902BC31FE}" presName="space" presStyleCnt="0"/>
      <dgm:spPr/>
    </dgm:pt>
    <dgm:pt modelId="{E03D9D9B-AA91-AC47-A5BE-C67664DB44ED}" type="pres">
      <dgm:prSet presAssocID="{BA7827D9-FB18-4BEB-9293-54E913A5A795}" presName="composite" presStyleCnt="0"/>
      <dgm:spPr/>
    </dgm:pt>
    <dgm:pt modelId="{52ABAA5D-9107-4B49-93F1-FA33599DF270}" type="pres">
      <dgm:prSet presAssocID="{BA7827D9-FB18-4BEB-9293-54E913A5A795}" presName="parTx" presStyleLbl="alignNode1" presStyleIdx="3" presStyleCnt="4">
        <dgm:presLayoutVars>
          <dgm:chMax val="0"/>
          <dgm:chPref val="0"/>
          <dgm:bulletEnabled val="1"/>
        </dgm:presLayoutVars>
      </dgm:prSet>
      <dgm:spPr/>
    </dgm:pt>
    <dgm:pt modelId="{CA68024B-D604-A148-B77E-9CDE1DB9F5F8}" type="pres">
      <dgm:prSet presAssocID="{BA7827D9-FB18-4BEB-9293-54E913A5A795}" presName="desTx" presStyleLbl="alignAccFollowNode1" presStyleIdx="3" presStyleCnt="4">
        <dgm:presLayoutVars>
          <dgm:bulletEnabled val="1"/>
        </dgm:presLayoutVars>
      </dgm:prSet>
      <dgm:spPr/>
    </dgm:pt>
  </dgm:ptLst>
  <dgm:cxnLst>
    <dgm:cxn modelId="{9C085213-CF06-4CD5-B6F9-14D4EC290BD2}" srcId="{0DB5FD3A-A8F2-4D0C-83E8-60B845DB2D70}" destId="{CBFC32E5-B164-45D5-9885-5BD88E108055}" srcOrd="0" destOrd="0" parTransId="{8DF31A68-21BB-4B60-A0C3-861959F4F2FA}" sibTransId="{28D6B0AF-45F5-46C6-BA59-EAE62562A3E1}"/>
    <dgm:cxn modelId="{8F582B17-34CE-4F7F-A185-4E01F5C26AC7}" srcId="{CBFC32E5-B164-45D5-9885-5BD88E108055}" destId="{D3635D27-BBDD-4966-8B33-540F8FD69D14}" srcOrd="1" destOrd="0" parTransId="{F8EA86D2-FABF-491C-A8FD-2A961615E0FF}" sibTransId="{781A99CA-5050-473F-B7F9-048A2DAF14AC}"/>
    <dgm:cxn modelId="{C68DB124-59DE-5942-BEBA-52E1E885D200}" type="presOf" srcId="{D3635D27-BBDD-4966-8B33-540F8FD69D14}" destId="{9C2ADA59-113D-F14D-907E-488E4CFB5056}" srcOrd="0" destOrd="1" presId="urn:microsoft.com/office/officeart/2005/8/layout/hList1"/>
    <dgm:cxn modelId="{D0CB6A26-24AC-4219-AF94-BE8601AC2BF3}" srcId="{0DB5FD3A-A8F2-4D0C-83E8-60B845DB2D70}" destId="{BA7827D9-FB18-4BEB-9293-54E913A5A795}" srcOrd="3" destOrd="0" parTransId="{B36F4ED8-9299-4052-B326-E4E34574D354}" sibTransId="{096F6017-F30B-4993-9E85-12EE23201D03}"/>
    <dgm:cxn modelId="{3600552E-D1B6-4F95-9CD7-DADE8747EB02}" srcId="{0DB5FD3A-A8F2-4D0C-83E8-60B845DB2D70}" destId="{9F6D8FAF-9D4F-42D4-89E1-537E37CEA0E2}" srcOrd="2" destOrd="0" parTransId="{D4263AFE-7C15-4F06-A549-7022B16F233D}" sibTransId="{13710C47-6D1F-45F7-B837-4EB902BC31FE}"/>
    <dgm:cxn modelId="{EBE72736-89FE-2448-8540-DF43DEE28130}" type="presOf" srcId="{3741B9D7-AF35-47D9-A30A-65442D7F57CE}" destId="{6572A1DF-6EB0-1E45-9BB5-78E7827019B1}" srcOrd="0" destOrd="2" presId="urn:microsoft.com/office/officeart/2005/8/layout/hList1"/>
    <dgm:cxn modelId="{ACBDB83B-2CA1-3543-A149-EE32E5E285CE}" type="presOf" srcId="{A1A098DF-E943-4DAF-B26E-9CB82453708F}" destId="{9C2ADA59-113D-F14D-907E-488E4CFB5056}" srcOrd="0" destOrd="2" presId="urn:microsoft.com/office/officeart/2005/8/layout/hList1"/>
    <dgm:cxn modelId="{2763D64E-AE29-2B43-B262-3F026123AC97}" type="presOf" srcId="{C82A2673-98B0-4837-8FBC-5F8395A133C8}" destId="{9C2ADA59-113D-F14D-907E-488E4CFB5056}" srcOrd="0" destOrd="0" presId="urn:microsoft.com/office/officeart/2005/8/layout/hList1"/>
    <dgm:cxn modelId="{35894C50-2708-4110-93A9-6CA14A1AF123}" srcId="{9F6D8FAF-9D4F-42D4-89E1-537E37CEA0E2}" destId="{4B3F69D4-449E-4EA7-9C6C-C1A81F56AC6F}" srcOrd="0" destOrd="0" parTransId="{1F10E4B9-0502-405C-A53C-4A54868D8E8B}" sibTransId="{AB84311F-1884-4BC3-9EDF-84B674AF438B}"/>
    <dgm:cxn modelId="{B8D24254-991B-4741-85FA-DF200919D834}" type="presOf" srcId="{0DB5FD3A-A8F2-4D0C-83E8-60B845DB2D70}" destId="{7C068087-4D5C-F442-A7A9-69DD81881F99}" srcOrd="0" destOrd="0" presId="urn:microsoft.com/office/officeart/2005/8/layout/hList1"/>
    <dgm:cxn modelId="{D61E6159-2EBD-774A-858B-DE75B9B94279}" type="presOf" srcId="{E43774DF-CD05-4DCF-94AC-84BB5110DF75}" destId="{CA68024B-D604-A148-B77E-9CDE1DB9F5F8}" srcOrd="0" destOrd="1" presId="urn:microsoft.com/office/officeart/2005/8/layout/hList1"/>
    <dgm:cxn modelId="{F6CF3566-2D4E-0248-90E6-1A4F1F649FA5}" type="presOf" srcId="{CBFC32E5-B164-45D5-9885-5BD88E108055}" destId="{2E6340E2-3C80-7E46-899F-F2BFA5525A7E}" srcOrd="0" destOrd="0" presId="urn:microsoft.com/office/officeart/2005/8/layout/hList1"/>
    <dgm:cxn modelId="{766FD76C-121B-EC4B-A23E-5874CACA0B95}" type="presOf" srcId="{7D9EFD57-12E0-4709-82FE-99AEB071353F}" destId="{6572A1DF-6EB0-1E45-9BB5-78E7827019B1}" srcOrd="0" destOrd="1" presId="urn:microsoft.com/office/officeart/2005/8/layout/hList1"/>
    <dgm:cxn modelId="{C031BC6D-871F-41C8-9ED7-C913B9FE38BA}" srcId="{CBFC32E5-B164-45D5-9885-5BD88E108055}" destId="{C82A2673-98B0-4837-8FBC-5F8395A133C8}" srcOrd="0" destOrd="0" parTransId="{86DDF77E-8949-4ED7-B224-BC277913EA9A}" sibTransId="{84540E40-4E7E-47E9-94BE-160B2652F586}"/>
    <dgm:cxn modelId="{FAFD9E73-F347-4B79-A0C1-5ECA9F0D01B5}" srcId="{BA7827D9-FB18-4BEB-9293-54E913A5A795}" destId="{19AFCCA5-9580-4C88-96D9-F794B4219C41}" srcOrd="0" destOrd="0" parTransId="{DEA9DF02-1672-4488-AC61-0C93AF3E1175}" sibTransId="{00519990-2C7D-4A62-B163-11299E5F0EF2}"/>
    <dgm:cxn modelId="{F572C875-0F26-CD48-93B8-D017A6CBE122}" type="presOf" srcId="{445DD4D7-5B06-854F-9026-5455306B0EAC}" destId="{CA68024B-D604-A148-B77E-9CDE1DB9F5F8}" srcOrd="0" destOrd="2" presId="urn:microsoft.com/office/officeart/2005/8/layout/hList1"/>
    <dgm:cxn modelId="{9353D975-5409-A440-9297-FB67DA84C361}" type="presOf" srcId="{9F6D8FAF-9D4F-42D4-89E1-537E37CEA0E2}" destId="{8AF41838-11BB-8C4E-8647-1B8CC1705F04}" srcOrd="0" destOrd="0" presId="urn:microsoft.com/office/officeart/2005/8/layout/hList1"/>
    <dgm:cxn modelId="{519C5F81-3A44-2C4C-8E14-3A2367C0C71C}" srcId="{BA7827D9-FB18-4BEB-9293-54E913A5A795}" destId="{445DD4D7-5B06-854F-9026-5455306B0EAC}" srcOrd="2" destOrd="0" parTransId="{701B0A76-3F92-4C4A-ADCD-F1EED7CD224A}" sibTransId="{9CAE56F8-3EF8-3E4C-AE06-4759AA4548A9}"/>
    <dgm:cxn modelId="{49E92782-8199-4D70-BD90-7AD686FFE9ED}" srcId="{61DFBBA6-1D33-42E4-80D3-6A39BC8C2A9A}" destId="{3741B9D7-AF35-47D9-A30A-65442D7F57CE}" srcOrd="2" destOrd="0" parTransId="{5F809078-FAAC-4079-AF8F-A836A09B7AB6}" sibTransId="{48F4FA38-94F4-4B82-81E1-C5371E53D87F}"/>
    <dgm:cxn modelId="{49646E85-20A3-F64E-9B50-507D8D88EABD}" type="presOf" srcId="{4B3F69D4-449E-4EA7-9C6C-C1A81F56AC6F}" destId="{124C81E2-AD42-B54F-999A-2639760D41A2}" srcOrd="0" destOrd="0" presId="urn:microsoft.com/office/officeart/2005/8/layout/hList1"/>
    <dgm:cxn modelId="{AAEE398E-5F18-F74E-89E7-DE01DADA0B2A}" srcId="{61DFBBA6-1D33-42E4-80D3-6A39BC8C2A9A}" destId="{E215C38A-24D6-F344-BC53-A735555BD1AA}" srcOrd="0" destOrd="0" parTransId="{98997222-A317-014B-BB7C-2662A18DC95E}" sibTransId="{91D7A796-D6B4-C444-8D8F-6C5AACEC038E}"/>
    <dgm:cxn modelId="{6D804C93-44D0-A446-9256-57747DA31730}" type="presOf" srcId="{19AFCCA5-9580-4C88-96D9-F794B4219C41}" destId="{CA68024B-D604-A148-B77E-9CDE1DB9F5F8}" srcOrd="0" destOrd="0" presId="urn:microsoft.com/office/officeart/2005/8/layout/hList1"/>
    <dgm:cxn modelId="{BC3A1A9B-C6EA-5F48-97BE-3DF2FBC032C1}" type="presOf" srcId="{61DFBBA6-1D33-42E4-80D3-6A39BC8C2A9A}" destId="{98BDD22A-1C56-2240-A4F2-FBDED8607057}" srcOrd="0" destOrd="0" presId="urn:microsoft.com/office/officeart/2005/8/layout/hList1"/>
    <dgm:cxn modelId="{AA0BCD9C-9472-7041-9F8B-74A1415FD7ED}" type="presOf" srcId="{74B2194D-E43F-4529-AE3B-A35D35CBD48C}" destId="{124C81E2-AD42-B54F-999A-2639760D41A2}" srcOrd="0" destOrd="2" presId="urn:microsoft.com/office/officeart/2005/8/layout/hList1"/>
    <dgm:cxn modelId="{7FBDCCAE-20BA-4CF3-89DF-395A3A6F207D}" srcId="{9F6D8FAF-9D4F-42D4-89E1-537E37CEA0E2}" destId="{74B2194D-E43F-4529-AE3B-A35D35CBD48C}" srcOrd="2" destOrd="0" parTransId="{C82B0754-BC27-4D02-9A39-CB022652718B}" sibTransId="{E5AAA041-DEA2-47B4-8EFE-73C4AFF605D3}"/>
    <dgm:cxn modelId="{16417FB4-EC64-42B2-A4E0-5AB2BFE165B6}" srcId="{9F6D8FAF-9D4F-42D4-89E1-537E37CEA0E2}" destId="{7C701935-1BA0-4414-8079-A42886293413}" srcOrd="1" destOrd="0" parTransId="{87887C8D-F12C-4744-ABCB-6DFBAE7FF0EB}" sibTransId="{4A4BC5D6-E9DC-498B-AB4D-41DD818EFEA0}"/>
    <dgm:cxn modelId="{19DAEFBA-F8CF-4505-81E1-62787199F80B}" srcId="{BA7827D9-FB18-4BEB-9293-54E913A5A795}" destId="{E43774DF-CD05-4DCF-94AC-84BB5110DF75}" srcOrd="1" destOrd="0" parTransId="{1112437F-43DF-4AD9-A422-40F99227E99D}" sibTransId="{1E53FB22-0C17-4267-8D26-72981DE15205}"/>
    <dgm:cxn modelId="{EA805CCF-0100-944A-92FC-7B4A2CFF7CA8}" type="presOf" srcId="{7C701935-1BA0-4414-8079-A42886293413}" destId="{124C81E2-AD42-B54F-999A-2639760D41A2}" srcOrd="0" destOrd="1" presId="urn:microsoft.com/office/officeart/2005/8/layout/hList1"/>
    <dgm:cxn modelId="{0E1A24D4-847D-9B41-AF99-919472CAC63C}" type="presOf" srcId="{BA7827D9-FB18-4BEB-9293-54E913A5A795}" destId="{52ABAA5D-9107-4B49-93F1-FA33599DF270}" srcOrd="0" destOrd="0" presId="urn:microsoft.com/office/officeart/2005/8/layout/hList1"/>
    <dgm:cxn modelId="{BD5F2BD4-C617-4E32-B5EE-F8F3808FC9D3}" srcId="{61DFBBA6-1D33-42E4-80D3-6A39BC8C2A9A}" destId="{7D9EFD57-12E0-4709-82FE-99AEB071353F}" srcOrd="1" destOrd="0" parTransId="{915F48AE-4CE2-46B5-A9DC-FEAFD3654DA8}" sibTransId="{4C6EA08C-EC38-4D77-80DE-7B2BC57EB524}"/>
    <dgm:cxn modelId="{5F346CE9-AEA7-43F8-82F3-CACB9BBDA582}" srcId="{CBFC32E5-B164-45D5-9885-5BD88E108055}" destId="{A1A098DF-E943-4DAF-B26E-9CB82453708F}" srcOrd="2" destOrd="0" parTransId="{5F0B7DEE-78E9-4F68-B056-611795B4273E}" sibTransId="{4B502E28-0EAC-43AC-A35C-1A34BA4CCCC5}"/>
    <dgm:cxn modelId="{62B13DF1-7A5C-184A-A8DA-1BB09F4141FA}" type="presOf" srcId="{E215C38A-24D6-F344-BC53-A735555BD1AA}" destId="{6572A1DF-6EB0-1E45-9BB5-78E7827019B1}" srcOrd="0" destOrd="0" presId="urn:microsoft.com/office/officeart/2005/8/layout/hList1"/>
    <dgm:cxn modelId="{9E464EFC-9783-4F86-A681-F4A8535B9CA1}" srcId="{0DB5FD3A-A8F2-4D0C-83E8-60B845DB2D70}" destId="{61DFBBA6-1D33-42E4-80D3-6A39BC8C2A9A}" srcOrd="1" destOrd="0" parTransId="{3D217957-90B4-411B-A92A-3B98507237D5}" sibTransId="{3B7E8CA5-A6A9-4FBB-BE24-8D96513E7BBC}"/>
    <dgm:cxn modelId="{7AE6454C-1E7B-5543-B03E-31783B0A24ED}" type="presParOf" srcId="{7C068087-4D5C-F442-A7A9-69DD81881F99}" destId="{066728F0-522D-7447-A8AA-C0B0F7481015}" srcOrd="0" destOrd="0" presId="urn:microsoft.com/office/officeart/2005/8/layout/hList1"/>
    <dgm:cxn modelId="{A5CBB596-AEEF-104D-B1C0-42249D615BCF}" type="presParOf" srcId="{066728F0-522D-7447-A8AA-C0B0F7481015}" destId="{2E6340E2-3C80-7E46-899F-F2BFA5525A7E}" srcOrd="0" destOrd="0" presId="urn:microsoft.com/office/officeart/2005/8/layout/hList1"/>
    <dgm:cxn modelId="{DD9CD6B6-852B-8748-A5D8-7D77197EC396}" type="presParOf" srcId="{066728F0-522D-7447-A8AA-C0B0F7481015}" destId="{9C2ADA59-113D-F14D-907E-488E4CFB5056}" srcOrd="1" destOrd="0" presId="urn:microsoft.com/office/officeart/2005/8/layout/hList1"/>
    <dgm:cxn modelId="{DA0CB4F6-CBDA-7F48-836E-1A4952C9D10D}" type="presParOf" srcId="{7C068087-4D5C-F442-A7A9-69DD81881F99}" destId="{02D51219-F8EE-5E4A-9C71-FE342E078198}" srcOrd="1" destOrd="0" presId="urn:microsoft.com/office/officeart/2005/8/layout/hList1"/>
    <dgm:cxn modelId="{EEC55E0A-7952-A545-A914-3A7C1202CFDC}" type="presParOf" srcId="{7C068087-4D5C-F442-A7A9-69DD81881F99}" destId="{0AEB29F5-5A76-8944-B620-8820326F39EC}" srcOrd="2" destOrd="0" presId="urn:microsoft.com/office/officeart/2005/8/layout/hList1"/>
    <dgm:cxn modelId="{A753254C-852D-6E4F-BA47-26E4198B2C01}" type="presParOf" srcId="{0AEB29F5-5A76-8944-B620-8820326F39EC}" destId="{98BDD22A-1C56-2240-A4F2-FBDED8607057}" srcOrd="0" destOrd="0" presId="urn:microsoft.com/office/officeart/2005/8/layout/hList1"/>
    <dgm:cxn modelId="{918C8A13-FAF0-9A4E-8FCC-2693E113B505}" type="presParOf" srcId="{0AEB29F5-5A76-8944-B620-8820326F39EC}" destId="{6572A1DF-6EB0-1E45-9BB5-78E7827019B1}" srcOrd="1" destOrd="0" presId="urn:microsoft.com/office/officeart/2005/8/layout/hList1"/>
    <dgm:cxn modelId="{9F54B81C-DF20-DC46-A841-6E84B04AF2B5}" type="presParOf" srcId="{7C068087-4D5C-F442-A7A9-69DD81881F99}" destId="{4D207E7C-E459-5046-AF87-537A6AE7B2DF}" srcOrd="3" destOrd="0" presId="urn:microsoft.com/office/officeart/2005/8/layout/hList1"/>
    <dgm:cxn modelId="{5545EE18-B4D7-D647-BBFE-E19A6D116BB5}" type="presParOf" srcId="{7C068087-4D5C-F442-A7A9-69DD81881F99}" destId="{D9AFE101-DBB0-BF4F-97E0-9795011EC0D0}" srcOrd="4" destOrd="0" presId="urn:microsoft.com/office/officeart/2005/8/layout/hList1"/>
    <dgm:cxn modelId="{26BDBD11-76FD-A348-AAD1-9ACF16B92881}" type="presParOf" srcId="{D9AFE101-DBB0-BF4F-97E0-9795011EC0D0}" destId="{8AF41838-11BB-8C4E-8647-1B8CC1705F04}" srcOrd="0" destOrd="0" presId="urn:microsoft.com/office/officeart/2005/8/layout/hList1"/>
    <dgm:cxn modelId="{C5C9EFA2-8E25-414A-8952-846F52845AAD}" type="presParOf" srcId="{D9AFE101-DBB0-BF4F-97E0-9795011EC0D0}" destId="{124C81E2-AD42-B54F-999A-2639760D41A2}" srcOrd="1" destOrd="0" presId="urn:microsoft.com/office/officeart/2005/8/layout/hList1"/>
    <dgm:cxn modelId="{C819B6EC-ED85-154A-A281-DDF5F0B02AF5}" type="presParOf" srcId="{7C068087-4D5C-F442-A7A9-69DD81881F99}" destId="{46173C98-70FB-8445-ADB4-32837589D0C9}" srcOrd="5" destOrd="0" presId="urn:microsoft.com/office/officeart/2005/8/layout/hList1"/>
    <dgm:cxn modelId="{80426E0C-F1E7-E542-A97B-B31F6EC93512}" type="presParOf" srcId="{7C068087-4D5C-F442-A7A9-69DD81881F99}" destId="{E03D9D9B-AA91-AC47-A5BE-C67664DB44ED}" srcOrd="6" destOrd="0" presId="urn:microsoft.com/office/officeart/2005/8/layout/hList1"/>
    <dgm:cxn modelId="{476DCF4D-ED40-5440-BB8B-619F37FD2C10}" type="presParOf" srcId="{E03D9D9B-AA91-AC47-A5BE-C67664DB44ED}" destId="{52ABAA5D-9107-4B49-93F1-FA33599DF270}" srcOrd="0" destOrd="0" presId="urn:microsoft.com/office/officeart/2005/8/layout/hList1"/>
    <dgm:cxn modelId="{EF00EE6A-4098-0D43-A3E5-AC77B1329C09}" type="presParOf" srcId="{E03D9D9B-AA91-AC47-A5BE-C67664DB44ED}" destId="{CA68024B-D604-A148-B77E-9CDE1DB9F5F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6340E2-3C80-7E46-899F-F2BFA5525A7E}">
      <dsp:nvSpPr>
        <dsp:cNvPr id="0" name=""/>
        <dsp:cNvSpPr/>
      </dsp:nvSpPr>
      <dsp:spPr>
        <a:xfrm>
          <a:off x="4147" y="446862"/>
          <a:ext cx="2493587" cy="960625"/>
        </a:xfrm>
        <a:prstGeom prst="rect">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dirty="0"/>
            <a:t>Week 1– Introduction to ER Diagrams </a:t>
          </a:r>
        </a:p>
      </dsp:txBody>
      <dsp:txXfrm>
        <a:off x="4147" y="446862"/>
        <a:ext cx="2493587" cy="960625"/>
      </dsp:txXfrm>
    </dsp:sp>
    <dsp:sp modelId="{9C2ADA59-113D-F14D-907E-488E4CFB5056}">
      <dsp:nvSpPr>
        <dsp:cNvPr id="0" name=""/>
        <dsp:cNvSpPr/>
      </dsp:nvSpPr>
      <dsp:spPr>
        <a:xfrm>
          <a:off x="4147" y="1407488"/>
          <a:ext cx="2493587" cy="1959930"/>
        </a:xfrm>
        <a:prstGeom prst="rect">
          <a:avLst/>
        </a:prstGeom>
        <a:solidFill>
          <a:schemeClr val="accent2">
            <a:tint val="40000"/>
            <a:alpha val="90000"/>
            <a:hueOff val="0"/>
            <a:satOff val="0"/>
            <a:lumOff val="0"/>
            <a:alphaOff val="0"/>
          </a:schemeClr>
        </a:solidFill>
        <a:ln w="2222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a:t>Terminologies</a:t>
          </a:r>
        </a:p>
        <a:p>
          <a:pPr marL="228600" lvl="1" indent="-228600" algn="l" defTabSz="933450">
            <a:lnSpc>
              <a:spcPct val="90000"/>
            </a:lnSpc>
            <a:spcBef>
              <a:spcPct val="0"/>
            </a:spcBef>
            <a:spcAft>
              <a:spcPct val="15000"/>
            </a:spcAft>
            <a:buChar char="•"/>
          </a:pPr>
          <a:r>
            <a:rPr lang="en-US" sz="2100" kern="1200"/>
            <a:t>Designing an ER Diagram</a:t>
          </a:r>
        </a:p>
        <a:p>
          <a:pPr marL="228600" lvl="1" indent="-228600" algn="l" defTabSz="933450">
            <a:lnSpc>
              <a:spcPct val="90000"/>
            </a:lnSpc>
            <a:spcBef>
              <a:spcPct val="0"/>
            </a:spcBef>
            <a:spcAft>
              <a:spcPct val="15000"/>
            </a:spcAft>
            <a:buChar char="•"/>
          </a:pPr>
          <a:r>
            <a:rPr lang="en-US" sz="2100" kern="1200" dirty="0"/>
            <a:t>Converting ER diagrams to Database</a:t>
          </a:r>
        </a:p>
      </dsp:txBody>
      <dsp:txXfrm>
        <a:off x="4147" y="1407488"/>
        <a:ext cx="2493587" cy="1959930"/>
      </dsp:txXfrm>
    </dsp:sp>
    <dsp:sp modelId="{98BDD22A-1C56-2240-A4F2-FBDED8607057}">
      <dsp:nvSpPr>
        <dsp:cNvPr id="0" name=""/>
        <dsp:cNvSpPr/>
      </dsp:nvSpPr>
      <dsp:spPr>
        <a:xfrm>
          <a:off x="2846836" y="446862"/>
          <a:ext cx="2493587" cy="960625"/>
        </a:xfrm>
        <a:prstGeom prst="rect">
          <a:avLst/>
        </a:prstGeom>
        <a:solidFill>
          <a:schemeClr val="accent2">
            <a:hueOff val="3097224"/>
            <a:satOff val="-15871"/>
            <a:lumOff val="-8039"/>
            <a:alphaOff val="0"/>
          </a:schemeClr>
        </a:solidFill>
        <a:ln w="22225" cap="rnd" cmpd="sng" algn="ctr">
          <a:solidFill>
            <a:schemeClr val="accent2">
              <a:hueOff val="3097224"/>
              <a:satOff val="-15871"/>
              <a:lumOff val="-80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dirty="0"/>
            <a:t>Week 2 – DDL commands and SQL Basics </a:t>
          </a:r>
        </a:p>
      </dsp:txBody>
      <dsp:txXfrm>
        <a:off x="2846836" y="446862"/>
        <a:ext cx="2493587" cy="960625"/>
      </dsp:txXfrm>
    </dsp:sp>
    <dsp:sp modelId="{6572A1DF-6EB0-1E45-9BB5-78E7827019B1}">
      <dsp:nvSpPr>
        <dsp:cNvPr id="0" name=""/>
        <dsp:cNvSpPr/>
      </dsp:nvSpPr>
      <dsp:spPr>
        <a:xfrm>
          <a:off x="2846836" y="1407488"/>
          <a:ext cx="2493587" cy="1959930"/>
        </a:xfrm>
        <a:prstGeom prst="rect">
          <a:avLst/>
        </a:prstGeom>
        <a:solidFill>
          <a:schemeClr val="accent2">
            <a:tint val="40000"/>
            <a:alpha val="90000"/>
            <a:hueOff val="3249382"/>
            <a:satOff val="-17749"/>
            <a:lumOff val="-2108"/>
            <a:alphaOff val="0"/>
          </a:schemeClr>
        </a:solidFill>
        <a:ln w="22225" cap="rnd" cmpd="sng" algn="ctr">
          <a:solidFill>
            <a:schemeClr val="accent2">
              <a:tint val="40000"/>
              <a:alpha val="90000"/>
              <a:hueOff val="3249382"/>
              <a:satOff val="-17749"/>
              <a:lumOff val="-21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a:t>Constraints</a:t>
          </a:r>
        </a:p>
        <a:p>
          <a:pPr marL="228600" lvl="1" indent="-228600" algn="l" defTabSz="933450">
            <a:lnSpc>
              <a:spcPct val="90000"/>
            </a:lnSpc>
            <a:spcBef>
              <a:spcPct val="0"/>
            </a:spcBef>
            <a:spcAft>
              <a:spcPct val="15000"/>
            </a:spcAft>
            <a:buChar char="•"/>
          </a:pPr>
          <a:r>
            <a:rPr lang="en-US" sz="2100" kern="1200" dirty="0"/>
            <a:t>Creating tables</a:t>
          </a:r>
        </a:p>
        <a:p>
          <a:pPr marL="228600" lvl="1" indent="-228600" algn="l" defTabSz="933450">
            <a:lnSpc>
              <a:spcPct val="90000"/>
            </a:lnSpc>
            <a:spcBef>
              <a:spcPct val="0"/>
            </a:spcBef>
            <a:spcAft>
              <a:spcPct val="15000"/>
            </a:spcAft>
            <a:buChar char="•"/>
          </a:pPr>
          <a:r>
            <a:rPr lang="en-US" sz="2100" kern="1200" dirty="0"/>
            <a:t>Inserting data into tables</a:t>
          </a:r>
        </a:p>
      </dsp:txBody>
      <dsp:txXfrm>
        <a:off x="2846836" y="1407488"/>
        <a:ext cx="2493587" cy="1959930"/>
      </dsp:txXfrm>
    </dsp:sp>
    <dsp:sp modelId="{8AF41838-11BB-8C4E-8647-1B8CC1705F04}">
      <dsp:nvSpPr>
        <dsp:cNvPr id="0" name=""/>
        <dsp:cNvSpPr/>
      </dsp:nvSpPr>
      <dsp:spPr>
        <a:xfrm>
          <a:off x="5689526" y="446862"/>
          <a:ext cx="2493587" cy="960625"/>
        </a:xfrm>
        <a:prstGeom prst="rect">
          <a:avLst/>
        </a:prstGeom>
        <a:solidFill>
          <a:schemeClr val="accent2">
            <a:hueOff val="6194448"/>
            <a:satOff val="-31741"/>
            <a:lumOff val="-16079"/>
            <a:alphaOff val="0"/>
          </a:schemeClr>
        </a:solidFill>
        <a:ln w="22225" cap="rnd" cmpd="sng" algn="ctr">
          <a:solidFill>
            <a:schemeClr val="accent2">
              <a:hueOff val="6194448"/>
              <a:satOff val="-31741"/>
              <a:lumOff val="-1607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dirty="0"/>
            <a:t>Week 3 – Joins and Basic Functions</a:t>
          </a:r>
        </a:p>
      </dsp:txBody>
      <dsp:txXfrm>
        <a:off x="5689526" y="446862"/>
        <a:ext cx="2493587" cy="960625"/>
      </dsp:txXfrm>
    </dsp:sp>
    <dsp:sp modelId="{124C81E2-AD42-B54F-999A-2639760D41A2}">
      <dsp:nvSpPr>
        <dsp:cNvPr id="0" name=""/>
        <dsp:cNvSpPr/>
      </dsp:nvSpPr>
      <dsp:spPr>
        <a:xfrm>
          <a:off x="5689526" y="1407488"/>
          <a:ext cx="2493587" cy="1959930"/>
        </a:xfrm>
        <a:prstGeom prst="rect">
          <a:avLst/>
        </a:prstGeom>
        <a:solidFill>
          <a:schemeClr val="accent2">
            <a:tint val="40000"/>
            <a:alpha val="90000"/>
            <a:hueOff val="6498764"/>
            <a:satOff val="-35499"/>
            <a:lumOff val="-4215"/>
            <a:alphaOff val="0"/>
          </a:schemeClr>
        </a:solidFill>
        <a:ln w="22225" cap="rnd" cmpd="sng" algn="ctr">
          <a:solidFill>
            <a:schemeClr val="accent2">
              <a:tint val="40000"/>
              <a:alpha val="90000"/>
              <a:hueOff val="6498764"/>
              <a:satOff val="-35499"/>
              <a:lumOff val="-42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a:t>Basic queries</a:t>
          </a:r>
        </a:p>
        <a:p>
          <a:pPr marL="228600" lvl="1" indent="-228600" algn="l" defTabSz="933450">
            <a:lnSpc>
              <a:spcPct val="90000"/>
            </a:lnSpc>
            <a:spcBef>
              <a:spcPct val="0"/>
            </a:spcBef>
            <a:spcAft>
              <a:spcPct val="15000"/>
            </a:spcAft>
            <a:buChar char="•"/>
          </a:pPr>
          <a:r>
            <a:rPr lang="en-US" sz="2100" kern="1200"/>
            <a:t>Joins</a:t>
          </a:r>
        </a:p>
        <a:p>
          <a:pPr marL="228600" lvl="1" indent="-228600" algn="l" defTabSz="933450">
            <a:lnSpc>
              <a:spcPct val="90000"/>
            </a:lnSpc>
            <a:spcBef>
              <a:spcPct val="0"/>
            </a:spcBef>
            <a:spcAft>
              <a:spcPct val="15000"/>
            </a:spcAft>
            <a:buChar char="•"/>
          </a:pPr>
          <a:r>
            <a:rPr lang="en-US" sz="2100" kern="1200"/>
            <a:t>Aggregate functions</a:t>
          </a:r>
        </a:p>
      </dsp:txBody>
      <dsp:txXfrm>
        <a:off x="5689526" y="1407488"/>
        <a:ext cx="2493587" cy="1959930"/>
      </dsp:txXfrm>
    </dsp:sp>
    <dsp:sp modelId="{52ABAA5D-9107-4B49-93F1-FA33599DF270}">
      <dsp:nvSpPr>
        <dsp:cNvPr id="0" name=""/>
        <dsp:cNvSpPr/>
      </dsp:nvSpPr>
      <dsp:spPr>
        <a:xfrm>
          <a:off x="8532215" y="446862"/>
          <a:ext cx="2493587" cy="960625"/>
        </a:xfrm>
        <a:prstGeom prst="rect">
          <a:avLst/>
        </a:prstGeom>
        <a:solidFill>
          <a:schemeClr val="accent2">
            <a:hueOff val="9291672"/>
            <a:satOff val="-47612"/>
            <a:lumOff val="-24118"/>
            <a:alphaOff val="0"/>
          </a:schemeClr>
        </a:solidFill>
        <a:ln w="22225" cap="rnd" cmpd="sng" algn="ctr">
          <a:solidFill>
            <a:schemeClr val="accent2">
              <a:hueOff val="9291672"/>
              <a:satOff val="-47612"/>
              <a:lumOff val="-2411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dirty="0"/>
            <a:t>Week 4 – Intermediate SQL concepts</a:t>
          </a:r>
        </a:p>
      </dsp:txBody>
      <dsp:txXfrm>
        <a:off x="8532215" y="446862"/>
        <a:ext cx="2493587" cy="960625"/>
      </dsp:txXfrm>
    </dsp:sp>
    <dsp:sp modelId="{CA68024B-D604-A148-B77E-9CDE1DB9F5F8}">
      <dsp:nvSpPr>
        <dsp:cNvPr id="0" name=""/>
        <dsp:cNvSpPr/>
      </dsp:nvSpPr>
      <dsp:spPr>
        <a:xfrm>
          <a:off x="8532215" y="1407488"/>
          <a:ext cx="2493587" cy="1959930"/>
        </a:xfrm>
        <a:prstGeom prst="rect">
          <a:avLst/>
        </a:prstGeom>
        <a:solidFill>
          <a:schemeClr val="accent2">
            <a:tint val="40000"/>
            <a:alpha val="90000"/>
            <a:hueOff val="9748145"/>
            <a:satOff val="-53248"/>
            <a:lumOff val="-6323"/>
            <a:alphaOff val="0"/>
          </a:schemeClr>
        </a:solidFill>
        <a:ln w="22225" cap="rnd" cmpd="sng" algn="ctr">
          <a:solidFill>
            <a:schemeClr val="accent2">
              <a:tint val="40000"/>
              <a:alpha val="90000"/>
              <a:hueOff val="9748145"/>
              <a:satOff val="-53248"/>
              <a:lumOff val="-632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a:t>Updating tables</a:t>
          </a:r>
        </a:p>
        <a:p>
          <a:pPr marL="228600" lvl="1" indent="-228600" algn="l" defTabSz="933450">
            <a:lnSpc>
              <a:spcPct val="90000"/>
            </a:lnSpc>
            <a:spcBef>
              <a:spcPct val="0"/>
            </a:spcBef>
            <a:spcAft>
              <a:spcPct val="15000"/>
            </a:spcAft>
            <a:buChar char="•"/>
          </a:pPr>
          <a:r>
            <a:rPr lang="en-US" sz="2100" kern="1200" dirty="0"/>
            <a:t>Subqueries</a:t>
          </a:r>
        </a:p>
        <a:p>
          <a:pPr marL="228600" lvl="1" indent="-228600" algn="l" defTabSz="933450">
            <a:lnSpc>
              <a:spcPct val="90000"/>
            </a:lnSpc>
            <a:spcBef>
              <a:spcPct val="0"/>
            </a:spcBef>
            <a:spcAft>
              <a:spcPct val="15000"/>
            </a:spcAft>
            <a:buChar char="•"/>
          </a:pPr>
          <a:r>
            <a:rPr lang="en-US" sz="2100" kern="1200" dirty="0"/>
            <a:t>Tips and Tricks</a:t>
          </a:r>
        </a:p>
      </dsp:txBody>
      <dsp:txXfrm>
        <a:off x="8532215" y="1407488"/>
        <a:ext cx="2493587" cy="195993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31T19:21:23.634"/>
    </inkml:context>
    <inkml:brush xml:id="br0">
      <inkml:brushProperty name="width" value="0.035" units="cm"/>
      <inkml:brushProperty name="height" value="0.035" units="cm"/>
    </inkml:brush>
  </inkml:definitions>
  <inkml:trace contextRef="#ctx0" brushRef="#br0">15 1 24575,'36'31'0,"-19"-15"0,29 22 0,-26-20 0,-1 2 0,5 4 0,-1 0 0,-2 2 0,1-1 0,-8-4 0,4 1 0,-3-2 0,-2-1 0,1 1 0,-5-3 0,2 0 0,-1-3 0,-2-4 0,0-3 0,-3-1 0,0 0 0,-2-2 0,-3 3 0,-5 2 0,-4 2 0,-5 5 0,-4 0 0,-2 2 0,-1 0 0,0-2 0,2-1 0,2-4 0,4-2 0,3-1 0,-1-1 0,-1 2 0,-2 0 0,0 0 0,-1 2 0,1 0 0,-3 2 0,0 0 0,-1 1 0,1-1 0,2-2 0,2-1 0,4-3 0,1-2 0,3-1 0,-1 2 0,4-3 0,0-1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31T19:23:12.392"/>
    </inkml:context>
    <inkml:brush xml:id="br0">
      <inkml:brushProperty name="width" value="0.035" units="cm"/>
      <inkml:brushProperty name="height" value="0.035" units="cm"/>
    </inkml:brush>
  </inkml:definitions>
  <inkml:trace contextRef="#ctx0" brushRef="#br0">0 1 24575,'8'0'0,"1"0"0,2 0 0,2 0 0,4 0 0,0 0 0,4 0 0,-2 0 0,0 0 0,1 0 0,-4 0 0,1 0 0,1 0 0,-2 0 0,2 0 0,0 0 0,0 0 0,-1 0 0,-2 0 0,-1 0 0,-3 0 0,0 0 0,-3 0 0,-1 0 0,-1 0 0,-1 0 0,0 0 0,0 0 0,1 0 0,0 0 0,-1 0 0,1 0 0,0 0 0,-1 0 0,1 0 0,-1 0 0,0 0 0,0 0 0,0 0 0,-1 0 0,2 0 0,0 0 0,-1 0 0,2 0 0,1 0 0,-1 0 0,2 0 0,-2 0 0,1 0 0,-1 0 0,0 0 0,-3 0 0,-2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31T19:23:22.705"/>
    </inkml:context>
    <inkml:brush xml:id="br0">
      <inkml:brushProperty name="width" value="0.035" units="cm"/>
      <inkml:brushProperty name="height" value="0.035" units="cm"/>
    </inkml:brush>
  </inkml:definitions>
  <inkml:trace contextRef="#ctx0" brushRef="#br0">13 0 24575,'0'8'0,"0"1"0,0 1 0,0 2 0,0 0 0,0 0 0,0 3 0,0-1 0,0 3 0,0-2 0,0-2 0,0-2 0,0-2 0,0 0 0,0 0 0,0 2 0,0 0 0,0-1 0,0 1 0,0-1 0,0 1 0,0 0 0,0 0 0,0 1 0,0 0 0,0-2 0,0 0 0,0-1 0,0-1 0,0 1 0,0-1 0,-2 0 0,-2 1 0,1 0 0,0-2 0,3 2 0,0-2 0,0 2 0,0 0 0,0-3 0,0 1 0,0 0 0,0 1 0,0 1 0,0-2 0,0 1 0,0-2 0,0 0 0,0 0 0,0-1 0,0 1 0,0-1 0,0 0 0,0 0 0,0 0 0,0 0 0,0 1 0,0-1 0,0 0 0,0 0 0,0-2 0,0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31T19:23:25.542"/>
    </inkml:context>
    <inkml:brush xml:id="br0">
      <inkml:brushProperty name="width" value="0.035" units="cm"/>
      <inkml:brushProperty name="height" value="0.035" units="cm"/>
    </inkml:brush>
  </inkml:definitions>
  <inkml:trace contextRef="#ctx0" brushRef="#br0">1 1 24575,'0'8'0,"0"1"0,0 1 0,0 2 0,0 0 0,0 0 0,0 2 0,0-2 0,0 2 0,0-1 0,0-1 0,0 1 0,0-2 0,0 0 0,0 0 0,0-2 0,0 1 0,0-1 0,0-2 0,0 2 0,0-1 0,0 2 0,0-1 0,0 1 0,0-2 0,0 0 0,0 0 0,0-1 0,0 1 0,0-1 0,0 0 0,0-2 0,0 0 0,0 0 0,0-1 0,0 2 0,0 1 0,0 0 0,0 1 0,0-1 0,0-1 0,0-1 0,0 0 0,0 0 0,0 0 0,0 0 0,0 0 0,0 1 0,0 0 0,0-1 0,0 0 0,0 0 0,0 0 0,0 0 0,0 1 0,0-1 0,0-2 0,0-1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31T19:23:51.637"/>
    </inkml:context>
    <inkml:brush xml:id="br0">
      <inkml:brushProperty name="width" value="0.035" units="cm"/>
      <inkml:brushProperty name="height" value="0.035" units="cm"/>
    </inkml:brush>
  </inkml:definitions>
  <inkml:trace contextRef="#ctx0" brushRef="#br0">0 0 24575,'6'0'0,"1"0"0,7 0 0,1 0 0,3 0 0,-1 0 0,-1 0 0,1 0 0,1 0 0,4 0 0,4 0 0,4 0 0,3 0 0,5 0 0,0 0 0,2 0 0,8 0 0,-5 0 0,3 0 0,0 0 0,0 0 0,8 0 0,3 0 0,0 0 0,2 0 0,-7 0 0,-1 0 0,-4 0 0,-4 0 0,-2 0 0,-1 0 0,-14 0 0,3 0 0,-11 0 0,0 0 0,-1 0 0,0 0 0,-1 0 0,1 0 0,-2 0 0,1 0 0,1 2 0,1 1 0,1 0 0,-2-1 0,-2-1 0,-1 2 0,2-1 0,3 0 0,1 1 0,0-1 0,1 1 0,0-1 0,2-2 0,4 1 0,0-1 0,2 0 0,-5 0 0,-1 0 0,1 0 0,-3 0 0,2 0 0,-4 0 0,-1 0 0,0 0 0,0 0 0,0 0 0,-1 0 0,1 0 0,-3 0 0,1 0 0,-2 0 0,-1 0 0,1 0 0,1 0 0,0 0 0,3 0 0,-1 0 0,3 0 0,-2 0 0,0 0 0,-1 0 0,-2 0 0,1 0 0,-4 0 0,-1 0 0,-1 0 0,0 0 0,0 0 0,-1 0 0,0 0 0,0 0 0,0 0 0,1 0 0,-1 0 0,0 0 0,-4 0 0,-2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31T19:23:57.143"/>
    </inkml:context>
    <inkml:brush xml:id="br0">
      <inkml:brushProperty name="width" value="0.035" units="cm"/>
      <inkml:brushProperty name="height" value="0.035" units="cm"/>
    </inkml:brush>
  </inkml:definitions>
  <inkml:trace contextRef="#ctx0" brushRef="#br0">19 1 24575,'0'13'0,"0"6"0,0 8 0,0 8 0,0 0 0,0 5 0,0-1 0,0-1 0,0 2 0,0-1 0,0 5 0,0 1 0,0 2 0,0 2 0,0 1 0,0 0 0,0 0 0,0-5 0,2-1 0,1-6 0,1 0 0,-2 1 0,-2 0 0,0 2 0,0-2 0,0-1 0,0-4 0,0 1 0,0-1 0,0 0 0,0 0 0,0-1 0,0-4 0,0 0 0,0-1 0,0 1 0,0 4 0,0 0 0,0 4 0,0 1 0,0 4 0,0-1 0,0 0 0,0 4 0,0 0 0,0 2 0,0-2 0,0 0 0,0 3 0,0 6 0,0 7 0,0 3 0,0 1 0,0-2 0,0-2 0,0 2 0,0-3 0,0 2 0,0-5 0,0-2 0,0-4 0,0-2 0,0-1 0,0 2 0,0 6 0,0 1 0,0 0 0,0-2 0,0-4 0,0-5 0,0-3 0,0-7 0,0-3 0,0-7 0,0-5 0,0 0 0,0-4 0,0 1 0,0 2 0,0 0 0,0 1 0,0-1 0,0 1 0,0-1 0,0 0 0,0 0 0,0-2 0,0-3 0,0-4 0,0-4 0,0 2 0,0-1 0,0 2 0,0-1 0,0 3 0,0 3 0,0 3 0,0 5 0,0 1 0,0 2 0,0 0 0,0-1 0,0-2 0,0-1 0,-2-2 0,-1-3 0,0-3 0,1-4 0,2-3 0,0 2 0,0 0 0,0 2 0,0 3 0,0 3 0,0 6 0,0 2 0,0-2 0,0-3 0,0-9 0,-3-3 0,-1 0 0,-1 0 0,0 2 0,3-1 0,2 0 0,1-1 0,1 0 0,0 1 0,2 0 0,-2 0 0,1 0 0,1-2 0,-1 0 0,-1-4 0,0-2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15:47:10.005"/>
    </inkml:context>
    <inkml:brush xml:id="br0">
      <inkml:brushProperty name="width" value="0.035" units="cm"/>
      <inkml:brushProperty name="height" value="0.035" units="cm"/>
    </inkml:brush>
  </inkml:definitions>
  <inkml:trace contextRef="#ctx0" brushRef="#br0">15 1 24575,'36'31'0,"-19"-15"0,29 22 0,-26-20 0,-1 2 0,5 4 0,-1 0 0,-2 2 0,1-1 0,-8-4 0,4 1 0,-3-2 0,-2-1 0,1 1 0,-5-3 0,2 0 0,-1-3 0,-2-4 0,0-3 0,-3-1 0,0 0 0,-2-2 0,-3 3 0,-5 2 0,-4 2 0,-5 5 0,-4 0 0,-2 2 0,-1 0 0,0-2 0,2-1 0,2-4 0,4-2 0,3-1 0,-1-1 0,-1 2 0,-2 0 0,0 0 0,-1 2 0,1 0 0,-3 2 0,0 0 0,-1 1 0,1-1 0,2-2 0,2-1 0,4-3 0,1-2 0,3-1 0,-1 2 0,4-3 0,0-1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15:47:10.006"/>
    </inkml:context>
    <inkml:brush xml:id="br0">
      <inkml:brushProperty name="width" value="0.035" units="cm"/>
      <inkml:brushProperty name="height" value="0.035" units="cm"/>
    </inkml:brush>
  </inkml:definitions>
  <inkml:trace contextRef="#ctx0" brushRef="#br0">0 0 24575,'0'14'0,"0"5"0,0 9 0,0 10 0,0 0 0,0 2 0,0-2 0,0-1 0,0 1 0,0 3 0,0-3 0,0-5 0,0-4 0,0-7 0,0-4 0,0-5 0,0-3 0,0-2 0,0-1 0,0 1 0,0 0 0,0-1 0,0-1 0,0-1 0,0 1 0,0 0 0,0-3 0,0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15:47:10.007"/>
    </inkml:context>
    <inkml:brush xml:id="br0">
      <inkml:brushProperty name="width" value="0.035" units="cm"/>
      <inkml:brushProperty name="height" value="0.035" units="cm"/>
    </inkml:brush>
  </inkml:definitions>
  <inkml:trace contextRef="#ctx0" brushRef="#br0">156 18 24575,'-7'0'0,"0"0"0,0 0 0,-1 0 0,-2 0 0,1 0 0,-1 0 0,1 1 0,2 2 0,-1 1 0,4 1 0,0 1 0,1 0 0,0-1 0,0 0 0,0 1 0,0 0 0,0 0 0,-1 1 0,0-1 0,-1 1 0,2 0 0,-1 0 0,0 0 0,2 0 0,0 1 0,-1-2 0,1 1 0,0 1 0,0-1 0,0 1 0,0 1 0,0-2 0,0 2 0,0 0 0,2-1 0,0 1 0,0-2 0,0 1 0,0 1 0,0-1 0,0 1 0,0 1 0,0 0 0,0 1 0,0-2 0,0-1 0,0 1 0,0-2 0,0 1 0,1-2 0,1-1 0,2 0 0,1 0 0,0 1 0,1-1 0,0 0 0,3 0 0,0-1 0,1 0 0,1-3 0,0 2 0,3-1 0,-1 0 0,1-1 0,1-1 0,0 0 0,4 0 0,1 0 0,1 0 0,1 0 0,0 0 0,2-2 0,-3-1 0,0-2 0,-4-1 0,-1 0 0,-2-1 0,-2 3 0,-3 0 0,-3 0 0,1 1 0,-1 0 0,0 0 0,-1 0 0,-1-1 0,-1-2 0,0-3 0,0-2 0,0-1 0,0 1 0,-1 0 0,0 1 0,0-3 0,-1-1 0,0 0 0,0-1 0,-1 2 0,0 0 0,0 1 0,0-1 0,0 0 0,-1 2 0,-1 0 0,-2 2 0,-2-1 0,-2 0 0,0 0 0,-3 0 0,1 0 0,-3 2 0,2 0 0,1 2 0,-1-1 0,-1 2 0,0 1 0,-1-1 0,3 2 0,1-1 0,1 1 0,0 1 0,-2 1 0,1 0 0,-2 1 0,2 0 0,-1 0 0,0 0 0,0 0 0,0 0 0,-1 0 0,3 0 0,-1 0 0,3 0 0,1 0 0,0 0 0,-1 0 0,0 0 0,0 0 0,1 0 0,-1 0 0,0 1 0,1 1 0,1 2 0,-1-1 0,1 1 0,0-1 0,0 0 0,1 1 0,0 0 0,2 1 0,-1-2 0,2-1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15:47:10.008"/>
    </inkml:context>
    <inkml:brush xml:id="br0">
      <inkml:brushProperty name="width" value="0.035" units="cm"/>
      <inkml:brushProperty name="height" value="0.035" units="cm"/>
    </inkml:brush>
  </inkml:definitions>
  <inkml:trace contextRef="#ctx0" brushRef="#br0">0 0 24575,'11'0'0,"-1"0"0,0 0 0,-1 0 0,2 0 0,1 0 0,0 0 0,1 0 0,-2 0 0,2 0 0,-1 0 0,1 0 0,0 0 0,-2 0 0,0 0 0,0 0 0,2 0 0,-1 0 0,-1 0 0,0 0 0,-1 0 0,-3 0 0,1 0 0,-1 0 0,-1 0 0,1 0 0,-1 0 0,-1 0 0,0 0 0,1 0 0,-1 0 0,1 0 0,0 0 0,0 0 0,-1 0 0,1 0 0,-1 0 0,0 0 0,0 0 0,0 0 0,0 0 0,0 0 0,-2 0 0,0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15:47:10.009"/>
    </inkml:context>
    <inkml:brush xml:id="br0">
      <inkml:brushProperty name="width" value="0.035" units="cm"/>
      <inkml:brushProperty name="height" value="0.035" units="cm"/>
    </inkml:brush>
  </inkml:definitions>
  <inkml:trace contextRef="#ctx0" brushRef="#br0">0 23 24575,'12'0'0,"22"0"0,8 0 0,17 0 0,-7 0 0,-3 0 0,-4 0 0,4 0 0,2 0 0,5 0 0,4 0 0,-1 0 0,-4 0 0,-1 0 0,-5 0 0,1 0 0,0 0 0,-5 0 0,0 0 0,-5 0 0,-5 0 0,0 0 0,-2 0 0,6 0 0,1 0 0,-1 0 0,-1 0 0,-2 0 0,0 0 0,-1 0 0,-3 0 0,1 0 0,-5 0 0,-2 0 0,-1 0 0,-1 0 0,3 0 0,0 0 0,1 0 0,0 0 0,0 0 0,0 0 0,0 0 0,0 0 0,1 0 0,-3 0 0,-2 0 0,-1 0 0,0 0 0,4 0 0,0 0 0,1 0 0,-2 0 0,-2 0 0,-1 0 0,-4 0 0,0 0 0,-2 0 0,-4 0 0,-1 0 0,-2 0 0,1 0 0,1 0 0,1 0 0,-1 0 0,-2 0 0,1 0 0,0 0 0,0-1 0,0 0 0,-1-1 0,0 1 0,-1 1 0,-1 0 0,2 0 0,-1 0 0,1-1 0,-1 0 0,-1-1 0,0 1 0,-1 0 0,-1 1 0,-1 0 0,0 0 0,0 0 0,0 0 0,0 0 0,1 0 0,0 0 0,-1 0 0,0 0 0,0 0 0,0-1 0,1 0 0,0-1 0,3 1 0,0 1 0,0 0 0,0-2 0,-1 1 0,-1-1 0,-1 1 0,0 1 0,-1 0 0,0 0 0,1 0 0,-1 0 0,0 0 0,1 0 0,0 0 0,1 0 0,-1 0 0,0 0 0,-3 0 0,0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31T19:21:27.516"/>
    </inkml:context>
    <inkml:brush xml:id="br0">
      <inkml:brushProperty name="width" value="0.035" units="cm"/>
      <inkml:brushProperty name="height" value="0.035" units="cm"/>
    </inkml:brush>
  </inkml:definitions>
  <inkml:trace contextRef="#ctx0" brushRef="#br0">0 0 24575,'0'14'0,"0"5"0,0 9 0,0 10 0,0 0 0,0 2 0,0-2 0,0-1 0,0 1 0,0 3 0,0-3 0,0-5 0,0-4 0,0-7 0,0-4 0,0-5 0,0-3 0,0-2 0,0-1 0,0 1 0,0 0 0,0-1 0,0-1 0,0-1 0,0 1 0,0 0 0,0-3 0,0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15:47:10.010"/>
    </inkml:context>
    <inkml:brush xml:id="br0">
      <inkml:brushProperty name="width" value="0.035" units="cm"/>
      <inkml:brushProperty name="height" value="0.035" units="cm"/>
    </inkml:brush>
  </inkml:definitions>
  <inkml:trace contextRef="#ctx0" brushRef="#br0">1 231 24575,'8'-6'0,"5"-1"0,5-5 0,4-3 0,4-2 0,-2 1 0,-2 3 0,-2 1 0,0-1 0,2-1 0,1 2 0,-2-1 0,-2 3 0,-1 1 0,-3 1 0,-1 1 0,-3 1 0,-2 2 0,-2 0 0,-2 1 0,-1 1 0,1 0 0,1-1 0,0 1 0,0-2 0,-1 0 0,0 1 0,0 0 0,-1 1 0,-1 0 0,-1 1 0,-2-1 0,-3 2 0,-1 0 0,-3 0 0,-1 1 0,-2 1 0,-2 3 0,-2 0 0,-2 2 0,0-1 0,-1 1 0,-2 0 0,1-1 0,-3 1 0,3 0 0,2-1 0,2-1 0,2 2 0,1-1 0,0 1 0,0 1 0,0-2 0,2 0 0,1-1 0,0 0 0,1-2 0,-1 0 0,1 0 0,1 0 0,1-1 0,1 1 0,1 1 0,2-1 0,0 2 0,-1 0 0,0 0 0,-2 0 0,1 1 0,-1 1 0,1 0 0,-1 1 0,1-1 0,1-2 0,0 0 0,0-1 0,2 0 0,2 1 0,2-1 0,1 1 0,-1 0 0,0 0 0,-1 0 0,1 0 0,1 0 0,0 0 0,0 1 0,1-1 0,-1 1 0,1-1 0,0 3 0,0-1 0,-1 1 0,1-2 0,-1-1 0,0 0 0,-1 0 0,1 0 0,1 0 0,-1 1 0,1-1 0,-1 1 0,1 0 0,0-1 0,0 1 0,-1 0 0,1-1 0,-1 0 0,0-2 0,-1 1 0,2-1 0,1 2 0,1 1 0,0 0 0,0 0 0,0-2 0,-1 1 0,0-1 0,1 0 0,-1 1 0,0-1 0,-2-1 0,1 0 0,0 0 0,1 1 0,0-1 0,-1 1 0,0 0 0,-1 0 0,1 0 0,0-2 0,-1 0 0,1 1 0,-1-2 0,0 1 0,0-1 0,-1 0 0,0 0 0,-2 1 0,-1-1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15:47:10.011"/>
    </inkml:context>
    <inkml:brush xml:id="br0">
      <inkml:brushProperty name="width" value="0.035" units="cm"/>
      <inkml:brushProperty name="height" value="0.035" units="cm"/>
    </inkml:brush>
  </inkml:definitions>
  <inkml:trace contextRef="#ctx0" brushRef="#br0">1 0 24575,'11'0'0,"2"0"0,1 0 0,0 0 0,3 0 0,0 0 0,2 0 0,3 0 0,0 0 0,-1 0 0,-2 0 0,-2 0 0,-2 0 0,2 0 0,-1 0 0,-3 0 0,-2 0 0,-2 0 0,0 0 0,0 0 0,0 0 0,0 0 0,-1 0 0,0 0 0,0 0 0,-3 0 0,1 0 0,0 0 0,-1 0 0,0 0 0,0 0 0,0 0 0,0 0 0,1 0 0,-1 0 0,0 0 0,0 0 0,0 0 0,0 0 0,0 0 0,0 0 0,0 0 0,0 0 0,0 0 0,0 0 0,0 0 0,1 0 0,0 0 0,-1 0 0,-1 0 0,1 0 0,0 0 0,0 0 0,0 0 0,1 0 0,0 0 0,-3 0 0,0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15:47:10.012"/>
    </inkml:context>
    <inkml:brush xml:id="br0">
      <inkml:brushProperty name="width" value="0.035" units="cm"/>
      <inkml:brushProperty name="height" value="0.035" units="cm"/>
    </inkml:brush>
  </inkml:definitions>
  <inkml:trace contextRef="#ctx0" brushRef="#br0">2295 0 24575,'0'20'0,"0"0"0,0 12 0,0 9 0,0 9 0,0 11 0,0 0 0,0-4 0,0 4 0,0 2 0,0 12 0,0 15-527,0 2 527,0 4 0,0-1 0,0-1 0,0-1 0,0-2 0,0-7 0,0-13 0,0 3 0,0-13 0,0-7 0,0-1 0,0-11 0,0 5 0,0 5 527,0 1-527,0 5 0,0-2 0,0-2 0,0-1 0,0-4 0,0 3 0,0-2 0,0-3 0,0-6 0,0-5 0,0-2 0,0-4 0,0 0 0,0-2 0,0-3 0,0-2 0,0-2 0,0 0 0,0 2 0,0 1 0,0 0 0,0-1 0,0-3 0,0 1 0,0 0 0,0 4 0,0 1 0,0 0 0,0 0 0,0 0 0,0-2 0,-2 1 0,0-2 0,0-1 0,0-3 0,0-3 0,0-2 0,-1 0 0,1 1 0,-1 0 0,1 0 0,-1-1 0,0-3 0,1-1 0,0-5 0,2-17 0,-2-23 0,0-15 0,1 2 0,2 20 0,3 20 0,-1 10 0,-2 0 0,-3 2 0,0 5 0,1 5 0,1 3 0,0-2 0,0 0 0,0-3 0,0 0 0,0-2 0,0-2 0,0-2 0,0 0 0,0 0 0,0 0 0,0-1 0,0 1 0,0-1 0,0 0 0,0 0 0,0 0 0,0 0 0,0 0 0,1 0 0,-1-1 0,-1-1 0,-4-2 0,-6-1 0,-8 0 0,-7 0 0,-3 0 0,-6 0 0,1 0 0,-1 0 0,1 0 0,5 0 0,3 0 0,3 0 0,0 0 0,-2 0 0,-2 0 0,-1 0 0,-2 0 0,-2 0 0,-2 0 0,-6 0 0,-3 2 0,0 0 0,1 2 0,6-1 0,0 0 0,3-2 0,1 1 0,-4-1 0,2 1 0,-4 0 0,2-2 0,2 0 0,-2 0 0,3 0 0,1 0 0,4 0 0,2 0 0,1 0 0,-1 0 0,-1 0 0,0 0 0,1 0 0,0 0 0,0 0 0,3 0 0,-2 0 0,1 0 0,1 0 0,-2 0 0,3 0 0,1 0 0,2 0 0,2 0 0,-2 0 0,-1 0 0,1 0 0,0 0 0,2 0 0,0 0 0,0 0 0,0 0 0,-1 0 0,-1 0 0,1 0 0,-1 0 0,1 0 0,1 0 0,-1 0 0,2 0 0,-1 0 0,-1 0 0,1 0 0,-1 0 0,0 0 0,1 0 0,-2 0 0,2 0 0,1 0 0,1 0 0,0 0 0,2 0 0,-1 0 0,1 0 0,0 0 0,2 0 0,0 0 0,2 0 0,-1 0 0,1 0 0,1 0 0,2 0 0,1 0 0,0 0 0,0 0 0,-1 0 0,-1 0 0,0 0 0,0 0 0,-2 0 0,0 0 0,0 0 0,2 0 0,2 0 0,-1 0 0,0 0 0,1 0 0,-1 0 0,1 0 0,0 0 0,-1 0 0,1 0 0,-1 0 0,1 0 0,1-1 0,1-3 0,2-1 0,1-2 0,0 4 0,0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15:47:10.013"/>
    </inkml:context>
    <inkml:brush xml:id="br0">
      <inkml:brushProperty name="width" value="0.035" units="cm"/>
      <inkml:brushProperty name="height" value="0.035" units="cm"/>
    </inkml:brush>
  </inkml:definitions>
  <inkml:trace contextRef="#ctx0" brushRef="#br0">1 1 24575,'6'0'0,"-1"0"0,0 0 0,1 2 0,1 2 0,1 3 0,1 0 0,0 0 0,1 1 0,-1-1 0,3 2 0,0 0 0,0 0 0,2 0 0,-2-1 0,1-1 0,-1 1 0,-2 0 0,1 0 0,0 0 0,0 0 0,0-1 0,2 2 0,0-1 0,-1-1 0,1 0 0,-1-1 0,-2-1 0,-1 0 0,-1 0 0,-2 0 0,1 0 0,-1-1 0,0-1 0,0-1 0,-1 1 0,-1-1 0,0-1 0,-1 1 0,-1 0 0,-4 0 0,-2 2 0,-1 0 0,-1 1 0,-1 1 0,0-1 0,-2 1 0,-1 1 0,0 0 0,-1 1 0,-1 1 0,-2-2 0,-2 2 0,0 0 0,1-1 0,0 0 0,4-2 0,2 0 0,1 0 0,3-1 0,-1 0 0,2-2 0,0 1 0,-1 0 0,-3 1 0,0 0 0,0-1 0,1 0 0,1-1 0,0 1 0,2 0 0,0-1 0,0 1 0,0 0 0,-1-1 0,0 2 0,-1 0 0,0 1 0,0-2 0,0 1 0,1-2 0,0 0 0,1-1 0,-1 0 0,1 0 0,-1 0 0,1 0 0,2 1 0,-1 0 0,1-1 0,-2 0 0,1 0 0,1-2 0,0 1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15:47:10.014"/>
    </inkml:context>
    <inkml:brush xml:id="br0">
      <inkml:brushProperty name="width" value="0.035" units="cm"/>
      <inkml:brushProperty name="height" value="0.035" units="cm"/>
    </inkml:brush>
  </inkml:definitions>
  <inkml:trace contextRef="#ctx0" brushRef="#br0">0 1 24575,'8'0'0,"1"0"0,2 0 0,2 0 0,4 0 0,0 0 0,4 0 0,-2 0 0,0 0 0,1 0 0,-4 0 0,1 0 0,1 0 0,-2 0 0,2 0 0,0 0 0,0 0 0,-1 0 0,-2 0 0,-1 0 0,-3 0 0,0 0 0,-3 0 0,-1 0 0,-1 0 0,-1 0 0,0 0 0,0 0 0,1 0 0,0 0 0,-1 0 0,1 0 0,0 0 0,-1 0 0,1 0 0,-1 0 0,0 0 0,0 0 0,0 0 0,-1 0 0,2 0 0,0 0 0,-1 0 0,2 0 0,1 0 0,-1 0 0,2 0 0,-2 0 0,1 0 0,-1 0 0,0 0 0,-3 0 0,-2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15:47:10.015"/>
    </inkml:context>
    <inkml:brush xml:id="br0">
      <inkml:brushProperty name="width" value="0.035" units="cm"/>
      <inkml:brushProperty name="height" value="0.035" units="cm"/>
    </inkml:brush>
  </inkml:definitions>
  <inkml:trace contextRef="#ctx0" brushRef="#br0">13 0 24575,'0'8'0,"0"1"0,0 1 0,0 2 0,0 0 0,0 0 0,0 3 0,0-1 0,0 3 0,0-2 0,0-2 0,0-2 0,0-2 0,0 0 0,0 0 0,0 2 0,0 0 0,0-1 0,0 1 0,0-1 0,0 1 0,0 0 0,0 0 0,0 1 0,0 0 0,0-2 0,0 0 0,0-1 0,0-1 0,0 1 0,0-1 0,-2 0 0,-2 1 0,1 0 0,0-2 0,3 2 0,0-2 0,0 2 0,0 0 0,0-3 0,0 1 0,0 0 0,0 1 0,0 1 0,0-2 0,0 1 0,0-2 0,0 0 0,0 0 0,0-1 0,0 1 0,0-1 0,0 0 0,0 0 0,0 0 0,0 0 0,0 1 0,0-1 0,0 0 0,0 0 0,0-2 0,0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15:47:10.016"/>
    </inkml:context>
    <inkml:brush xml:id="br0">
      <inkml:brushProperty name="width" value="0.035" units="cm"/>
      <inkml:brushProperty name="height" value="0.035" units="cm"/>
    </inkml:brush>
  </inkml:definitions>
  <inkml:trace contextRef="#ctx0" brushRef="#br0">1 1 24575,'0'8'0,"0"1"0,0 1 0,0 2 0,0 0 0,0 0 0,0 2 0,0-2 0,0 2 0,0-1 0,0-1 0,0 1 0,0-2 0,0 0 0,0 0 0,0-2 0,0 1 0,0-1 0,0-2 0,0 2 0,0-1 0,0 2 0,0-1 0,0 1 0,0-2 0,0 0 0,0 0 0,0-1 0,0 1 0,0-1 0,0 0 0,0-2 0,0 0 0,0 0 0,0-1 0,0 2 0,0 1 0,0 0 0,0 1 0,0-1 0,0-1 0,0-1 0,0 0 0,0 0 0,0 0 0,0 0 0,0 0 0,0 1 0,0 0 0,0-1 0,0 0 0,0 0 0,0 0 0,0 0 0,0 1 0,0-1 0,0-2 0,0-1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15:47:10.017"/>
    </inkml:context>
    <inkml:brush xml:id="br0">
      <inkml:brushProperty name="width" value="0.035" units="cm"/>
      <inkml:brushProperty name="height" value="0.035" units="cm"/>
    </inkml:brush>
  </inkml:definitions>
  <inkml:trace contextRef="#ctx0" brushRef="#br0">0 0 24575,'6'0'0,"1"0"0,7 0 0,1 0 0,3 0 0,-1 0 0,-1 0 0,1 0 0,1 0 0,4 0 0,4 0 0,4 0 0,3 0 0,5 0 0,0 0 0,2 0 0,8 0 0,-5 0 0,3 0 0,0 0 0,0 0 0,8 0 0,3 0 0,0 0 0,2 0 0,-7 0 0,-1 0 0,-4 0 0,-4 0 0,-2 0 0,-1 0 0,-14 0 0,3 0 0,-11 0 0,0 0 0,-1 0 0,0 0 0,-1 0 0,1 0 0,-2 0 0,1 0 0,1 2 0,1 1 0,1 0 0,-2-1 0,-2-1 0,-1 2 0,2-1 0,3 0 0,1 1 0,0-1 0,1 1 0,0-1 0,2-2 0,4 1 0,0-1 0,2 0 0,-5 0 0,-1 0 0,1 0 0,-3 0 0,2 0 0,-4 0 0,-1 0 0,0 0 0,0 0 0,0 0 0,-1 0 0,1 0 0,-3 0 0,1 0 0,-2 0 0,-1 0 0,1 0 0,1 0 0,0 0 0,3 0 0,-1 0 0,3 0 0,-2 0 0,0 0 0,-1 0 0,-2 0 0,1 0 0,-4 0 0,-1 0 0,-1 0 0,0 0 0,0 0 0,-1 0 0,0 0 0,0 0 0,0 0 0,1 0 0,-1 0 0,0 0 0,-4 0 0,-2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15:47:10.018"/>
    </inkml:context>
    <inkml:brush xml:id="br0">
      <inkml:brushProperty name="width" value="0.035" units="cm"/>
      <inkml:brushProperty name="height" value="0.035" units="cm"/>
    </inkml:brush>
  </inkml:definitions>
  <inkml:trace contextRef="#ctx0" brushRef="#br0">19 1 24575,'0'13'0,"0"6"0,0 8 0,0 8 0,0 0 0,0 5 0,0-1 0,0-1 0,0 2 0,0-1 0,0 5 0,0 1 0,0 2 0,0 2 0,0 1 0,0 0 0,0 0 0,0-5 0,2-1 0,1-6 0,1 0 0,-2 1 0,-2 0 0,0 2 0,0-2 0,0-1 0,0-4 0,0 1 0,0-1 0,0 0 0,0 0 0,0-1 0,0-4 0,0 0 0,0-1 0,0 1 0,0 4 0,0 0 0,0 4 0,0 1 0,0 4 0,0-1 0,0 0 0,0 4 0,0 0 0,0 2 0,0-2 0,0 0 0,0 3 0,0 6 0,0 7 0,0 3 0,0 1 0,0-2 0,0-2 0,0 2 0,0-3 0,0 2 0,0-5 0,0-2 0,0-4 0,0-2 0,0-1 0,0 2 0,0 6 0,0 1 0,0 0 0,0-2 0,0-4 0,0-5 0,0-3 0,0-7 0,0-3 0,0-7 0,0-5 0,0 0 0,0-4 0,0 1 0,0 2 0,0 0 0,0 1 0,0-1 0,0 1 0,0-1 0,0 0 0,0 0 0,0-2 0,0-3 0,0-4 0,0-4 0,0 2 0,0-1 0,0 2 0,0-1 0,0 3 0,0 3 0,0 3 0,0 5 0,0 1 0,0 2 0,0 0 0,0-1 0,0-2 0,0-1 0,-2-2 0,-1-3 0,0-3 0,1-4 0,2-3 0,0 2 0,0 0 0,0 2 0,0 3 0,0 3 0,0 6 0,0 2 0,0-2 0,0-3 0,0-9 0,-3-3 0,-1 0 0,-1 0 0,0 2 0,3-1 0,2 0 0,1-1 0,1 0 0,0 1 0,2 0 0,-2 0 0,1 0 0,1-2 0,-1 0 0,-1-4 0,0-2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15:55:57.493"/>
    </inkml:context>
    <inkml:brush xml:id="br0">
      <inkml:brushProperty name="width" value="0.035" units="cm"/>
      <inkml:brushProperty name="height" value="0.035" units="cm"/>
    </inkml:brush>
  </inkml:definitions>
  <inkml:trace contextRef="#ctx0" brushRef="#br0">75 1 24575,'0'5'0,"0"4"0,0 5 0,0 7 0,0 5 0,0 1 0,0 3 0,0 0 0,0 1 0,0-4 0,0 1 0,0-2 0,0 1 0,0 4 0,0-4 0,0 3 0,0 3 0,0-1 0,0 2 0,0 0 0,0-2 0,0 1 0,0 0 0,0-3 0,0 1 0,0-1 0,0-1 0,0 4 0,0-1 0,0 2 0,0 1 0,0 0 0,0 3 0,0-1 0,0 4 0,0 0 0,0-3 0,0-1 0,0 1 0,0 3 0,0 6 0,0 0 0,0-2 0,0 2 0,0-3 0,0-1 0,0-1 0,0-5 0,0 0 0,0-4 0,0-1 0,0 0 0,0 1 0,0 8 0,0 0 0,0 1 0,0 0 0,0 0 0,0 1 0,0 0 0,0-1 0,0-6 0,0 0 0,0-4 0,0-4 0,0 1 0,0 0 0,0 6 0,0 6 0,0 1 0,0 0 0,0 4 0,0-3 0,0 0 0,0 2 0,0-7 0,0-2 0,0-3 0,-2-3 0,-1 3 0,-1-1 0,2 1 0,1 1 0,0-2 0,1 5 0,0 2 0,-3 0 0,0 1 0,-1-7 0,2-1 0,0-1 0,-1 2 0,-1 1 0,2 0 0,-2 1 0,1 1 0,-1-1 0,1-1 0,0-1 0,0 5 0,-1 0 0,2 0 0,2-6 0,-2-5 0,-1 2 0,0-3 0,0 2 0,3-1 0,-1-5 0,1-1 0,0-1 0,0-2 0,0 1 0,0-3 0,0-4 0,0 0 0,0-3 0,0-1 0,0 2 0,0 1 0,0-1 0,0 1 0,0-2 0,0 6 0,0 3 0,0 13 0,0 11 0,0-2 0,0-2 0,0-9 0,0-7 0,0 1 0,0-5 0,0-3 0,0-1 0,0-7 0,0-2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31T19:21:29.889"/>
    </inkml:context>
    <inkml:brush xml:id="br0">
      <inkml:brushProperty name="width" value="0.035" units="cm"/>
      <inkml:brushProperty name="height" value="0.035" units="cm"/>
    </inkml:brush>
  </inkml:definitions>
  <inkml:trace contextRef="#ctx0" brushRef="#br0">156 18 24575,'-7'0'0,"0"0"0,0 0 0,-1 0 0,-2 0 0,1 0 0,-1 0 0,1 1 0,2 2 0,-1 1 0,4 1 0,0 1 0,1 0 0,0-1 0,0 0 0,0 1 0,0 0 0,0 0 0,-1 1 0,0-1 0,-1 1 0,2 0 0,-1 0 0,0 0 0,2 0 0,0 1 0,-1-2 0,1 1 0,0 1 0,0-1 0,0 1 0,0 1 0,0-2 0,0 2 0,0 0 0,2-1 0,0 1 0,0-2 0,0 1 0,0 1 0,0-1 0,0 1 0,0 1 0,0 0 0,0 1 0,0-2 0,0-1 0,0 1 0,0-2 0,0 1 0,1-2 0,1-1 0,2 0 0,1 0 0,0 1 0,1-1 0,0 0 0,3 0 0,0-1 0,1 0 0,1-3 0,0 2 0,3-1 0,-1 0 0,1-1 0,1-1 0,0 0 0,4 0 0,1 0 0,1 0 0,1 0 0,0 0 0,2-2 0,-3-1 0,0-2 0,-4-1 0,-1 0 0,-2-1 0,-2 3 0,-3 0 0,-3 0 0,1 1 0,-1 0 0,0 0 0,-1 0 0,-1-1 0,-1-2 0,0-3 0,0-2 0,0-1 0,0 1 0,-1 0 0,0 1 0,0-3 0,-1-1 0,0 0 0,0-1 0,-1 2 0,0 0 0,0 1 0,0-1 0,0 0 0,-1 2 0,-1 0 0,-2 2 0,-2-1 0,-2 0 0,0 0 0,-3 0 0,1 0 0,-3 2 0,2 0 0,1 2 0,-1-1 0,-1 2 0,0 1 0,-1-1 0,3 2 0,1-1 0,1 1 0,0 1 0,-2 1 0,1 0 0,-2 1 0,2 0 0,-1 0 0,0 0 0,0 0 0,0 0 0,-1 0 0,3 0 0,-1 0 0,3 0 0,1 0 0,0 0 0,-1 0 0,0 0 0,0 0 0,1 0 0,-1 0 0,0 1 0,1 1 0,1 2 0,-1-1 0,1 1 0,0-1 0,0 0 0,1 1 0,0 0 0,2 1 0,-1-2 0,2-1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15:56:08.036"/>
    </inkml:context>
    <inkml:brush xml:id="br0">
      <inkml:brushProperty name="width" value="0.035" units="cm"/>
      <inkml:brushProperty name="height" value="0.035" units="cm"/>
    </inkml:brush>
  </inkml:definitions>
  <inkml:trace contextRef="#ctx0" brushRef="#br0">1 0 24575,'8'0'0,"8"0"0,6 0 0,7 0 0,1 0 0,-1 0 0,3 0 0,-1 0 0,1 0 0,-1 0 0,-3 0 0,3 0 0,0 0 0,-3 0 0,-1 0 0,-4 0 0,-1 0 0,0 0 0,3 0 0,-1 0 0,2 0 0,0 0 0,-2 0 0,2 0 0,-2 0 0,0 0 0,-1 0 0,1 0 0,-4 0 0,-1 0 0,-4 0 0,-3 0 0,0 0 0,-4 0 0,3 0 0,-6 0 0,0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15:56:11.543"/>
    </inkml:context>
    <inkml:brush xml:id="br0">
      <inkml:brushProperty name="width" value="0.035" units="cm"/>
      <inkml:brushProperty name="height" value="0.035" units="cm"/>
    </inkml:brush>
  </inkml:definitions>
  <inkml:trace contextRef="#ctx0" brushRef="#br0">1 0 24575,'0'6'0,"0"7"0,0 3 0,0 7 0,0 7 0,0-5 0,0 2 0,0-2 0,0-3 0,0 7 0,0 0 0,0-1 0,0 0 0,2-4 0,1-1 0,0-2 0,2-4 0,-3-4 0,1-4 0,1 0 0,-2-1 0,1 1 0,-1 1 0,-2 0 0,1 1 0,-1-1 0,2-1 0,0-1 0,1-1 0,-1-1 0,-2 3 0,0 2 0,0 2 0,2 1 0,1-1 0,-1-3 0,0 1 0,-1-1 0,-1 0 0,0 0 0,0-1 0,0-4 0,0-1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15:56:31.693"/>
    </inkml:context>
    <inkml:brush xml:id="br0">
      <inkml:brushProperty name="width" value="0.035" units="cm"/>
      <inkml:brushProperty name="height" value="0.035" units="cm"/>
    </inkml:brush>
  </inkml:definitions>
  <inkml:trace contextRef="#ctx0" brushRef="#br0">12 1325 24575,'0'-6'0,"0"-6"0,0-11 0,0-6 0,0-7 0,0 3 0,0 5 0,0 2 0,0 1 0,0-4 0,0-8 0,0-4 0,0-1 0,0 3 0,0 3 0,0 1 0,0 3 0,0-2 0,0 5 0,0 5 0,0-1 0,0 3 0,0-2 0,0-4 0,0 1 0,0-1 0,0 1 0,0 2 0,0 2 0,0 0 0,0 0 0,-3 0 0,0 0 0,0 3 0,1 2 0,2 1 0,0 0 0,0 0 0,0 0 0,0 0 0,0 3 0,0 0 0,0 0 0,0 3 0,0 1 0,0-1 0,0 2 0,0 0 0,0 0 0,0-1 0,0 0 0,0 0 0,0 1 0,0-1 0,0-2 0,0-1 0,0 0 0,0 1 0,0 3 0,0-1 0,0 0 0,0-2 0,0 0 0,0 1 0,0-1 0,0 7 0,0 1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15:56:35.118"/>
    </inkml:context>
    <inkml:brush xml:id="br0">
      <inkml:brushProperty name="width" value="0.035" units="cm"/>
      <inkml:brushProperty name="height" value="0.035" units="cm"/>
    </inkml:brush>
  </inkml:definitions>
  <inkml:trace contextRef="#ctx0" brushRef="#br0">1 0 24575,'15'0'0,"13"0"0,19 0 0,15 0 0,15 0 0,2 0 0,0 0 0,-9 0 0,-8 0 0,3 0 0,3 0 0,8 0 0,1 0 0,-2 0 0,-4 0 0,0 0 0,0 0 0,0 0 0,1 0 0,-4 0 0,0 0 0,4 0 0,4 0 0,-1 0 0,-2 0 0,2 0 0,3 0 0,-2 0 0,5 0 0,1 0 0,-5 0 0,5 0 0,-10 0 0,-3 0 0,-1 0 0,-5 0 0,10 0 0,4 0 0,18 0 0,-4 0 0,0 0 0,0 0 0,-7 0 0,2 0 0,-6 0 0,-6 0 0,-1 0 0,4 0 0,-8 2 0,-2 1 0,-1 0 0,2 0 0,11-2 0,1-1 0,-2 0 0,-5 0 0,-4 0 0,-5 0 0,-11 0 0,-3 0 0,-4 0 0,-2 0 0,4 0 0,-1 0 0,-3 0 0,1 0 0,-2 0 0,4 0 0,1 0 0,0 0 0,2 0 0,-5 0 0,-1 0 0,-2 0 0,-2 0 0,1 0 0,1 0 0,1 0 0,-1 0 0,1 0 0,0 0 0,-4 0 0,-1 0 0,-1 0 0,-3 0 0,-5 0 0,-3 0 0,-3 0 0,-2 0 0,0 0 0,-1 0 0,-1 0 0,0 0 0,1 0 0,0 0 0,2 0 0,0 0 0,-1 0 0,-2 0 0,1 0 0,0 0 0,2 0 0,1 0 0,0 0 0,-2 0 0,-4 0 0,-2 0 0,-4 0 0,-1 0 0,0 0 0,-1 0 0,0 0 0,0 0 0,0 0 0,1 0 0,0 0 0,0 0 0,1 0 0,-1 0 0,-1 0 0,0 0 0,0 0 0,-4 0 0,-1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15:56:40.339"/>
    </inkml:context>
    <inkml:brush xml:id="br0">
      <inkml:brushProperty name="width" value="0.035" units="cm"/>
      <inkml:brushProperty name="height" value="0.035" units="cm"/>
    </inkml:brush>
  </inkml:definitions>
  <inkml:trace contextRef="#ctx0" brushRef="#br0">23 0 24575,'0'6'0,"0"4"0,0 4 0,0 4 0,0 3 0,0 3 0,0 4 0,0-4 0,0 2 0,0-6 0,0-3 0,0 0 0,-2-4 0,-1 2 0,0-1 0,1 0 0,1-3 0,0 0 0,1 0 0,0-1 0,0 0 0,0 0 0,0 0 0,0-1 0,0 0 0,0 0 0,0 0 0,-2 0 0,-1 0 0,1 1 0,-1 0 0,3 0 0,-1-1 0,1-4 0,0-1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15:56:48.327"/>
    </inkml:context>
    <inkml:brush xml:id="br0">
      <inkml:brushProperty name="width" value="0.035" units="cm"/>
      <inkml:brushProperty name="height" value="0.035" units="cm"/>
    </inkml:brush>
  </inkml:definitions>
  <inkml:trace contextRef="#ctx0" brushRef="#br0">241 1 24575,'0'6'0,"0"1"0,-4 4 0,-1 1 0,-1 0 0,-1 1 0,3 0 0,-2 1 0,1 0 0,0-1 0,0-4 0,0 0 0,1 0 0,-1 0 0,0 0 0,0 2 0,0-1 0,-1-1 0,1-1 0,0-1 0,-1 1 0,3 2 0,0-3 0,1 0 0,-1-1 0,-1-1 0,0 2 0,-1 0 0,0 1 0,0 2 0,-1 0 0,1-3 0,0 0 0,1-2 0,-1 2 0,0 1 0,0 0 0,0-3 0,0 0 0,1 3 0,0-3 0,1 3 0,-2-3 0,-1-1 0,2 2 0,-1 1 0,0 0 0,1 1 0,-2-3 0,1 0 0,2 2 0,-1-1 0,2-3 0,-1-6 0,3-5 0,4-4 0,1 0 0,2 2 0,-2 2 0,0 0 0,0 0 0,-1-3 0,0-1 0,1 0 0,-1 1 0,1 0 0,2 0 0,1-2 0,3 1 0,-3-2 0,0 0 0,0 2 0,0-1 0,-1 4 0,0 0 0,-1 0 0,1 0 0,2-1 0,0 0 0,1-1 0,-1 1 0,-2-1 0,1 1 0,0-1 0,2 1 0,-2 0 0,-2 3 0,-1 1 0,-1-1 0,3-1 0,1 0 0,-1 1 0,0 1 0,-3 2 0,-1 1 0,-1 4 0,-2 3 0,0 5 0,2-1 0,1-1 0,2-2 0,0 1 0,-1 1 0,1-1 0,-1 1 0,1 0 0,-1-1 0,1 2 0,0 0 0,0-1 0,0 1 0,3-2 0,-3 1 0,2 0 0,0 0 0,-1 2 0,3-1 0,0 2 0,1 0 0,1 1 0,-2-2 0,0 0 0,1 0 0,-1 0 0,0-1 0,-1-1 0,-1-2 0,-2-1 0,-1 1 0,3-1 0,0 1 0,0 0 0,0 0 0,-2 0 0,1 0 0,-1 0 0,0 0 0,1-1 0,1 3 0,3-2 0,-2 1 0,-2-1 0,-1-1 0,-1 0 0,3 1 0,1 2 0,2-2 0,-1 2 0,-2-1 0,-1-1 0,-1 2 0,0-1 0,0-1 0,-2-2 0,-1-1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3T03:26:52.416"/>
    </inkml:context>
    <inkml:brush xml:id="br0">
      <inkml:brushProperty name="width" value="0.035" units="cm"/>
      <inkml:brushProperty name="height" value="0.035" units="cm"/>
    </inkml:brush>
  </inkml:definitions>
  <inkml:trace contextRef="#ctx0" brushRef="#br0">1 26 24575,'10'0'0,"-1"0"0,2 0 0,1 0 0,6 0 0,1 0 0,5 0 0,1 0 0,0 0 0,4 0 0,0 0 0,5 0 0,2 0 0,-1-1 0,-2 0 0,0 0 0,-1 0 0,1 0 0,-1 0 0,4 0 0,4-1 0,0 1 0,-1 1 0,-1 0 0,0 0 0,-1 0 0,-5 0 0,-2 0 0,-1 0 0,7 0 0,3 0 0,1 0 0,1 0 0,-1 0 0,3 0 0,3 0 0,0 0 0,0-1 0,-4-1 0,-1-1 0,1 1 0,3 0 0,6 0 0,3 0 0,0 1 0,0 0 0,-1 1 0,-2 0 0,1 0 0,-2 0 0,1 0 0,-2 0 0,-8 0 0,-5 0 0,-4 0 0,-1 0 0,5 0 0,-2 0 0,1 0 0,-3 0 0,-1 0 0,2 0 0,-5 0 0,-1 0 0,-1 0 0,-7 0 0,2 0 0,-1 0 0,-1 1 0,2 0 0,-2 0 0,0 1 0,0 0 0,1 1 0,0-1 0,0 1 0,0 0 0,-2-1 0,0 0 0,1 1 0,2-1 0,3 1 0,0-1 0,-1 0 0,-1 1 0,-1 0 0,1 0 0,0 0 0,0 0 0,-2-1 0,1 1 0,0-1 0,1 1 0,3 1 0,1 0 0,3 0 0,-1 1 0,-2-2 0,1 0 0,-1 1 0,1-1 0,0 1 0,-1 1 0,-2-1 0,-4-1 0,-2 1 0,-1-1 0,-2 0 0,0-1 0,-1-1 0,-3 0 0,-2-1 0,-2 0 0,2 0 0,1 0 0,2 0 0,3 0 0,5 0 0,0 0 0,3 0 0,-1 0 0,-4 0 0,1 0 0,-2 0 0,-3 0 0,-1 0 0,-3 0 0,1 0 0,-1 0 0,1 0 0,-1 0 0,1 0 0,-1 0 0,1 0 0,0 1 0,1 0 0,-2 1 0,0-2 0,-3 1 0,0 0 0,-1 0 0,-1 0 0,0 0 0,0 0 0,0 0 0,0 0 0,0 0 0,0 0 0,1 0 0,-1 0 0,-1 0 0,1-1 0,-1 0 0,0 1 0,0 0 0,0-1 0,1 1 0,-2 0 0,1 0 0,-1-1 0,1 1 0,-1-1 0,1 1 0,0-1 0,-2 1 0,0 1 0,1-1 0,0 0 0,0 0 0,2 1 0,-1 0 0,0-1 0,1 1 0,-1-1 0,2 0 0,-1 1 0,1-1 0,-1 1 0,0-1 0,-1 0 0,1 0 0,0 0 0,0 0 0,0 0 0,-1-1 0,0 0 0,-2 0 0,1 0 0,0 0 0,0 1 0,-1 0 0,1-1 0,-1 1 0,1-1 0,-1 1 0,0-1 0,-1 1 0,-1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31T19:21:37.525"/>
    </inkml:context>
    <inkml:brush xml:id="br0">
      <inkml:brushProperty name="width" value="0.035" units="cm"/>
      <inkml:brushProperty name="height" value="0.035" units="cm"/>
    </inkml:brush>
  </inkml:definitions>
  <inkml:trace contextRef="#ctx0" brushRef="#br0">0 0 24575,'11'0'0,"-1"0"0,0 0 0,-1 0 0,2 0 0,1 0 0,0 0 0,1 0 0,-2 0 0,2 0 0,-1 0 0,1 0 0,0 0 0,-2 0 0,0 0 0,0 0 0,2 0 0,-1 0 0,-1 0 0,0 0 0,-1 0 0,-3 0 0,1 0 0,-1 0 0,-1 0 0,1 0 0,-1 0 0,-1 0 0,0 0 0,1 0 0,-1 0 0,1 0 0,0 0 0,0 0 0,-1 0 0,1 0 0,-1 0 0,0 0 0,0 0 0,0 0 0,0 0 0,0 0 0,-2 0 0,0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31T19:21:43.855"/>
    </inkml:context>
    <inkml:brush xml:id="br0">
      <inkml:brushProperty name="width" value="0.035" units="cm"/>
      <inkml:brushProperty name="height" value="0.035" units="cm"/>
    </inkml:brush>
  </inkml:definitions>
  <inkml:trace contextRef="#ctx0" brushRef="#br0">0 23 24575,'12'0'0,"22"0"0,8 0 0,17 0 0,-7 0 0,-3 0 0,-4 0 0,4 0 0,2 0 0,5 0 0,4 0 0,-1 0 0,-4 0 0,-1 0 0,-5 0 0,1 0 0,0 0 0,-5 0 0,0 0 0,-5 0 0,-5 0 0,0 0 0,-2 0 0,6 0 0,1 0 0,-1 0 0,-1 0 0,-2 0 0,0 0 0,-1 0 0,-3 0 0,1 0 0,-5 0 0,-2 0 0,-1 0 0,-1 0 0,3 0 0,0 0 0,1 0 0,0 0 0,0 0 0,0 0 0,0 0 0,0 0 0,1 0 0,-3 0 0,-2 0 0,-1 0 0,0 0 0,4 0 0,0 0 0,1 0 0,-2 0 0,-2 0 0,-1 0 0,-4 0 0,0 0 0,-2 0 0,-4 0 0,-1 0 0,-2 0 0,1 0 0,1 0 0,1 0 0,-1 0 0,-2 0 0,1 0 0,0 0 0,0-1 0,0 0 0,-1-1 0,0 1 0,-1 1 0,-1 0 0,2 0 0,-1 0 0,1-1 0,-1 0 0,-1-1 0,0 1 0,-1 0 0,-1 1 0,-1 0 0,0 0 0,0 0 0,0 0 0,0 0 0,1 0 0,0 0 0,-1 0 0,0 0 0,0 0 0,0-1 0,1 0 0,0-1 0,3 1 0,0 1 0,0 0 0,0-2 0,-1 1 0,-1-1 0,-1 1 0,0 1 0,-1 0 0,0 0 0,1 0 0,-1 0 0,0 0 0,1 0 0,0 0 0,1 0 0,-1 0 0,0 0 0,-3 0 0,0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31T19:22:57.166"/>
    </inkml:context>
    <inkml:brush xml:id="br0">
      <inkml:brushProperty name="width" value="0.035" units="cm"/>
      <inkml:brushProperty name="height" value="0.035" units="cm"/>
    </inkml:brush>
  </inkml:definitions>
  <inkml:trace contextRef="#ctx0" brushRef="#br0">1 231 24575,'8'-6'0,"5"-1"0,5-5 0,4-3 0,4-2 0,-2 1 0,-2 3 0,-2 1 0,0-1 0,2-1 0,1 2 0,-2-1 0,-2 3 0,-1 1 0,-3 1 0,-1 1 0,-3 1 0,-2 2 0,-2 0 0,-2 1 0,-1 1 0,1 0 0,1-1 0,0 1 0,0-2 0,-1 0 0,0 1 0,0 0 0,-1 1 0,-1 0 0,-1 1 0,-2-1 0,-3 2 0,-1 0 0,-3 0 0,-1 1 0,-2 1 0,-2 3 0,-2 0 0,-2 2 0,0-1 0,-1 1 0,-2 0 0,1-1 0,-3 1 0,3 0 0,2-1 0,2-1 0,2 2 0,1-1 0,0 1 0,0 1 0,0-2 0,2 0 0,1-1 0,0 0 0,1-2 0,-1 0 0,1 0 0,1 0 0,1-1 0,1 1 0,1 1 0,2-1 0,0 2 0,-1 0 0,0 0 0,-2 0 0,1 1 0,-1 1 0,1 0 0,-1 1 0,1-1 0,1-2 0,0 0 0,0-1 0,2 0 0,2 1 0,2-1 0,1 1 0,-1 0 0,0 0 0,-1 0 0,1 0 0,1 0 0,0 0 0,0 1 0,1-1 0,-1 1 0,1-1 0,0 3 0,0-1 0,-1 1 0,1-2 0,-1-1 0,0 0 0,-1 0 0,1 0 0,1 0 0,-1 1 0,1-1 0,-1 1 0,1 0 0,0-1 0,0 1 0,-1 0 0,1-1 0,-1 0 0,0-2 0,-1 1 0,2-1 0,1 2 0,1 1 0,0 0 0,0 0 0,0-2 0,-1 1 0,0-1 0,1 0 0,-1 1 0,0-1 0,-2-1 0,1 0 0,0 0 0,1 1 0,0-1 0,-1 1 0,0 0 0,-1 0 0,1 0 0,0-2 0,-1 0 0,1 1 0,-1-2 0,0 1 0,0-1 0,-1 0 0,0 0 0,-2 1 0,-1-1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31T19:23:00.062"/>
    </inkml:context>
    <inkml:brush xml:id="br0">
      <inkml:brushProperty name="width" value="0.035" units="cm"/>
      <inkml:brushProperty name="height" value="0.035" units="cm"/>
    </inkml:brush>
  </inkml:definitions>
  <inkml:trace contextRef="#ctx0" brushRef="#br0">1 0 24575,'11'0'0,"2"0"0,1 0 0,0 0 0,3 0 0,0 0 0,2 0 0,3 0 0,0 0 0,-1 0 0,-2 0 0,-2 0 0,-2 0 0,2 0 0,-1 0 0,-3 0 0,-2 0 0,-2 0 0,0 0 0,0 0 0,0 0 0,0 0 0,-1 0 0,0 0 0,0 0 0,-3 0 0,1 0 0,0 0 0,-1 0 0,0 0 0,0 0 0,0 0 0,0 0 0,1 0 0,-1 0 0,0 0 0,0 0 0,0 0 0,0 0 0,0 0 0,0 0 0,0 0 0,0 0 0,0 0 0,0 0 0,0 0 0,1 0 0,0 0 0,-1 0 0,-1 0 0,1 0 0,0 0 0,0 0 0,0 0 0,1 0 0,0 0 0,-3 0 0,0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31T19:23:05.699"/>
    </inkml:context>
    <inkml:brush xml:id="br0">
      <inkml:brushProperty name="width" value="0.035" units="cm"/>
      <inkml:brushProperty name="height" value="0.035" units="cm"/>
    </inkml:brush>
  </inkml:definitions>
  <inkml:trace contextRef="#ctx0" brushRef="#br0">2295 0 24575,'0'20'0,"0"0"0,0 12 0,0 9 0,0 9 0,0 11 0,0 0 0,0-4 0,0 4 0,0 2 0,0 12 0,0 15-527,0 2 527,0 4 0,0-1 0,0-1 0,0-1 0,0-2 0,0-7 0,0-13 0,0 3 0,0-13 0,0-7 0,0-1 0,0-11 0,0 5 0,0 5 527,0 1-527,0 5 0,0-2 0,0-2 0,0-1 0,0-4 0,0 3 0,0-2 0,0-3 0,0-6 0,0-5 0,0-2 0,0-4 0,0 0 0,0-2 0,0-3 0,0-2 0,0-2 0,0 0 0,0 2 0,0 1 0,0 0 0,0-1 0,0-3 0,0 1 0,0 0 0,0 4 0,0 1 0,0 0 0,0 0 0,0 0 0,0-2 0,-2 1 0,0-2 0,0-1 0,0-3 0,0-3 0,0-2 0,-1 0 0,1 1 0,-1 0 0,1 0 0,-1-1 0,0-3 0,1-1 0,0-5 0,2-17 0,-2-23 0,0-15 0,1 2 0,2 20 0,3 20 0,-1 10 0,-2 0 0,-3 2 0,0 5 0,1 5 0,1 3 0,0-2 0,0 0 0,0-3 0,0 0 0,0-2 0,0-2 0,0-2 0,0 0 0,0 0 0,0 0 0,0-1 0,0 1 0,0-1 0,0 0 0,0 0 0,0 0 0,0 0 0,0 0 0,1 0 0,-1-1 0,-1-1 0,-4-2 0,-6-1 0,-8 0 0,-7 0 0,-3 0 0,-6 0 0,1 0 0,-1 0 0,1 0 0,5 0 0,3 0 0,3 0 0,0 0 0,-2 0 0,-2 0 0,-1 0 0,-2 0 0,-2 0 0,-2 0 0,-6 0 0,-3 2 0,0 0 0,1 2 0,6-1 0,0 0 0,3-2 0,1 1 0,-4-1 0,2 1 0,-4 0 0,2-2 0,2 0 0,-2 0 0,3 0 0,1 0 0,4 0 0,2 0 0,1 0 0,-1 0 0,-1 0 0,0 0 0,1 0 0,0 0 0,0 0 0,3 0 0,-2 0 0,1 0 0,1 0 0,-2 0 0,3 0 0,1 0 0,2 0 0,2 0 0,-2 0 0,-1 0 0,1 0 0,0 0 0,2 0 0,0 0 0,0 0 0,0 0 0,-1 0 0,-1 0 0,1 0 0,-1 0 0,1 0 0,1 0 0,-1 0 0,2 0 0,-1 0 0,-1 0 0,1 0 0,-1 0 0,0 0 0,1 0 0,-2 0 0,2 0 0,1 0 0,1 0 0,0 0 0,2 0 0,-1 0 0,1 0 0,0 0 0,2 0 0,0 0 0,2 0 0,-1 0 0,1 0 0,1 0 0,2 0 0,1 0 0,0 0 0,0 0 0,-1 0 0,-1 0 0,0 0 0,0 0 0,-2 0 0,0 0 0,0 0 0,2 0 0,2 0 0,-1 0 0,0 0 0,1 0 0,-1 0 0,1 0 0,0 0 0,-1 0 0,1 0 0,-1 0 0,1 0 0,1-1 0,1-3 0,2-1 0,1-2 0,0 4 0,0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31T19:23:10.217"/>
    </inkml:context>
    <inkml:brush xml:id="br0">
      <inkml:brushProperty name="width" value="0.035" units="cm"/>
      <inkml:brushProperty name="height" value="0.035" units="cm"/>
    </inkml:brush>
  </inkml:definitions>
  <inkml:trace contextRef="#ctx0" brushRef="#br0">1 1 24575,'6'0'0,"-1"0"0,0 0 0,1 2 0,1 2 0,1 3 0,1 0 0,0 0 0,1 1 0,-1-1 0,3 2 0,0 0 0,0 0 0,2 0 0,-2-1 0,1-1 0,-1 1 0,-2 0 0,1 0 0,0 0 0,0 0 0,0-1 0,2 2 0,0-1 0,-1-1 0,1 0 0,-1-1 0,-2-1 0,-1 0 0,-1 0 0,-2 0 0,1 0 0,-1-1 0,0-1 0,0-1 0,-1 1 0,-1-1 0,0-1 0,-1 1 0,-1 0 0,-4 0 0,-2 2 0,-1 0 0,-1 1 0,-1 1 0,0-1 0,-2 1 0,-1 1 0,0 0 0,-1 1 0,-1 1 0,-2-2 0,-2 2 0,0 0 0,1-1 0,0 0 0,4-2 0,2 0 0,1 0 0,3-1 0,-1 0 0,2-2 0,0 1 0,-1 0 0,-3 1 0,0 0 0,0-1 0,1 0 0,1-1 0,0 1 0,2 0 0,0-1 0,0 1 0,0 0 0,-1-1 0,0 2 0,-1 0 0,0 1 0,0-2 0,0 1 0,1-2 0,0 0 0,1-1 0,-1 0 0,1 0 0,-1 0 0,1 0 0,2 1 0,-1 0 0,1-1 0,-2 0 0,1 0 0,1-2 0,0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275390-3E5F-A841-B4CD-2D6C50D9BC4D}" type="datetimeFigureOut">
              <a:rPr lang="en-US" smtClean="0"/>
              <a:t>12/29/24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5E6C49-228F-7D49-909B-74AAF777B85F}" type="slidenum">
              <a:rPr lang="en-US" smtClean="0"/>
              <a:t>‹#›</a:t>
            </a:fld>
            <a:endParaRPr lang="en-US"/>
          </a:p>
        </p:txBody>
      </p:sp>
    </p:spTree>
    <p:extLst>
      <p:ext uri="{BB962C8B-B14F-4D97-AF65-F5344CB8AC3E}">
        <p14:creationId xmlns:p14="http://schemas.microsoft.com/office/powerpoint/2010/main" val="2468543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5E6C49-228F-7D49-909B-74AAF777B85F}" type="slidenum">
              <a:rPr lang="en-US" smtClean="0"/>
              <a:t>2</a:t>
            </a:fld>
            <a:endParaRPr lang="en-US"/>
          </a:p>
        </p:txBody>
      </p:sp>
    </p:spTree>
    <p:extLst>
      <p:ext uri="{BB962C8B-B14F-4D97-AF65-F5344CB8AC3E}">
        <p14:creationId xmlns:p14="http://schemas.microsoft.com/office/powerpoint/2010/main" val="4180561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Ice breaker</a:t>
            </a:r>
          </a:p>
        </p:txBody>
      </p:sp>
      <p:sp>
        <p:nvSpPr>
          <p:cNvPr id="4" name="Slide Number Placeholder 3"/>
          <p:cNvSpPr>
            <a:spLocks noGrp="1"/>
          </p:cNvSpPr>
          <p:nvPr>
            <p:ph type="sldNum" sz="quarter" idx="5"/>
          </p:nvPr>
        </p:nvSpPr>
        <p:spPr/>
        <p:txBody>
          <a:bodyPr/>
          <a:lstStyle/>
          <a:p>
            <a:fld id="{775E6C49-228F-7D49-909B-74AAF777B85F}" type="slidenum">
              <a:rPr lang="en-US" smtClean="0"/>
              <a:t>3</a:t>
            </a:fld>
            <a:endParaRPr lang="en-US"/>
          </a:p>
        </p:txBody>
      </p:sp>
    </p:spTree>
    <p:extLst>
      <p:ext uri="{BB962C8B-B14F-4D97-AF65-F5344CB8AC3E}">
        <p14:creationId xmlns:p14="http://schemas.microsoft.com/office/powerpoint/2010/main" val="2838391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Mondays of this month</a:t>
            </a:r>
          </a:p>
          <a:p>
            <a:r>
              <a:rPr lang="en-US" dirty="0"/>
              <a:t>Connect the course contents</a:t>
            </a:r>
          </a:p>
          <a:p>
            <a:r>
              <a:rPr lang="en-US" dirty="0"/>
              <a:t>Why we learning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are you all here?</a:t>
            </a:r>
          </a:p>
          <a:p>
            <a:endParaRPr lang="en-US" dirty="0"/>
          </a:p>
        </p:txBody>
      </p:sp>
      <p:sp>
        <p:nvSpPr>
          <p:cNvPr id="4" name="Slide Number Placeholder 3"/>
          <p:cNvSpPr>
            <a:spLocks noGrp="1"/>
          </p:cNvSpPr>
          <p:nvPr>
            <p:ph type="sldNum" sz="quarter" idx="5"/>
          </p:nvPr>
        </p:nvSpPr>
        <p:spPr/>
        <p:txBody>
          <a:bodyPr/>
          <a:lstStyle/>
          <a:p>
            <a:fld id="{775E6C49-228F-7D49-909B-74AAF777B85F}" type="slidenum">
              <a:rPr lang="en-US" smtClean="0"/>
              <a:t>4</a:t>
            </a:fld>
            <a:endParaRPr lang="en-US"/>
          </a:p>
        </p:txBody>
      </p:sp>
    </p:spTree>
    <p:extLst>
      <p:ext uri="{BB962C8B-B14F-4D97-AF65-F5344CB8AC3E}">
        <p14:creationId xmlns:p14="http://schemas.microsoft.com/office/powerpoint/2010/main" val="3938037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Project would contain 3 sections with … percent</a:t>
            </a:r>
          </a:p>
          <a:p>
            <a:r>
              <a:rPr lang="en-US" dirty="0"/>
              <a:t>Need 85 or more to pass</a:t>
            </a:r>
          </a:p>
          <a:p>
            <a:endParaRPr lang="en-US" dirty="0"/>
          </a:p>
        </p:txBody>
      </p:sp>
      <p:sp>
        <p:nvSpPr>
          <p:cNvPr id="4" name="Slide Number Placeholder 3"/>
          <p:cNvSpPr>
            <a:spLocks noGrp="1"/>
          </p:cNvSpPr>
          <p:nvPr>
            <p:ph type="sldNum" sz="quarter" idx="5"/>
          </p:nvPr>
        </p:nvSpPr>
        <p:spPr/>
        <p:txBody>
          <a:bodyPr/>
          <a:lstStyle/>
          <a:p>
            <a:fld id="{775E6C49-228F-7D49-909B-74AAF777B85F}" type="slidenum">
              <a:rPr lang="en-US" smtClean="0"/>
              <a:t>5</a:t>
            </a:fld>
            <a:endParaRPr lang="en-US"/>
          </a:p>
        </p:txBody>
      </p:sp>
    </p:spTree>
    <p:extLst>
      <p:ext uri="{BB962C8B-B14F-4D97-AF65-F5344CB8AC3E}">
        <p14:creationId xmlns:p14="http://schemas.microsoft.com/office/powerpoint/2010/main" val="1307905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tell me what is database?</a:t>
            </a:r>
          </a:p>
          <a:p>
            <a:pPr lvl="1"/>
            <a:r>
              <a:rPr lang="en-US" sz="1200" dirty="0"/>
              <a:t>Phone Book, Shopping list, Facebook’s User base, Amazon</a:t>
            </a:r>
          </a:p>
          <a:p>
            <a:pPr lvl="1"/>
            <a:r>
              <a:rPr lang="en-US" sz="1200" dirty="0"/>
              <a:t>Can be stored on paper, laptop, or even even on your mind!</a:t>
            </a:r>
          </a:p>
          <a:p>
            <a:endParaRPr lang="en-US" dirty="0"/>
          </a:p>
          <a:p>
            <a:r>
              <a:rPr lang="en-US" dirty="0"/>
              <a:t>Why computers make it easier to handle so much data</a:t>
            </a:r>
          </a:p>
          <a:p>
            <a:pPr lvl="1"/>
            <a:r>
              <a:rPr lang="en-US" sz="1200" dirty="0"/>
              <a:t>Handles securely</a:t>
            </a:r>
          </a:p>
          <a:p>
            <a:pPr lvl="1"/>
            <a:r>
              <a:rPr lang="en-US" sz="1200" dirty="0"/>
              <a:t>Easily readable and available</a:t>
            </a:r>
          </a:p>
          <a:p>
            <a:pPr lvl="1"/>
            <a:r>
              <a:rPr lang="en-US" sz="1200" dirty="0"/>
              <a:t>Programming languages to interact with software applications (DBMS)</a:t>
            </a:r>
          </a:p>
          <a:p>
            <a:endParaRPr lang="en-US" dirty="0"/>
          </a:p>
        </p:txBody>
      </p:sp>
      <p:sp>
        <p:nvSpPr>
          <p:cNvPr id="4" name="Slide Number Placeholder 3"/>
          <p:cNvSpPr>
            <a:spLocks noGrp="1"/>
          </p:cNvSpPr>
          <p:nvPr>
            <p:ph type="sldNum" sz="quarter" idx="5"/>
          </p:nvPr>
        </p:nvSpPr>
        <p:spPr/>
        <p:txBody>
          <a:bodyPr/>
          <a:lstStyle/>
          <a:p>
            <a:fld id="{775E6C49-228F-7D49-909B-74AAF777B85F}" type="slidenum">
              <a:rPr lang="en-US" smtClean="0"/>
              <a:t>6</a:t>
            </a:fld>
            <a:endParaRPr lang="en-US"/>
          </a:p>
        </p:txBody>
      </p:sp>
    </p:spTree>
    <p:extLst>
      <p:ext uri="{BB962C8B-B14F-4D97-AF65-F5344CB8AC3E}">
        <p14:creationId xmlns:p14="http://schemas.microsoft.com/office/powerpoint/2010/main" val="2437888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storing data important to have a management system to take care of the data and make managing easier for us</a:t>
            </a:r>
          </a:p>
          <a:p>
            <a:r>
              <a:rPr lang="en-US" dirty="0"/>
              <a:t>Read the theory</a:t>
            </a:r>
          </a:p>
          <a:p>
            <a:r>
              <a:rPr lang="en-US" dirty="0"/>
              <a:t>DBMS performs actions like …</a:t>
            </a:r>
          </a:p>
          <a:p>
            <a:r>
              <a:rPr lang="en-US" dirty="0"/>
              <a:t>The basic operations that we need to perform on databases are these</a:t>
            </a:r>
          </a:p>
        </p:txBody>
      </p:sp>
      <p:sp>
        <p:nvSpPr>
          <p:cNvPr id="4" name="Slide Number Placeholder 3"/>
          <p:cNvSpPr>
            <a:spLocks noGrp="1"/>
          </p:cNvSpPr>
          <p:nvPr>
            <p:ph type="sldNum" sz="quarter" idx="5"/>
          </p:nvPr>
        </p:nvSpPr>
        <p:spPr/>
        <p:txBody>
          <a:bodyPr/>
          <a:lstStyle/>
          <a:p>
            <a:fld id="{775E6C49-228F-7D49-909B-74AAF777B85F}" type="slidenum">
              <a:rPr lang="en-US" smtClean="0"/>
              <a:t>7</a:t>
            </a:fld>
            <a:endParaRPr lang="en-US"/>
          </a:p>
        </p:txBody>
      </p:sp>
    </p:spTree>
    <p:extLst>
      <p:ext uri="{BB962C8B-B14F-4D97-AF65-F5344CB8AC3E}">
        <p14:creationId xmlns:p14="http://schemas.microsoft.com/office/powerpoint/2010/main" val="3371334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applications like </a:t>
            </a:r>
            <a:r>
              <a:rPr lang="en-US" dirty="0" err="1"/>
              <a:t>facebook</a:t>
            </a:r>
            <a:r>
              <a:rPr lang="en-US" dirty="0"/>
              <a:t> and many other social media application use </a:t>
            </a:r>
            <a:r>
              <a:rPr lang="en-US" dirty="0" err="1"/>
              <a:t>dbms</a:t>
            </a:r>
            <a:r>
              <a:rPr lang="en-US" dirty="0"/>
              <a:t> to manage their data</a:t>
            </a:r>
          </a:p>
          <a:p>
            <a:r>
              <a:rPr lang="en-US" dirty="0"/>
              <a:t>as these applications have </a:t>
            </a:r>
          </a:p>
          <a:p>
            <a:r>
              <a:rPr lang="en-US" dirty="0"/>
              <a:t>millions and billions of data points it can be harder to manage</a:t>
            </a:r>
          </a:p>
          <a:p>
            <a:r>
              <a:rPr lang="en-US" dirty="0"/>
              <a:t>there comes </a:t>
            </a:r>
            <a:r>
              <a:rPr lang="en-US" dirty="0" err="1"/>
              <a:t>sql</a:t>
            </a:r>
            <a:r>
              <a:rPr lang="en-US" dirty="0"/>
              <a:t>, the </a:t>
            </a:r>
            <a:r>
              <a:rPr lang="en-US" dirty="0" err="1"/>
              <a:t>lnaguge</a:t>
            </a:r>
            <a:r>
              <a:rPr lang="en-US" dirty="0"/>
              <a:t> built to </a:t>
            </a:r>
          </a:p>
        </p:txBody>
      </p:sp>
      <p:sp>
        <p:nvSpPr>
          <p:cNvPr id="4" name="Slide Number Placeholder 3"/>
          <p:cNvSpPr>
            <a:spLocks noGrp="1"/>
          </p:cNvSpPr>
          <p:nvPr>
            <p:ph type="sldNum" sz="quarter" idx="5"/>
          </p:nvPr>
        </p:nvSpPr>
        <p:spPr/>
        <p:txBody>
          <a:bodyPr/>
          <a:lstStyle/>
          <a:p>
            <a:fld id="{775E6C49-228F-7D49-909B-74AAF777B85F}" type="slidenum">
              <a:rPr lang="en-US" smtClean="0"/>
              <a:t>8</a:t>
            </a:fld>
            <a:endParaRPr lang="en-US"/>
          </a:p>
        </p:txBody>
      </p:sp>
    </p:spTree>
    <p:extLst>
      <p:ext uri="{BB962C8B-B14F-4D97-AF65-F5344CB8AC3E}">
        <p14:creationId xmlns:p14="http://schemas.microsoft.com/office/powerpoint/2010/main" val="171062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Construct a student database </a:t>
            </a:r>
          </a:p>
          <a:p>
            <a:r>
              <a:rPr lang="en-US" sz="1200" dirty="0"/>
              <a:t>Learn about different entities, attributes, keys and relationships between tables</a:t>
            </a:r>
          </a:p>
          <a:p>
            <a:r>
              <a:rPr lang="en-US" sz="1200" dirty="0"/>
              <a:t>Map out all the requirements</a:t>
            </a:r>
          </a:p>
          <a:p>
            <a:endParaRPr lang="en-US" dirty="0"/>
          </a:p>
        </p:txBody>
      </p:sp>
      <p:sp>
        <p:nvSpPr>
          <p:cNvPr id="4" name="Slide Number Placeholder 3"/>
          <p:cNvSpPr>
            <a:spLocks noGrp="1"/>
          </p:cNvSpPr>
          <p:nvPr>
            <p:ph type="sldNum" sz="quarter" idx="5"/>
          </p:nvPr>
        </p:nvSpPr>
        <p:spPr/>
        <p:txBody>
          <a:bodyPr/>
          <a:lstStyle/>
          <a:p>
            <a:fld id="{775E6C49-228F-7D49-909B-74AAF777B85F}" type="slidenum">
              <a:rPr lang="en-US" smtClean="0"/>
              <a:t>27</a:t>
            </a:fld>
            <a:endParaRPr lang="en-US"/>
          </a:p>
        </p:txBody>
      </p:sp>
    </p:spTree>
    <p:extLst>
      <p:ext uri="{BB962C8B-B14F-4D97-AF65-F5344CB8AC3E}">
        <p14:creationId xmlns:p14="http://schemas.microsoft.com/office/powerpoint/2010/main" val="3697726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5E6C49-228F-7D49-909B-74AAF777B85F}" type="slidenum">
              <a:rPr lang="en-US" smtClean="0"/>
              <a:t>32</a:t>
            </a:fld>
            <a:endParaRPr lang="en-US"/>
          </a:p>
        </p:txBody>
      </p:sp>
    </p:spTree>
    <p:extLst>
      <p:ext uri="{BB962C8B-B14F-4D97-AF65-F5344CB8AC3E}">
        <p14:creationId xmlns:p14="http://schemas.microsoft.com/office/powerpoint/2010/main" val="238351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12/21/24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45710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87270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12/21/24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9110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12/21/24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93281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12/21/24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17507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12/21/24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87448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12/21/24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2332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12/21/24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85730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12/21/24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88358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12/21/24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01893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12/21/24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31479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12/21/24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59531645"/>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7" r:id="rId10"/>
    <p:sldLayoutId id="2147483786" r:id="rId11"/>
  </p:sldLayoutIdLst>
  <p:hf sldNum="0" hdr="0" ftr="0" dt="0"/>
  <p:txStyles>
    <p:titleStyle>
      <a:lvl1pPr algn="l" defTabSz="457200" rtl="0" eaLnBrk="1" latinLnBrk="0" hangingPunct="1">
        <a:lnSpc>
          <a:spcPct val="100000"/>
        </a:lnSpc>
        <a:spcBef>
          <a:spcPct val="0"/>
        </a:spcBef>
        <a:buNone/>
        <a:defRPr sz="32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descargas.pntic.mec.es/recursos_educativos/It_didac/Leng_ESO/2/09/05_academico_escolares/resumen_y_esquema.html" TargetMode="Externa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rawsql.app/diagram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pixabay.com/en/notebook-book-to-write-work-note-2303199/" TargetMode="External"/><Relationship Id="rId5" Type="http://schemas.openxmlformats.org/officeDocument/2006/relationships/image" Target="../media/image4.jpg"/><Relationship Id="rId4" Type="http://schemas.openxmlformats.org/officeDocument/2006/relationships/hyperlink" Target="https://erdplus.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21.png"/><Relationship Id="rId18" Type="http://schemas.openxmlformats.org/officeDocument/2006/relationships/customXml" Target="../ink/ink9.xml"/><Relationship Id="rId26" Type="http://schemas.openxmlformats.org/officeDocument/2006/relationships/customXml" Target="../ink/ink13.xml"/><Relationship Id="rId3" Type="http://schemas.openxmlformats.org/officeDocument/2006/relationships/image" Target="../media/image16.png"/><Relationship Id="rId21" Type="http://schemas.openxmlformats.org/officeDocument/2006/relationships/image" Target="../media/image25.png"/><Relationship Id="rId7" Type="http://schemas.openxmlformats.org/officeDocument/2006/relationships/image" Target="../media/image18.png"/><Relationship Id="rId12" Type="http://schemas.openxmlformats.org/officeDocument/2006/relationships/customXml" Target="../ink/ink6.xml"/><Relationship Id="rId17" Type="http://schemas.openxmlformats.org/officeDocument/2006/relationships/image" Target="../media/image23.png"/><Relationship Id="rId25" Type="http://schemas.openxmlformats.org/officeDocument/2006/relationships/image" Target="../media/image27.pn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20.png"/><Relationship Id="rId24" Type="http://schemas.openxmlformats.org/officeDocument/2006/relationships/customXml" Target="../ink/ink12.xml"/><Relationship Id="rId5" Type="http://schemas.openxmlformats.org/officeDocument/2006/relationships/image" Target="../media/image17.png"/><Relationship Id="rId15" Type="http://schemas.openxmlformats.org/officeDocument/2006/relationships/image" Target="../media/image22.png"/><Relationship Id="rId23" Type="http://schemas.openxmlformats.org/officeDocument/2006/relationships/image" Target="../media/image26.png"/><Relationship Id="rId28" Type="http://schemas.openxmlformats.org/officeDocument/2006/relationships/customXml" Target="../ink/ink14.xml"/><Relationship Id="rId10" Type="http://schemas.openxmlformats.org/officeDocument/2006/relationships/customXml" Target="../ink/ink5.xml"/><Relationship Id="rId19" Type="http://schemas.openxmlformats.org/officeDocument/2006/relationships/image" Target="../media/image24.png"/><Relationship Id="rId4" Type="http://schemas.openxmlformats.org/officeDocument/2006/relationships/customXml" Target="../ink/ink2.xml"/><Relationship Id="rId9" Type="http://schemas.openxmlformats.org/officeDocument/2006/relationships/image" Target="../media/image19.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2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3" Type="http://schemas.openxmlformats.org/officeDocument/2006/relationships/image" Target="../media/image21.png"/><Relationship Id="rId18" Type="http://schemas.openxmlformats.org/officeDocument/2006/relationships/customXml" Target="../ink/ink23.xml"/><Relationship Id="rId26" Type="http://schemas.openxmlformats.org/officeDocument/2006/relationships/customXml" Target="../ink/ink27.xml"/><Relationship Id="rId39" Type="http://schemas.openxmlformats.org/officeDocument/2006/relationships/image" Target="../media/image34.png"/><Relationship Id="rId21" Type="http://schemas.openxmlformats.org/officeDocument/2006/relationships/image" Target="../media/image25.png"/><Relationship Id="rId34" Type="http://schemas.openxmlformats.org/officeDocument/2006/relationships/customXml" Target="../ink/ink31.xml"/><Relationship Id="rId42" Type="http://schemas.openxmlformats.org/officeDocument/2006/relationships/customXml" Target="../ink/ink35.xml"/><Relationship Id="rId7" Type="http://schemas.openxmlformats.org/officeDocument/2006/relationships/image" Target="../media/image18.png"/><Relationship Id="rId2" Type="http://schemas.openxmlformats.org/officeDocument/2006/relationships/customXml" Target="../ink/ink15.xml"/><Relationship Id="rId16" Type="http://schemas.openxmlformats.org/officeDocument/2006/relationships/customXml" Target="../ink/ink22.xml"/><Relationship Id="rId29"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customXml" Target="../ink/ink17.xml"/><Relationship Id="rId11" Type="http://schemas.openxmlformats.org/officeDocument/2006/relationships/image" Target="../media/image20.png"/><Relationship Id="rId24" Type="http://schemas.openxmlformats.org/officeDocument/2006/relationships/customXml" Target="../ink/ink26.xml"/><Relationship Id="rId32" Type="http://schemas.openxmlformats.org/officeDocument/2006/relationships/customXml" Target="../ink/ink30.xml"/><Relationship Id="rId37" Type="http://schemas.openxmlformats.org/officeDocument/2006/relationships/image" Target="../media/image33.png"/><Relationship Id="rId40" Type="http://schemas.openxmlformats.org/officeDocument/2006/relationships/customXml" Target="../ink/ink34.xml"/><Relationship Id="rId45" Type="http://schemas.openxmlformats.org/officeDocument/2006/relationships/image" Target="../media/image37.png"/><Relationship Id="rId5" Type="http://schemas.openxmlformats.org/officeDocument/2006/relationships/image" Target="../media/image17.png"/><Relationship Id="rId15" Type="http://schemas.openxmlformats.org/officeDocument/2006/relationships/image" Target="../media/image22.png"/><Relationship Id="rId23" Type="http://schemas.openxmlformats.org/officeDocument/2006/relationships/image" Target="../media/image26.png"/><Relationship Id="rId28" Type="http://schemas.openxmlformats.org/officeDocument/2006/relationships/customXml" Target="../ink/ink28.xml"/><Relationship Id="rId36" Type="http://schemas.openxmlformats.org/officeDocument/2006/relationships/customXml" Target="../ink/ink32.xml"/><Relationship Id="rId10" Type="http://schemas.openxmlformats.org/officeDocument/2006/relationships/customXml" Target="../ink/ink19.xml"/><Relationship Id="rId19" Type="http://schemas.openxmlformats.org/officeDocument/2006/relationships/image" Target="../media/image24.png"/><Relationship Id="rId31" Type="http://schemas.openxmlformats.org/officeDocument/2006/relationships/image" Target="../media/image30.png"/><Relationship Id="rId44" Type="http://schemas.openxmlformats.org/officeDocument/2006/relationships/customXml" Target="../ink/ink36.xml"/><Relationship Id="rId4" Type="http://schemas.openxmlformats.org/officeDocument/2006/relationships/customXml" Target="../ink/ink16.xml"/><Relationship Id="rId9" Type="http://schemas.openxmlformats.org/officeDocument/2006/relationships/image" Target="../media/image19.png"/><Relationship Id="rId14" Type="http://schemas.openxmlformats.org/officeDocument/2006/relationships/customXml" Target="../ink/ink21.xml"/><Relationship Id="rId22" Type="http://schemas.openxmlformats.org/officeDocument/2006/relationships/customXml" Target="../ink/ink25.xml"/><Relationship Id="rId27" Type="http://schemas.openxmlformats.org/officeDocument/2006/relationships/image" Target="../media/image28.png"/><Relationship Id="rId30" Type="http://schemas.openxmlformats.org/officeDocument/2006/relationships/customXml" Target="../ink/ink29.xml"/><Relationship Id="rId35" Type="http://schemas.openxmlformats.org/officeDocument/2006/relationships/image" Target="../media/image32.png"/><Relationship Id="rId43" Type="http://schemas.openxmlformats.org/officeDocument/2006/relationships/image" Target="../media/image36.png"/><Relationship Id="rId8" Type="http://schemas.openxmlformats.org/officeDocument/2006/relationships/customXml" Target="../ink/ink18.xml"/><Relationship Id="rId3" Type="http://schemas.openxmlformats.org/officeDocument/2006/relationships/image" Target="../media/image16.png"/><Relationship Id="rId12" Type="http://schemas.openxmlformats.org/officeDocument/2006/relationships/customXml" Target="../ink/ink20.xml"/><Relationship Id="rId17" Type="http://schemas.openxmlformats.org/officeDocument/2006/relationships/image" Target="../media/image23.png"/><Relationship Id="rId25" Type="http://schemas.openxmlformats.org/officeDocument/2006/relationships/image" Target="../media/image27.png"/><Relationship Id="rId33" Type="http://schemas.openxmlformats.org/officeDocument/2006/relationships/image" Target="../media/image31.png"/><Relationship Id="rId38" Type="http://schemas.openxmlformats.org/officeDocument/2006/relationships/customXml" Target="../ink/ink33.xml"/><Relationship Id="rId20" Type="http://schemas.openxmlformats.org/officeDocument/2006/relationships/customXml" Target="../ink/ink24.xml"/><Relationship Id="rId41" Type="http://schemas.openxmlformats.org/officeDocument/2006/relationships/image" Target="../media/image3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dba.stackexchange.com/questions/64945/airline-reservation-system"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creativecommons.org/licenses/by-nc-sa/3.0/" TargetMode="External"/><Relationship Id="rId4" Type="http://schemas.openxmlformats.org/officeDocument/2006/relationships/hyperlink" Target="https://omicstutorials.com/database-management-systems-for-bioinformatic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pixabay.com/en/facebook-logo-social-network-76534/" TargetMode="Externa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blue and white background&#10;&#10;Description automatically generated">
            <a:extLst>
              <a:ext uri="{FF2B5EF4-FFF2-40B4-BE49-F238E27FC236}">
                <a16:creationId xmlns:a16="http://schemas.microsoft.com/office/drawing/2014/main" id="{0EB608F7-0046-926C-44DD-8105C3F95DF2}"/>
              </a:ext>
            </a:extLst>
          </p:cNvPr>
          <p:cNvPicPr>
            <a:picLocks noChangeAspect="1"/>
          </p:cNvPicPr>
          <p:nvPr/>
        </p:nvPicPr>
        <p:blipFill>
          <a:blip r:embed="rId2">
            <a:alphaModFix amt="40000"/>
            <a:extLst>
              <a:ext uri="{BEBA8EAE-BF5A-486C-A8C5-ECC9F3942E4B}">
                <a14:imgProps xmlns:a14="http://schemas.microsoft.com/office/drawing/2010/main">
                  <a14:imgLayer r:embed="rId3">
                    <a14:imgEffect>
                      <a14:colorTemperature colorTemp="5538"/>
                    </a14:imgEffect>
                  </a14:imgLayer>
                </a14:imgProps>
              </a:ext>
            </a:extLst>
          </a:blip>
          <a:srcRect t="9134" b="6596"/>
          <a:stretch/>
        </p:blipFill>
        <p:spPr>
          <a:xfrm>
            <a:off x="20" y="10"/>
            <a:ext cx="12191980" cy="6857990"/>
          </a:xfrm>
          <a:prstGeom prst="rect">
            <a:avLst/>
          </a:prstGeom>
        </p:spPr>
      </p:pic>
      <p:sp>
        <p:nvSpPr>
          <p:cNvPr id="2" name="Title 1">
            <a:extLst>
              <a:ext uri="{FF2B5EF4-FFF2-40B4-BE49-F238E27FC236}">
                <a16:creationId xmlns:a16="http://schemas.microsoft.com/office/drawing/2014/main" id="{E63C6569-528B-57FC-3F83-F2F4000AE0E2}"/>
              </a:ext>
            </a:extLst>
          </p:cNvPr>
          <p:cNvSpPr>
            <a:spLocks noGrp="1"/>
          </p:cNvSpPr>
          <p:nvPr>
            <p:ph type="ctrTitle"/>
          </p:nvPr>
        </p:nvSpPr>
        <p:spPr>
          <a:xfrm>
            <a:off x="965201" y="1020431"/>
            <a:ext cx="10225530" cy="1475013"/>
          </a:xfrm>
        </p:spPr>
        <p:txBody>
          <a:bodyPr>
            <a:normAutofit/>
          </a:bodyPr>
          <a:lstStyle/>
          <a:p>
            <a:r>
              <a:rPr lang="en-US" sz="5400" dirty="0">
                <a:solidFill>
                  <a:schemeClr val="tx1"/>
                </a:solidFill>
              </a:rPr>
              <a:t>Foundations of SQL</a:t>
            </a:r>
          </a:p>
        </p:txBody>
      </p:sp>
      <p:sp>
        <p:nvSpPr>
          <p:cNvPr id="3" name="Subtitle 2">
            <a:extLst>
              <a:ext uri="{FF2B5EF4-FFF2-40B4-BE49-F238E27FC236}">
                <a16:creationId xmlns:a16="http://schemas.microsoft.com/office/drawing/2014/main" id="{86ECA234-58C8-3B77-B3E9-A60A6E961429}"/>
              </a:ext>
            </a:extLst>
          </p:cNvPr>
          <p:cNvSpPr>
            <a:spLocks noGrp="1"/>
          </p:cNvSpPr>
          <p:nvPr>
            <p:ph type="subTitle" idx="1"/>
          </p:nvPr>
        </p:nvSpPr>
        <p:spPr>
          <a:xfrm>
            <a:off x="965200" y="2495445"/>
            <a:ext cx="10225530" cy="590321"/>
          </a:xfrm>
        </p:spPr>
        <p:txBody>
          <a:bodyPr>
            <a:normAutofit/>
          </a:bodyPr>
          <a:lstStyle/>
          <a:p>
            <a:r>
              <a:rPr lang="en-US" sz="2400" dirty="0">
                <a:solidFill>
                  <a:schemeClr val="tx1"/>
                </a:solidFill>
              </a:rPr>
              <a:t>By Vishwa Patel</a:t>
            </a:r>
          </a:p>
        </p:txBody>
      </p:sp>
      <p:sp>
        <p:nvSpPr>
          <p:cNvPr id="6" name="TextBox 5">
            <a:extLst>
              <a:ext uri="{FF2B5EF4-FFF2-40B4-BE49-F238E27FC236}">
                <a16:creationId xmlns:a16="http://schemas.microsoft.com/office/drawing/2014/main" id="{AC1D87EC-FF48-02A7-F850-B8602BC05BD0}"/>
              </a:ext>
            </a:extLst>
          </p:cNvPr>
          <p:cNvSpPr txBox="1"/>
          <p:nvPr/>
        </p:nvSpPr>
        <p:spPr>
          <a:xfrm>
            <a:off x="238539" y="6626087"/>
            <a:ext cx="184731" cy="369332"/>
          </a:xfrm>
          <a:prstGeom prst="rect">
            <a:avLst/>
          </a:prstGeom>
          <a:noFill/>
        </p:spPr>
        <p:txBody>
          <a:bodyPr wrap="none" rtlCol="0">
            <a:spAutoFit/>
          </a:bodyPr>
          <a:lstStyle/>
          <a:p>
            <a:endParaRPr lang="en-US" dirty="0"/>
          </a:p>
        </p:txBody>
      </p:sp>
      <p:pic>
        <p:nvPicPr>
          <p:cNvPr id="8" name="Picture 7" descr="A black background with white text&#10;&#10;Description automatically generated">
            <a:extLst>
              <a:ext uri="{FF2B5EF4-FFF2-40B4-BE49-F238E27FC236}">
                <a16:creationId xmlns:a16="http://schemas.microsoft.com/office/drawing/2014/main" id="{1284F04B-9F1A-7B2C-B2A0-4EE5B52A4A6C}"/>
              </a:ext>
            </a:extLst>
          </p:cNvPr>
          <p:cNvPicPr>
            <a:picLocks noChangeAspect="1"/>
          </p:cNvPicPr>
          <p:nvPr/>
        </p:nvPicPr>
        <p:blipFill>
          <a:blip r:embed="rId4"/>
          <a:stretch>
            <a:fillRect/>
          </a:stretch>
        </p:blipFill>
        <p:spPr>
          <a:xfrm>
            <a:off x="26503" y="5912814"/>
            <a:ext cx="2186609" cy="917009"/>
          </a:xfrm>
          <a:prstGeom prst="rect">
            <a:avLst/>
          </a:prstGeom>
        </p:spPr>
      </p:pic>
    </p:spTree>
    <p:extLst>
      <p:ext uri="{BB962C8B-B14F-4D97-AF65-F5344CB8AC3E}">
        <p14:creationId xmlns:p14="http://schemas.microsoft.com/office/powerpoint/2010/main" val="7987211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02424-9BA9-C8A3-ADE1-8AAB1491EE81}"/>
              </a:ext>
            </a:extLst>
          </p:cNvPr>
          <p:cNvSpPr>
            <a:spLocks noGrp="1"/>
          </p:cNvSpPr>
          <p:nvPr>
            <p:ph type="title"/>
          </p:nvPr>
        </p:nvSpPr>
        <p:spPr/>
        <p:txBody>
          <a:bodyPr>
            <a:normAutofit/>
          </a:bodyPr>
          <a:lstStyle/>
          <a:p>
            <a:r>
              <a:rPr lang="en-US" sz="4000" dirty="0"/>
              <a:t>What is RDBMS?</a:t>
            </a:r>
          </a:p>
        </p:txBody>
      </p:sp>
      <p:sp>
        <p:nvSpPr>
          <p:cNvPr id="3" name="Content Placeholder 2">
            <a:extLst>
              <a:ext uri="{FF2B5EF4-FFF2-40B4-BE49-F238E27FC236}">
                <a16:creationId xmlns:a16="http://schemas.microsoft.com/office/drawing/2014/main" id="{C3BF4364-5630-45A6-411B-6EB163BDD88D}"/>
              </a:ext>
            </a:extLst>
          </p:cNvPr>
          <p:cNvSpPr>
            <a:spLocks noGrp="1"/>
          </p:cNvSpPr>
          <p:nvPr>
            <p:ph idx="1"/>
          </p:nvPr>
        </p:nvSpPr>
        <p:spPr/>
        <p:txBody>
          <a:bodyPr>
            <a:normAutofit/>
          </a:bodyPr>
          <a:lstStyle/>
          <a:p>
            <a:r>
              <a:rPr lang="en-US" sz="2400" dirty="0"/>
              <a:t>Relational Database Management System</a:t>
            </a:r>
          </a:p>
          <a:p>
            <a:r>
              <a:rPr lang="en-US" sz="2400" dirty="0"/>
              <a:t>Create and maintain relational databases</a:t>
            </a:r>
          </a:p>
          <a:p>
            <a:r>
              <a:rPr lang="en-US" sz="2400" dirty="0"/>
              <a:t>Uses SQL – standardized language for interacting with RDBMS</a:t>
            </a:r>
          </a:p>
          <a:p>
            <a:r>
              <a:rPr lang="en-US" sz="2400" dirty="0"/>
              <a:t>SQL used for CRUD operations and other tasks like administrative, backups, etc.</a:t>
            </a:r>
          </a:p>
          <a:p>
            <a:r>
              <a:rPr lang="en-US" sz="2400" dirty="0"/>
              <a:t>Used to define tables and structure</a:t>
            </a:r>
          </a:p>
        </p:txBody>
      </p:sp>
    </p:spTree>
    <p:extLst>
      <p:ext uri="{BB962C8B-B14F-4D97-AF65-F5344CB8AC3E}">
        <p14:creationId xmlns:p14="http://schemas.microsoft.com/office/powerpoint/2010/main" val="685815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1181B-93E2-9BDD-8AC3-9262AC8D034D}"/>
              </a:ext>
            </a:extLst>
          </p:cNvPr>
          <p:cNvSpPr>
            <a:spLocks noGrp="1"/>
          </p:cNvSpPr>
          <p:nvPr>
            <p:ph type="title"/>
          </p:nvPr>
        </p:nvSpPr>
        <p:spPr/>
        <p:txBody>
          <a:bodyPr>
            <a:normAutofit/>
          </a:bodyPr>
          <a:lstStyle/>
          <a:p>
            <a:r>
              <a:rPr lang="en-US" sz="4000" dirty="0"/>
              <a:t>DBMS vs RDBMS</a:t>
            </a:r>
          </a:p>
        </p:txBody>
      </p:sp>
      <p:graphicFrame>
        <p:nvGraphicFramePr>
          <p:cNvPr id="4" name="Content Placeholder 3">
            <a:extLst>
              <a:ext uri="{FF2B5EF4-FFF2-40B4-BE49-F238E27FC236}">
                <a16:creationId xmlns:a16="http://schemas.microsoft.com/office/drawing/2014/main" id="{4E8E2260-6121-F3AC-9869-5258B3AFEC2D}"/>
              </a:ext>
            </a:extLst>
          </p:cNvPr>
          <p:cNvGraphicFramePr>
            <a:graphicFrameLocks noGrp="1"/>
          </p:cNvGraphicFramePr>
          <p:nvPr>
            <p:ph idx="1"/>
            <p:extLst>
              <p:ext uri="{D42A27DB-BD31-4B8C-83A1-F6EECF244321}">
                <p14:modId xmlns:p14="http://schemas.microsoft.com/office/powerpoint/2010/main" val="1997532963"/>
              </p:ext>
            </p:extLst>
          </p:nvPr>
        </p:nvGraphicFramePr>
        <p:xfrm>
          <a:off x="581025" y="2341563"/>
          <a:ext cx="11029950" cy="3078480"/>
        </p:xfrm>
        <a:graphic>
          <a:graphicData uri="http://schemas.openxmlformats.org/drawingml/2006/table">
            <a:tbl>
              <a:tblPr firstRow="1" bandRow="1">
                <a:tableStyleId>{5C22544A-7EE6-4342-B048-85BDC9FD1C3A}</a:tableStyleId>
              </a:tblPr>
              <a:tblGrid>
                <a:gridCol w="5514975">
                  <a:extLst>
                    <a:ext uri="{9D8B030D-6E8A-4147-A177-3AD203B41FA5}">
                      <a16:colId xmlns:a16="http://schemas.microsoft.com/office/drawing/2014/main" val="850039226"/>
                    </a:ext>
                  </a:extLst>
                </a:gridCol>
                <a:gridCol w="5514975">
                  <a:extLst>
                    <a:ext uri="{9D8B030D-6E8A-4147-A177-3AD203B41FA5}">
                      <a16:colId xmlns:a16="http://schemas.microsoft.com/office/drawing/2014/main" val="502055430"/>
                    </a:ext>
                  </a:extLst>
                </a:gridCol>
              </a:tblGrid>
              <a:tr h="370840">
                <a:tc>
                  <a:txBody>
                    <a:bodyPr/>
                    <a:lstStyle/>
                    <a:p>
                      <a:pPr algn="ctr"/>
                      <a:r>
                        <a:rPr lang="en-US" sz="2000" dirty="0"/>
                        <a:t>DBMS</a:t>
                      </a:r>
                    </a:p>
                  </a:txBody>
                  <a:tcPr/>
                </a:tc>
                <a:tc>
                  <a:txBody>
                    <a:bodyPr/>
                    <a:lstStyle/>
                    <a:p>
                      <a:pPr algn="ctr"/>
                      <a:r>
                        <a:rPr lang="en-US" sz="2000" dirty="0"/>
                        <a:t>RDBMS</a:t>
                      </a:r>
                    </a:p>
                  </a:txBody>
                  <a:tcPr/>
                </a:tc>
                <a:extLst>
                  <a:ext uri="{0D108BD9-81ED-4DB2-BD59-A6C34878D82A}">
                    <a16:rowId xmlns:a16="http://schemas.microsoft.com/office/drawing/2014/main" val="2409442178"/>
                  </a:ext>
                </a:extLst>
              </a:tr>
              <a:tr h="370840">
                <a:tc>
                  <a:txBody>
                    <a:bodyPr/>
                    <a:lstStyle/>
                    <a:p>
                      <a:r>
                        <a:rPr lang="en-US" sz="2000" dirty="0"/>
                        <a:t>Stores information as a file</a:t>
                      </a:r>
                    </a:p>
                  </a:txBody>
                  <a:tcPr/>
                </a:tc>
                <a:tc>
                  <a:txBody>
                    <a:bodyPr/>
                    <a:lstStyle/>
                    <a:p>
                      <a:r>
                        <a:rPr lang="en-US" sz="2000" dirty="0"/>
                        <a:t>Stores information in tables</a:t>
                      </a:r>
                    </a:p>
                  </a:txBody>
                  <a:tcPr/>
                </a:tc>
                <a:extLst>
                  <a:ext uri="{0D108BD9-81ED-4DB2-BD59-A6C34878D82A}">
                    <a16:rowId xmlns:a16="http://schemas.microsoft.com/office/drawing/2014/main" val="1849572820"/>
                  </a:ext>
                </a:extLst>
              </a:tr>
              <a:tr h="370840">
                <a:tc>
                  <a:txBody>
                    <a:bodyPr/>
                    <a:lstStyle/>
                    <a:p>
                      <a:r>
                        <a:rPr lang="en-US" sz="2000" dirty="0"/>
                        <a:t>Does not link data </a:t>
                      </a:r>
                    </a:p>
                  </a:txBody>
                  <a:tcPr/>
                </a:tc>
                <a:tc>
                  <a:txBody>
                    <a:bodyPr/>
                    <a:lstStyle/>
                    <a:p>
                      <a:r>
                        <a:rPr lang="en-US" sz="2000" dirty="0"/>
                        <a:t>Links data using keys, indexes, etc. to create relationships between tables.</a:t>
                      </a:r>
                    </a:p>
                  </a:txBody>
                  <a:tcPr/>
                </a:tc>
                <a:extLst>
                  <a:ext uri="{0D108BD9-81ED-4DB2-BD59-A6C34878D82A}">
                    <a16:rowId xmlns:a16="http://schemas.microsoft.com/office/drawing/2014/main" val="2012238435"/>
                  </a:ext>
                </a:extLst>
              </a:tr>
              <a:tr h="370840">
                <a:tc>
                  <a:txBody>
                    <a:bodyPr/>
                    <a:lstStyle/>
                    <a:p>
                      <a:r>
                        <a:rPr lang="en-US" sz="2000" dirty="0"/>
                        <a:t>Access one data at a time</a:t>
                      </a:r>
                    </a:p>
                  </a:txBody>
                  <a:tcPr/>
                </a:tc>
                <a:tc>
                  <a:txBody>
                    <a:bodyPr/>
                    <a:lstStyle/>
                    <a:p>
                      <a:r>
                        <a:rPr lang="en-US" sz="2000" dirty="0"/>
                        <a:t>Interact with multiple data elements at a time</a:t>
                      </a:r>
                    </a:p>
                  </a:txBody>
                  <a:tcPr/>
                </a:tc>
                <a:extLst>
                  <a:ext uri="{0D108BD9-81ED-4DB2-BD59-A6C34878D82A}">
                    <a16:rowId xmlns:a16="http://schemas.microsoft.com/office/drawing/2014/main" val="3663094402"/>
                  </a:ext>
                </a:extLst>
              </a:tr>
              <a:tr h="370840">
                <a:tc>
                  <a:txBody>
                    <a:bodyPr/>
                    <a:lstStyle/>
                    <a:p>
                      <a:r>
                        <a:rPr lang="en-US" sz="2000" dirty="0"/>
                        <a:t>Data redundancy is common</a:t>
                      </a:r>
                    </a:p>
                  </a:txBody>
                  <a:tcPr/>
                </a:tc>
                <a:tc>
                  <a:txBody>
                    <a:bodyPr/>
                    <a:lstStyle/>
                    <a:p>
                      <a:r>
                        <a:rPr lang="en-US" sz="2000" dirty="0"/>
                        <a:t>No Data redundancy</a:t>
                      </a:r>
                    </a:p>
                  </a:txBody>
                  <a:tcPr/>
                </a:tc>
                <a:extLst>
                  <a:ext uri="{0D108BD9-81ED-4DB2-BD59-A6C34878D82A}">
                    <a16:rowId xmlns:a16="http://schemas.microsoft.com/office/drawing/2014/main" val="3103357091"/>
                  </a:ext>
                </a:extLst>
              </a:tr>
              <a:tr h="370840">
                <a:tc>
                  <a:txBody>
                    <a:bodyPr/>
                    <a:lstStyle/>
                    <a:p>
                      <a:r>
                        <a:rPr lang="en-US" sz="2000" dirty="0"/>
                        <a:t>Deals with small amount of data</a:t>
                      </a:r>
                    </a:p>
                  </a:txBody>
                  <a:tcPr/>
                </a:tc>
                <a:tc>
                  <a:txBody>
                    <a:bodyPr/>
                    <a:lstStyle/>
                    <a:p>
                      <a:r>
                        <a:rPr lang="en-US" sz="2000" dirty="0"/>
                        <a:t>Can efficiently deal with large amounts of data</a:t>
                      </a:r>
                    </a:p>
                  </a:txBody>
                  <a:tcPr/>
                </a:tc>
                <a:extLst>
                  <a:ext uri="{0D108BD9-81ED-4DB2-BD59-A6C34878D82A}">
                    <a16:rowId xmlns:a16="http://schemas.microsoft.com/office/drawing/2014/main" val="336092302"/>
                  </a:ext>
                </a:extLst>
              </a:tr>
              <a:tr h="370840">
                <a:tc>
                  <a:txBody>
                    <a:bodyPr/>
                    <a:lstStyle/>
                    <a:p>
                      <a:r>
                        <a:rPr lang="en-US" sz="2000" dirty="0"/>
                        <a:t>Example: Windows Registry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Examples: MySQL, PostgreSQL, Oracle, etc.</a:t>
                      </a:r>
                    </a:p>
                  </a:txBody>
                  <a:tcPr/>
                </a:tc>
                <a:extLst>
                  <a:ext uri="{0D108BD9-81ED-4DB2-BD59-A6C34878D82A}">
                    <a16:rowId xmlns:a16="http://schemas.microsoft.com/office/drawing/2014/main" val="3367394142"/>
                  </a:ext>
                </a:extLst>
              </a:tr>
            </a:tbl>
          </a:graphicData>
        </a:graphic>
      </p:graphicFrame>
    </p:spTree>
    <p:extLst>
      <p:ext uri="{BB962C8B-B14F-4D97-AF65-F5344CB8AC3E}">
        <p14:creationId xmlns:p14="http://schemas.microsoft.com/office/powerpoint/2010/main" val="1601171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F1422-6695-DA92-5CC1-67AC3210EC74}"/>
              </a:ext>
            </a:extLst>
          </p:cNvPr>
          <p:cNvSpPr>
            <a:spLocks noGrp="1"/>
          </p:cNvSpPr>
          <p:nvPr>
            <p:ph type="title"/>
          </p:nvPr>
        </p:nvSpPr>
        <p:spPr/>
        <p:txBody>
          <a:bodyPr>
            <a:normAutofit/>
          </a:bodyPr>
          <a:lstStyle/>
          <a:p>
            <a:r>
              <a:rPr lang="en-US" sz="4000" dirty="0"/>
              <a:t>DBMS vs RDBMS</a:t>
            </a:r>
          </a:p>
        </p:txBody>
      </p:sp>
      <p:pic>
        <p:nvPicPr>
          <p:cNvPr id="5" name="Content Placeholder 4" descr="A group of windows with text boxes&#10;&#10;Description automatically generated">
            <a:extLst>
              <a:ext uri="{FF2B5EF4-FFF2-40B4-BE49-F238E27FC236}">
                <a16:creationId xmlns:a16="http://schemas.microsoft.com/office/drawing/2014/main" id="{BF030F6B-A4D5-5D7A-F0A5-7874022A80F5}"/>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7238203" y="2094369"/>
            <a:ext cx="3858287" cy="3371319"/>
          </a:xfrm>
        </p:spPr>
      </p:pic>
      <p:sp>
        <p:nvSpPr>
          <p:cNvPr id="6" name="TextBox 5">
            <a:extLst>
              <a:ext uri="{FF2B5EF4-FFF2-40B4-BE49-F238E27FC236}">
                <a16:creationId xmlns:a16="http://schemas.microsoft.com/office/drawing/2014/main" id="{942D5F00-90CC-376F-DDD4-4635C04907F5}"/>
              </a:ext>
            </a:extLst>
          </p:cNvPr>
          <p:cNvSpPr txBox="1"/>
          <p:nvPr/>
        </p:nvSpPr>
        <p:spPr>
          <a:xfrm>
            <a:off x="7238203" y="5553765"/>
            <a:ext cx="4158667" cy="507831"/>
          </a:xfrm>
          <a:prstGeom prst="rect">
            <a:avLst/>
          </a:prstGeom>
          <a:noFill/>
        </p:spPr>
        <p:txBody>
          <a:bodyPr wrap="square" rtlCol="0">
            <a:spAutoFit/>
          </a:bodyPr>
          <a:lstStyle/>
          <a:p>
            <a:r>
              <a:rPr lang="en-US" sz="900" dirty="0"/>
              <a:t>https://</a:t>
            </a:r>
            <a:r>
              <a:rPr lang="en-US" sz="900" dirty="0" err="1"/>
              <a:t>cdn.prod.website-files.com</a:t>
            </a:r>
            <a:r>
              <a:rPr lang="en-US" sz="900" dirty="0"/>
              <a:t>/644bb0d49c07b5dc9232d6f0/64aea5086620b6494985c654_Untitled%20(4).</a:t>
            </a:r>
            <a:r>
              <a:rPr lang="en-US" sz="900" dirty="0" err="1"/>
              <a:t>png</a:t>
            </a:r>
            <a:endParaRPr lang="en-US" sz="900" dirty="0"/>
          </a:p>
        </p:txBody>
      </p:sp>
      <p:pic>
        <p:nvPicPr>
          <p:cNvPr id="1028" name="Picture 4" descr="Structure of the Registry - Win32 apps | Microsoft Learn">
            <a:extLst>
              <a:ext uri="{FF2B5EF4-FFF2-40B4-BE49-F238E27FC236}">
                <a16:creationId xmlns:a16="http://schemas.microsoft.com/office/drawing/2014/main" id="{D23E7619-F38C-E39A-4872-3C366B3DCA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382" y="2286555"/>
            <a:ext cx="4779225" cy="329457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2DBC7CCE-94D2-4AE3-F739-062BB84B9C86}"/>
              </a:ext>
            </a:extLst>
          </p:cNvPr>
          <p:cNvSpPr txBox="1"/>
          <p:nvPr/>
        </p:nvSpPr>
        <p:spPr>
          <a:xfrm>
            <a:off x="656823" y="5821251"/>
            <a:ext cx="4847802" cy="261610"/>
          </a:xfrm>
          <a:prstGeom prst="rect">
            <a:avLst/>
          </a:prstGeom>
          <a:noFill/>
        </p:spPr>
        <p:txBody>
          <a:bodyPr wrap="none" rtlCol="0">
            <a:spAutoFit/>
          </a:bodyPr>
          <a:lstStyle/>
          <a:p>
            <a:r>
              <a:rPr lang="en-US" sz="1100" dirty="0"/>
              <a:t>https://</a:t>
            </a:r>
            <a:r>
              <a:rPr lang="en-US" sz="1100" dirty="0" err="1"/>
              <a:t>learn.microsoft.com</a:t>
            </a:r>
            <a:r>
              <a:rPr lang="en-US" sz="1100" dirty="0"/>
              <a:t>/</a:t>
            </a:r>
            <a:r>
              <a:rPr lang="en-US" sz="1100" dirty="0" err="1"/>
              <a:t>en</a:t>
            </a:r>
            <a:r>
              <a:rPr lang="en-US" sz="1100" dirty="0"/>
              <a:t>-us/windows/win32/</a:t>
            </a:r>
            <a:r>
              <a:rPr lang="en-US" sz="1100" dirty="0" err="1"/>
              <a:t>sysinfo</a:t>
            </a:r>
            <a:r>
              <a:rPr lang="en-US" sz="1100" dirty="0"/>
              <a:t>/structure-of-the-registry</a:t>
            </a:r>
          </a:p>
        </p:txBody>
      </p:sp>
    </p:spTree>
    <p:extLst>
      <p:ext uri="{BB962C8B-B14F-4D97-AF65-F5344CB8AC3E}">
        <p14:creationId xmlns:p14="http://schemas.microsoft.com/office/powerpoint/2010/main" val="3779363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22FF4-26CB-B9D3-1507-A8C196780A8B}"/>
              </a:ext>
            </a:extLst>
          </p:cNvPr>
          <p:cNvSpPr>
            <a:spLocks noGrp="1"/>
          </p:cNvSpPr>
          <p:nvPr>
            <p:ph type="title"/>
          </p:nvPr>
        </p:nvSpPr>
        <p:spPr/>
        <p:txBody>
          <a:bodyPr>
            <a:normAutofit/>
          </a:bodyPr>
          <a:lstStyle/>
          <a:p>
            <a:r>
              <a:rPr lang="en-US" sz="4000" dirty="0"/>
              <a:t>What is NRDBMS?</a:t>
            </a:r>
          </a:p>
        </p:txBody>
      </p:sp>
      <p:sp>
        <p:nvSpPr>
          <p:cNvPr id="3" name="Content Placeholder 2">
            <a:extLst>
              <a:ext uri="{FF2B5EF4-FFF2-40B4-BE49-F238E27FC236}">
                <a16:creationId xmlns:a16="http://schemas.microsoft.com/office/drawing/2014/main" id="{1B044F55-8596-C412-0C4B-27D4EE06771A}"/>
              </a:ext>
            </a:extLst>
          </p:cNvPr>
          <p:cNvSpPr>
            <a:spLocks noGrp="1"/>
          </p:cNvSpPr>
          <p:nvPr>
            <p:ph idx="1"/>
          </p:nvPr>
        </p:nvSpPr>
        <p:spPr/>
        <p:txBody>
          <a:bodyPr>
            <a:normAutofit/>
          </a:bodyPr>
          <a:lstStyle/>
          <a:p>
            <a:r>
              <a:rPr lang="en-US" sz="2400" dirty="0"/>
              <a:t>Non-Relational Database Management System</a:t>
            </a:r>
          </a:p>
          <a:p>
            <a:r>
              <a:rPr lang="en-US" sz="2400" dirty="0"/>
              <a:t>Helps create and maintain non-relational databases</a:t>
            </a:r>
          </a:p>
          <a:p>
            <a:r>
              <a:rPr lang="en-US" sz="2400" dirty="0">
                <a:solidFill>
                  <a:srgbClr val="0070C0"/>
                </a:solidFill>
              </a:rPr>
              <a:t>MongoDB, firebase, etc.</a:t>
            </a:r>
          </a:p>
          <a:p>
            <a:r>
              <a:rPr lang="en-US" sz="2400" dirty="0"/>
              <a:t>They have their own language defined to communicate with the data</a:t>
            </a:r>
          </a:p>
        </p:txBody>
      </p:sp>
    </p:spTree>
    <p:extLst>
      <p:ext uri="{BB962C8B-B14F-4D97-AF65-F5344CB8AC3E}">
        <p14:creationId xmlns:p14="http://schemas.microsoft.com/office/powerpoint/2010/main" val="3208622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4068D-5DB0-E2EE-FCBD-7E760A680119}"/>
              </a:ext>
            </a:extLst>
          </p:cNvPr>
          <p:cNvSpPr>
            <a:spLocks noGrp="1"/>
          </p:cNvSpPr>
          <p:nvPr>
            <p:ph type="title"/>
          </p:nvPr>
        </p:nvSpPr>
        <p:spPr/>
        <p:txBody>
          <a:bodyPr>
            <a:normAutofit/>
          </a:bodyPr>
          <a:lstStyle/>
          <a:p>
            <a:r>
              <a:rPr lang="en-US" sz="4000" dirty="0"/>
              <a:t>RDBMS vs NRDBMS</a:t>
            </a:r>
          </a:p>
        </p:txBody>
      </p:sp>
      <p:pic>
        <p:nvPicPr>
          <p:cNvPr id="2050" name="Picture 2" descr="Relational database storage vs key value database storage.">
            <a:extLst>
              <a:ext uri="{FF2B5EF4-FFF2-40B4-BE49-F238E27FC236}">
                <a16:creationId xmlns:a16="http://schemas.microsoft.com/office/drawing/2014/main" id="{2F29D1AD-94A7-8E59-8B4B-D433270272F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8091" y="2341563"/>
            <a:ext cx="10255817" cy="36337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4D3C98A-3262-B257-7B70-FF12CDEE0DEC}"/>
              </a:ext>
            </a:extLst>
          </p:cNvPr>
          <p:cNvSpPr txBox="1"/>
          <p:nvPr/>
        </p:nvSpPr>
        <p:spPr>
          <a:xfrm>
            <a:off x="744609" y="6210593"/>
            <a:ext cx="8336481" cy="430887"/>
          </a:xfrm>
          <a:prstGeom prst="rect">
            <a:avLst/>
          </a:prstGeom>
          <a:noFill/>
        </p:spPr>
        <p:txBody>
          <a:bodyPr wrap="square" rtlCol="0">
            <a:spAutoFit/>
          </a:bodyPr>
          <a:lstStyle/>
          <a:p>
            <a:r>
              <a:rPr lang="en-US" sz="1100" dirty="0"/>
              <a:t>https://</a:t>
            </a:r>
            <a:r>
              <a:rPr lang="en-US" sz="1100" dirty="0" err="1"/>
              <a:t>www.mongodb.com</a:t>
            </a:r>
            <a:r>
              <a:rPr lang="en-US" sz="1100" dirty="0"/>
              <a:t>/resources/basics/databases/key-value-database#:~:text=key%2Dbased%20queries-,MongoDB%20as%20a%20key%20value%20store,for%20%E2%80%9Ckey%20value%E2%80%9D%20data.</a:t>
            </a:r>
          </a:p>
        </p:txBody>
      </p:sp>
    </p:spTree>
    <p:extLst>
      <p:ext uri="{BB962C8B-B14F-4D97-AF65-F5344CB8AC3E}">
        <p14:creationId xmlns:p14="http://schemas.microsoft.com/office/powerpoint/2010/main" val="3846314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7A417-7EC0-B77B-A9B8-51F61C6EED70}"/>
              </a:ext>
            </a:extLst>
          </p:cNvPr>
          <p:cNvSpPr>
            <a:spLocks noGrp="1"/>
          </p:cNvSpPr>
          <p:nvPr>
            <p:ph type="title"/>
          </p:nvPr>
        </p:nvSpPr>
        <p:spPr/>
        <p:txBody>
          <a:bodyPr>
            <a:normAutofit/>
          </a:bodyPr>
          <a:lstStyle/>
          <a:p>
            <a:r>
              <a:rPr lang="en-US" sz="11500" dirty="0"/>
              <a:t>Any questions?</a:t>
            </a:r>
          </a:p>
        </p:txBody>
      </p:sp>
      <p:sp>
        <p:nvSpPr>
          <p:cNvPr id="3" name="Text Placeholder 2">
            <a:extLst>
              <a:ext uri="{FF2B5EF4-FFF2-40B4-BE49-F238E27FC236}">
                <a16:creationId xmlns:a16="http://schemas.microsoft.com/office/drawing/2014/main" id="{3ABD6340-BE16-6A91-336E-CF8A3A4D68A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00084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386C5-88CC-716B-1A73-984CFEE42BCE}"/>
              </a:ext>
            </a:extLst>
          </p:cNvPr>
          <p:cNvSpPr>
            <a:spLocks noGrp="1"/>
          </p:cNvSpPr>
          <p:nvPr>
            <p:ph type="title"/>
          </p:nvPr>
        </p:nvSpPr>
        <p:spPr/>
        <p:txBody>
          <a:bodyPr>
            <a:normAutofit/>
          </a:bodyPr>
          <a:lstStyle/>
          <a:p>
            <a:r>
              <a:rPr lang="en-US" sz="6000" dirty="0"/>
              <a:t>Introduction to SQL</a:t>
            </a:r>
          </a:p>
        </p:txBody>
      </p:sp>
      <p:sp>
        <p:nvSpPr>
          <p:cNvPr id="3" name="Text Placeholder 2">
            <a:extLst>
              <a:ext uri="{FF2B5EF4-FFF2-40B4-BE49-F238E27FC236}">
                <a16:creationId xmlns:a16="http://schemas.microsoft.com/office/drawing/2014/main" id="{83C3AF8E-548E-35AE-0E57-1BC26686156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02856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19306-07E9-266C-DE5C-96AD00991E69}"/>
              </a:ext>
            </a:extLst>
          </p:cNvPr>
          <p:cNvSpPr>
            <a:spLocks noGrp="1"/>
          </p:cNvSpPr>
          <p:nvPr>
            <p:ph type="title"/>
          </p:nvPr>
        </p:nvSpPr>
        <p:spPr/>
        <p:txBody>
          <a:bodyPr>
            <a:normAutofit/>
          </a:bodyPr>
          <a:lstStyle/>
          <a:p>
            <a:r>
              <a:rPr lang="en-US" sz="4000" dirty="0"/>
              <a:t>What is </a:t>
            </a:r>
            <a:r>
              <a:rPr lang="en-US" sz="4000" dirty="0" err="1"/>
              <a:t>sql</a:t>
            </a:r>
            <a:r>
              <a:rPr lang="en-US" sz="4000" dirty="0"/>
              <a:t>?</a:t>
            </a:r>
          </a:p>
        </p:txBody>
      </p:sp>
      <p:sp>
        <p:nvSpPr>
          <p:cNvPr id="3" name="Content Placeholder 2">
            <a:extLst>
              <a:ext uri="{FF2B5EF4-FFF2-40B4-BE49-F238E27FC236}">
                <a16:creationId xmlns:a16="http://schemas.microsoft.com/office/drawing/2014/main" id="{B0872099-DBB4-39F0-BBBD-29E44A0BCEF5}"/>
              </a:ext>
            </a:extLst>
          </p:cNvPr>
          <p:cNvSpPr>
            <a:spLocks noGrp="1"/>
          </p:cNvSpPr>
          <p:nvPr>
            <p:ph idx="1"/>
          </p:nvPr>
        </p:nvSpPr>
        <p:spPr/>
        <p:txBody>
          <a:bodyPr>
            <a:normAutofit/>
          </a:bodyPr>
          <a:lstStyle/>
          <a:p>
            <a:r>
              <a:rPr lang="en-US" sz="2400" dirty="0"/>
              <a:t>Developed in 1970s by IBM</a:t>
            </a:r>
          </a:p>
          <a:p>
            <a:r>
              <a:rPr lang="en-US" sz="2400" dirty="0"/>
              <a:t>Structured Query Language</a:t>
            </a:r>
          </a:p>
          <a:p>
            <a:r>
              <a:rPr lang="en-US" sz="2400" dirty="0"/>
              <a:t>Interact with Relational Database Management System (RDBMS)</a:t>
            </a:r>
          </a:p>
          <a:p>
            <a:r>
              <a:rPr lang="en-US" sz="2400" dirty="0"/>
              <a:t>MySQL is widely used as RDBMS</a:t>
            </a:r>
          </a:p>
          <a:p>
            <a:r>
              <a:rPr lang="en-US" sz="2400" dirty="0"/>
              <a:t>Language to communicate with databases </a:t>
            </a:r>
          </a:p>
        </p:txBody>
      </p:sp>
      <p:pic>
        <p:nvPicPr>
          <p:cNvPr id="6" name="Picture 5" descr="A logo of a server&#10;&#10;Description automatically generated">
            <a:extLst>
              <a:ext uri="{FF2B5EF4-FFF2-40B4-BE49-F238E27FC236}">
                <a16:creationId xmlns:a16="http://schemas.microsoft.com/office/drawing/2014/main" id="{5B267103-DD57-7EC1-A388-5F539244CB60}"/>
              </a:ext>
            </a:extLst>
          </p:cNvPr>
          <p:cNvPicPr>
            <a:picLocks noChangeAspect="1"/>
          </p:cNvPicPr>
          <p:nvPr/>
        </p:nvPicPr>
        <p:blipFill>
          <a:blip r:embed="rId2"/>
          <a:srcRect r="53787"/>
          <a:stretch/>
        </p:blipFill>
        <p:spPr>
          <a:xfrm>
            <a:off x="10128978" y="4627572"/>
            <a:ext cx="1481829" cy="1538124"/>
          </a:xfrm>
          <a:prstGeom prst="rect">
            <a:avLst/>
          </a:prstGeom>
        </p:spPr>
      </p:pic>
    </p:spTree>
    <p:extLst>
      <p:ext uri="{BB962C8B-B14F-4D97-AF65-F5344CB8AC3E}">
        <p14:creationId xmlns:p14="http://schemas.microsoft.com/office/powerpoint/2010/main" val="1489191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F1F3F-5237-632F-9645-39018611E7BC}"/>
              </a:ext>
            </a:extLst>
          </p:cNvPr>
          <p:cNvSpPr>
            <a:spLocks noGrp="1"/>
          </p:cNvSpPr>
          <p:nvPr>
            <p:ph type="title"/>
          </p:nvPr>
        </p:nvSpPr>
        <p:spPr/>
        <p:txBody>
          <a:bodyPr>
            <a:normAutofit/>
          </a:bodyPr>
          <a:lstStyle/>
          <a:p>
            <a:r>
              <a:rPr lang="en-US" sz="4000" dirty="0"/>
              <a:t>Why </a:t>
            </a:r>
            <a:r>
              <a:rPr lang="en-US" sz="4000" dirty="0" err="1"/>
              <a:t>sql</a:t>
            </a:r>
            <a:r>
              <a:rPr lang="en-US" sz="4000" dirty="0"/>
              <a:t>?</a:t>
            </a:r>
          </a:p>
        </p:txBody>
      </p:sp>
      <p:sp>
        <p:nvSpPr>
          <p:cNvPr id="3" name="Content Placeholder 2">
            <a:extLst>
              <a:ext uri="{FF2B5EF4-FFF2-40B4-BE49-F238E27FC236}">
                <a16:creationId xmlns:a16="http://schemas.microsoft.com/office/drawing/2014/main" id="{9ECBA66B-C8B5-10B2-27D8-D4B2D321679A}"/>
              </a:ext>
            </a:extLst>
          </p:cNvPr>
          <p:cNvSpPr>
            <a:spLocks noGrp="1"/>
          </p:cNvSpPr>
          <p:nvPr>
            <p:ph idx="1"/>
          </p:nvPr>
        </p:nvSpPr>
        <p:spPr/>
        <p:txBody>
          <a:bodyPr>
            <a:normAutofit/>
          </a:bodyPr>
          <a:lstStyle/>
          <a:p>
            <a:r>
              <a:rPr lang="en-US" sz="2400" dirty="0"/>
              <a:t>Faster processing speed</a:t>
            </a:r>
          </a:p>
          <a:p>
            <a:r>
              <a:rPr lang="en-US" sz="2400" dirty="0"/>
              <a:t>Reliability and efficient</a:t>
            </a:r>
          </a:p>
          <a:p>
            <a:r>
              <a:rPr lang="en-US" sz="2400" dirty="0"/>
              <a:t>Originally designed for non-programmers, makes it easy to learn</a:t>
            </a:r>
          </a:p>
          <a:p>
            <a:r>
              <a:rPr lang="en-US" sz="2400" dirty="0"/>
              <a:t>Widely adopted</a:t>
            </a:r>
          </a:p>
          <a:p>
            <a:r>
              <a:rPr lang="en-US" sz="2400" dirty="0"/>
              <a:t>Easily scalable</a:t>
            </a:r>
          </a:p>
        </p:txBody>
      </p:sp>
    </p:spTree>
    <p:extLst>
      <p:ext uri="{BB962C8B-B14F-4D97-AF65-F5344CB8AC3E}">
        <p14:creationId xmlns:p14="http://schemas.microsoft.com/office/powerpoint/2010/main" val="3767483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AB914-60EB-87CD-D176-99C530B08B26}"/>
              </a:ext>
            </a:extLst>
          </p:cNvPr>
          <p:cNvSpPr>
            <a:spLocks noGrp="1"/>
          </p:cNvSpPr>
          <p:nvPr>
            <p:ph type="title"/>
          </p:nvPr>
        </p:nvSpPr>
        <p:spPr/>
        <p:txBody>
          <a:bodyPr>
            <a:normAutofit/>
          </a:bodyPr>
          <a:lstStyle/>
          <a:p>
            <a:r>
              <a:rPr lang="en-US" sz="4000" dirty="0"/>
              <a:t>Where is </a:t>
            </a:r>
            <a:r>
              <a:rPr lang="en-US" sz="4000" dirty="0" err="1"/>
              <a:t>sql</a:t>
            </a:r>
            <a:r>
              <a:rPr lang="en-US" sz="4000" dirty="0"/>
              <a:t> used?</a:t>
            </a:r>
          </a:p>
        </p:txBody>
      </p:sp>
      <p:sp>
        <p:nvSpPr>
          <p:cNvPr id="3" name="Content Placeholder 2">
            <a:extLst>
              <a:ext uri="{FF2B5EF4-FFF2-40B4-BE49-F238E27FC236}">
                <a16:creationId xmlns:a16="http://schemas.microsoft.com/office/drawing/2014/main" id="{8864C6E2-6AD2-DFEE-CA2E-FA7B108390BD}"/>
              </a:ext>
            </a:extLst>
          </p:cNvPr>
          <p:cNvSpPr>
            <a:spLocks noGrp="1"/>
          </p:cNvSpPr>
          <p:nvPr>
            <p:ph idx="1"/>
          </p:nvPr>
        </p:nvSpPr>
        <p:spPr/>
        <p:txBody>
          <a:bodyPr/>
          <a:lstStyle/>
          <a:p>
            <a:r>
              <a:rPr lang="en-US" sz="2400" dirty="0"/>
              <a:t>Widely used in all sectors (Healthcare, Finance, Social Media)</a:t>
            </a:r>
          </a:p>
          <a:p>
            <a:r>
              <a:rPr lang="en-US" sz="2400" dirty="0"/>
              <a:t>Top companies like Netflix, Instagram, etc. use it for data analysis, database upgrades and maintenance of data.</a:t>
            </a:r>
          </a:p>
          <a:p>
            <a:r>
              <a:rPr lang="en-US" sz="2400" dirty="0"/>
              <a:t>NASA uses SQL databases to manage space exploration mission’s data</a:t>
            </a:r>
          </a:p>
          <a:p>
            <a:r>
              <a:rPr lang="en-US" sz="2400" dirty="0"/>
              <a:t>Used in careers like data analysis, engineering and science.</a:t>
            </a:r>
            <a:endParaRPr lang="en-US" sz="2000" dirty="0"/>
          </a:p>
        </p:txBody>
      </p:sp>
    </p:spTree>
    <p:extLst>
      <p:ext uri="{BB962C8B-B14F-4D97-AF65-F5344CB8AC3E}">
        <p14:creationId xmlns:p14="http://schemas.microsoft.com/office/powerpoint/2010/main" val="4218529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89B891C-7CB7-C26A-A218-E939A2A21A36}"/>
              </a:ext>
            </a:extLst>
          </p:cNvPr>
          <p:cNvSpPr>
            <a:spLocks noGrp="1"/>
          </p:cNvSpPr>
          <p:nvPr>
            <p:ph type="title"/>
          </p:nvPr>
        </p:nvSpPr>
        <p:spPr>
          <a:xfrm>
            <a:off x="609906" y="702155"/>
            <a:ext cx="3568661" cy="1269713"/>
          </a:xfrm>
        </p:spPr>
        <p:txBody>
          <a:bodyPr>
            <a:normAutofit/>
          </a:bodyPr>
          <a:lstStyle/>
          <a:p>
            <a:r>
              <a:rPr lang="en-US"/>
              <a:t>About me</a:t>
            </a:r>
          </a:p>
        </p:txBody>
      </p:sp>
      <p:sp>
        <p:nvSpPr>
          <p:cNvPr id="33" name="Rectangle 32">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C78D509A-DC05-2C11-4D45-B3E034AF6056}"/>
              </a:ext>
            </a:extLst>
          </p:cNvPr>
          <p:cNvSpPr>
            <a:spLocks noGrp="1"/>
          </p:cNvSpPr>
          <p:nvPr>
            <p:ph idx="1"/>
          </p:nvPr>
        </p:nvSpPr>
        <p:spPr>
          <a:xfrm>
            <a:off x="609906" y="2340864"/>
            <a:ext cx="3568661" cy="3634486"/>
          </a:xfrm>
        </p:spPr>
        <p:txBody>
          <a:bodyPr>
            <a:normAutofit/>
          </a:bodyPr>
          <a:lstStyle/>
          <a:p>
            <a:r>
              <a:rPr lang="en-US" dirty="0"/>
              <a:t>Vishwa Patel</a:t>
            </a:r>
          </a:p>
          <a:p>
            <a:r>
              <a:rPr lang="en-US" dirty="0"/>
              <a:t>Graduated from Dal in Fall 2024!</a:t>
            </a:r>
          </a:p>
          <a:p>
            <a:r>
              <a:rPr lang="en-US" dirty="0"/>
              <a:t>Full time employee at Bell as Technical Network Architect</a:t>
            </a:r>
          </a:p>
          <a:p>
            <a:r>
              <a:rPr lang="en-US" dirty="0"/>
              <a:t>Feel free to connect with me on LinkedIn with any questions!</a:t>
            </a:r>
          </a:p>
        </p:txBody>
      </p:sp>
      <p:pic>
        <p:nvPicPr>
          <p:cNvPr id="9" name="Picture 8" descr="A screenshot of a qr code&#10;&#10;Description automatically generated">
            <a:extLst>
              <a:ext uri="{FF2B5EF4-FFF2-40B4-BE49-F238E27FC236}">
                <a16:creationId xmlns:a16="http://schemas.microsoft.com/office/drawing/2014/main" id="{52DAA96B-9B97-5FAA-4683-7881DDE98098}"/>
              </a:ext>
            </a:extLst>
          </p:cNvPr>
          <p:cNvPicPr>
            <a:picLocks noChangeAspect="1"/>
          </p:cNvPicPr>
          <p:nvPr/>
        </p:nvPicPr>
        <p:blipFill>
          <a:blip r:embed="rId3"/>
          <a:stretch>
            <a:fillRect/>
          </a:stretch>
        </p:blipFill>
        <p:spPr>
          <a:xfrm>
            <a:off x="5100495" y="702156"/>
            <a:ext cx="5842874" cy="5273194"/>
          </a:xfrm>
          <a:prstGeom prst="rect">
            <a:avLst/>
          </a:prstGeom>
        </p:spPr>
      </p:pic>
    </p:spTree>
    <p:extLst>
      <p:ext uri="{BB962C8B-B14F-4D97-AF65-F5344CB8AC3E}">
        <p14:creationId xmlns:p14="http://schemas.microsoft.com/office/powerpoint/2010/main" val="1172326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F12F6-B227-17A4-15C0-574414495D39}"/>
              </a:ext>
            </a:extLst>
          </p:cNvPr>
          <p:cNvSpPr>
            <a:spLocks noGrp="1"/>
          </p:cNvSpPr>
          <p:nvPr>
            <p:ph type="title"/>
          </p:nvPr>
        </p:nvSpPr>
        <p:spPr/>
        <p:txBody>
          <a:bodyPr/>
          <a:lstStyle/>
          <a:p>
            <a:r>
              <a:rPr lang="en-US" sz="4000" dirty="0"/>
              <a:t>Summary</a:t>
            </a:r>
            <a:endParaRPr lang="en-US" dirty="0"/>
          </a:p>
        </p:txBody>
      </p:sp>
      <p:sp>
        <p:nvSpPr>
          <p:cNvPr id="3" name="Content Placeholder 2">
            <a:extLst>
              <a:ext uri="{FF2B5EF4-FFF2-40B4-BE49-F238E27FC236}">
                <a16:creationId xmlns:a16="http://schemas.microsoft.com/office/drawing/2014/main" id="{537C453C-14A0-C520-E694-718C8EEF0AC7}"/>
              </a:ext>
            </a:extLst>
          </p:cNvPr>
          <p:cNvSpPr>
            <a:spLocks noGrp="1"/>
          </p:cNvSpPr>
          <p:nvPr>
            <p:ph idx="1"/>
          </p:nvPr>
        </p:nvSpPr>
        <p:spPr/>
        <p:txBody>
          <a:bodyPr>
            <a:normAutofit/>
          </a:bodyPr>
          <a:lstStyle/>
          <a:p>
            <a:r>
              <a:rPr lang="en-US" sz="2400" dirty="0"/>
              <a:t>Databases are nothing but collection of related information.</a:t>
            </a:r>
          </a:p>
          <a:p>
            <a:r>
              <a:rPr lang="en-US" sz="2400" dirty="0"/>
              <a:t>DBMS to create, manage databases and perform CRUD operations.</a:t>
            </a:r>
          </a:p>
          <a:p>
            <a:r>
              <a:rPr lang="en-US" sz="2400" dirty="0"/>
              <a:t>Databases are of 2 types, relational and non-relational.</a:t>
            </a:r>
          </a:p>
          <a:p>
            <a:r>
              <a:rPr lang="en-US" sz="2400" dirty="0"/>
              <a:t>Relational managed by RDBMS like </a:t>
            </a:r>
            <a:r>
              <a:rPr lang="en-US" sz="2400" dirty="0">
                <a:solidFill>
                  <a:srgbClr val="0070C0"/>
                </a:solidFill>
              </a:rPr>
              <a:t>MySQL, etc</a:t>
            </a:r>
            <a:r>
              <a:rPr lang="en-US" sz="2400" dirty="0"/>
              <a:t>.</a:t>
            </a:r>
          </a:p>
          <a:p>
            <a:r>
              <a:rPr lang="en-US" sz="2400" dirty="0"/>
              <a:t>RDBMS stores data using table’s structure whereas NRDBMS stores data is different formats.</a:t>
            </a:r>
          </a:p>
          <a:p>
            <a:r>
              <a:rPr lang="en-US" sz="2400" dirty="0"/>
              <a:t>SQL is used in data analysis, maintaining the databases.</a:t>
            </a:r>
          </a:p>
        </p:txBody>
      </p:sp>
    </p:spTree>
    <p:extLst>
      <p:ext uri="{BB962C8B-B14F-4D97-AF65-F5344CB8AC3E}">
        <p14:creationId xmlns:p14="http://schemas.microsoft.com/office/powerpoint/2010/main" val="4248940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3C3FC-3F95-E99B-49D4-84B821DD175A}"/>
              </a:ext>
            </a:extLst>
          </p:cNvPr>
          <p:cNvSpPr>
            <a:spLocks noGrp="1"/>
          </p:cNvSpPr>
          <p:nvPr>
            <p:ph type="title"/>
          </p:nvPr>
        </p:nvSpPr>
        <p:spPr/>
        <p:txBody>
          <a:bodyPr>
            <a:normAutofit/>
          </a:bodyPr>
          <a:lstStyle/>
          <a:p>
            <a:r>
              <a:rPr lang="en-US" sz="6000" dirty="0"/>
              <a:t>Build ER Model</a:t>
            </a:r>
            <a:endParaRPr lang="en-US" sz="1800" dirty="0"/>
          </a:p>
        </p:txBody>
      </p:sp>
      <p:sp>
        <p:nvSpPr>
          <p:cNvPr id="3" name="Text Placeholder 2">
            <a:extLst>
              <a:ext uri="{FF2B5EF4-FFF2-40B4-BE49-F238E27FC236}">
                <a16:creationId xmlns:a16="http://schemas.microsoft.com/office/drawing/2014/main" id="{29382539-7E4D-A8A9-4730-5A2E802D2515}"/>
              </a:ext>
            </a:extLst>
          </p:cNvPr>
          <p:cNvSpPr>
            <a:spLocks noGrp="1"/>
          </p:cNvSpPr>
          <p:nvPr>
            <p:ph type="body" idx="1"/>
          </p:nvPr>
        </p:nvSpPr>
        <p:spPr/>
        <p:txBody>
          <a:bodyPr/>
          <a:lstStyle/>
          <a:p>
            <a:r>
              <a:rPr lang="en-US" dirty="0"/>
              <a:t>Learning terminologies for structuring Relational Database</a:t>
            </a:r>
          </a:p>
        </p:txBody>
      </p:sp>
    </p:spTree>
    <p:extLst>
      <p:ext uri="{BB962C8B-B14F-4D97-AF65-F5344CB8AC3E}">
        <p14:creationId xmlns:p14="http://schemas.microsoft.com/office/powerpoint/2010/main" val="434957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6" name="Rectangle 3085">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FB7F3EE-0560-B0B7-0E72-077DE44C6101}"/>
              </a:ext>
            </a:extLst>
          </p:cNvPr>
          <p:cNvSpPr>
            <a:spLocks noGrp="1"/>
          </p:cNvSpPr>
          <p:nvPr>
            <p:ph type="title"/>
          </p:nvPr>
        </p:nvSpPr>
        <p:spPr>
          <a:xfrm>
            <a:off x="609906" y="702155"/>
            <a:ext cx="3568661" cy="1269713"/>
          </a:xfrm>
        </p:spPr>
        <p:txBody>
          <a:bodyPr>
            <a:normAutofit/>
          </a:bodyPr>
          <a:lstStyle/>
          <a:p>
            <a:r>
              <a:rPr lang="en-US"/>
              <a:t>What is table?</a:t>
            </a:r>
          </a:p>
        </p:txBody>
      </p:sp>
      <p:sp>
        <p:nvSpPr>
          <p:cNvPr id="3088" name="Rectangle 3087">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C879950A-35F9-0779-3A1C-47C39D654CC1}"/>
              </a:ext>
            </a:extLst>
          </p:cNvPr>
          <p:cNvSpPr>
            <a:spLocks noGrp="1"/>
          </p:cNvSpPr>
          <p:nvPr>
            <p:ph idx="1"/>
          </p:nvPr>
        </p:nvSpPr>
        <p:spPr>
          <a:xfrm>
            <a:off x="609906" y="2340864"/>
            <a:ext cx="3568661" cy="3634486"/>
          </a:xfrm>
        </p:spPr>
        <p:txBody>
          <a:bodyPr>
            <a:normAutofit/>
          </a:bodyPr>
          <a:lstStyle/>
          <a:p>
            <a:r>
              <a:rPr lang="en-US"/>
              <a:t>It is a structured collection of data </a:t>
            </a:r>
          </a:p>
          <a:p>
            <a:r>
              <a:rPr lang="en-US"/>
              <a:t>Organized in rows and columns</a:t>
            </a:r>
          </a:p>
          <a:p>
            <a:r>
              <a:rPr lang="en-US"/>
              <a:t>Each row has a unique ID to identify itself</a:t>
            </a:r>
          </a:p>
        </p:txBody>
      </p:sp>
      <p:pic>
        <p:nvPicPr>
          <p:cNvPr id="3074" name="Picture 2" descr="SQL Server SELECT">
            <a:extLst>
              <a:ext uri="{FF2B5EF4-FFF2-40B4-BE49-F238E27FC236}">
                <a16:creationId xmlns:a16="http://schemas.microsoft.com/office/drawing/2014/main" id="{B23EEDD3-7569-B2BE-D8F8-F9A245EDC81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5487"/>
          <a:stretch/>
        </p:blipFill>
        <p:spPr bwMode="auto">
          <a:xfrm>
            <a:off x="4654296" y="2147293"/>
            <a:ext cx="6735272" cy="2382920"/>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4E6F0B6-24AF-2CDA-53C5-D6A3633A6FB8}"/>
              </a:ext>
            </a:extLst>
          </p:cNvPr>
          <p:cNvSpPr txBox="1"/>
          <p:nvPr/>
        </p:nvSpPr>
        <p:spPr>
          <a:xfrm>
            <a:off x="4654296" y="4653569"/>
            <a:ext cx="6100996" cy="261610"/>
          </a:xfrm>
          <a:prstGeom prst="rect">
            <a:avLst/>
          </a:prstGeom>
          <a:noFill/>
        </p:spPr>
        <p:txBody>
          <a:bodyPr wrap="square">
            <a:spAutoFit/>
          </a:bodyPr>
          <a:lstStyle/>
          <a:p>
            <a:r>
              <a:rPr lang="en-US" sz="1100" dirty="0"/>
              <a:t>https://</a:t>
            </a:r>
            <a:r>
              <a:rPr lang="en-US" sz="1100" dirty="0" err="1"/>
              <a:t>www.sqlservertutorial.net</a:t>
            </a:r>
            <a:r>
              <a:rPr lang="en-US" sz="1100" dirty="0"/>
              <a:t>/</a:t>
            </a:r>
            <a:r>
              <a:rPr lang="en-US" sz="1100" dirty="0" err="1"/>
              <a:t>sql</a:t>
            </a:r>
            <a:r>
              <a:rPr lang="en-US" sz="1100" dirty="0"/>
              <a:t>-server-basics/</a:t>
            </a:r>
            <a:r>
              <a:rPr lang="en-US" sz="1100" dirty="0" err="1"/>
              <a:t>sql</a:t>
            </a:r>
            <a:r>
              <a:rPr lang="en-US" sz="1100" dirty="0"/>
              <a:t>-server-select/</a:t>
            </a:r>
          </a:p>
        </p:txBody>
      </p:sp>
    </p:spTree>
    <p:extLst>
      <p:ext uri="{BB962C8B-B14F-4D97-AF65-F5344CB8AC3E}">
        <p14:creationId xmlns:p14="http://schemas.microsoft.com/office/powerpoint/2010/main" val="1202065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EC13390-42C5-FC05-E979-DD95DCDD5D02}"/>
            </a:ext>
          </a:extLst>
        </p:cNvPr>
        <p:cNvGrpSpPr/>
        <p:nvPr/>
      </p:nvGrpSpPr>
      <p:grpSpPr>
        <a:xfrm>
          <a:off x="0" y="0"/>
          <a:ext cx="0" cy="0"/>
          <a:chOff x="0" y="0"/>
          <a:chExt cx="0" cy="0"/>
        </a:xfrm>
      </p:grpSpPr>
      <p:sp>
        <p:nvSpPr>
          <p:cNvPr id="17" name="Rectangle 16">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A1B7506-5463-6F67-F3E7-52091D82D547}"/>
              </a:ext>
            </a:extLst>
          </p:cNvPr>
          <p:cNvSpPr>
            <a:spLocks noGrp="1"/>
          </p:cNvSpPr>
          <p:nvPr>
            <p:ph type="title"/>
          </p:nvPr>
        </p:nvSpPr>
        <p:spPr>
          <a:xfrm>
            <a:off x="609906" y="702155"/>
            <a:ext cx="3568661" cy="1269713"/>
          </a:xfrm>
        </p:spPr>
        <p:txBody>
          <a:bodyPr>
            <a:normAutofit/>
          </a:bodyPr>
          <a:lstStyle/>
          <a:p>
            <a:r>
              <a:rPr lang="en-US"/>
              <a:t>What is an Attribute?</a:t>
            </a:r>
          </a:p>
        </p:txBody>
      </p:sp>
      <p:sp>
        <p:nvSpPr>
          <p:cNvPr id="19" name="Rectangle 18">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DD283D2D-267F-9006-B1CB-79498B44B9E5}"/>
              </a:ext>
            </a:extLst>
          </p:cNvPr>
          <p:cNvSpPr>
            <a:spLocks noGrp="1"/>
          </p:cNvSpPr>
          <p:nvPr>
            <p:ph idx="1"/>
          </p:nvPr>
        </p:nvSpPr>
        <p:spPr>
          <a:xfrm>
            <a:off x="609906" y="2340864"/>
            <a:ext cx="3568661" cy="3634486"/>
          </a:xfrm>
        </p:spPr>
        <p:txBody>
          <a:bodyPr>
            <a:normAutofit/>
          </a:bodyPr>
          <a:lstStyle/>
          <a:p>
            <a:r>
              <a:rPr lang="en-US" dirty="0"/>
              <a:t>Column of the table</a:t>
            </a:r>
          </a:p>
          <a:p>
            <a:r>
              <a:rPr lang="en-US" dirty="0"/>
              <a:t>Value to describe a specific member</a:t>
            </a:r>
          </a:p>
          <a:p>
            <a:r>
              <a:rPr lang="en-US" dirty="0"/>
              <a:t>Here, </a:t>
            </a:r>
            <a:r>
              <a:rPr lang="en-US" dirty="0" err="1">
                <a:solidFill>
                  <a:srgbClr val="0070C0"/>
                </a:solidFill>
              </a:rPr>
              <a:t>first_name</a:t>
            </a:r>
            <a:r>
              <a:rPr lang="en-US" dirty="0">
                <a:solidFill>
                  <a:srgbClr val="0070C0"/>
                </a:solidFill>
              </a:rPr>
              <a:t>, </a:t>
            </a:r>
            <a:r>
              <a:rPr lang="en-US" dirty="0" err="1">
                <a:solidFill>
                  <a:srgbClr val="0070C0"/>
                </a:solidFill>
              </a:rPr>
              <a:t>last_name</a:t>
            </a:r>
            <a:r>
              <a:rPr lang="en-US" dirty="0">
                <a:solidFill>
                  <a:srgbClr val="0070C0"/>
                </a:solidFill>
              </a:rPr>
              <a:t>, phone,</a:t>
            </a:r>
            <a:r>
              <a:rPr lang="en-US" dirty="0"/>
              <a:t> etc.</a:t>
            </a:r>
          </a:p>
        </p:txBody>
      </p:sp>
      <p:pic>
        <p:nvPicPr>
          <p:cNvPr id="5" name="Picture 2" descr="SQL Server SELECT">
            <a:extLst>
              <a:ext uri="{FF2B5EF4-FFF2-40B4-BE49-F238E27FC236}">
                <a16:creationId xmlns:a16="http://schemas.microsoft.com/office/drawing/2014/main" id="{D09EFE34-2ADA-6CAD-4FDC-4D7B6F8C967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5487"/>
          <a:stretch/>
        </p:blipFill>
        <p:spPr bwMode="auto">
          <a:xfrm>
            <a:off x="4654296" y="2147293"/>
            <a:ext cx="6735272" cy="2382920"/>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579641B-F89B-B9BE-6C00-EE62D7B36048}"/>
              </a:ext>
            </a:extLst>
          </p:cNvPr>
          <p:cNvSpPr txBox="1"/>
          <p:nvPr/>
        </p:nvSpPr>
        <p:spPr>
          <a:xfrm>
            <a:off x="4654296" y="4653569"/>
            <a:ext cx="6100996" cy="261610"/>
          </a:xfrm>
          <a:prstGeom prst="rect">
            <a:avLst/>
          </a:prstGeom>
          <a:noFill/>
        </p:spPr>
        <p:txBody>
          <a:bodyPr wrap="square">
            <a:spAutoFit/>
          </a:bodyPr>
          <a:lstStyle/>
          <a:p>
            <a:r>
              <a:rPr lang="en-US" sz="1100" dirty="0"/>
              <a:t>https://</a:t>
            </a:r>
            <a:r>
              <a:rPr lang="en-US" sz="1100" dirty="0" err="1"/>
              <a:t>www.sqlservertutorial.net</a:t>
            </a:r>
            <a:r>
              <a:rPr lang="en-US" sz="1100" dirty="0"/>
              <a:t>/</a:t>
            </a:r>
            <a:r>
              <a:rPr lang="en-US" sz="1100" dirty="0" err="1"/>
              <a:t>sql</a:t>
            </a:r>
            <a:r>
              <a:rPr lang="en-US" sz="1100" dirty="0"/>
              <a:t>-server-basics/</a:t>
            </a:r>
            <a:r>
              <a:rPr lang="en-US" sz="1100" dirty="0" err="1"/>
              <a:t>sql</a:t>
            </a:r>
            <a:r>
              <a:rPr lang="en-US" sz="1100" dirty="0"/>
              <a:t>-server-select/</a:t>
            </a:r>
          </a:p>
        </p:txBody>
      </p:sp>
    </p:spTree>
    <p:extLst>
      <p:ext uri="{BB962C8B-B14F-4D97-AF65-F5344CB8AC3E}">
        <p14:creationId xmlns:p14="http://schemas.microsoft.com/office/powerpoint/2010/main" val="508939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0100BE6-B2A7-559C-4690-4B0A6C8FD8A7}"/>
            </a:ext>
          </a:extLst>
        </p:cNvPr>
        <p:cNvGrpSpPr/>
        <p:nvPr/>
      </p:nvGrpSpPr>
      <p:grpSpPr>
        <a:xfrm>
          <a:off x="0" y="0"/>
          <a:ext cx="0" cy="0"/>
          <a:chOff x="0" y="0"/>
          <a:chExt cx="0" cy="0"/>
        </a:xfrm>
      </p:grpSpPr>
      <p:sp>
        <p:nvSpPr>
          <p:cNvPr id="5127" name="Rectangle 5126">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B69266C-E672-9A2B-F31B-E0694B7981DC}"/>
              </a:ext>
            </a:extLst>
          </p:cNvPr>
          <p:cNvSpPr>
            <a:spLocks noGrp="1"/>
          </p:cNvSpPr>
          <p:nvPr>
            <p:ph type="title"/>
          </p:nvPr>
        </p:nvSpPr>
        <p:spPr>
          <a:xfrm>
            <a:off x="609906" y="702155"/>
            <a:ext cx="3568661" cy="1269713"/>
          </a:xfrm>
        </p:spPr>
        <p:txBody>
          <a:bodyPr>
            <a:normAutofit/>
          </a:bodyPr>
          <a:lstStyle/>
          <a:p>
            <a:r>
              <a:rPr lang="en-US" dirty="0"/>
              <a:t>What is Database Schema?</a:t>
            </a:r>
          </a:p>
        </p:txBody>
      </p:sp>
      <p:sp>
        <p:nvSpPr>
          <p:cNvPr id="5129" name="Rectangle 5128">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9801A0B2-94AB-89C3-8B6D-E9C0E4B3BFE6}"/>
              </a:ext>
            </a:extLst>
          </p:cNvPr>
          <p:cNvSpPr>
            <a:spLocks noGrp="1"/>
          </p:cNvSpPr>
          <p:nvPr>
            <p:ph idx="1"/>
          </p:nvPr>
        </p:nvSpPr>
        <p:spPr>
          <a:xfrm>
            <a:off x="609906" y="2340864"/>
            <a:ext cx="3568661" cy="3634486"/>
          </a:xfrm>
        </p:spPr>
        <p:txBody>
          <a:bodyPr>
            <a:normAutofit/>
          </a:bodyPr>
          <a:lstStyle/>
          <a:p>
            <a:r>
              <a:rPr lang="en-US"/>
              <a:t>Structure of database in RDBMS</a:t>
            </a:r>
          </a:p>
          <a:p>
            <a:r>
              <a:rPr lang="en-US"/>
              <a:t>Blueprint of the actual database</a:t>
            </a:r>
          </a:p>
          <a:p>
            <a:r>
              <a:rPr lang="en-US"/>
              <a:t>Defines, tables, attributes and relationships.</a:t>
            </a:r>
          </a:p>
        </p:txBody>
      </p:sp>
      <p:pic>
        <p:nvPicPr>
          <p:cNvPr id="5122" name="Picture 2" descr="mysql - How to connect each person in a table to another table respectively  in a database? - Stack Overflow">
            <a:extLst>
              <a:ext uri="{FF2B5EF4-FFF2-40B4-BE49-F238E27FC236}">
                <a16:creationId xmlns:a16="http://schemas.microsoft.com/office/drawing/2014/main" id="{D7DE57F3-6723-7BD3-80C5-B4A8FE6962B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713869"/>
            <a:ext cx="6735272" cy="32497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44E6B22-CAEA-37A0-3E45-4E8BD8AA28C1}"/>
              </a:ext>
            </a:extLst>
          </p:cNvPr>
          <p:cNvSpPr txBox="1"/>
          <p:nvPr/>
        </p:nvSpPr>
        <p:spPr>
          <a:xfrm>
            <a:off x="4661941" y="5276538"/>
            <a:ext cx="6735272" cy="430887"/>
          </a:xfrm>
          <a:prstGeom prst="rect">
            <a:avLst/>
          </a:prstGeom>
          <a:noFill/>
        </p:spPr>
        <p:txBody>
          <a:bodyPr wrap="square" rtlCol="0">
            <a:spAutoFit/>
          </a:bodyPr>
          <a:lstStyle/>
          <a:p>
            <a:r>
              <a:rPr lang="en-US" sz="1100" dirty="0"/>
              <a:t>https://</a:t>
            </a:r>
            <a:r>
              <a:rPr lang="en-US" sz="1100" dirty="0" err="1"/>
              <a:t>stackoverflow.com</a:t>
            </a:r>
            <a:r>
              <a:rPr lang="en-US" sz="1100" dirty="0"/>
              <a:t>/questions/42217521/how-to-connect-each-person-in-a-table-to-another-table-respectively-in-a-databas</a:t>
            </a:r>
          </a:p>
        </p:txBody>
      </p:sp>
    </p:spTree>
    <p:extLst>
      <p:ext uri="{BB962C8B-B14F-4D97-AF65-F5344CB8AC3E}">
        <p14:creationId xmlns:p14="http://schemas.microsoft.com/office/powerpoint/2010/main" val="3281362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F4EA3-2219-21A2-B96E-A44C24220AD7}"/>
              </a:ext>
            </a:extLst>
          </p:cNvPr>
          <p:cNvSpPr>
            <a:spLocks noGrp="1"/>
          </p:cNvSpPr>
          <p:nvPr>
            <p:ph type="title"/>
          </p:nvPr>
        </p:nvSpPr>
        <p:spPr/>
        <p:txBody>
          <a:bodyPr>
            <a:normAutofit/>
          </a:bodyPr>
          <a:lstStyle/>
          <a:p>
            <a:r>
              <a:rPr lang="en-US" sz="4000" dirty="0"/>
              <a:t>ER Model – entity relationship Model</a:t>
            </a:r>
          </a:p>
        </p:txBody>
      </p:sp>
      <p:sp>
        <p:nvSpPr>
          <p:cNvPr id="3" name="Content Placeholder 2">
            <a:extLst>
              <a:ext uri="{FF2B5EF4-FFF2-40B4-BE49-F238E27FC236}">
                <a16:creationId xmlns:a16="http://schemas.microsoft.com/office/drawing/2014/main" id="{FC469658-A01E-76CE-D9C0-4E63C34B983C}"/>
              </a:ext>
            </a:extLst>
          </p:cNvPr>
          <p:cNvSpPr>
            <a:spLocks noGrp="1"/>
          </p:cNvSpPr>
          <p:nvPr>
            <p:ph idx="1"/>
          </p:nvPr>
        </p:nvSpPr>
        <p:spPr/>
        <p:txBody>
          <a:bodyPr>
            <a:normAutofit/>
          </a:bodyPr>
          <a:lstStyle/>
          <a:p>
            <a:r>
              <a:rPr lang="en-US" sz="2400" dirty="0"/>
              <a:t>Designing database schema – all different tables and attributes in the table</a:t>
            </a:r>
          </a:p>
          <a:p>
            <a:r>
              <a:rPr lang="en-US" sz="2400" dirty="0"/>
              <a:t>Defining relationships among them</a:t>
            </a:r>
          </a:p>
          <a:p>
            <a:r>
              <a:rPr lang="en-US" sz="2400" dirty="0"/>
              <a:t>Middleman between actual database implemented and the business requirements</a:t>
            </a:r>
          </a:p>
          <a:p>
            <a:r>
              <a:rPr lang="en-US" sz="2400" dirty="0"/>
              <a:t>Map out entities, attributes and relationships</a:t>
            </a:r>
          </a:p>
        </p:txBody>
      </p:sp>
    </p:spTree>
    <p:extLst>
      <p:ext uri="{BB962C8B-B14F-4D97-AF65-F5344CB8AC3E}">
        <p14:creationId xmlns:p14="http://schemas.microsoft.com/office/powerpoint/2010/main" val="3653232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03BA6-4A0A-EDEC-5E21-3C89A4631FEE}"/>
              </a:ext>
            </a:extLst>
          </p:cNvPr>
          <p:cNvSpPr>
            <a:spLocks noGrp="1"/>
          </p:cNvSpPr>
          <p:nvPr>
            <p:ph type="title"/>
          </p:nvPr>
        </p:nvSpPr>
        <p:spPr/>
        <p:txBody>
          <a:bodyPr>
            <a:normAutofit/>
          </a:bodyPr>
          <a:lstStyle/>
          <a:p>
            <a:r>
              <a:rPr lang="en-US" sz="4000" dirty="0"/>
              <a:t>Business Requirement</a:t>
            </a:r>
          </a:p>
        </p:txBody>
      </p:sp>
      <p:sp>
        <p:nvSpPr>
          <p:cNvPr id="3" name="Content Placeholder 2">
            <a:extLst>
              <a:ext uri="{FF2B5EF4-FFF2-40B4-BE49-F238E27FC236}">
                <a16:creationId xmlns:a16="http://schemas.microsoft.com/office/drawing/2014/main" id="{760CF99D-E8F3-F112-9E39-160A51DB67C1}"/>
              </a:ext>
            </a:extLst>
          </p:cNvPr>
          <p:cNvSpPr>
            <a:spLocks noGrp="1"/>
          </p:cNvSpPr>
          <p:nvPr>
            <p:ph idx="1"/>
          </p:nvPr>
        </p:nvSpPr>
        <p:spPr/>
        <p:txBody>
          <a:bodyPr/>
          <a:lstStyle/>
          <a:p>
            <a:pPr marL="0" indent="0">
              <a:buNone/>
            </a:pPr>
            <a:r>
              <a:rPr lang="en-US" sz="2400" dirty="0"/>
              <a:t>The school system must maintain a database of students, capturing essential details such as their first name, last name, GPA, and a unique student number. Students can enroll in multiple classes, and each class can accommodate multiple students, reflecting a many-to-many relationship. For each class a student takes, their grades should be recorded to track academic performance. Additionally, classes may vary in structure, as some will include exams while others will not. This structure should support flexibility and accuracy in tracking academic records and class configurations.</a:t>
            </a:r>
          </a:p>
          <a:p>
            <a:endParaRPr lang="en-US" dirty="0"/>
          </a:p>
        </p:txBody>
      </p:sp>
    </p:spTree>
    <p:extLst>
      <p:ext uri="{BB962C8B-B14F-4D97-AF65-F5344CB8AC3E}">
        <p14:creationId xmlns:p14="http://schemas.microsoft.com/office/powerpoint/2010/main" val="25091476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E31A7-1FE8-C585-16DA-E4AFDDBA2398}"/>
              </a:ext>
            </a:extLst>
          </p:cNvPr>
          <p:cNvSpPr>
            <a:spLocks noGrp="1"/>
          </p:cNvSpPr>
          <p:nvPr>
            <p:ph type="title"/>
          </p:nvPr>
        </p:nvSpPr>
        <p:spPr/>
        <p:txBody>
          <a:bodyPr>
            <a:normAutofit/>
          </a:bodyPr>
          <a:lstStyle/>
          <a:p>
            <a:r>
              <a:rPr lang="en-US" sz="4000" dirty="0"/>
              <a:t>Problem statement</a:t>
            </a:r>
          </a:p>
        </p:txBody>
      </p:sp>
      <p:sp>
        <p:nvSpPr>
          <p:cNvPr id="3" name="Content Placeholder 2">
            <a:extLst>
              <a:ext uri="{FF2B5EF4-FFF2-40B4-BE49-F238E27FC236}">
                <a16:creationId xmlns:a16="http://schemas.microsoft.com/office/drawing/2014/main" id="{C75E8A4F-276B-3583-A7AF-5263A12C426D}"/>
              </a:ext>
            </a:extLst>
          </p:cNvPr>
          <p:cNvSpPr>
            <a:spLocks noGrp="1"/>
          </p:cNvSpPr>
          <p:nvPr>
            <p:ph idx="1"/>
          </p:nvPr>
        </p:nvSpPr>
        <p:spPr/>
        <p:txBody>
          <a:bodyPr>
            <a:normAutofit/>
          </a:bodyPr>
          <a:lstStyle/>
          <a:p>
            <a:r>
              <a:rPr lang="en-US" sz="2400" dirty="0"/>
              <a:t>A school has many students.</a:t>
            </a:r>
          </a:p>
          <a:p>
            <a:r>
              <a:rPr lang="en-US" sz="2400" dirty="0"/>
              <a:t>Each student has multiple attributes like first name, last name, GPA, student number. </a:t>
            </a:r>
          </a:p>
          <a:p>
            <a:r>
              <a:rPr lang="en-US" sz="2400" dirty="0"/>
              <a:t>Each student can take multiple classes and classes can contain multiple students.</a:t>
            </a:r>
          </a:p>
          <a:p>
            <a:r>
              <a:rPr lang="en-US" sz="2400" dirty="0"/>
              <a:t>A student will get a grade for the classes they take.</a:t>
            </a:r>
          </a:p>
          <a:p>
            <a:r>
              <a:rPr lang="en-US" sz="2400" dirty="0"/>
              <a:t>Some classes will have exams, and some might not.</a:t>
            </a:r>
          </a:p>
        </p:txBody>
      </p:sp>
    </p:spTree>
    <p:extLst>
      <p:ext uri="{BB962C8B-B14F-4D97-AF65-F5344CB8AC3E}">
        <p14:creationId xmlns:p14="http://schemas.microsoft.com/office/powerpoint/2010/main" val="12349935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10458-F85F-D393-7E2E-DB6A0AD60B4A}"/>
              </a:ext>
            </a:extLst>
          </p:cNvPr>
          <p:cNvSpPr>
            <a:spLocks noGrp="1"/>
          </p:cNvSpPr>
          <p:nvPr>
            <p:ph type="title"/>
          </p:nvPr>
        </p:nvSpPr>
        <p:spPr/>
        <p:txBody>
          <a:bodyPr>
            <a:normAutofit/>
          </a:bodyPr>
          <a:lstStyle/>
          <a:p>
            <a:r>
              <a:rPr lang="en-US" sz="4000" dirty="0"/>
              <a:t>solution</a:t>
            </a:r>
          </a:p>
        </p:txBody>
      </p:sp>
      <p:sp>
        <p:nvSpPr>
          <p:cNvPr id="3" name="Content Placeholder 2">
            <a:extLst>
              <a:ext uri="{FF2B5EF4-FFF2-40B4-BE49-F238E27FC236}">
                <a16:creationId xmlns:a16="http://schemas.microsoft.com/office/drawing/2014/main" id="{650E4583-C71A-FFF1-D555-C2FD6F5EA953}"/>
              </a:ext>
            </a:extLst>
          </p:cNvPr>
          <p:cNvSpPr>
            <a:spLocks noGrp="1"/>
          </p:cNvSpPr>
          <p:nvPr>
            <p:ph idx="1"/>
          </p:nvPr>
        </p:nvSpPr>
        <p:spPr/>
        <p:txBody>
          <a:bodyPr>
            <a:normAutofit/>
          </a:bodyPr>
          <a:lstStyle/>
          <a:p>
            <a:pPr marL="0" indent="0">
              <a:buNone/>
            </a:pPr>
            <a:r>
              <a:rPr lang="en-US" sz="8800" dirty="0"/>
              <a:t>Build an ER Model!</a:t>
            </a:r>
          </a:p>
        </p:txBody>
      </p:sp>
    </p:spTree>
    <p:extLst>
      <p:ext uri="{BB962C8B-B14F-4D97-AF65-F5344CB8AC3E}">
        <p14:creationId xmlns:p14="http://schemas.microsoft.com/office/powerpoint/2010/main" val="3958297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5C9BE-F3F4-444F-0352-1043692FACC6}"/>
              </a:ext>
            </a:extLst>
          </p:cNvPr>
          <p:cNvSpPr>
            <a:spLocks noGrp="1"/>
          </p:cNvSpPr>
          <p:nvPr>
            <p:ph type="title"/>
          </p:nvPr>
        </p:nvSpPr>
        <p:spPr/>
        <p:txBody>
          <a:bodyPr>
            <a:normAutofit/>
          </a:bodyPr>
          <a:lstStyle/>
          <a:p>
            <a:r>
              <a:rPr lang="en-US" sz="4000" dirty="0"/>
              <a:t>Entity</a:t>
            </a:r>
          </a:p>
        </p:txBody>
      </p:sp>
      <p:sp>
        <p:nvSpPr>
          <p:cNvPr id="3" name="Content Placeholder 2">
            <a:extLst>
              <a:ext uri="{FF2B5EF4-FFF2-40B4-BE49-F238E27FC236}">
                <a16:creationId xmlns:a16="http://schemas.microsoft.com/office/drawing/2014/main" id="{9804B514-AB3B-E848-CCB2-2168D0E9600E}"/>
              </a:ext>
            </a:extLst>
          </p:cNvPr>
          <p:cNvSpPr>
            <a:spLocks noGrp="1"/>
          </p:cNvSpPr>
          <p:nvPr>
            <p:ph idx="1"/>
          </p:nvPr>
        </p:nvSpPr>
        <p:spPr/>
        <p:txBody>
          <a:bodyPr>
            <a:normAutofit/>
          </a:bodyPr>
          <a:lstStyle/>
          <a:p>
            <a:r>
              <a:rPr lang="en-US" sz="2400" dirty="0"/>
              <a:t>A thing or an object that can be defined and have stored information</a:t>
            </a:r>
          </a:p>
          <a:p>
            <a:r>
              <a:rPr lang="en-US" sz="2400" dirty="0"/>
              <a:t>Think of them as nouns</a:t>
            </a:r>
          </a:p>
          <a:p>
            <a:r>
              <a:rPr lang="en-US" sz="2400" dirty="0"/>
              <a:t>They are formed into tables</a:t>
            </a:r>
          </a:p>
          <a:p>
            <a:r>
              <a:rPr lang="en-US" sz="2400" dirty="0"/>
              <a:t>Example: student, teacher, professor, department, etc.</a:t>
            </a:r>
          </a:p>
        </p:txBody>
      </p:sp>
      <p:sp>
        <p:nvSpPr>
          <p:cNvPr id="4" name="Rectangle 3">
            <a:extLst>
              <a:ext uri="{FF2B5EF4-FFF2-40B4-BE49-F238E27FC236}">
                <a16:creationId xmlns:a16="http://schemas.microsoft.com/office/drawing/2014/main" id="{9F6AF4C4-4D53-5B80-C408-921AEA449CD8}"/>
              </a:ext>
            </a:extLst>
          </p:cNvPr>
          <p:cNvSpPr/>
          <p:nvPr/>
        </p:nvSpPr>
        <p:spPr>
          <a:xfrm>
            <a:off x="8789158" y="4967785"/>
            <a:ext cx="2043725" cy="62779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Student</a:t>
            </a:r>
            <a:endParaRPr lang="en-US" dirty="0"/>
          </a:p>
        </p:txBody>
      </p:sp>
    </p:spTree>
    <p:extLst>
      <p:ext uri="{BB962C8B-B14F-4D97-AF65-F5344CB8AC3E}">
        <p14:creationId xmlns:p14="http://schemas.microsoft.com/office/powerpoint/2010/main" val="2082365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A41DB2-7467-4348-4812-F734C2DF7B6A}"/>
              </a:ext>
            </a:extLst>
          </p:cNvPr>
          <p:cNvSpPr>
            <a:spLocks noGrp="1"/>
          </p:cNvSpPr>
          <p:nvPr>
            <p:ph type="title"/>
          </p:nvPr>
        </p:nvSpPr>
        <p:spPr>
          <a:xfrm>
            <a:off x="581193" y="702156"/>
            <a:ext cx="6309003" cy="1013800"/>
          </a:xfrm>
        </p:spPr>
        <p:txBody>
          <a:bodyPr>
            <a:normAutofit/>
          </a:bodyPr>
          <a:lstStyle/>
          <a:p>
            <a:r>
              <a:rPr lang="en-US" sz="4000" dirty="0">
                <a:solidFill>
                  <a:schemeClr val="tx2"/>
                </a:solidFill>
              </a:rPr>
              <a:t>notes</a:t>
            </a:r>
            <a:endParaRPr lang="en-US" dirty="0">
              <a:solidFill>
                <a:schemeClr val="tx2"/>
              </a:solidFill>
            </a:endParaRPr>
          </a:p>
        </p:txBody>
      </p:sp>
      <p:sp>
        <p:nvSpPr>
          <p:cNvPr id="12" name="Rectangle 11">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6F7A0DED-2689-6B3D-52D9-82638A57A851}"/>
              </a:ext>
            </a:extLst>
          </p:cNvPr>
          <p:cNvSpPr>
            <a:spLocks noGrp="1"/>
          </p:cNvSpPr>
          <p:nvPr>
            <p:ph idx="1"/>
          </p:nvPr>
        </p:nvSpPr>
        <p:spPr>
          <a:xfrm>
            <a:off x="581194" y="1896533"/>
            <a:ext cx="6309003" cy="3962266"/>
          </a:xfrm>
        </p:spPr>
        <p:txBody>
          <a:bodyPr>
            <a:normAutofit/>
          </a:bodyPr>
          <a:lstStyle/>
          <a:p>
            <a:r>
              <a:rPr lang="en-US" sz="2400" dirty="0">
                <a:solidFill>
                  <a:schemeClr val="tx2"/>
                </a:solidFill>
              </a:rPr>
              <a:t>You can take it the way you like or refer to my slides</a:t>
            </a:r>
          </a:p>
          <a:p>
            <a:r>
              <a:rPr lang="en-US" sz="2400" dirty="0">
                <a:solidFill>
                  <a:schemeClr val="tx2"/>
                </a:solidFill>
              </a:rPr>
              <a:t>To make ER diagram use link - </a:t>
            </a:r>
            <a:r>
              <a:rPr lang="en-US" sz="2400" dirty="0">
                <a:solidFill>
                  <a:schemeClr val="tx2"/>
                </a:solidFill>
                <a:hlinkClick r:id="rId3"/>
              </a:rPr>
              <a:t>https://drawsql.app/diagrams</a:t>
            </a:r>
            <a:r>
              <a:rPr lang="en-US" sz="2400" dirty="0">
                <a:solidFill>
                  <a:schemeClr val="tx2"/>
                </a:solidFill>
              </a:rPr>
              <a:t> </a:t>
            </a:r>
          </a:p>
          <a:p>
            <a:r>
              <a:rPr lang="en-US" sz="2400" dirty="0">
                <a:solidFill>
                  <a:schemeClr val="tx2"/>
                </a:solidFill>
              </a:rPr>
              <a:t>ER Model - </a:t>
            </a:r>
            <a:r>
              <a:rPr lang="en-US" sz="2400" dirty="0">
                <a:solidFill>
                  <a:schemeClr val="tx2"/>
                </a:solidFill>
                <a:hlinkClick r:id="rId4"/>
              </a:rPr>
              <a:t>https://erdplus.com/</a:t>
            </a:r>
            <a:r>
              <a:rPr lang="en-US" sz="2400" dirty="0">
                <a:solidFill>
                  <a:schemeClr val="tx2"/>
                </a:solidFill>
              </a:rPr>
              <a:t> </a:t>
            </a:r>
          </a:p>
        </p:txBody>
      </p:sp>
      <p:pic>
        <p:nvPicPr>
          <p:cNvPr id="5" name="Picture 4" descr="A close-up of a spiral notebook&#10;&#10;Description automatically generated">
            <a:extLst>
              <a:ext uri="{FF2B5EF4-FFF2-40B4-BE49-F238E27FC236}">
                <a16:creationId xmlns:a16="http://schemas.microsoft.com/office/drawing/2014/main" id="{B9216B0E-C66B-0795-7762-F7C1B95EB1C7}"/>
              </a:ext>
            </a:extLst>
          </p:cNvPr>
          <p:cNvPicPr>
            <a:picLocks noChangeAspect="1"/>
          </p:cNvPicPr>
          <p:nvPr/>
        </p:nvPicPr>
        <p:blipFill>
          <a:blip r:embed="rId5">
            <a:extLst>
              <a:ext uri="{837473B0-CC2E-450A-ABE3-18F120FF3D39}">
                <a1611:picAttrSrcUrl xmlns:a1611="http://schemas.microsoft.com/office/drawing/2016/11/main" r:id="rId6"/>
              </a:ext>
            </a:extLst>
          </a:blip>
          <a:srcRect l="32238" r="22301" b="-1"/>
          <a:stretch/>
        </p:blipFill>
        <p:spPr>
          <a:xfrm>
            <a:off x="7521283" y="10"/>
            <a:ext cx="4670717" cy="6857990"/>
          </a:xfrm>
          <a:prstGeom prst="rect">
            <a:avLst/>
          </a:prstGeom>
        </p:spPr>
      </p:pic>
    </p:spTree>
    <p:extLst>
      <p:ext uri="{BB962C8B-B14F-4D97-AF65-F5344CB8AC3E}">
        <p14:creationId xmlns:p14="http://schemas.microsoft.com/office/powerpoint/2010/main" val="20598175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9CDAC-C392-F36E-0B21-E8AB96E5FE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4E1ED1-54DF-23A0-2426-942D0BE190B5}"/>
              </a:ext>
            </a:extLst>
          </p:cNvPr>
          <p:cNvSpPr>
            <a:spLocks noGrp="1"/>
          </p:cNvSpPr>
          <p:nvPr>
            <p:ph type="title"/>
          </p:nvPr>
        </p:nvSpPr>
        <p:spPr/>
        <p:txBody>
          <a:bodyPr>
            <a:normAutofit/>
          </a:bodyPr>
          <a:lstStyle/>
          <a:p>
            <a:r>
              <a:rPr lang="en-US" sz="4000" dirty="0"/>
              <a:t>Entity attributes</a:t>
            </a:r>
          </a:p>
        </p:txBody>
      </p:sp>
      <p:sp>
        <p:nvSpPr>
          <p:cNvPr id="3" name="Content Placeholder 2">
            <a:extLst>
              <a:ext uri="{FF2B5EF4-FFF2-40B4-BE49-F238E27FC236}">
                <a16:creationId xmlns:a16="http://schemas.microsoft.com/office/drawing/2014/main" id="{9D094348-A97A-379E-E9A5-082FCB00588B}"/>
              </a:ext>
            </a:extLst>
          </p:cNvPr>
          <p:cNvSpPr>
            <a:spLocks noGrp="1"/>
          </p:cNvSpPr>
          <p:nvPr>
            <p:ph idx="1"/>
          </p:nvPr>
        </p:nvSpPr>
        <p:spPr/>
        <p:txBody>
          <a:bodyPr>
            <a:normAutofit/>
          </a:bodyPr>
          <a:lstStyle/>
          <a:p>
            <a:r>
              <a:rPr lang="en-US" sz="2400" dirty="0"/>
              <a:t>Specific information about the entity</a:t>
            </a:r>
          </a:p>
          <a:p>
            <a:r>
              <a:rPr lang="en-US" sz="2400" dirty="0"/>
              <a:t>They describe the entity</a:t>
            </a:r>
          </a:p>
          <a:p>
            <a:r>
              <a:rPr lang="en-US" sz="2400" dirty="0"/>
              <a:t>Columns of the table</a:t>
            </a:r>
          </a:p>
        </p:txBody>
      </p:sp>
      <p:sp>
        <p:nvSpPr>
          <p:cNvPr id="5" name="Rectangle 4">
            <a:extLst>
              <a:ext uri="{FF2B5EF4-FFF2-40B4-BE49-F238E27FC236}">
                <a16:creationId xmlns:a16="http://schemas.microsoft.com/office/drawing/2014/main" id="{60F2F2EF-3C94-87AD-0093-2AA893EF476E}"/>
              </a:ext>
            </a:extLst>
          </p:cNvPr>
          <p:cNvSpPr/>
          <p:nvPr/>
        </p:nvSpPr>
        <p:spPr>
          <a:xfrm>
            <a:off x="8792543" y="5113352"/>
            <a:ext cx="2006221" cy="59301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Student</a:t>
            </a:r>
            <a:endParaRPr lang="en-US" dirty="0"/>
          </a:p>
        </p:txBody>
      </p:sp>
      <p:cxnSp>
        <p:nvCxnSpPr>
          <p:cNvPr id="10" name="Straight Connector 9">
            <a:extLst>
              <a:ext uri="{FF2B5EF4-FFF2-40B4-BE49-F238E27FC236}">
                <a16:creationId xmlns:a16="http://schemas.microsoft.com/office/drawing/2014/main" id="{1F71EADF-CA82-B498-1BFF-75DD9A449A12}"/>
              </a:ext>
            </a:extLst>
          </p:cNvPr>
          <p:cNvCxnSpPr>
            <a:cxnSpLocks/>
            <a:stCxn id="5" idx="0"/>
            <a:endCxn id="11" idx="4"/>
          </p:cNvCxnSpPr>
          <p:nvPr/>
        </p:nvCxnSpPr>
        <p:spPr>
          <a:xfrm flipV="1">
            <a:off x="9795654" y="3954068"/>
            <a:ext cx="0" cy="1159284"/>
          </a:xfrm>
          <a:prstGeom prst="line">
            <a:avLst/>
          </a:prstGeom>
        </p:spPr>
        <p:style>
          <a:lnRef idx="1">
            <a:schemeClr val="dk1"/>
          </a:lnRef>
          <a:fillRef idx="0">
            <a:schemeClr val="dk1"/>
          </a:fillRef>
          <a:effectRef idx="0">
            <a:schemeClr val="dk1"/>
          </a:effectRef>
          <a:fontRef idx="minor">
            <a:schemeClr val="tx1"/>
          </a:fontRef>
        </p:style>
      </p:cxnSp>
      <p:sp>
        <p:nvSpPr>
          <p:cNvPr id="11" name="Oval 10">
            <a:extLst>
              <a:ext uri="{FF2B5EF4-FFF2-40B4-BE49-F238E27FC236}">
                <a16:creationId xmlns:a16="http://schemas.microsoft.com/office/drawing/2014/main" id="{141E6E7B-97A9-C5FE-E59B-9BA601F1454E}"/>
              </a:ext>
            </a:extLst>
          </p:cNvPr>
          <p:cNvSpPr/>
          <p:nvPr/>
        </p:nvSpPr>
        <p:spPr>
          <a:xfrm>
            <a:off x="8690185" y="3435453"/>
            <a:ext cx="2210938" cy="5186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Name</a:t>
            </a:r>
            <a:endParaRPr lang="en-US" dirty="0"/>
          </a:p>
        </p:txBody>
      </p:sp>
      <p:cxnSp>
        <p:nvCxnSpPr>
          <p:cNvPr id="15" name="Straight Connector 14">
            <a:extLst>
              <a:ext uri="{FF2B5EF4-FFF2-40B4-BE49-F238E27FC236}">
                <a16:creationId xmlns:a16="http://schemas.microsoft.com/office/drawing/2014/main" id="{B4555EE6-6F23-3334-1B9B-ACAA3840EF54}"/>
              </a:ext>
            </a:extLst>
          </p:cNvPr>
          <p:cNvCxnSpPr>
            <a:cxnSpLocks/>
            <a:stCxn id="5" idx="0"/>
            <a:endCxn id="16" idx="4"/>
          </p:cNvCxnSpPr>
          <p:nvPr/>
        </p:nvCxnSpPr>
        <p:spPr>
          <a:xfrm flipV="1">
            <a:off x="9795654" y="4629051"/>
            <a:ext cx="1207828" cy="484301"/>
          </a:xfrm>
          <a:prstGeom prst="line">
            <a:avLst/>
          </a:prstGeom>
        </p:spPr>
        <p:style>
          <a:lnRef idx="1">
            <a:schemeClr val="dk1"/>
          </a:lnRef>
          <a:fillRef idx="0">
            <a:schemeClr val="dk1"/>
          </a:fillRef>
          <a:effectRef idx="0">
            <a:schemeClr val="dk1"/>
          </a:effectRef>
          <a:fontRef idx="minor">
            <a:schemeClr val="tx1"/>
          </a:fontRef>
        </p:style>
      </p:cxnSp>
      <p:sp>
        <p:nvSpPr>
          <p:cNvPr id="16" name="Oval 15">
            <a:extLst>
              <a:ext uri="{FF2B5EF4-FFF2-40B4-BE49-F238E27FC236}">
                <a16:creationId xmlns:a16="http://schemas.microsoft.com/office/drawing/2014/main" id="{0A4A19CA-46F1-5C97-73FF-83E44F306AF3}"/>
              </a:ext>
            </a:extLst>
          </p:cNvPr>
          <p:cNvSpPr/>
          <p:nvPr/>
        </p:nvSpPr>
        <p:spPr>
          <a:xfrm>
            <a:off x="9898013" y="4110436"/>
            <a:ext cx="2210938" cy="5186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GPA</a:t>
            </a:r>
            <a:endParaRPr lang="en-US" dirty="0"/>
          </a:p>
        </p:txBody>
      </p:sp>
    </p:spTree>
    <p:extLst>
      <p:ext uri="{BB962C8B-B14F-4D97-AF65-F5344CB8AC3E}">
        <p14:creationId xmlns:p14="http://schemas.microsoft.com/office/powerpoint/2010/main" val="12721443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32DBB5-ECD5-DEA7-1A94-107F9879A6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2BBC60-2521-DAFB-D7E9-5B41CBE696A6}"/>
              </a:ext>
            </a:extLst>
          </p:cNvPr>
          <p:cNvSpPr>
            <a:spLocks noGrp="1"/>
          </p:cNvSpPr>
          <p:nvPr>
            <p:ph type="title"/>
          </p:nvPr>
        </p:nvSpPr>
        <p:spPr/>
        <p:txBody>
          <a:bodyPr>
            <a:normAutofit/>
          </a:bodyPr>
          <a:lstStyle/>
          <a:p>
            <a:r>
              <a:rPr lang="en-US" sz="4000" dirty="0"/>
              <a:t>Primary key</a:t>
            </a:r>
          </a:p>
        </p:txBody>
      </p:sp>
      <p:sp>
        <p:nvSpPr>
          <p:cNvPr id="3" name="Content Placeholder 2">
            <a:extLst>
              <a:ext uri="{FF2B5EF4-FFF2-40B4-BE49-F238E27FC236}">
                <a16:creationId xmlns:a16="http://schemas.microsoft.com/office/drawing/2014/main" id="{6C961BFB-3FC7-0C16-DD64-CF637F0B6F80}"/>
              </a:ext>
            </a:extLst>
          </p:cNvPr>
          <p:cNvSpPr>
            <a:spLocks noGrp="1"/>
          </p:cNvSpPr>
          <p:nvPr>
            <p:ph idx="1"/>
          </p:nvPr>
        </p:nvSpPr>
        <p:spPr/>
        <p:txBody>
          <a:bodyPr>
            <a:normAutofit/>
          </a:bodyPr>
          <a:lstStyle/>
          <a:p>
            <a:r>
              <a:rPr lang="en-US" sz="2400" dirty="0"/>
              <a:t>An attribute that uniquely identifies an entry in the table</a:t>
            </a:r>
          </a:p>
          <a:p>
            <a:r>
              <a:rPr lang="en-US" sz="2400" dirty="0"/>
              <a:t>Generally primary key is not in a different color</a:t>
            </a:r>
          </a:p>
          <a:p>
            <a:r>
              <a:rPr lang="en-US" sz="2400" dirty="0"/>
              <a:t>Primary key is underlined to identify in ER diagram</a:t>
            </a:r>
          </a:p>
          <a:p>
            <a:r>
              <a:rPr lang="en-US" sz="2400" dirty="0" err="1">
                <a:solidFill>
                  <a:srgbClr val="0070C0"/>
                </a:solidFill>
              </a:rPr>
              <a:t>Student_id</a:t>
            </a:r>
            <a:r>
              <a:rPr lang="en-US" sz="2400" dirty="0">
                <a:solidFill>
                  <a:srgbClr val="0070C0"/>
                </a:solidFill>
              </a:rPr>
              <a:t> </a:t>
            </a:r>
            <a:r>
              <a:rPr lang="en-US" sz="2400" dirty="0"/>
              <a:t>will be the primary key here</a:t>
            </a:r>
          </a:p>
        </p:txBody>
      </p:sp>
      <p:sp>
        <p:nvSpPr>
          <p:cNvPr id="4" name="Rectangle 3">
            <a:extLst>
              <a:ext uri="{FF2B5EF4-FFF2-40B4-BE49-F238E27FC236}">
                <a16:creationId xmlns:a16="http://schemas.microsoft.com/office/drawing/2014/main" id="{3E621BF3-D234-0CA7-1C6C-DD8EBCCAD077}"/>
              </a:ext>
            </a:extLst>
          </p:cNvPr>
          <p:cNvSpPr/>
          <p:nvPr/>
        </p:nvSpPr>
        <p:spPr>
          <a:xfrm>
            <a:off x="8792543" y="5113352"/>
            <a:ext cx="2006221" cy="59301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Student</a:t>
            </a:r>
            <a:endParaRPr lang="en-US" dirty="0"/>
          </a:p>
        </p:txBody>
      </p:sp>
      <p:cxnSp>
        <p:nvCxnSpPr>
          <p:cNvPr id="5" name="Straight Connector 4">
            <a:extLst>
              <a:ext uri="{FF2B5EF4-FFF2-40B4-BE49-F238E27FC236}">
                <a16:creationId xmlns:a16="http://schemas.microsoft.com/office/drawing/2014/main" id="{C2D60615-DE33-401E-A5BC-91032583CF80}"/>
              </a:ext>
            </a:extLst>
          </p:cNvPr>
          <p:cNvCxnSpPr>
            <a:cxnSpLocks/>
            <a:stCxn id="4" idx="0"/>
            <a:endCxn id="6" idx="4"/>
          </p:cNvCxnSpPr>
          <p:nvPr/>
        </p:nvCxnSpPr>
        <p:spPr>
          <a:xfrm flipV="1">
            <a:off x="9795654" y="3954068"/>
            <a:ext cx="0" cy="1159284"/>
          </a:xfrm>
          <a:prstGeom prst="line">
            <a:avLst/>
          </a:prstGeom>
        </p:spPr>
        <p:style>
          <a:lnRef idx="1">
            <a:schemeClr val="dk1"/>
          </a:lnRef>
          <a:fillRef idx="0">
            <a:schemeClr val="dk1"/>
          </a:fillRef>
          <a:effectRef idx="0">
            <a:schemeClr val="dk1"/>
          </a:effectRef>
          <a:fontRef idx="minor">
            <a:schemeClr val="tx1"/>
          </a:fontRef>
        </p:style>
      </p:cxnSp>
      <p:sp>
        <p:nvSpPr>
          <p:cNvPr id="6" name="Oval 5">
            <a:extLst>
              <a:ext uri="{FF2B5EF4-FFF2-40B4-BE49-F238E27FC236}">
                <a16:creationId xmlns:a16="http://schemas.microsoft.com/office/drawing/2014/main" id="{ECAB4285-F55F-96F0-B856-D82A4004CEBC}"/>
              </a:ext>
            </a:extLst>
          </p:cNvPr>
          <p:cNvSpPr/>
          <p:nvPr/>
        </p:nvSpPr>
        <p:spPr>
          <a:xfrm>
            <a:off x="8690185" y="3435453"/>
            <a:ext cx="2210938" cy="5186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Name</a:t>
            </a:r>
            <a:endParaRPr lang="en-US" dirty="0"/>
          </a:p>
        </p:txBody>
      </p:sp>
      <p:cxnSp>
        <p:nvCxnSpPr>
          <p:cNvPr id="7" name="Straight Connector 6">
            <a:extLst>
              <a:ext uri="{FF2B5EF4-FFF2-40B4-BE49-F238E27FC236}">
                <a16:creationId xmlns:a16="http://schemas.microsoft.com/office/drawing/2014/main" id="{AA123D09-71F0-0D21-E2FE-ECF2AD394183}"/>
              </a:ext>
            </a:extLst>
          </p:cNvPr>
          <p:cNvCxnSpPr>
            <a:cxnSpLocks/>
            <a:stCxn id="4" idx="0"/>
            <a:endCxn id="8" idx="4"/>
          </p:cNvCxnSpPr>
          <p:nvPr/>
        </p:nvCxnSpPr>
        <p:spPr>
          <a:xfrm flipV="1">
            <a:off x="9795654" y="4629051"/>
            <a:ext cx="1207828" cy="484301"/>
          </a:xfrm>
          <a:prstGeom prst="line">
            <a:avLst/>
          </a:prstGeom>
        </p:spPr>
        <p:style>
          <a:lnRef idx="1">
            <a:schemeClr val="dk1"/>
          </a:lnRef>
          <a:fillRef idx="0">
            <a:schemeClr val="dk1"/>
          </a:fillRef>
          <a:effectRef idx="0">
            <a:schemeClr val="dk1"/>
          </a:effectRef>
          <a:fontRef idx="minor">
            <a:schemeClr val="tx1"/>
          </a:fontRef>
        </p:style>
      </p:cxnSp>
      <p:sp>
        <p:nvSpPr>
          <p:cNvPr id="8" name="Oval 7">
            <a:extLst>
              <a:ext uri="{FF2B5EF4-FFF2-40B4-BE49-F238E27FC236}">
                <a16:creationId xmlns:a16="http://schemas.microsoft.com/office/drawing/2014/main" id="{53CE578C-D73D-A829-3B79-379E38CBD413}"/>
              </a:ext>
            </a:extLst>
          </p:cNvPr>
          <p:cNvSpPr/>
          <p:nvPr/>
        </p:nvSpPr>
        <p:spPr>
          <a:xfrm>
            <a:off x="9898013" y="4110436"/>
            <a:ext cx="2210938" cy="5186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GPA</a:t>
            </a:r>
            <a:endParaRPr lang="en-US" dirty="0"/>
          </a:p>
        </p:txBody>
      </p:sp>
      <p:sp>
        <p:nvSpPr>
          <p:cNvPr id="9" name="Oval 8">
            <a:extLst>
              <a:ext uri="{FF2B5EF4-FFF2-40B4-BE49-F238E27FC236}">
                <a16:creationId xmlns:a16="http://schemas.microsoft.com/office/drawing/2014/main" id="{37AAC67D-D864-2956-AE60-9EC4AACE2024}"/>
              </a:ext>
            </a:extLst>
          </p:cNvPr>
          <p:cNvSpPr/>
          <p:nvPr/>
        </p:nvSpPr>
        <p:spPr>
          <a:xfrm>
            <a:off x="7243496" y="4093279"/>
            <a:ext cx="2210938" cy="518615"/>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u="sng" dirty="0" err="1"/>
              <a:t>Student_id</a:t>
            </a:r>
            <a:endParaRPr lang="en-US" sz="2000" u="sng" dirty="0"/>
          </a:p>
        </p:txBody>
      </p:sp>
      <p:cxnSp>
        <p:nvCxnSpPr>
          <p:cNvPr id="10" name="Straight Connector 9">
            <a:extLst>
              <a:ext uri="{FF2B5EF4-FFF2-40B4-BE49-F238E27FC236}">
                <a16:creationId xmlns:a16="http://schemas.microsoft.com/office/drawing/2014/main" id="{5F95D114-408E-4A9F-CFFF-D214BDABA448}"/>
              </a:ext>
            </a:extLst>
          </p:cNvPr>
          <p:cNvCxnSpPr>
            <a:cxnSpLocks/>
            <a:stCxn id="4" idx="0"/>
            <a:endCxn id="9" idx="4"/>
          </p:cNvCxnSpPr>
          <p:nvPr/>
        </p:nvCxnSpPr>
        <p:spPr>
          <a:xfrm flipH="1" flipV="1">
            <a:off x="8348965" y="4611894"/>
            <a:ext cx="1446689" cy="50145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07642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DE6898-ECE0-C157-8AEE-8C433CCBE3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79E2E9-BB45-AD17-EB9E-B38D1A76A06C}"/>
              </a:ext>
            </a:extLst>
          </p:cNvPr>
          <p:cNvSpPr>
            <a:spLocks noGrp="1"/>
          </p:cNvSpPr>
          <p:nvPr>
            <p:ph type="title"/>
          </p:nvPr>
        </p:nvSpPr>
        <p:spPr/>
        <p:txBody>
          <a:bodyPr>
            <a:normAutofit/>
          </a:bodyPr>
          <a:lstStyle/>
          <a:p>
            <a:r>
              <a:rPr lang="en-US" sz="4000" dirty="0"/>
              <a:t>Composite attribute</a:t>
            </a:r>
          </a:p>
        </p:txBody>
      </p:sp>
      <p:sp>
        <p:nvSpPr>
          <p:cNvPr id="3" name="Content Placeholder 2">
            <a:extLst>
              <a:ext uri="{FF2B5EF4-FFF2-40B4-BE49-F238E27FC236}">
                <a16:creationId xmlns:a16="http://schemas.microsoft.com/office/drawing/2014/main" id="{2D5072D4-4362-38CD-961E-CE352EDD6E97}"/>
              </a:ext>
            </a:extLst>
          </p:cNvPr>
          <p:cNvSpPr>
            <a:spLocks noGrp="1"/>
          </p:cNvSpPr>
          <p:nvPr>
            <p:ph idx="1"/>
          </p:nvPr>
        </p:nvSpPr>
        <p:spPr/>
        <p:txBody>
          <a:bodyPr>
            <a:normAutofit/>
          </a:bodyPr>
          <a:lstStyle/>
          <a:p>
            <a:r>
              <a:rPr lang="en-US" sz="2400" dirty="0"/>
              <a:t>An attribute that can be broken down into smaller attributes</a:t>
            </a:r>
          </a:p>
          <a:p>
            <a:r>
              <a:rPr lang="en-US" sz="2400" dirty="0">
                <a:solidFill>
                  <a:srgbClr val="0070C0"/>
                </a:solidFill>
              </a:rPr>
              <a:t>Like FName and </a:t>
            </a:r>
            <a:r>
              <a:rPr lang="en-US" sz="2400" dirty="0" err="1">
                <a:solidFill>
                  <a:srgbClr val="0070C0"/>
                </a:solidFill>
              </a:rPr>
              <a:t>Lname</a:t>
            </a:r>
            <a:r>
              <a:rPr lang="en-US" sz="2400" dirty="0">
                <a:solidFill>
                  <a:srgbClr val="0070C0"/>
                </a:solidFill>
              </a:rPr>
              <a:t> for Name </a:t>
            </a:r>
          </a:p>
          <a:p>
            <a:r>
              <a:rPr lang="en-US" sz="2400" dirty="0"/>
              <a:t>Main attribute connected to the sub </a:t>
            </a:r>
            <a:r>
              <a:rPr lang="en-US" sz="2400" dirty="0" err="1"/>
              <a:t>attribues</a:t>
            </a:r>
            <a:endParaRPr lang="en-US" sz="2400" dirty="0"/>
          </a:p>
        </p:txBody>
      </p:sp>
      <p:sp>
        <p:nvSpPr>
          <p:cNvPr id="4" name="Rectangle 3">
            <a:extLst>
              <a:ext uri="{FF2B5EF4-FFF2-40B4-BE49-F238E27FC236}">
                <a16:creationId xmlns:a16="http://schemas.microsoft.com/office/drawing/2014/main" id="{C79A89B3-2353-C930-C938-4D11FC0F279C}"/>
              </a:ext>
            </a:extLst>
          </p:cNvPr>
          <p:cNvSpPr/>
          <p:nvPr/>
        </p:nvSpPr>
        <p:spPr>
          <a:xfrm>
            <a:off x="8792543" y="5113352"/>
            <a:ext cx="2006221" cy="59301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Student</a:t>
            </a:r>
            <a:endParaRPr lang="en-US" dirty="0"/>
          </a:p>
        </p:txBody>
      </p:sp>
      <p:cxnSp>
        <p:nvCxnSpPr>
          <p:cNvPr id="5" name="Straight Connector 4">
            <a:extLst>
              <a:ext uri="{FF2B5EF4-FFF2-40B4-BE49-F238E27FC236}">
                <a16:creationId xmlns:a16="http://schemas.microsoft.com/office/drawing/2014/main" id="{069D4094-B5A3-266C-D4A3-1C67FDC26781}"/>
              </a:ext>
            </a:extLst>
          </p:cNvPr>
          <p:cNvCxnSpPr>
            <a:cxnSpLocks/>
            <a:stCxn id="4" idx="0"/>
            <a:endCxn id="6" idx="4"/>
          </p:cNvCxnSpPr>
          <p:nvPr/>
        </p:nvCxnSpPr>
        <p:spPr>
          <a:xfrm flipV="1">
            <a:off x="9795654" y="3954068"/>
            <a:ext cx="0" cy="1159284"/>
          </a:xfrm>
          <a:prstGeom prst="line">
            <a:avLst/>
          </a:prstGeom>
        </p:spPr>
        <p:style>
          <a:lnRef idx="1">
            <a:schemeClr val="dk1"/>
          </a:lnRef>
          <a:fillRef idx="0">
            <a:schemeClr val="dk1"/>
          </a:fillRef>
          <a:effectRef idx="0">
            <a:schemeClr val="dk1"/>
          </a:effectRef>
          <a:fontRef idx="minor">
            <a:schemeClr val="tx1"/>
          </a:fontRef>
        </p:style>
      </p:cxnSp>
      <p:sp>
        <p:nvSpPr>
          <p:cNvPr id="6" name="Oval 5">
            <a:extLst>
              <a:ext uri="{FF2B5EF4-FFF2-40B4-BE49-F238E27FC236}">
                <a16:creationId xmlns:a16="http://schemas.microsoft.com/office/drawing/2014/main" id="{3D94CCE1-E2AA-9D94-4BE1-69F3A590F0A7}"/>
              </a:ext>
            </a:extLst>
          </p:cNvPr>
          <p:cNvSpPr/>
          <p:nvPr/>
        </p:nvSpPr>
        <p:spPr>
          <a:xfrm>
            <a:off x="8690185" y="3435453"/>
            <a:ext cx="2210938" cy="5186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Name</a:t>
            </a:r>
            <a:endParaRPr lang="en-US" dirty="0"/>
          </a:p>
        </p:txBody>
      </p:sp>
      <p:cxnSp>
        <p:nvCxnSpPr>
          <p:cNvPr id="7" name="Straight Connector 6">
            <a:extLst>
              <a:ext uri="{FF2B5EF4-FFF2-40B4-BE49-F238E27FC236}">
                <a16:creationId xmlns:a16="http://schemas.microsoft.com/office/drawing/2014/main" id="{B3E14093-80A4-A425-0ABF-930BE8E78691}"/>
              </a:ext>
            </a:extLst>
          </p:cNvPr>
          <p:cNvCxnSpPr>
            <a:cxnSpLocks/>
            <a:stCxn id="4" idx="0"/>
            <a:endCxn id="8" idx="4"/>
          </p:cNvCxnSpPr>
          <p:nvPr/>
        </p:nvCxnSpPr>
        <p:spPr>
          <a:xfrm flipV="1">
            <a:off x="9795654" y="4629051"/>
            <a:ext cx="1207828" cy="484301"/>
          </a:xfrm>
          <a:prstGeom prst="line">
            <a:avLst/>
          </a:prstGeom>
        </p:spPr>
        <p:style>
          <a:lnRef idx="1">
            <a:schemeClr val="dk1"/>
          </a:lnRef>
          <a:fillRef idx="0">
            <a:schemeClr val="dk1"/>
          </a:fillRef>
          <a:effectRef idx="0">
            <a:schemeClr val="dk1"/>
          </a:effectRef>
          <a:fontRef idx="minor">
            <a:schemeClr val="tx1"/>
          </a:fontRef>
        </p:style>
      </p:cxnSp>
      <p:sp>
        <p:nvSpPr>
          <p:cNvPr id="8" name="Oval 7">
            <a:extLst>
              <a:ext uri="{FF2B5EF4-FFF2-40B4-BE49-F238E27FC236}">
                <a16:creationId xmlns:a16="http://schemas.microsoft.com/office/drawing/2014/main" id="{4192FD2A-1E6E-5047-41CD-E892FBB06FCE}"/>
              </a:ext>
            </a:extLst>
          </p:cNvPr>
          <p:cNvSpPr/>
          <p:nvPr/>
        </p:nvSpPr>
        <p:spPr>
          <a:xfrm>
            <a:off x="9898013" y="4110436"/>
            <a:ext cx="2210938" cy="5186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GPA</a:t>
            </a:r>
            <a:endParaRPr lang="en-US" dirty="0"/>
          </a:p>
        </p:txBody>
      </p:sp>
      <p:sp>
        <p:nvSpPr>
          <p:cNvPr id="9" name="Oval 8">
            <a:extLst>
              <a:ext uri="{FF2B5EF4-FFF2-40B4-BE49-F238E27FC236}">
                <a16:creationId xmlns:a16="http://schemas.microsoft.com/office/drawing/2014/main" id="{8D4E14AF-8C98-7CAB-AC35-3499BA9FB15C}"/>
              </a:ext>
            </a:extLst>
          </p:cNvPr>
          <p:cNvSpPr/>
          <p:nvPr/>
        </p:nvSpPr>
        <p:spPr>
          <a:xfrm>
            <a:off x="7243496" y="4093279"/>
            <a:ext cx="2210938" cy="518615"/>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u="sng" dirty="0" err="1"/>
              <a:t>Student_id</a:t>
            </a:r>
            <a:endParaRPr lang="en-US" sz="2000" u="sng" dirty="0"/>
          </a:p>
        </p:txBody>
      </p:sp>
      <p:cxnSp>
        <p:nvCxnSpPr>
          <p:cNvPr id="10" name="Straight Connector 9">
            <a:extLst>
              <a:ext uri="{FF2B5EF4-FFF2-40B4-BE49-F238E27FC236}">
                <a16:creationId xmlns:a16="http://schemas.microsoft.com/office/drawing/2014/main" id="{918BAC05-D79D-29B9-8879-4DEF46E83678}"/>
              </a:ext>
            </a:extLst>
          </p:cNvPr>
          <p:cNvCxnSpPr>
            <a:cxnSpLocks/>
            <a:stCxn id="4" idx="0"/>
            <a:endCxn id="9" idx="4"/>
          </p:cNvCxnSpPr>
          <p:nvPr/>
        </p:nvCxnSpPr>
        <p:spPr>
          <a:xfrm flipH="1" flipV="1">
            <a:off x="8348965" y="4611894"/>
            <a:ext cx="1446689" cy="50145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9A35B0BC-3B31-17AF-B493-41BBAAD76837}"/>
              </a:ext>
            </a:extLst>
          </p:cNvPr>
          <p:cNvCxnSpPr>
            <a:cxnSpLocks/>
            <a:stCxn id="6" idx="0"/>
          </p:cNvCxnSpPr>
          <p:nvPr/>
        </p:nvCxnSpPr>
        <p:spPr>
          <a:xfrm flipV="1">
            <a:off x="9795654" y="2903932"/>
            <a:ext cx="0" cy="531521"/>
          </a:xfrm>
          <a:prstGeom prst="line">
            <a:avLst/>
          </a:prstGeom>
        </p:spPr>
        <p:style>
          <a:lnRef idx="1">
            <a:schemeClr val="dk1"/>
          </a:lnRef>
          <a:fillRef idx="0">
            <a:schemeClr val="dk1"/>
          </a:fillRef>
          <a:effectRef idx="0">
            <a:schemeClr val="dk1"/>
          </a:effectRef>
          <a:fontRef idx="minor">
            <a:schemeClr val="tx1"/>
          </a:fontRef>
        </p:style>
      </p:cxnSp>
      <p:sp>
        <p:nvSpPr>
          <p:cNvPr id="14" name="Oval 13">
            <a:extLst>
              <a:ext uri="{FF2B5EF4-FFF2-40B4-BE49-F238E27FC236}">
                <a16:creationId xmlns:a16="http://schemas.microsoft.com/office/drawing/2014/main" id="{2E400007-5CF0-A148-7CF9-DAAE288A4EC9}"/>
              </a:ext>
            </a:extLst>
          </p:cNvPr>
          <p:cNvSpPr/>
          <p:nvPr/>
        </p:nvSpPr>
        <p:spPr>
          <a:xfrm>
            <a:off x="8199267" y="2017181"/>
            <a:ext cx="1607017" cy="53152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FName</a:t>
            </a:r>
            <a:endParaRPr lang="en-US" dirty="0"/>
          </a:p>
        </p:txBody>
      </p:sp>
      <p:sp>
        <p:nvSpPr>
          <p:cNvPr id="15" name="Oval 14">
            <a:extLst>
              <a:ext uri="{FF2B5EF4-FFF2-40B4-BE49-F238E27FC236}">
                <a16:creationId xmlns:a16="http://schemas.microsoft.com/office/drawing/2014/main" id="{DA5E5DA6-95C4-2AD5-98CC-C5697B16F406}"/>
              </a:ext>
            </a:extLst>
          </p:cNvPr>
          <p:cNvSpPr/>
          <p:nvPr/>
        </p:nvSpPr>
        <p:spPr>
          <a:xfrm>
            <a:off x="9898013" y="2017181"/>
            <a:ext cx="1607017" cy="53152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err="1"/>
              <a:t>LName</a:t>
            </a:r>
            <a:endParaRPr lang="en-US" dirty="0"/>
          </a:p>
        </p:txBody>
      </p:sp>
      <p:cxnSp>
        <p:nvCxnSpPr>
          <p:cNvPr id="16" name="Straight Connector 15">
            <a:extLst>
              <a:ext uri="{FF2B5EF4-FFF2-40B4-BE49-F238E27FC236}">
                <a16:creationId xmlns:a16="http://schemas.microsoft.com/office/drawing/2014/main" id="{CFE70B4C-17C0-9716-84C3-F508E3AFB201}"/>
              </a:ext>
            </a:extLst>
          </p:cNvPr>
          <p:cNvCxnSpPr>
            <a:cxnSpLocks/>
            <a:endCxn id="15" idx="4"/>
          </p:cNvCxnSpPr>
          <p:nvPr/>
        </p:nvCxnSpPr>
        <p:spPr>
          <a:xfrm flipV="1">
            <a:off x="9806284" y="2548702"/>
            <a:ext cx="895238" cy="371645"/>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EA5EA7C8-50A6-B974-9DC7-46FF7975BC50}"/>
              </a:ext>
            </a:extLst>
          </p:cNvPr>
          <p:cNvCxnSpPr>
            <a:cxnSpLocks/>
            <a:stCxn id="14" idx="4"/>
          </p:cNvCxnSpPr>
          <p:nvPr/>
        </p:nvCxnSpPr>
        <p:spPr>
          <a:xfrm>
            <a:off x="9002776" y="2548702"/>
            <a:ext cx="799902" cy="37164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74674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04239-F709-676B-C639-5CF1AE2E3115}"/>
              </a:ext>
            </a:extLst>
          </p:cNvPr>
          <p:cNvSpPr>
            <a:spLocks noGrp="1"/>
          </p:cNvSpPr>
          <p:nvPr>
            <p:ph type="title"/>
          </p:nvPr>
        </p:nvSpPr>
        <p:spPr/>
        <p:txBody>
          <a:bodyPr>
            <a:normAutofit/>
          </a:bodyPr>
          <a:lstStyle/>
          <a:p>
            <a:r>
              <a:rPr lang="en-US" sz="4000" dirty="0"/>
              <a:t>Multi-valued attributes</a:t>
            </a:r>
          </a:p>
        </p:txBody>
      </p:sp>
      <p:sp>
        <p:nvSpPr>
          <p:cNvPr id="3" name="Content Placeholder 2">
            <a:extLst>
              <a:ext uri="{FF2B5EF4-FFF2-40B4-BE49-F238E27FC236}">
                <a16:creationId xmlns:a16="http://schemas.microsoft.com/office/drawing/2014/main" id="{B7FD725A-8A2D-784E-8C7B-4192022B2E8A}"/>
              </a:ext>
            </a:extLst>
          </p:cNvPr>
          <p:cNvSpPr>
            <a:spLocks noGrp="1"/>
          </p:cNvSpPr>
          <p:nvPr>
            <p:ph idx="1"/>
          </p:nvPr>
        </p:nvSpPr>
        <p:spPr/>
        <p:txBody>
          <a:bodyPr>
            <a:normAutofit/>
          </a:bodyPr>
          <a:lstStyle/>
          <a:p>
            <a:r>
              <a:rPr lang="en-US" sz="2400" dirty="0"/>
              <a:t>An attribute with more than one value for the same entry</a:t>
            </a:r>
          </a:p>
          <a:p>
            <a:r>
              <a:rPr lang="en-US" sz="2400" dirty="0"/>
              <a:t>Looks like attribute with an extra circle</a:t>
            </a:r>
          </a:p>
          <a:p>
            <a:r>
              <a:rPr lang="en-US" sz="2400" dirty="0"/>
              <a:t>Students can be included in </a:t>
            </a:r>
            <a:r>
              <a:rPr lang="en-US" sz="2400" dirty="0">
                <a:solidFill>
                  <a:srgbClr val="0070C0"/>
                </a:solidFill>
              </a:rPr>
              <a:t>more than one Clubs</a:t>
            </a:r>
          </a:p>
        </p:txBody>
      </p:sp>
      <p:sp>
        <p:nvSpPr>
          <p:cNvPr id="4" name="Rectangle 3">
            <a:extLst>
              <a:ext uri="{FF2B5EF4-FFF2-40B4-BE49-F238E27FC236}">
                <a16:creationId xmlns:a16="http://schemas.microsoft.com/office/drawing/2014/main" id="{29363D07-432A-399C-6F2D-31F5E65F8CDC}"/>
              </a:ext>
            </a:extLst>
          </p:cNvPr>
          <p:cNvSpPr/>
          <p:nvPr/>
        </p:nvSpPr>
        <p:spPr>
          <a:xfrm>
            <a:off x="8792543" y="5113352"/>
            <a:ext cx="2006221" cy="59301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Student</a:t>
            </a:r>
            <a:endParaRPr lang="en-US" dirty="0"/>
          </a:p>
        </p:txBody>
      </p:sp>
      <p:cxnSp>
        <p:nvCxnSpPr>
          <p:cNvPr id="5" name="Straight Connector 4">
            <a:extLst>
              <a:ext uri="{FF2B5EF4-FFF2-40B4-BE49-F238E27FC236}">
                <a16:creationId xmlns:a16="http://schemas.microsoft.com/office/drawing/2014/main" id="{032AE68F-127E-E37C-00D5-91EB6486DAF5}"/>
              </a:ext>
            </a:extLst>
          </p:cNvPr>
          <p:cNvCxnSpPr>
            <a:cxnSpLocks/>
            <a:stCxn id="4" idx="0"/>
            <a:endCxn id="6" idx="4"/>
          </p:cNvCxnSpPr>
          <p:nvPr/>
        </p:nvCxnSpPr>
        <p:spPr>
          <a:xfrm flipV="1">
            <a:off x="9795654" y="3954068"/>
            <a:ext cx="0" cy="1159284"/>
          </a:xfrm>
          <a:prstGeom prst="line">
            <a:avLst/>
          </a:prstGeom>
        </p:spPr>
        <p:style>
          <a:lnRef idx="1">
            <a:schemeClr val="dk1"/>
          </a:lnRef>
          <a:fillRef idx="0">
            <a:schemeClr val="dk1"/>
          </a:fillRef>
          <a:effectRef idx="0">
            <a:schemeClr val="dk1"/>
          </a:effectRef>
          <a:fontRef idx="minor">
            <a:schemeClr val="tx1"/>
          </a:fontRef>
        </p:style>
      </p:cxnSp>
      <p:sp>
        <p:nvSpPr>
          <p:cNvPr id="6" name="Oval 5">
            <a:extLst>
              <a:ext uri="{FF2B5EF4-FFF2-40B4-BE49-F238E27FC236}">
                <a16:creationId xmlns:a16="http://schemas.microsoft.com/office/drawing/2014/main" id="{6171D44D-B868-712C-9E7D-CD49E52C8DF8}"/>
              </a:ext>
            </a:extLst>
          </p:cNvPr>
          <p:cNvSpPr/>
          <p:nvPr/>
        </p:nvSpPr>
        <p:spPr>
          <a:xfrm>
            <a:off x="8690185" y="3435453"/>
            <a:ext cx="2210938" cy="5186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Name</a:t>
            </a:r>
            <a:endParaRPr lang="en-US" dirty="0"/>
          </a:p>
        </p:txBody>
      </p:sp>
      <p:cxnSp>
        <p:nvCxnSpPr>
          <p:cNvPr id="7" name="Straight Connector 6">
            <a:extLst>
              <a:ext uri="{FF2B5EF4-FFF2-40B4-BE49-F238E27FC236}">
                <a16:creationId xmlns:a16="http://schemas.microsoft.com/office/drawing/2014/main" id="{F7CD023F-D9D9-EAF8-0D66-7305ED1EB51D}"/>
              </a:ext>
            </a:extLst>
          </p:cNvPr>
          <p:cNvCxnSpPr>
            <a:cxnSpLocks/>
            <a:stCxn id="4" idx="0"/>
            <a:endCxn id="8" idx="4"/>
          </p:cNvCxnSpPr>
          <p:nvPr/>
        </p:nvCxnSpPr>
        <p:spPr>
          <a:xfrm flipV="1">
            <a:off x="9795654" y="4629051"/>
            <a:ext cx="1207828" cy="484301"/>
          </a:xfrm>
          <a:prstGeom prst="line">
            <a:avLst/>
          </a:prstGeom>
        </p:spPr>
        <p:style>
          <a:lnRef idx="1">
            <a:schemeClr val="dk1"/>
          </a:lnRef>
          <a:fillRef idx="0">
            <a:schemeClr val="dk1"/>
          </a:fillRef>
          <a:effectRef idx="0">
            <a:schemeClr val="dk1"/>
          </a:effectRef>
          <a:fontRef idx="minor">
            <a:schemeClr val="tx1"/>
          </a:fontRef>
        </p:style>
      </p:cxnSp>
      <p:sp>
        <p:nvSpPr>
          <p:cNvPr id="8" name="Oval 7">
            <a:extLst>
              <a:ext uri="{FF2B5EF4-FFF2-40B4-BE49-F238E27FC236}">
                <a16:creationId xmlns:a16="http://schemas.microsoft.com/office/drawing/2014/main" id="{8E4DF865-EB5B-1130-810E-E0C30D8F5523}"/>
              </a:ext>
            </a:extLst>
          </p:cNvPr>
          <p:cNvSpPr/>
          <p:nvPr/>
        </p:nvSpPr>
        <p:spPr>
          <a:xfrm>
            <a:off x="9898013" y="4110436"/>
            <a:ext cx="2210938" cy="5186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GPA</a:t>
            </a:r>
            <a:endParaRPr lang="en-US" dirty="0"/>
          </a:p>
        </p:txBody>
      </p:sp>
      <p:sp>
        <p:nvSpPr>
          <p:cNvPr id="9" name="Oval 8">
            <a:extLst>
              <a:ext uri="{FF2B5EF4-FFF2-40B4-BE49-F238E27FC236}">
                <a16:creationId xmlns:a16="http://schemas.microsoft.com/office/drawing/2014/main" id="{003739B0-69BA-2E5F-995A-BB5328A6EA0D}"/>
              </a:ext>
            </a:extLst>
          </p:cNvPr>
          <p:cNvSpPr/>
          <p:nvPr/>
        </p:nvSpPr>
        <p:spPr>
          <a:xfrm>
            <a:off x="7243496" y="4093279"/>
            <a:ext cx="2210938" cy="518615"/>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u="sng" dirty="0" err="1"/>
              <a:t>Student_id</a:t>
            </a:r>
            <a:endParaRPr lang="en-US" sz="2000" u="sng" dirty="0"/>
          </a:p>
        </p:txBody>
      </p:sp>
      <p:cxnSp>
        <p:nvCxnSpPr>
          <p:cNvPr id="10" name="Straight Connector 9">
            <a:extLst>
              <a:ext uri="{FF2B5EF4-FFF2-40B4-BE49-F238E27FC236}">
                <a16:creationId xmlns:a16="http://schemas.microsoft.com/office/drawing/2014/main" id="{CFC3BCAF-E198-12AF-5373-C0117BD8ED6F}"/>
              </a:ext>
            </a:extLst>
          </p:cNvPr>
          <p:cNvCxnSpPr>
            <a:cxnSpLocks/>
            <a:stCxn id="4" idx="0"/>
            <a:endCxn id="9" idx="4"/>
          </p:cNvCxnSpPr>
          <p:nvPr/>
        </p:nvCxnSpPr>
        <p:spPr>
          <a:xfrm flipH="1" flipV="1">
            <a:off x="8348965" y="4611894"/>
            <a:ext cx="1446689" cy="50145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8F8AA11A-D45C-FD01-50A8-2464AA841DB6}"/>
              </a:ext>
            </a:extLst>
          </p:cNvPr>
          <p:cNvCxnSpPr>
            <a:cxnSpLocks/>
            <a:stCxn id="6" idx="0"/>
          </p:cNvCxnSpPr>
          <p:nvPr/>
        </p:nvCxnSpPr>
        <p:spPr>
          <a:xfrm flipV="1">
            <a:off x="9795654" y="2903932"/>
            <a:ext cx="0" cy="531521"/>
          </a:xfrm>
          <a:prstGeom prst="line">
            <a:avLst/>
          </a:prstGeom>
        </p:spPr>
        <p:style>
          <a:lnRef idx="1">
            <a:schemeClr val="dk1"/>
          </a:lnRef>
          <a:fillRef idx="0">
            <a:schemeClr val="dk1"/>
          </a:fillRef>
          <a:effectRef idx="0">
            <a:schemeClr val="dk1"/>
          </a:effectRef>
          <a:fontRef idx="minor">
            <a:schemeClr val="tx1"/>
          </a:fontRef>
        </p:style>
      </p:cxnSp>
      <p:sp>
        <p:nvSpPr>
          <p:cNvPr id="12" name="Oval 11">
            <a:extLst>
              <a:ext uri="{FF2B5EF4-FFF2-40B4-BE49-F238E27FC236}">
                <a16:creationId xmlns:a16="http://schemas.microsoft.com/office/drawing/2014/main" id="{5453866A-03D3-5AA7-717F-2AE74058A988}"/>
              </a:ext>
            </a:extLst>
          </p:cNvPr>
          <p:cNvSpPr/>
          <p:nvPr/>
        </p:nvSpPr>
        <p:spPr>
          <a:xfrm>
            <a:off x="8199267" y="2017181"/>
            <a:ext cx="1607017" cy="53152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FName</a:t>
            </a:r>
            <a:endParaRPr lang="en-US" dirty="0"/>
          </a:p>
        </p:txBody>
      </p:sp>
      <p:sp>
        <p:nvSpPr>
          <p:cNvPr id="13" name="Oval 12">
            <a:extLst>
              <a:ext uri="{FF2B5EF4-FFF2-40B4-BE49-F238E27FC236}">
                <a16:creationId xmlns:a16="http://schemas.microsoft.com/office/drawing/2014/main" id="{1B03A2CF-B54F-E483-E871-0ECF0B6526DD}"/>
              </a:ext>
            </a:extLst>
          </p:cNvPr>
          <p:cNvSpPr/>
          <p:nvPr/>
        </p:nvSpPr>
        <p:spPr>
          <a:xfrm>
            <a:off x="9898013" y="2017181"/>
            <a:ext cx="1607017" cy="53152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err="1"/>
              <a:t>LName</a:t>
            </a:r>
            <a:endParaRPr lang="en-US" dirty="0"/>
          </a:p>
        </p:txBody>
      </p:sp>
      <p:cxnSp>
        <p:nvCxnSpPr>
          <p:cNvPr id="14" name="Straight Connector 13">
            <a:extLst>
              <a:ext uri="{FF2B5EF4-FFF2-40B4-BE49-F238E27FC236}">
                <a16:creationId xmlns:a16="http://schemas.microsoft.com/office/drawing/2014/main" id="{431B879F-C826-7D49-50DD-640F034EF8D0}"/>
              </a:ext>
            </a:extLst>
          </p:cNvPr>
          <p:cNvCxnSpPr>
            <a:cxnSpLocks/>
            <a:endCxn id="13" idx="4"/>
          </p:cNvCxnSpPr>
          <p:nvPr/>
        </p:nvCxnSpPr>
        <p:spPr>
          <a:xfrm flipV="1">
            <a:off x="9806284" y="2548702"/>
            <a:ext cx="895238" cy="371645"/>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A70BBDDC-B77C-D9B7-B0D0-78DB5B50C465}"/>
              </a:ext>
            </a:extLst>
          </p:cNvPr>
          <p:cNvCxnSpPr>
            <a:cxnSpLocks/>
            <a:stCxn id="12" idx="4"/>
          </p:cNvCxnSpPr>
          <p:nvPr/>
        </p:nvCxnSpPr>
        <p:spPr>
          <a:xfrm>
            <a:off x="9002776" y="2548702"/>
            <a:ext cx="799902" cy="371645"/>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58D608A7-6CB6-9604-7FA4-38736B200411}"/>
              </a:ext>
            </a:extLst>
          </p:cNvPr>
          <p:cNvCxnSpPr>
            <a:cxnSpLocks/>
            <a:stCxn id="4" idx="2"/>
            <a:endCxn id="19" idx="0"/>
          </p:cNvCxnSpPr>
          <p:nvPr/>
        </p:nvCxnSpPr>
        <p:spPr>
          <a:xfrm flipH="1">
            <a:off x="8297258" y="5706369"/>
            <a:ext cx="1498396" cy="277930"/>
          </a:xfrm>
          <a:prstGeom prst="line">
            <a:avLst/>
          </a:prstGeom>
        </p:spPr>
        <p:style>
          <a:lnRef idx="1">
            <a:schemeClr val="dk1"/>
          </a:lnRef>
          <a:fillRef idx="0">
            <a:schemeClr val="dk1"/>
          </a:fillRef>
          <a:effectRef idx="0">
            <a:schemeClr val="dk1"/>
          </a:effectRef>
          <a:fontRef idx="minor">
            <a:schemeClr val="tx1"/>
          </a:fontRef>
        </p:style>
      </p:cxnSp>
      <p:sp>
        <p:nvSpPr>
          <p:cNvPr id="19" name="Oval 18">
            <a:extLst>
              <a:ext uri="{FF2B5EF4-FFF2-40B4-BE49-F238E27FC236}">
                <a16:creationId xmlns:a16="http://schemas.microsoft.com/office/drawing/2014/main" id="{6D25906B-8554-9D62-68F3-3CCA22E0965D}"/>
              </a:ext>
            </a:extLst>
          </p:cNvPr>
          <p:cNvSpPr/>
          <p:nvPr/>
        </p:nvSpPr>
        <p:spPr>
          <a:xfrm>
            <a:off x="7191789" y="5984299"/>
            <a:ext cx="2210938" cy="5186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BB8660F3-9D6C-4C5C-D268-1E2138023D44}"/>
              </a:ext>
            </a:extLst>
          </p:cNvPr>
          <p:cNvSpPr/>
          <p:nvPr/>
        </p:nvSpPr>
        <p:spPr>
          <a:xfrm>
            <a:off x="7296132" y="6027771"/>
            <a:ext cx="2002252" cy="43596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Clubs</a:t>
            </a:r>
            <a:endParaRPr lang="en-US" dirty="0"/>
          </a:p>
        </p:txBody>
      </p:sp>
    </p:spTree>
    <p:extLst>
      <p:ext uri="{BB962C8B-B14F-4D97-AF65-F5344CB8AC3E}">
        <p14:creationId xmlns:p14="http://schemas.microsoft.com/office/powerpoint/2010/main" val="34301909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DE4D7-32C5-87BB-3A22-57EB68474AB3}"/>
              </a:ext>
            </a:extLst>
          </p:cNvPr>
          <p:cNvSpPr>
            <a:spLocks noGrp="1"/>
          </p:cNvSpPr>
          <p:nvPr>
            <p:ph type="title"/>
          </p:nvPr>
        </p:nvSpPr>
        <p:spPr/>
        <p:txBody>
          <a:bodyPr>
            <a:normAutofit/>
          </a:bodyPr>
          <a:lstStyle/>
          <a:p>
            <a:r>
              <a:rPr lang="en-US" sz="4000" dirty="0"/>
              <a:t>Derived attribute</a:t>
            </a:r>
          </a:p>
        </p:txBody>
      </p:sp>
      <p:sp>
        <p:nvSpPr>
          <p:cNvPr id="3" name="Content Placeholder 2">
            <a:extLst>
              <a:ext uri="{FF2B5EF4-FFF2-40B4-BE49-F238E27FC236}">
                <a16:creationId xmlns:a16="http://schemas.microsoft.com/office/drawing/2014/main" id="{6F6B2885-1A10-DDF3-2D8C-C681CB607EB8}"/>
              </a:ext>
            </a:extLst>
          </p:cNvPr>
          <p:cNvSpPr>
            <a:spLocks noGrp="1"/>
          </p:cNvSpPr>
          <p:nvPr>
            <p:ph idx="1"/>
          </p:nvPr>
        </p:nvSpPr>
        <p:spPr/>
        <p:txBody>
          <a:bodyPr>
            <a:normAutofit/>
          </a:bodyPr>
          <a:lstStyle/>
          <a:p>
            <a:r>
              <a:rPr lang="en-US" sz="2400" dirty="0"/>
              <a:t>An attribute that can be derived from other attributes</a:t>
            </a:r>
          </a:p>
          <a:p>
            <a:r>
              <a:rPr lang="en-US" sz="2400" dirty="0"/>
              <a:t>We won’t keep track of it, we could just derive it for analysis</a:t>
            </a:r>
          </a:p>
          <a:p>
            <a:r>
              <a:rPr lang="en-US" sz="2400" dirty="0" err="1">
                <a:solidFill>
                  <a:srgbClr val="0070C0"/>
                </a:solidFill>
              </a:rPr>
              <a:t>has_honors</a:t>
            </a:r>
            <a:r>
              <a:rPr lang="en-US" sz="2400" dirty="0">
                <a:solidFill>
                  <a:srgbClr val="0070C0"/>
                </a:solidFill>
              </a:rPr>
              <a:t>, derived from GPA</a:t>
            </a:r>
          </a:p>
          <a:p>
            <a:r>
              <a:rPr lang="en-US" sz="2400" dirty="0"/>
              <a:t>Don’t need to manually enter the value for it</a:t>
            </a:r>
          </a:p>
          <a:p>
            <a:r>
              <a:rPr lang="en-US" sz="2400" dirty="0"/>
              <a:t>Calculate it at time of retrieval</a:t>
            </a:r>
          </a:p>
          <a:p>
            <a:r>
              <a:rPr lang="en-US" sz="2400" dirty="0"/>
              <a:t>Circle with dashed border</a:t>
            </a:r>
          </a:p>
        </p:txBody>
      </p:sp>
      <p:sp>
        <p:nvSpPr>
          <p:cNvPr id="4" name="Rectangle 3">
            <a:extLst>
              <a:ext uri="{FF2B5EF4-FFF2-40B4-BE49-F238E27FC236}">
                <a16:creationId xmlns:a16="http://schemas.microsoft.com/office/drawing/2014/main" id="{CC34E0FE-18DF-0A17-8120-E4EBD3D2EF3E}"/>
              </a:ext>
            </a:extLst>
          </p:cNvPr>
          <p:cNvSpPr/>
          <p:nvPr/>
        </p:nvSpPr>
        <p:spPr>
          <a:xfrm>
            <a:off x="8792543" y="5113352"/>
            <a:ext cx="2006221" cy="59301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Student</a:t>
            </a:r>
            <a:endParaRPr lang="en-US" dirty="0"/>
          </a:p>
        </p:txBody>
      </p:sp>
      <p:cxnSp>
        <p:nvCxnSpPr>
          <p:cNvPr id="5" name="Straight Connector 4">
            <a:extLst>
              <a:ext uri="{FF2B5EF4-FFF2-40B4-BE49-F238E27FC236}">
                <a16:creationId xmlns:a16="http://schemas.microsoft.com/office/drawing/2014/main" id="{203DAA94-82A3-D079-F557-B4A2DB698B07}"/>
              </a:ext>
            </a:extLst>
          </p:cNvPr>
          <p:cNvCxnSpPr>
            <a:cxnSpLocks/>
            <a:stCxn id="4" idx="0"/>
            <a:endCxn id="6" idx="4"/>
          </p:cNvCxnSpPr>
          <p:nvPr/>
        </p:nvCxnSpPr>
        <p:spPr>
          <a:xfrm flipV="1">
            <a:off x="9795654" y="3954068"/>
            <a:ext cx="0" cy="1159284"/>
          </a:xfrm>
          <a:prstGeom prst="line">
            <a:avLst/>
          </a:prstGeom>
        </p:spPr>
        <p:style>
          <a:lnRef idx="1">
            <a:schemeClr val="dk1"/>
          </a:lnRef>
          <a:fillRef idx="0">
            <a:schemeClr val="dk1"/>
          </a:fillRef>
          <a:effectRef idx="0">
            <a:schemeClr val="dk1"/>
          </a:effectRef>
          <a:fontRef idx="minor">
            <a:schemeClr val="tx1"/>
          </a:fontRef>
        </p:style>
      </p:cxnSp>
      <p:sp>
        <p:nvSpPr>
          <p:cNvPr id="6" name="Oval 5">
            <a:extLst>
              <a:ext uri="{FF2B5EF4-FFF2-40B4-BE49-F238E27FC236}">
                <a16:creationId xmlns:a16="http://schemas.microsoft.com/office/drawing/2014/main" id="{CD8DBF38-AD19-F123-46C1-3EC9678B63CF}"/>
              </a:ext>
            </a:extLst>
          </p:cNvPr>
          <p:cNvSpPr/>
          <p:nvPr/>
        </p:nvSpPr>
        <p:spPr>
          <a:xfrm>
            <a:off x="8690185" y="3435453"/>
            <a:ext cx="2210938" cy="5186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Name</a:t>
            </a:r>
            <a:endParaRPr lang="en-US" dirty="0"/>
          </a:p>
        </p:txBody>
      </p:sp>
      <p:cxnSp>
        <p:nvCxnSpPr>
          <p:cNvPr id="7" name="Straight Connector 6">
            <a:extLst>
              <a:ext uri="{FF2B5EF4-FFF2-40B4-BE49-F238E27FC236}">
                <a16:creationId xmlns:a16="http://schemas.microsoft.com/office/drawing/2014/main" id="{6E8DDD97-723B-94A5-3685-DC24B78B2D69}"/>
              </a:ext>
            </a:extLst>
          </p:cNvPr>
          <p:cNvCxnSpPr>
            <a:cxnSpLocks/>
            <a:stCxn id="4" idx="0"/>
            <a:endCxn id="8" idx="4"/>
          </p:cNvCxnSpPr>
          <p:nvPr/>
        </p:nvCxnSpPr>
        <p:spPr>
          <a:xfrm flipV="1">
            <a:off x="9795654" y="4629051"/>
            <a:ext cx="1207828" cy="484301"/>
          </a:xfrm>
          <a:prstGeom prst="line">
            <a:avLst/>
          </a:prstGeom>
        </p:spPr>
        <p:style>
          <a:lnRef idx="1">
            <a:schemeClr val="dk1"/>
          </a:lnRef>
          <a:fillRef idx="0">
            <a:schemeClr val="dk1"/>
          </a:fillRef>
          <a:effectRef idx="0">
            <a:schemeClr val="dk1"/>
          </a:effectRef>
          <a:fontRef idx="minor">
            <a:schemeClr val="tx1"/>
          </a:fontRef>
        </p:style>
      </p:cxnSp>
      <p:sp>
        <p:nvSpPr>
          <p:cNvPr id="8" name="Oval 7">
            <a:extLst>
              <a:ext uri="{FF2B5EF4-FFF2-40B4-BE49-F238E27FC236}">
                <a16:creationId xmlns:a16="http://schemas.microsoft.com/office/drawing/2014/main" id="{9A5442AF-45B6-8901-C1E7-EEA8BD4C2F39}"/>
              </a:ext>
            </a:extLst>
          </p:cNvPr>
          <p:cNvSpPr/>
          <p:nvPr/>
        </p:nvSpPr>
        <p:spPr>
          <a:xfrm>
            <a:off x="9898013" y="4110436"/>
            <a:ext cx="2210938" cy="5186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GPA</a:t>
            </a:r>
            <a:endParaRPr lang="en-US" dirty="0"/>
          </a:p>
        </p:txBody>
      </p:sp>
      <p:sp>
        <p:nvSpPr>
          <p:cNvPr id="9" name="Oval 8">
            <a:extLst>
              <a:ext uri="{FF2B5EF4-FFF2-40B4-BE49-F238E27FC236}">
                <a16:creationId xmlns:a16="http://schemas.microsoft.com/office/drawing/2014/main" id="{8097C909-7FAE-4DE5-1FAC-79A219BE51FA}"/>
              </a:ext>
            </a:extLst>
          </p:cNvPr>
          <p:cNvSpPr/>
          <p:nvPr/>
        </p:nvSpPr>
        <p:spPr>
          <a:xfrm>
            <a:off x="7243496" y="4093279"/>
            <a:ext cx="2210938" cy="518615"/>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u="sng" dirty="0" err="1"/>
              <a:t>Student_id</a:t>
            </a:r>
            <a:endParaRPr lang="en-US" sz="2000" u="sng" dirty="0"/>
          </a:p>
        </p:txBody>
      </p:sp>
      <p:cxnSp>
        <p:nvCxnSpPr>
          <p:cNvPr id="10" name="Straight Connector 9">
            <a:extLst>
              <a:ext uri="{FF2B5EF4-FFF2-40B4-BE49-F238E27FC236}">
                <a16:creationId xmlns:a16="http://schemas.microsoft.com/office/drawing/2014/main" id="{583CCEBA-7F93-1ACD-C14A-4EF15FF85490}"/>
              </a:ext>
            </a:extLst>
          </p:cNvPr>
          <p:cNvCxnSpPr>
            <a:cxnSpLocks/>
            <a:stCxn id="4" idx="0"/>
            <a:endCxn id="9" idx="4"/>
          </p:cNvCxnSpPr>
          <p:nvPr/>
        </p:nvCxnSpPr>
        <p:spPr>
          <a:xfrm flipH="1" flipV="1">
            <a:off x="8348965" y="4611894"/>
            <a:ext cx="1446689" cy="50145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F3A7EAAD-A07A-E853-4B64-AE19A93CDB3D}"/>
              </a:ext>
            </a:extLst>
          </p:cNvPr>
          <p:cNvCxnSpPr>
            <a:cxnSpLocks/>
            <a:stCxn id="6" idx="0"/>
          </p:cNvCxnSpPr>
          <p:nvPr/>
        </p:nvCxnSpPr>
        <p:spPr>
          <a:xfrm flipV="1">
            <a:off x="9795654" y="2903932"/>
            <a:ext cx="0" cy="531521"/>
          </a:xfrm>
          <a:prstGeom prst="line">
            <a:avLst/>
          </a:prstGeom>
        </p:spPr>
        <p:style>
          <a:lnRef idx="1">
            <a:schemeClr val="dk1"/>
          </a:lnRef>
          <a:fillRef idx="0">
            <a:schemeClr val="dk1"/>
          </a:fillRef>
          <a:effectRef idx="0">
            <a:schemeClr val="dk1"/>
          </a:effectRef>
          <a:fontRef idx="minor">
            <a:schemeClr val="tx1"/>
          </a:fontRef>
        </p:style>
      </p:cxnSp>
      <p:sp>
        <p:nvSpPr>
          <p:cNvPr id="12" name="Oval 11">
            <a:extLst>
              <a:ext uri="{FF2B5EF4-FFF2-40B4-BE49-F238E27FC236}">
                <a16:creationId xmlns:a16="http://schemas.microsoft.com/office/drawing/2014/main" id="{05C0CF11-8804-A129-9D20-EE4ACC97E84B}"/>
              </a:ext>
            </a:extLst>
          </p:cNvPr>
          <p:cNvSpPr/>
          <p:nvPr/>
        </p:nvSpPr>
        <p:spPr>
          <a:xfrm>
            <a:off x="8199267" y="2017181"/>
            <a:ext cx="1607017" cy="53152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FName</a:t>
            </a:r>
            <a:endParaRPr lang="en-US" dirty="0"/>
          </a:p>
        </p:txBody>
      </p:sp>
      <p:sp>
        <p:nvSpPr>
          <p:cNvPr id="13" name="Oval 12">
            <a:extLst>
              <a:ext uri="{FF2B5EF4-FFF2-40B4-BE49-F238E27FC236}">
                <a16:creationId xmlns:a16="http://schemas.microsoft.com/office/drawing/2014/main" id="{F320E3B0-33CF-C854-3D61-2D0E8EB7DB47}"/>
              </a:ext>
            </a:extLst>
          </p:cNvPr>
          <p:cNvSpPr/>
          <p:nvPr/>
        </p:nvSpPr>
        <p:spPr>
          <a:xfrm>
            <a:off x="9898013" y="2017181"/>
            <a:ext cx="1607017" cy="53152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err="1"/>
              <a:t>LName</a:t>
            </a:r>
            <a:endParaRPr lang="en-US" dirty="0"/>
          </a:p>
        </p:txBody>
      </p:sp>
      <p:cxnSp>
        <p:nvCxnSpPr>
          <p:cNvPr id="14" name="Straight Connector 13">
            <a:extLst>
              <a:ext uri="{FF2B5EF4-FFF2-40B4-BE49-F238E27FC236}">
                <a16:creationId xmlns:a16="http://schemas.microsoft.com/office/drawing/2014/main" id="{0DCD2F21-C182-4FC7-746C-AB87775319DC}"/>
              </a:ext>
            </a:extLst>
          </p:cNvPr>
          <p:cNvCxnSpPr>
            <a:cxnSpLocks/>
            <a:endCxn id="13" idx="4"/>
          </p:cNvCxnSpPr>
          <p:nvPr/>
        </p:nvCxnSpPr>
        <p:spPr>
          <a:xfrm flipV="1">
            <a:off x="9806284" y="2548702"/>
            <a:ext cx="895238" cy="371645"/>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CC412D3-12D3-9393-8CE1-DED36F7E005A}"/>
              </a:ext>
            </a:extLst>
          </p:cNvPr>
          <p:cNvCxnSpPr>
            <a:cxnSpLocks/>
            <a:stCxn id="12" idx="4"/>
          </p:cNvCxnSpPr>
          <p:nvPr/>
        </p:nvCxnSpPr>
        <p:spPr>
          <a:xfrm>
            <a:off x="9002776" y="2548702"/>
            <a:ext cx="799902" cy="371645"/>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C6EE9613-D65A-3298-A330-D2B5693D4177}"/>
              </a:ext>
            </a:extLst>
          </p:cNvPr>
          <p:cNvCxnSpPr>
            <a:cxnSpLocks/>
            <a:stCxn id="4" idx="2"/>
            <a:endCxn id="17" idx="0"/>
          </p:cNvCxnSpPr>
          <p:nvPr/>
        </p:nvCxnSpPr>
        <p:spPr>
          <a:xfrm flipH="1">
            <a:off x="8297258" y="5706369"/>
            <a:ext cx="1498396" cy="277930"/>
          </a:xfrm>
          <a:prstGeom prst="line">
            <a:avLst/>
          </a:prstGeom>
        </p:spPr>
        <p:style>
          <a:lnRef idx="1">
            <a:schemeClr val="dk1"/>
          </a:lnRef>
          <a:fillRef idx="0">
            <a:schemeClr val="dk1"/>
          </a:fillRef>
          <a:effectRef idx="0">
            <a:schemeClr val="dk1"/>
          </a:effectRef>
          <a:fontRef idx="minor">
            <a:schemeClr val="tx1"/>
          </a:fontRef>
        </p:style>
      </p:cxnSp>
      <p:sp>
        <p:nvSpPr>
          <p:cNvPr id="17" name="Oval 16">
            <a:extLst>
              <a:ext uri="{FF2B5EF4-FFF2-40B4-BE49-F238E27FC236}">
                <a16:creationId xmlns:a16="http://schemas.microsoft.com/office/drawing/2014/main" id="{88C4D075-76DB-5690-FAF5-EE9E75735846}"/>
              </a:ext>
            </a:extLst>
          </p:cNvPr>
          <p:cNvSpPr/>
          <p:nvPr/>
        </p:nvSpPr>
        <p:spPr>
          <a:xfrm>
            <a:off x="7191789" y="5984299"/>
            <a:ext cx="2210938" cy="5186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F43A449D-55D4-DFC9-7D6D-8562ED06935E}"/>
              </a:ext>
            </a:extLst>
          </p:cNvPr>
          <p:cNvSpPr/>
          <p:nvPr/>
        </p:nvSpPr>
        <p:spPr>
          <a:xfrm>
            <a:off x="7296132" y="6027771"/>
            <a:ext cx="2002252" cy="43596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Clubs</a:t>
            </a:r>
            <a:endParaRPr lang="en-US" dirty="0"/>
          </a:p>
        </p:txBody>
      </p:sp>
      <p:sp>
        <p:nvSpPr>
          <p:cNvPr id="19" name="Oval 18">
            <a:extLst>
              <a:ext uri="{FF2B5EF4-FFF2-40B4-BE49-F238E27FC236}">
                <a16:creationId xmlns:a16="http://schemas.microsoft.com/office/drawing/2014/main" id="{7001F103-1EB4-AA81-6EA8-E32CA26B7C3F}"/>
              </a:ext>
            </a:extLst>
          </p:cNvPr>
          <p:cNvSpPr/>
          <p:nvPr/>
        </p:nvSpPr>
        <p:spPr>
          <a:xfrm>
            <a:off x="9898013" y="5992507"/>
            <a:ext cx="2210938" cy="518615"/>
          </a:xfrm>
          <a:prstGeom prst="ellipse">
            <a:avLst/>
          </a:prstGeom>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err="1"/>
              <a:t>has_honors</a:t>
            </a:r>
            <a:endParaRPr lang="en-US" dirty="0"/>
          </a:p>
        </p:txBody>
      </p:sp>
      <p:cxnSp>
        <p:nvCxnSpPr>
          <p:cNvPr id="20" name="Straight Connector 19">
            <a:extLst>
              <a:ext uri="{FF2B5EF4-FFF2-40B4-BE49-F238E27FC236}">
                <a16:creationId xmlns:a16="http://schemas.microsoft.com/office/drawing/2014/main" id="{3C2877FE-FCEB-E566-5BAA-2E4FC26C3D53}"/>
              </a:ext>
            </a:extLst>
          </p:cNvPr>
          <p:cNvCxnSpPr>
            <a:cxnSpLocks/>
            <a:stCxn id="19" idx="0"/>
            <a:endCxn id="4" idx="2"/>
          </p:cNvCxnSpPr>
          <p:nvPr/>
        </p:nvCxnSpPr>
        <p:spPr>
          <a:xfrm flipH="1" flipV="1">
            <a:off x="9795654" y="5706369"/>
            <a:ext cx="1207828" cy="28613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136126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2A8DA-F608-84AA-FBCB-47EC19EEF3B8}"/>
              </a:ext>
            </a:extLst>
          </p:cNvPr>
          <p:cNvSpPr>
            <a:spLocks noGrp="1"/>
          </p:cNvSpPr>
          <p:nvPr>
            <p:ph type="title"/>
          </p:nvPr>
        </p:nvSpPr>
        <p:spPr/>
        <p:txBody>
          <a:bodyPr>
            <a:normAutofit/>
          </a:bodyPr>
          <a:lstStyle/>
          <a:p>
            <a:r>
              <a:rPr lang="en-US" sz="4000" dirty="0"/>
              <a:t>Multiple entities</a:t>
            </a:r>
          </a:p>
        </p:txBody>
      </p:sp>
      <p:sp>
        <p:nvSpPr>
          <p:cNvPr id="3" name="Content Placeholder 2">
            <a:extLst>
              <a:ext uri="{FF2B5EF4-FFF2-40B4-BE49-F238E27FC236}">
                <a16:creationId xmlns:a16="http://schemas.microsoft.com/office/drawing/2014/main" id="{32064225-5599-614B-2602-105F2E378DEC}"/>
              </a:ext>
            </a:extLst>
          </p:cNvPr>
          <p:cNvSpPr>
            <a:spLocks noGrp="1"/>
          </p:cNvSpPr>
          <p:nvPr>
            <p:ph idx="1"/>
          </p:nvPr>
        </p:nvSpPr>
        <p:spPr/>
        <p:txBody>
          <a:bodyPr>
            <a:normAutofit/>
          </a:bodyPr>
          <a:lstStyle/>
          <a:p>
            <a:r>
              <a:rPr lang="en-US" sz="2400" dirty="0"/>
              <a:t>You can have as many entities as you like or require </a:t>
            </a:r>
          </a:p>
          <a:p>
            <a:pPr marL="0" indent="0">
              <a:buNone/>
            </a:pPr>
            <a:r>
              <a:rPr lang="en-US" sz="2400" dirty="0"/>
              <a:t>according to the problem statement</a:t>
            </a:r>
          </a:p>
          <a:p>
            <a:r>
              <a:rPr lang="en-US" sz="2400" dirty="0"/>
              <a:t>We can have a class entity for storing the </a:t>
            </a:r>
          </a:p>
          <a:p>
            <a:pPr marL="0" indent="0">
              <a:buNone/>
            </a:pPr>
            <a:r>
              <a:rPr lang="en-US" sz="2400" dirty="0"/>
              <a:t>details about class like </a:t>
            </a:r>
            <a:r>
              <a:rPr lang="en-US" sz="2400" dirty="0" err="1">
                <a:solidFill>
                  <a:srgbClr val="0070C0"/>
                </a:solidFill>
              </a:rPr>
              <a:t>class_id</a:t>
            </a:r>
            <a:r>
              <a:rPr lang="en-US" sz="2400" dirty="0">
                <a:solidFill>
                  <a:srgbClr val="0070C0"/>
                </a:solidFill>
              </a:rPr>
              <a:t>, name, etc</a:t>
            </a:r>
            <a:r>
              <a:rPr lang="en-US" sz="2400" dirty="0"/>
              <a:t>.</a:t>
            </a:r>
          </a:p>
          <a:p>
            <a:endParaRPr lang="en-US" sz="2400" dirty="0"/>
          </a:p>
        </p:txBody>
      </p:sp>
      <p:sp>
        <p:nvSpPr>
          <p:cNvPr id="4" name="Rectangle 3">
            <a:extLst>
              <a:ext uri="{FF2B5EF4-FFF2-40B4-BE49-F238E27FC236}">
                <a16:creationId xmlns:a16="http://schemas.microsoft.com/office/drawing/2014/main" id="{318A4B39-677C-F031-4EBB-55BD7BAD80C5}"/>
              </a:ext>
            </a:extLst>
          </p:cNvPr>
          <p:cNvSpPr/>
          <p:nvPr/>
        </p:nvSpPr>
        <p:spPr>
          <a:xfrm>
            <a:off x="8792543" y="5113352"/>
            <a:ext cx="2006221" cy="59301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Student</a:t>
            </a:r>
            <a:endParaRPr lang="en-US" dirty="0"/>
          </a:p>
        </p:txBody>
      </p:sp>
      <p:cxnSp>
        <p:nvCxnSpPr>
          <p:cNvPr id="5" name="Straight Connector 4">
            <a:extLst>
              <a:ext uri="{FF2B5EF4-FFF2-40B4-BE49-F238E27FC236}">
                <a16:creationId xmlns:a16="http://schemas.microsoft.com/office/drawing/2014/main" id="{37136B30-7547-1996-E93E-3EE9930666C9}"/>
              </a:ext>
            </a:extLst>
          </p:cNvPr>
          <p:cNvCxnSpPr>
            <a:cxnSpLocks/>
            <a:stCxn id="4" idx="0"/>
            <a:endCxn id="6" idx="4"/>
          </p:cNvCxnSpPr>
          <p:nvPr/>
        </p:nvCxnSpPr>
        <p:spPr>
          <a:xfrm flipV="1">
            <a:off x="9795654" y="3954068"/>
            <a:ext cx="0" cy="1159284"/>
          </a:xfrm>
          <a:prstGeom prst="line">
            <a:avLst/>
          </a:prstGeom>
        </p:spPr>
        <p:style>
          <a:lnRef idx="1">
            <a:schemeClr val="dk1"/>
          </a:lnRef>
          <a:fillRef idx="0">
            <a:schemeClr val="dk1"/>
          </a:fillRef>
          <a:effectRef idx="0">
            <a:schemeClr val="dk1"/>
          </a:effectRef>
          <a:fontRef idx="minor">
            <a:schemeClr val="tx1"/>
          </a:fontRef>
        </p:style>
      </p:cxnSp>
      <p:sp>
        <p:nvSpPr>
          <p:cNvPr id="6" name="Oval 5">
            <a:extLst>
              <a:ext uri="{FF2B5EF4-FFF2-40B4-BE49-F238E27FC236}">
                <a16:creationId xmlns:a16="http://schemas.microsoft.com/office/drawing/2014/main" id="{DDE66EDA-BDD0-671A-3E34-D3A4D099F4E8}"/>
              </a:ext>
            </a:extLst>
          </p:cNvPr>
          <p:cNvSpPr/>
          <p:nvPr/>
        </p:nvSpPr>
        <p:spPr>
          <a:xfrm>
            <a:off x="8690185" y="3435453"/>
            <a:ext cx="2210938" cy="5186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Name</a:t>
            </a:r>
            <a:endParaRPr lang="en-US" dirty="0"/>
          </a:p>
        </p:txBody>
      </p:sp>
      <p:cxnSp>
        <p:nvCxnSpPr>
          <p:cNvPr id="7" name="Straight Connector 6">
            <a:extLst>
              <a:ext uri="{FF2B5EF4-FFF2-40B4-BE49-F238E27FC236}">
                <a16:creationId xmlns:a16="http://schemas.microsoft.com/office/drawing/2014/main" id="{FAE54DD2-A2F2-4327-8BAD-4B6C7666745D}"/>
              </a:ext>
            </a:extLst>
          </p:cNvPr>
          <p:cNvCxnSpPr>
            <a:cxnSpLocks/>
            <a:stCxn id="4" idx="0"/>
            <a:endCxn id="8" idx="4"/>
          </p:cNvCxnSpPr>
          <p:nvPr/>
        </p:nvCxnSpPr>
        <p:spPr>
          <a:xfrm flipV="1">
            <a:off x="9795654" y="4629051"/>
            <a:ext cx="1207828" cy="484301"/>
          </a:xfrm>
          <a:prstGeom prst="line">
            <a:avLst/>
          </a:prstGeom>
        </p:spPr>
        <p:style>
          <a:lnRef idx="1">
            <a:schemeClr val="dk1"/>
          </a:lnRef>
          <a:fillRef idx="0">
            <a:schemeClr val="dk1"/>
          </a:fillRef>
          <a:effectRef idx="0">
            <a:schemeClr val="dk1"/>
          </a:effectRef>
          <a:fontRef idx="minor">
            <a:schemeClr val="tx1"/>
          </a:fontRef>
        </p:style>
      </p:cxnSp>
      <p:sp>
        <p:nvSpPr>
          <p:cNvPr id="8" name="Oval 7">
            <a:extLst>
              <a:ext uri="{FF2B5EF4-FFF2-40B4-BE49-F238E27FC236}">
                <a16:creationId xmlns:a16="http://schemas.microsoft.com/office/drawing/2014/main" id="{252EE74B-897E-1A04-B688-8BEF2A7FF944}"/>
              </a:ext>
            </a:extLst>
          </p:cNvPr>
          <p:cNvSpPr/>
          <p:nvPr/>
        </p:nvSpPr>
        <p:spPr>
          <a:xfrm>
            <a:off x="9898013" y="4110436"/>
            <a:ext cx="2210938" cy="5186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GPA</a:t>
            </a:r>
            <a:endParaRPr lang="en-US" dirty="0"/>
          </a:p>
        </p:txBody>
      </p:sp>
      <p:sp>
        <p:nvSpPr>
          <p:cNvPr id="9" name="Oval 8">
            <a:extLst>
              <a:ext uri="{FF2B5EF4-FFF2-40B4-BE49-F238E27FC236}">
                <a16:creationId xmlns:a16="http://schemas.microsoft.com/office/drawing/2014/main" id="{E52C0D50-0BE4-5C8A-B367-E0EAFBA0A4DE}"/>
              </a:ext>
            </a:extLst>
          </p:cNvPr>
          <p:cNvSpPr/>
          <p:nvPr/>
        </p:nvSpPr>
        <p:spPr>
          <a:xfrm>
            <a:off x="7243496" y="4093279"/>
            <a:ext cx="2210938" cy="518615"/>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u="sng" dirty="0" err="1"/>
              <a:t>Student_id</a:t>
            </a:r>
            <a:endParaRPr lang="en-US" sz="2000" u="sng" dirty="0"/>
          </a:p>
        </p:txBody>
      </p:sp>
      <p:cxnSp>
        <p:nvCxnSpPr>
          <p:cNvPr id="10" name="Straight Connector 9">
            <a:extLst>
              <a:ext uri="{FF2B5EF4-FFF2-40B4-BE49-F238E27FC236}">
                <a16:creationId xmlns:a16="http://schemas.microsoft.com/office/drawing/2014/main" id="{7A869D64-5252-EA5D-E645-AE5B94FC6608}"/>
              </a:ext>
            </a:extLst>
          </p:cNvPr>
          <p:cNvCxnSpPr>
            <a:cxnSpLocks/>
            <a:stCxn id="4" idx="0"/>
            <a:endCxn id="9" idx="4"/>
          </p:cNvCxnSpPr>
          <p:nvPr/>
        </p:nvCxnSpPr>
        <p:spPr>
          <a:xfrm flipH="1" flipV="1">
            <a:off x="8348965" y="4611894"/>
            <a:ext cx="1446689" cy="50145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3DD9650A-291A-B0DF-A18F-C712B88798C2}"/>
              </a:ext>
            </a:extLst>
          </p:cNvPr>
          <p:cNvCxnSpPr>
            <a:cxnSpLocks/>
            <a:stCxn id="6" idx="0"/>
          </p:cNvCxnSpPr>
          <p:nvPr/>
        </p:nvCxnSpPr>
        <p:spPr>
          <a:xfrm flipV="1">
            <a:off x="9795654" y="2903932"/>
            <a:ext cx="0" cy="531521"/>
          </a:xfrm>
          <a:prstGeom prst="line">
            <a:avLst/>
          </a:prstGeom>
        </p:spPr>
        <p:style>
          <a:lnRef idx="1">
            <a:schemeClr val="dk1"/>
          </a:lnRef>
          <a:fillRef idx="0">
            <a:schemeClr val="dk1"/>
          </a:fillRef>
          <a:effectRef idx="0">
            <a:schemeClr val="dk1"/>
          </a:effectRef>
          <a:fontRef idx="minor">
            <a:schemeClr val="tx1"/>
          </a:fontRef>
        </p:style>
      </p:cxnSp>
      <p:sp>
        <p:nvSpPr>
          <p:cNvPr id="12" name="Oval 11">
            <a:extLst>
              <a:ext uri="{FF2B5EF4-FFF2-40B4-BE49-F238E27FC236}">
                <a16:creationId xmlns:a16="http://schemas.microsoft.com/office/drawing/2014/main" id="{A5DD050A-DF2D-7C87-7170-D7BC48775488}"/>
              </a:ext>
            </a:extLst>
          </p:cNvPr>
          <p:cNvSpPr/>
          <p:nvPr/>
        </p:nvSpPr>
        <p:spPr>
          <a:xfrm>
            <a:off x="8199267" y="2017181"/>
            <a:ext cx="1607017" cy="53152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FName</a:t>
            </a:r>
            <a:endParaRPr lang="en-US" dirty="0"/>
          </a:p>
        </p:txBody>
      </p:sp>
      <p:sp>
        <p:nvSpPr>
          <p:cNvPr id="13" name="Oval 12">
            <a:extLst>
              <a:ext uri="{FF2B5EF4-FFF2-40B4-BE49-F238E27FC236}">
                <a16:creationId xmlns:a16="http://schemas.microsoft.com/office/drawing/2014/main" id="{3B4050B0-2048-E3E4-B303-3AE9EA54582E}"/>
              </a:ext>
            </a:extLst>
          </p:cNvPr>
          <p:cNvSpPr/>
          <p:nvPr/>
        </p:nvSpPr>
        <p:spPr>
          <a:xfrm>
            <a:off x="9898013" y="2017181"/>
            <a:ext cx="1607017" cy="53152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err="1"/>
              <a:t>LName</a:t>
            </a:r>
            <a:endParaRPr lang="en-US" dirty="0"/>
          </a:p>
        </p:txBody>
      </p:sp>
      <p:cxnSp>
        <p:nvCxnSpPr>
          <p:cNvPr id="14" name="Straight Connector 13">
            <a:extLst>
              <a:ext uri="{FF2B5EF4-FFF2-40B4-BE49-F238E27FC236}">
                <a16:creationId xmlns:a16="http://schemas.microsoft.com/office/drawing/2014/main" id="{4BAAAD65-4C16-3868-4D67-B90B03BC6E54}"/>
              </a:ext>
            </a:extLst>
          </p:cNvPr>
          <p:cNvCxnSpPr>
            <a:cxnSpLocks/>
            <a:endCxn id="13" idx="4"/>
          </p:cNvCxnSpPr>
          <p:nvPr/>
        </p:nvCxnSpPr>
        <p:spPr>
          <a:xfrm flipV="1">
            <a:off x="9806284" y="2548702"/>
            <a:ext cx="895238" cy="371645"/>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0506F08-7D66-8B85-A46D-45FFCB0414C7}"/>
              </a:ext>
            </a:extLst>
          </p:cNvPr>
          <p:cNvCxnSpPr>
            <a:cxnSpLocks/>
            <a:stCxn id="12" idx="4"/>
          </p:cNvCxnSpPr>
          <p:nvPr/>
        </p:nvCxnSpPr>
        <p:spPr>
          <a:xfrm>
            <a:off x="9002776" y="2548702"/>
            <a:ext cx="799902" cy="371645"/>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108D826C-4BCF-86EB-4E01-719075EB9785}"/>
              </a:ext>
            </a:extLst>
          </p:cNvPr>
          <p:cNvCxnSpPr>
            <a:cxnSpLocks/>
            <a:stCxn id="4" idx="2"/>
            <a:endCxn id="17" idx="0"/>
          </p:cNvCxnSpPr>
          <p:nvPr/>
        </p:nvCxnSpPr>
        <p:spPr>
          <a:xfrm flipH="1">
            <a:off x="8297258" y="5706369"/>
            <a:ext cx="1498396" cy="277930"/>
          </a:xfrm>
          <a:prstGeom prst="line">
            <a:avLst/>
          </a:prstGeom>
        </p:spPr>
        <p:style>
          <a:lnRef idx="1">
            <a:schemeClr val="dk1"/>
          </a:lnRef>
          <a:fillRef idx="0">
            <a:schemeClr val="dk1"/>
          </a:fillRef>
          <a:effectRef idx="0">
            <a:schemeClr val="dk1"/>
          </a:effectRef>
          <a:fontRef idx="minor">
            <a:schemeClr val="tx1"/>
          </a:fontRef>
        </p:style>
      </p:cxnSp>
      <p:sp>
        <p:nvSpPr>
          <p:cNvPr id="17" name="Oval 16">
            <a:extLst>
              <a:ext uri="{FF2B5EF4-FFF2-40B4-BE49-F238E27FC236}">
                <a16:creationId xmlns:a16="http://schemas.microsoft.com/office/drawing/2014/main" id="{3A080019-76DD-BC6C-86BA-38051E9AE148}"/>
              </a:ext>
            </a:extLst>
          </p:cNvPr>
          <p:cNvSpPr/>
          <p:nvPr/>
        </p:nvSpPr>
        <p:spPr>
          <a:xfrm>
            <a:off x="7191789" y="5984299"/>
            <a:ext cx="2210938" cy="5186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2D8D4EBA-5236-CEF9-FEB7-145D6F2DC8C0}"/>
              </a:ext>
            </a:extLst>
          </p:cNvPr>
          <p:cNvSpPr/>
          <p:nvPr/>
        </p:nvSpPr>
        <p:spPr>
          <a:xfrm>
            <a:off x="7296132" y="6027771"/>
            <a:ext cx="2002252" cy="43596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Clubs</a:t>
            </a:r>
            <a:endParaRPr lang="en-US" dirty="0"/>
          </a:p>
        </p:txBody>
      </p:sp>
      <p:sp>
        <p:nvSpPr>
          <p:cNvPr id="19" name="Oval 18">
            <a:extLst>
              <a:ext uri="{FF2B5EF4-FFF2-40B4-BE49-F238E27FC236}">
                <a16:creationId xmlns:a16="http://schemas.microsoft.com/office/drawing/2014/main" id="{4AF86396-23DC-59DE-1CBF-B0257CC95548}"/>
              </a:ext>
            </a:extLst>
          </p:cNvPr>
          <p:cNvSpPr/>
          <p:nvPr/>
        </p:nvSpPr>
        <p:spPr>
          <a:xfrm>
            <a:off x="9898013" y="5992507"/>
            <a:ext cx="2210938" cy="518615"/>
          </a:xfrm>
          <a:prstGeom prst="ellipse">
            <a:avLst/>
          </a:prstGeom>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err="1"/>
              <a:t>has_honors</a:t>
            </a:r>
            <a:endParaRPr lang="en-US" dirty="0"/>
          </a:p>
        </p:txBody>
      </p:sp>
      <p:cxnSp>
        <p:nvCxnSpPr>
          <p:cNvPr id="20" name="Straight Connector 19">
            <a:extLst>
              <a:ext uri="{FF2B5EF4-FFF2-40B4-BE49-F238E27FC236}">
                <a16:creationId xmlns:a16="http://schemas.microsoft.com/office/drawing/2014/main" id="{F1CBB9CB-9FD0-4004-7040-0DA64209ABDE}"/>
              </a:ext>
            </a:extLst>
          </p:cNvPr>
          <p:cNvCxnSpPr>
            <a:cxnSpLocks/>
            <a:stCxn id="19" idx="0"/>
            <a:endCxn id="4" idx="2"/>
          </p:cNvCxnSpPr>
          <p:nvPr/>
        </p:nvCxnSpPr>
        <p:spPr>
          <a:xfrm flipH="1" flipV="1">
            <a:off x="9795654" y="5706369"/>
            <a:ext cx="1207828" cy="286138"/>
          </a:xfrm>
          <a:prstGeom prst="line">
            <a:avLst/>
          </a:prstGeom>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90794AED-1D32-DB3D-E5EF-6F09CF6F998E}"/>
              </a:ext>
            </a:extLst>
          </p:cNvPr>
          <p:cNvSpPr/>
          <p:nvPr/>
        </p:nvSpPr>
        <p:spPr>
          <a:xfrm>
            <a:off x="3359448" y="5832321"/>
            <a:ext cx="2006221" cy="59301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Class</a:t>
            </a:r>
            <a:endParaRPr lang="en-US" dirty="0"/>
          </a:p>
        </p:txBody>
      </p:sp>
      <p:sp>
        <p:nvSpPr>
          <p:cNvPr id="22" name="Oval 21">
            <a:extLst>
              <a:ext uri="{FF2B5EF4-FFF2-40B4-BE49-F238E27FC236}">
                <a16:creationId xmlns:a16="http://schemas.microsoft.com/office/drawing/2014/main" id="{3080062E-4EF8-69F6-836C-79BC0695159D}"/>
              </a:ext>
            </a:extLst>
          </p:cNvPr>
          <p:cNvSpPr/>
          <p:nvPr/>
        </p:nvSpPr>
        <p:spPr>
          <a:xfrm>
            <a:off x="535024" y="5869521"/>
            <a:ext cx="2210938" cy="5186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u="sng" dirty="0" err="1"/>
              <a:t>Class_id</a:t>
            </a:r>
            <a:endParaRPr lang="en-US" u="sng" dirty="0"/>
          </a:p>
        </p:txBody>
      </p:sp>
      <p:cxnSp>
        <p:nvCxnSpPr>
          <p:cNvPr id="23" name="Straight Connector 22">
            <a:extLst>
              <a:ext uri="{FF2B5EF4-FFF2-40B4-BE49-F238E27FC236}">
                <a16:creationId xmlns:a16="http://schemas.microsoft.com/office/drawing/2014/main" id="{75C21AC1-AE71-9757-82EF-03A47B111AF1}"/>
              </a:ext>
            </a:extLst>
          </p:cNvPr>
          <p:cNvCxnSpPr>
            <a:cxnSpLocks/>
            <a:stCxn id="21" idx="1"/>
            <a:endCxn id="22" idx="6"/>
          </p:cNvCxnSpPr>
          <p:nvPr/>
        </p:nvCxnSpPr>
        <p:spPr>
          <a:xfrm flipH="1" flipV="1">
            <a:off x="2745962" y="6128829"/>
            <a:ext cx="613486" cy="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632517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5DC538-D627-034A-2E5A-692E839F93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8DA1AE-FA76-FB4A-2CFF-D1D0C09E9259}"/>
              </a:ext>
            </a:extLst>
          </p:cNvPr>
          <p:cNvSpPr>
            <a:spLocks noGrp="1"/>
          </p:cNvSpPr>
          <p:nvPr>
            <p:ph type="title"/>
          </p:nvPr>
        </p:nvSpPr>
        <p:spPr/>
        <p:txBody>
          <a:bodyPr>
            <a:normAutofit/>
          </a:bodyPr>
          <a:lstStyle/>
          <a:p>
            <a:r>
              <a:rPr lang="en-US" sz="4000" dirty="0"/>
              <a:t>relationships</a:t>
            </a:r>
          </a:p>
        </p:txBody>
      </p:sp>
      <p:sp>
        <p:nvSpPr>
          <p:cNvPr id="3" name="Content Placeholder 2">
            <a:extLst>
              <a:ext uri="{FF2B5EF4-FFF2-40B4-BE49-F238E27FC236}">
                <a16:creationId xmlns:a16="http://schemas.microsoft.com/office/drawing/2014/main" id="{8132EBC1-4DFB-8FA5-B682-1DAFA35A2CDE}"/>
              </a:ext>
            </a:extLst>
          </p:cNvPr>
          <p:cNvSpPr>
            <a:spLocks noGrp="1"/>
          </p:cNvSpPr>
          <p:nvPr>
            <p:ph idx="1"/>
          </p:nvPr>
        </p:nvSpPr>
        <p:spPr/>
        <p:txBody>
          <a:bodyPr>
            <a:normAutofit/>
          </a:bodyPr>
          <a:lstStyle/>
          <a:p>
            <a:r>
              <a:rPr lang="en-US" sz="2400" dirty="0"/>
              <a:t>When we have multiple entities, we would want to define how they are related to each other</a:t>
            </a:r>
          </a:p>
          <a:p>
            <a:r>
              <a:rPr lang="en-US" sz="2400" dirty="0"/>
              <a:t>Define a relationship in a diamond shape</a:t>
            </a:r>
          </a:p>
          <a:p>
            <a:r>
              <a:rPr lang="en-US" sz="2400" dirty="0"/>
              <a:t>It’s a verb, like takes, works, controls, etc.</a:t>
            </a:r>
          </a:p>
        </p:txBody>
      </p:sp>
    </p:spTree>
    <p:extLst>
      <p:ext uri="{BB962C8B-B14F-4D97-AF65-F5344CB8AC3E}">
        <p14:creationId xmlns:p14="http://schemas.microsoft.com/office/powerpoint/2010/main" val="183282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48C117-832A-9DF6-EB08-647B20BBD7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772AC2-E05F-4F30-799D-393F953D6DA7}"/>
              </a:ext>
            </a:extLst>
          </p:cNvPr>
          <p:cNvSpPr>
            <a:spLocks noGrp="1"/>
          </p:cNvSpPr>
          <p:nvPr>
            <p:ph type="title"/>
          </p:nvPr>
        </p:nvSpPr>
        <p:spPr/>
        <p:txBody>
          <a:bodyPr>
            <a:normAutofit/>
          </a:bodyPr>
          <a:lstStyle/>
          <a:p>
            <a:r>
              <a:rPr lang="en-US" sz="4000" dirty="0"/>
              <a:t>Relationships</a:t>
            </a:r>
          </a:p>
        </p:txBody>
      </p:sp>
      <p:sp>
        <p:nvSpPr>
          <p:cNvPr id="3" name="Content Placeholder 2">
            <a:extLst>
              <a:ext uri="{FF2B5EF4-FFF2-40B4-BE49-F238E27FC236}">
                <a16:creationId xmlns:a16="http://schemas.microsoft.com/office/drawing/2014/main" id="{34D5F077-8569-2C90-9341-C8A43931E8A3}"/>
              </a:ext>
            </a:extLst>
          </p:cNvPr>
          <p:cNvSpPr>
            <a:spLocks noGrp="1"/>
          </p:cNvSpPr>
          <p:nvPr>
            <p:ph idx="1"/>
          </p:nvPr>
        </p:nvSpPr>
        <p:spPr/>
        <p:txBody>
          <a:bodyPr/>
          <a:lstStyle/>
          <a:p>
            <a:r>
              <a:rPr lang="en-US" sz="2200" dirty="0">
                <a:solidFill>
                  <a:srgbClr val="0070C0"/>
                </a:solidFill>
              </a:rPr>
              <a:t>The student takes a class, or a class is taken by students</a:t>
            </a:r>
          </a:p>
          <a:p>
            <a:r>
              <a:rPr lang="en-US" sz="2200" dirty="0">
                <a:solidFill>
                  <a:srgbClr val="0070C0"/>
                </a:solidFill>
              </a:rPr>
              <a:t>Not all students need to take a class (Partial Participation)</a:t>
            </a:r>
          </a:p>
          <a:p>
            <a:r>
              <a:rPr lang="en-US" sz="2200" dirty="0">
                <a:solidFill>
                  <a:srgbClr val="0070C0"/>
                </a:solidFill>
              </a:rPr>
              <a:t>A class needs to be taken by students (Total participation)</a:t>
            </a:r>
          </a:p>
          <a:p>
            <a:r>
              <a:rPr lang="en-US" sz="2200" dirty="0">
                <a:solidFill>
                  <a:srgbClr val="0070C0"/>
                </a:solidFill>
              </a:rPr>
              <a:t>All classes need some students taking a particular class</a:t>
            </a:r>
          </a:p>
          <a:p>
            <a:endParaRPr lang="en-US" sz="2400" dirty="0"/>
          </a:p>
          <a:p>
            <a:endParaRPr lang="en-US" sz="2400" dirty="0"/>
          </a:p>
        </p:txBody>
      </p:sp>
      <p:sp>
        <p:nvSpPr>
          <p:cNvPr id="4" name="Rectangle 3">
            <a:extLst>
              <a:ext uri="{FF2B5EF4-FFF2-40B4-BE49-F238E27FC236}">
                <a16:creationId xmlns:a16="http://schemas.microsoft.com/office/drawing/2014/main" id="{226806B0-60C6-F19F-58BA-37D09C30E857}"/>
              </a:ext>
            </a:extLst>
          </p:cNvPr>
          <p:cNvSpPr/>
          <p:nvPr/>
        </p:nvSpPr>
        <p:spPr>
          <a:xfrm>
            <a:off x="8792543" y="5113352"/>
            <a:ext cx="2006221" cy="59301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Student</a:t>
            </a:r>
            <a:endParaRPr lang="en-US" dirty="0"/>
          </a:p>
        </p:txBody>
      </p:sp>
      <p:cxnSp>
        <p:nvCxnSpPr>
          <p:cNvPr id="5" name="Straight Connector 4">
            <a:extLst>
              <a:ext uri="{FF2B5EF4-FFF2-40B4-BE49-F238E27FC236}">
                <a16:creationId xmlns:a16="http://schemas.microsoft.com/office/drawing/2014/main" id="{0FADC22D-4C84-CF81-69FF-777DB898694B}"/>
              </a:ext>
            </a:extLst>
          </p:cNvPr>
          <p:cNvCxnSpPr>
            <a:cxnSpLocks/>
            <a:stCxn id="4" idx="0"/>
            <a:endCxn id="6" idx="4"/>
          </p:cNvCxnSpPr>
          <p:nvPr/>
        </p:nvCxnSpPr>
        <p:spPr>
          <a:xfrm flipV="1">
            <a:off x="9795654" y="3954068"/>
            <a:ext cx="0" cy="1159284"/>
          </a:xfrm>
          <a:prstGeom prst="line">
            <a:avLst/>
          </a:prstGeom>
        </p:spPr>
        <p:style>
          <a:lnRef idx="1">
            <a:schemeClr val="dk1"/>
          </a:lnRef>
          <a:fillRef idx="0">
            <a:schemeClr val="dk1"/>
          </a:fillRef>
          <a:effectRef idx="0">
            <a:schemeClr val="dk1"/>
          </a:effectRef>
          <a:fontRef idx="minor">
            <a:schemeClr val="tx1"/>
          </a:fontRef>
        </p:style>
      </p:cxnSp>
      <p:sp>
        <p:nvSpPr>
          <p:cNvPr id="6" name="Oval 5">
            <a:extLst>
              <a:ext uri="{FF2B5EF4-FFF2-40B4-BE49-F238E27FC236}">
                <a16:creationId xmlns:a16="http://schemas.microsoft.com/office/drawing/2014/main" id="{985B7C94-A82C-5D50-AC1E-E6D8C019BDE9}"/>
              </a:ext>
            </a:extLst>
          </p:cNvPr>
          <p:cNvSpPr/>
          <p:nvPr/>
        </p:nvSpPr>
        <p:spPr>
          <a:xfrm>
            <a:off x="8690185" y="3435453"/>
            <a:ext cx="2210938" cy="5186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Name</a:t>
            </a:r>
            <a:endParaRPr lang="en-US" dirty="0"/>
          </a:p>
        </p:txBody>
      </p:sp>
      <p:cxnSp>
        <p:nvCxnSpPr>
          <p:cNvPr id="7" name="Straight Connector 6">
            <a:extLst>
              <a:ext uri="{FF2B5EF4-FFF2-40B4-BE49-F238E27FC236}">
                <a16:creationId xmlns:a16="http://schemas.microsoft.com/office/drawing/2014/main" id="{62A5DFB1-5C4C-3A71-9985-9C2B5B22A7C6}"/>
              </a:ext>
            </a:extLst>
          </p:cNvPr>
          <p:cNvCxnSpPr>
            <a:cxnSpLocks/>
            <a:stCxn id="4" idx="0"/>
            <a:endCxn id="26" idx="4"/>
          </p:cNvCxnSpPr>
          <p:nvPr/>
        </p:nvCxnSpPr>
        <p:spPr>
          <a:xfrm flipV="1">
            <a:off x="9795654" y="4603316"/>
            <a:ext cx="1197364" cy="510036"/>
          </a:xfrm>
          <a:prstGeom prst="line">
            <a:avLst/>
          </a:prstGeom>
        </p:spPr>
        <p:style>
          <a:lnRef idx="1">
            <a:schemeClr val="dk1"/>
          </a:lnRef>
          <a:fillRef idx="0">
            <a:schemeClr val="dk1"/>
          </a:fillRef>
          <a:effectRef idx="0">
            <a:schemeClr val="dk1"/>
          </a:effectRef>
          <a:fontRef idx="minor">
            <a:schemeClr val="tx1"/>
          </a:fontRef>
        </p:style>
      </p:cxnSp>
      <p:sp>
        <p:nvSpPr>
          <p:cNvPr id="8" name="Oval 7">
            <a:extLst>
              <a:ext uri="{FF2B5EF4-FFF2-40B4-BE49-F238E27FC236}">
                <a16:creationId xmlns:a16="http://schemas.microsoft.com/office/drawing/2014/main" id="{3C69B86D-5F0B-1928-4FB5-FFC1031B416F}"/>
              </a:ext>
            </a:extLst>
          </p:cNvPr>
          <p:cNvSpPr/>
          <p:nvPr/>
        </p:nvSpPr>
        <p:spPr>
          <a:xfrm>
            <a:off x="7243496" y="4093279"/>
            <a:ext cx="2210938" cy="518615"/>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u="sng" dirty="0" err="1"/>
              <a:t>Student_id</a:t>
            </a:r>
            <a:endParaRPr lang="en-US" sz="2000" u="sng" dirty="0"/>
          </a:p>
        </p:txBody>
      </p:sp>
      <p:cxnSp>
        <p:nvCxnSpPr>
          <p:cNvPr id="9" name="Straight Connector 8">
            <a:extLst>
              <a:ext uri="{FF2B5EF4-FFF2-40B4-BE49-F238E27FC236}">
                <a16:creationId xmlns:a16="http://schemas.microsoft.com/office/drawing/2014/main" id="{C47EAA84-57C4-6A62-A2C8-E7187575060F}"/>
              </a:ext>
            </a:extLst>
          </p:cNvPr>
          <p:cNvCxnSpPr>
            <a:cxnSpLocks/>
            <a:stCxn id="4" idx="0"/>
            <a:endCxn id="8" idx="4"/>
          </p:cNvCxnSpPr>
          <p:nvPr/>
        </p:nvCxnSpPr>
        <p:spPr>
          <a:xfrm flipH="1" flipV="1">
            <a:off x="8348965" y="4611894"/>
            <a:ext cx="1446689" cy="501458"/>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DE436F7D-FBD2-E047-7DC8-737C3E645580}"/>
              </a:ext>
            </a:extLst>
          </p:cNvPr>
          <p:cNvCxnSpPr>
            <a:cxnSpLocks/>
            <a:stCxn id="6" idx="0"/>
          </p:cNvCxnSpPr>
          <p:nvPr/>
        </p:nvCxnSpPr>
        <p:spPr>
          <a:xfrm flipV="1">
            <a:off x="9795654" y="2903932"/>
            <a:ext cx="0" cy="531521"/>
          </a:xfrm>
          <a:prstGeom prst="line">
            <a:avLst/>
          </a:prstGeom>
        </p:spPr>
        <p:style>
          <a:lnRef idx="1">
            <a:schemeClr val="dk1"/>
          </a:lnRef>
          <a:fillRef idx="0">
            <a:schemeClr val="dk1"/>
          </a:fillRef>
          <a:effectRef idx="0">
            <a:schemeClr val="dk1"/>
          </a:effectRef>
          <a:fontRef idx="minor">
            <a:schemeClr val="tx1"/>
          </a:fontRef>
        </p:style>
      </p:cxnSp>
      <p:sp>
        <p:nvSpPr>
          <p:cNvPr id="11" name="Oval 10">
            <a:extLst>
              <a:ext uri="{FF2B5EF4-FFF2-40B4-BE49-F238E27FC236}">
                <a16:creationId xmlns:a16="http://schemas.microsoft.com/office/drawing/2014/main" id="{A761E346-2E11-23E8-1135-A0B502C2F0D7}"/>
              </a:ext>
            </a:extLst>
          </p:cNvPr>
          <p:cNvSpPr/>
          <p:nvPr/>
        </p:nvSpPr>
        <p:spPr>
          <a:xfrm>
            <a:off x="8199267" y="2017181"/>
            <a:ext cx="1607017" cy="53152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FName</a:t>
            </a:r>
            <a:endParaRPr lang="en-US" dirty="0"/>
          </a:p>
        </p:txBody>
      </p:sp>
      <p:sp>
        <p:nvSpPr>
          <p:cNvPr id="12" name="Oval 11">
            <a:extLst>
              <a:ext uri="{FF2B5EF4-FFF2-40B4-BE49-F238E27FC236}">
                <a16:creationId xmlns:a16="http://schemas.microsoft.com/office/drawing/2014/main" id="{08BF4D36-A1D1-89AD-78F5-632794298710}"/>
              </a:ext>
            </a:extLst>
          </p:cNvPr>
          <p:cNvSpPr/>
          <p:nvPr/>
        </p:nvSpPr>
        <p:spPr>
          <a:xfrm>
            <a:off x="9898013" y="2017181"/>
            <a:ext cx="1607017" cy="53152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err="1"/>
              <a:t>LName</a:t>
            </a:r>
            <a:endParaRPr lang="en-US" dirty="0"/>
          </a:p>
        </p:txBody>
      </p:sp>
      <p:cxnSp>
        <p:nvCxnSpPr>
          <p:cNvPr id="13" name="Straight Connector 12">
            <a:extLst>
              <a:ext uri="{FF2B5EF4-FFF2-40B4-BE49-F238E27FC236}">
                <a16:creationId xmlns:a16="http://schemas.microsoft.com/office/drawing/2014/main" id="{3E60DDEF-28CA-47BA-6011-C64C181E648F}"/>
              </a:ext>
            </a:extLst>
          </p:cNvPr>
          <p:cNvCxnSpPr>
            <a:cxnSpLocks/>
            <a:endCxn id="12" idx="4"/>
          </p:cNvCxnSpPr>
          <p:nvPr/>
        </p:nvCxnSpPr>
        <p:spPr>
          <a:xfrm flipV="1">
            <a:off x="9806284" y="2548702"/>
            <a:ext cx="895238" cy="371645"/>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13C27068-E9E3-5EC1-2394-4F37B27CFD36}"/>
              </a:ext>
            </a:extLst>
          </p:cNvPr>
          <p:cNvCxnSpPr>
            <a:cxnSpLocks/>
            <a:stCxn id="11" idx="4"/>
          </p:cNvCxnSpPr>
          <p:nvPr/>
        </p:nvCxnSpPr>
        <p:spPr>
          <a:xfrm>
            <a:off x="9002776" y="2548702"/>
            <a:ext cx="799902" cy="371645"/>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410E801-99C3-F786-BD08-FE70A6286210}"/>
              </a:ext>
            </a:extLst>
          </p:cNvPr>
          <p:cNvCxnSpPr>
            <a:cxnSpLocks/>
            <a:stCxn id="4" idx="2"/>
            <a:endCxn id="16" idx="0"/>
          </p:cNvCxnSpPr>
          <p:nvPr/>
        </p:nvCxnSpPr>
        <p:spPr>
          <a:xfrm flipH="1">
            <a:off x="8297258" y="5706369"/>
            <a:ext cx="1498396" cy="277930"/>
          </a:xfrm>
          <a:prstGeom prst="line">
            <a:avLst/>
          </a:prstGeom>
        </p:spPr>
        <p:style>
          <a:lnRef idx="1">
            <a:schemeClr val="dk1"/>
          </a:lnRef>
          <a:fillRef idx="0">
            <a:schemeClr val="dk1"/>
          </a:fillRef>
          <a:effectRef idx="0">
            <a:schemeClr val="dk1"/>
          </a:effectRef>
          <a:fontRef idx="minor">
            <a:schemeClr val="tx1"/>
          </a:fontRef>
        </p:style>
      </p:cxnSp>
      <p:sp>
        <p:nvSpPr>
          <p:cNvPr id="16" name="Oval 15">
            <a:extLst>
              <a:ext uri="{FF2B5EF4-FFF2-40B4-BE49-F238E27FC236}">
                <a16:creationId xmlns:a16="http://schemas.microsoft.com/office/drawing/2014/main" id="{213DCAD5-958A-594D-0C09-617C8E9EC481}"/>
              </a:ext>
            </a:extLst>
          </p:cNvPr>
          <p:cNvSpPr/>
          <p:nvPr/>
        </p:nvSpPr>
        <p:spPr>
          <a:xfrm>
            <a:off x="7191789" y="5984299"/>
            <a:ext cx="2210938" cy="5186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EB38E852-AE61-A521-5224-15906BADA25E}"/>
              </a:ext>
            </a:extLst>
          </p:cNvPr>
          <p:cNvSpPr/>
          <p:nvPr/>
        </p:nvSpPr>
        <p:spPr>
          <a:xfrm>
            <a:off x="7296132" y="6027771"/>
            <a:ext cx="2002252" cy="43596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Clubs</a:t>
            </a:r>
            <a:endParaRPr lang="en-US" dirty="0"/>
          </a:p>
        </p:txBody>
      </p:sp>
      <p:sp>
        <p:nvSpPr>
          <p:cNvPr id="18" name="Oval 17">
            <a:extLst>
              <a:ext uri="{FF2B5EF4-FFF2-40B4-BE49-F238E27FC236}">
                <a16:creationId xmlns:a16="http://schemas.microsoft.com/office/drawing/2014/main" id="{3A01F864-A2DA-CA3D-814D-3DE4DAA6CE0F}"/>
              </a:ext>
            </a:extLst>
          </p:cNvPr>
          <p:cNvSpPr/>
          <p:nvPr/>
        </p:nvSpPr>
        <p:spPr>
          <a:xfrm>
            <a:off x="9898013" y="5992507"/>
            <a:ext cx="2210938" cy="518615"/>
          </a:xfrm>
          <a:prstGeom prst="ellipse">
            <a:avLst/>
          </a:prstGeom>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err="1"/>
              <a:t>has_honors</a:t>
            </a:r>
            <a:endParaRPr lang="en-US" dirty="0"/>
          </a:p>
        </p:txBody>
      </p:sp>
      <p:cxnSp>
        <p:nvCxnSpPr>
          <p:cNvPr id="19" name="Straight Connector 18">
            <a:extLst>
              <a:ext uri="{FF2B5EF4-FFF2-40B4-BE49-F238E27FC236}">
                <a16:creationId xmlns:a16="http://schemas.microsoft.com/office/drawing/2014/main" id="{20AD73E4-8241-671C-B87A-A02C25D1D68E}"/>
              </a:ext>
            </a:extLst>
          </p:cNvPr>
          <p:cNvCxnSpPr>
            <a:cxnSpLocks/>
            <a:stCxn id="18" idx="0"/>
            <a:endCxn id="4" idx="2"/>
          </p:cNvCxnSpPr>
          <p:nvPr/>
        </p:nvCxnSpPr>
        <p:spPr>
          <a:xfrm flipH="1" flipV="1">
            <a:off x="9795654" y="5706369"/>
            <a:ext cx="1207828" cy="286138"/>
          </a:xfrm>
          <a:prstGeom prst="line">
            <a:avLst/>
          </a:prstGeom>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F06511E7-C6B5-0694-DE6A-BA2665737435}"/>
              </a:ext>
            </a:extLst>
          </p:cNvPr>
          <p:cNvSpPr/>
          <p:nvPr/>
        </p:nvSpPr>
        <p:spPr>
          <a:xfrm>
            <a:off x="3359448" y="5113352"/>
            <a:ext cx="2006221" cy="59301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Class</a:t>
            </a:r>
            <a:endParaRPr lang="en-US" dirty="0"/>
          </a:p>
        </p:txBody>
      </p:sp>
      <p:sp>
        <p:nvSpPr>
          <p:cNvPr id="21" name="Oval 20">
            <a:extLst>
              <a:ext uri="{FF2B5EF4-FFF2-40B4-BE49-F238E27FC236}">
                <a16:creationId xmlns:a16="http://schemas.microsoft.com/office/drawing/2014/main" id="{12600C3E-8130-CE73-38C7-771785086EC7}"/>
              </a:ext>
            </a:extLst>
          </p:cNvPr>
          <p:cNvSpPr/>
          <p:nvPr/>
        </p:nvSpPr>
        <p:spPr>
          <a:xfrm>
            <a:off x="535024" y="5150552"/>
            <a:ext cx="2210938" cy="5186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u="sng" dirty="0" err="1"/>
              <a:t>Class_id</a:t>
            </a:r>
            <a:endParaRPr lang="en-US" u="sng" dirty="0"/>
          </a:p>
        </p:txBody>
      </p:sp>
      <p:cxnSp>
        <p:nvCxnSpPr>
          <p:cNvPr id="22" name="Straight Connector 21">
            <a:extLst>
              <a:ext uri="{FF2B5EF4-FFF2-40B4-BE49-F238E27FC236}">
                <a16:creationId xmlns:a16="http://schemas.microsoft.com/office/drawing/2014/main" id="{A282B0FE-D3B4-D7D2-70A3-341FBCA519FD}"/>
              </a:ext>
            </a:extLst>
          </p:cNvPr>
          <p:cNvCxnSpPr>
            <a:cxnSpLocks/>
            <a:stCxn id="20" idx="1"/>
            <a:endCxn id="21" idx="6"/>
          </p:cNvCxnSpPr>
          <p:nvPr/>
        </p:nvCxnSpPr>
        <p:spPr>
          <a:xfrm flipH="1" flipV="1">
            <a:off x="2745962" y="5409860"/>
            <a:ext cx="613486" cy="1"/>
          </a:xfrm>
          <a:prstGeom prst="line">
            <a:avLst/>
          </a:prstGeom>
        </p:spPr>
        <p:style>
          <a:lnRef idx="1">
            <a:schemeClr val="dk1"/>
          </a:lnRef>
          <a:fillRef idx="0">
            <a:schemeClr val="dk1"/>
          </a:fillRef>
          <a:effectRef idx="0">
            <a:schemeClr val="dk1"/>
          </a:effectRef>
          <a:fontRef idx="minor">
            <a:schemeClr val="tx1"/>
          </a:fontRef>
        </p:style>
      </p:cxnSp>
      <p:sp>
        <p:nvSpPr>
          <p:cNvPr id="23" name="Diamond 22">
            <a:extLst>
              <a:ext uri="{FF2B5EF4-FFF2-40B4-BE49-F238E27FC236}">
                <a16:creationId xmlns:a16="http://schemas.microsoft.com/office/drawing/2014/main" id="{DEB9A5DD-403D-7C86-F94B-574EFD7BFB73}"/>
              </a:ext>
            </a:extLst>
          </p:cNvPr>
          <p:cNvSpPr/>
          <p:nvPr/>
        </p:nvSpPr>
        <p:spPr>
          <a:xfrm>
            <a:off x="6468888" y="5038011"/>
            <a:ext cx="1498395" cy="757368"/>
          </a:xfrm>
          <a:prstGeom prst="diamond">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Takes</a:t>
            </a:r>
            <a:endParaRPr lang="en-US" dirty="0"/>
          </a:p>
        </p:txBody>
      </p:sp>
      <p:cxnSp>
        <p:nvCxnSpPr>
          <p:cNvPr id="24" name="Straight Connector 23">
            <a:extLst>
              <a:ext uri="{FF2B5EF4-FFF2-40B4-BE49-F238E27FC236}">
                <a16:creationId xmlns:a16="http://schemas.microsoft.com/office/drawing/2014/main" id="{1B6A5348-548C-C854-6541-C9E13C88DFC5}"/>
              </a:ext>
            </a:extLst>
          </p:cNvPr>
          <p:cNvCxnSpPr>
            <a:cxnSpLocks/>
            <a:stCxn id="23" idx="1"/>
            <a:endCxn id="20" idx="3"/>
          </p:cNvCxnSpPr>
          <p:nvPr/>
        </p:nvCxnSpPr>
        <p:spPr>
          <a:xfrm flipH="1" flipV="1">
            <a:off x="5365669" y="5409861"/>
            <a:ext cx="1103219" cy="6834"/>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3654C51D-8B09-9188-48B0-1DE5E5CB483B}"/>
              </a:ext>
            </a:extLst>
          </p:cNvPr>
          <p:cNvCxnSpPr>
            <a:cxnSpLocks/>
            <a:stCxn id="4" idx="1"/>
            <a:endCxn id="23" idx="3"/>
          </p:cNvCxnSpPr>
          <p:nvPr/>
        </p:nvCxnSpPr>
        <p:spPr>
          <a:xfrm flipH="1">
            <a:off x="7967283" y="5409861"/>
            <a:ext cx="825260" cy="6834"/>
          </a:xfrm>
          <a:prstGeom prst="line">
            <a:avLst/>
          </a:prstGeom>
        </p:spPr>
        <p:style>
          <a:lnRef idx="1">
            <a:schemeClr val="dk1"/>
          </a:lnRef>
          <a:fillRef idx="0">
            <a:schemeClr val="dk1"/>
          </a:fillRef>
          <a:effectRef idx="0">
            <a:schemeClr val="dk1"/>
          </a:effectRef>
          <a:fontRef idx="minor">
            <a:schemeClr val="tx1"/>
          </a:fontRef>
        </p:style>
      </p:cxnSp>
      <p:sp>
        <p:nvSpPr>
          <p:cNvPr id="26" name="Oval 25">
            <a:extLst>
              <a:ext uri="{FF2B5EF4-FFF2-40B4-BE49-F238E27FC236}">
                <a16:creationId xmlns:a16="http://schemas.microsoft.com/office/drawing/2014/main" id="{77C241ED-40E1-0599-7942-161F6086A3B0}"/>
              </a:ext>
            </a:extLst>
          </p:cNvPr>
          <p:cNvSpPr/>
          <p:nvPr/>
        </p:nvSpPr>
        <p:spPr>
          <a:xfrm>
            <a:off x="9887549" y="4084701"/>
            <a:ext cx="2210938" cy="5186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GPA</a:t>
            </a:r>
            <a:endParaRPr lang="en-US" dirty="0"/>
          </a:p>
        </p:txBody>
      </p:sp>
      <p:cxnSp>
        <p:nvCxnSpPr>
          <p:cNvPr id="33" name="Straight Connector 32">
            <a:extLst>
              <a:ext uri="{FF2B5EF4-FFF2-40B4-BE49-F238E27FC236}">
                <a16:creationId xmlns:a16="http://schemas.microsoft.com/office/drawing/2014/main" id="{F8FCCF90-22FE-1139-10DB-C6C8690A81B0}"/>
              </a:ext>
            </a:extLst>
          </p:cNvPr>
          <p:cNvCxnSpPr>
            <a:cxnSpLocks/>
          </p:cNvCxnSpPr>
          <p:nvPr/>
        </p:nvCxnSpPr>
        <p:spPr>
          <a:xfrm flipH="1">
            <a:off x="5382729" y="5510954"/>
            <a:ext cx="1272904" cy="0"/>
          </a:xfrm>
          <a:prstGeom prst="line">
            <a:avLst/>
          </a:prstGeom>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FE109FE5-4150-FD86-3B88-C58F9BB7814E}"/>
              </a:ext>
            </a:extLst>
          </p:cNvPr>
          <p:cNvSpPr txBox="1"/>
          <p:nvPr/>
        </p:nvSpPr>
        <p:spPr>
          <a:xfrm>
            <a:off x="5605750" y="5047363"/>
            <a:ext cx="623056" cy="369332"/>
          </a:xfrm>
          <a:prstGeom prst="rect">
            <a:avLst/>
          </a:prstGeom>
          <a:noFill/>
        </p:spPr>
        <p:txBody>
          <a:bodyPr wrap="none" rtlCol="0">
            <a:spAutoFit/>
          </a:bodyPr>
          <a:lstStyle/>
          <a:p>
            <a:r>
              <a:rPr lang="en-US" dirty="0"/>
              <a:t>Total</a:t>
            </a:r>
          </a:p>
        </p:txBody>
      </p:sp>
      <p:sp>
        <p:nvSpPr>
          <p:cNvPr id="37" name="TextBox 36">
            <a:extLst>
              <a:ext uri="{FF2B5EF4-FFF2-40B4-BE49-F238E27FC236}">
                <a16:creationId xmlns:a16="http://schemas.microsoft.com/office/drawing/2014/main" id="{1D60A518-6807-C64D-F99D-553924F82D64}"/>
              </a:ext>
            </a:extLst>
          </p:cNvPr>
          <p:cNvSpPr txBox="1"/>
          <p:nvPr/>
        </p:nvSpPr>
        <p:spPr>
          <a:xfrm>
            <a:off x="7911774" y="5029062"/>
            <a:ext cx="786177" cy="369332"/>
          </a:xfrm>
          <a:prstGeom prst="rect">
            <a:avLst/>
          </a:prstGeom>
          <a:noFill/>
        </p:spPr>
        <p:txBody>
          <a:bodyPr wrap="none" rtlCol="0">
            <a:spAutoFit/>
          </a:bodyPr>
          <a:lstStyle/>
          <a:p>
            <a:r>
              <a:rPr lang="en-US" dirty="0"/>
              <a:t>Partial</a:t>
            </a:r>
          </a:p>
        </p:txBody>
      </p:sp>
    </p:spTree>
    <p:extLst>
      <p:ext uri="{BB962C8B-B14F-4D97-AF65-F5344CB8AC3E}">
        <p14:creationId xmlns:p14="http://schemas.microsoft.com/office/powerpoint/2010/main" val="9265457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1E0B5E-79E5-14F3-55E0-C57FD7547D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4EC88F-F1D4-F425-CC6C-023711D33D02}"/>
              </a:ext>
            </a:extLst>
          </p:cNvPr>
          <p:cNvSpPr>
            <a:spLocks noGrp="1"/>
          </p:cNvSpPr>
          <p:nvPr>
            <p:ph type="title"/>
          </p:nvPr>
        </p:nvSpPr>
        <p:spPr/>
        <p:txBody>
          <a:bodyPr>
            <a:normAutofit/>
          </a:bodyPr>
          <a:lstStyle/>
          <a:p>
            <a:r>
              <a:rPr lang="en-US" sz="4000" dirty="0"/>
              <a:t>Relationship attribute</a:t>
            </a:r>
          </a:p>
        </p:txBody>
      </p:sp>
      <p:sp>
        <p:nvSpPr>
          <p:cNvPr id="3" name="Content Placeholder 2">
            <a:extLst>
              <a:ext uri="{FF2B5EF4-FFF2-40B4-BE49-F238E27FC236}">
                <a16:creationId xmlns:a16="http://schemas.microsoft.com/office/drawing/2014/main" id="{4746D2C0-9C4F-92EF-BBDF-075F115E9A89}"/>
              </a:ext>
            </a:extLst>
          </p:cNvPr>
          <p:cNvSpPr>
            <a:spLocks noGrp="1"/>
          </p:cNvSpPr>
          <p:nvPr>
            <p:ph idx="1"/>
          </p:nvPr>
        </p:nvSpPr>
        <p:spPr/>
        <p:txBody>
          <a:bodyPr>
            <a:normAutofit/>
          </a:bodyPr>
          <a:lstStyle/>
          <a:p>
            <a:r>
              <a:rPr lang="en-US" sz="2400" dirty="0"/>
              <a:t>An attribute about the relationship</a:t>
            </a:r>
          </a:p>
          <a:p>
            <a:r>
              <a:rPr lang="en-US" sz="2400" dirty="0"/>
              <a:t>Here, take relationship will give student a grade</a:t>
            </a:r>
          </a:p>
          <a:p>
            <a:r>
              <a:rPr lang="en-US" sz="2400" dirty="0"/>
              <a:t>Grade isn't stored on student or class entity; it is only if a student takes it. </a:t>
            </a:r>
          </a:p>
        </p:txBody>
      </p:sp>
    </p:spTree>
    <p:extLst>
      <p:ext uri="{BB962C8B-B14F-4D97-AF65-F5344CB8AC3E}">
        <p14:creationId xmlns:p14="http://schemas.microsoft.com/office/powerpoint/2010/main" val="12881155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198463-0042-B4D8-D2FC-F6129172E8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91E1C6-B829-EF72-6466-35E7E4795F66}"/>
              </a:ext>
            </a:extLst>
          </p:cNvPr>
          <p:cNvSpPr>
            <a:spLocks noGrp="1"/>
          </p:cNvSpPr>
          <p:nvPr>
            <p:ph type="title"/>
          </p:nvPr>
        </p:nvSpPr>
        <p:spPr/>
        <p:txBody>
          <a:bodyPr>
            <a:normAutofit/>
          </a:bodyPr>
          <a:lstStyle/>
          <a:p>
            <a:r>
              <a:rPr lang="en-US" sz="4000" dirty="0"/>
              <a:t>Relationship attribute</a:t>
            </a:r>
          </a:p>
        </p:txBody>
      </p:sp>
      <p:sp>
        <p:nvSpPr>
          <p:cNvPr id="3" name="Content Placeholder 2">
            <a:extLst>
              <a:ext uri="{FF2B5EF4-FFF2-40B4-BE49-F238E27FC236}">
                <a16:creationId xmlns:a16="http://schemas.microsoft.com/office/drawing/2014/main" id="{D8B73B7B-737E-80E8-936C-88DE7DC04F81}"/>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7C92C21E-5980-B77A-5A59-8D668CE15333}"/>
              </a:ext>
            </a:extLst>
          </p:cNvPr>
          <p:cNvSpPr/>
          <p:nvPr/>
        </p:nvSpPr>
        <p:spPr>
          <a:xfrm>
            <a:off x="8792543" y="5113352"/>
            <a:ext cx="2006221" cy="59301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Student</a:t>
            </a:r>
            <a:endParaRPr lang="en-US" dirty="0"/>
          </a:p>
        </p:txBody>
      </p:sp>
      <p:cxnSp>
        <p:nvCxnSpPr>
          <p:cNvPr id="5" name="Straight Connector 4">
            <a:extLst>
              <a:ext uri="{FF2B5EF4-FFF2-40B4-BE49-F238E27FC236}">
                <a16:creationId xmlns:a16="http://schemas.microsoft.com/office/drawing/2014/main" id="{C60FA341-B476-88BE-E062-36DE0361907D}"/>
              </a:ext>
            </a:extLst>
          </p:cNvPr>
          <p:cNvCxnSpPr>
            <a:cxnSpLocks/>
            <a:stCxn id="4" idx="0"/>
            <a:endCxn id="6" idx="4"/>
          </p:cNvCxnSpPr>
          <p:nvPr/>
        </p:nvCxnSpPr>
        <p:spPr>
          <a:xfrm flipV="1">
            <a:off x="9795654" y="3954068"/>
            <a:ext cx="0" cy="1159284"/>
          </a:xfrm>
          <a:prstGeom prst="line">
            <a:avLst/>
          </a:prstGeom>
        </p:spPr>
        <p:style>
          <a:lnRef idx="1">
            <a:schemeClr val="dk1"/>
          </a:lnRef>
          <a:fillRef idx="0">
            <a:schemeClr val="dk1"/>
          </a:fillRef>
          <a:effectRef idx="0">
            <a:schemeClr val="dk1"/>
          </a:effectRef>
          <a:fontRef idx="minor">
            <a:schemeClr val="tx1"/>
          </a:fontRef>
        </p:style>
      </p:cxnSp>
      <p:sp>
        <p:nvSpPr>
          <p:cNvPr id="6" name="Oval 5">
            <a:extLst>
              <a:ext uri="{FF2B5EF4-FFF2-40B4-BE49-F238E27FC236}">
                <a16:creationId xmlns:a16="http://schemas.microsoft.com/office/drawing/2014/main" id="{9CD6DAE3-0B39-57EC-86DF-EB2D39F0BCA7}"/>
              </a:ext>
            </a:extLst>
          </p:cNvPr>
          <p:cNvSpPr/>
          <p:nvPr/>
        </p:nvSpPr>
        <p:spPr>
          <a:xfrm>
            <a:off x="8690185" y="3435453"/>
            <a:ext cx="2210938" cy="5186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Name</a:t>
            </a:r>
            <a:endParaRPr lang="en-US" dirty="0"/>
          </a:p>
        </p:txBody>
      </p:sp>
      <p:cxnSp>
        <p:nvCxnSpPr>
          <p:cNvPr id="7" name="Straight Connector 6">
            <a:extLst>
              <a:ext uri="{FF2B5EF4-FFF2-40B4-BE49-F238E27FC236}">
                <a16:creationId xmlns:a16="http://schemas.microsoft.com/office/drawing/2014/main" id="{C9BCEFA4-217F-8D37-19B5-08E196F1C2FE}"/>
              </a:ext>
            </a:extLst>
          </p:cNvPr>
          <p:cNvCxnSpPr>
            <a:cxnSpLocks/>
            <a:stCxn id="4" idx="0"/>
            <a:endCxn id="26" idx="4"/>
          </p:cNvCxnSpPr>
          <p:nvPr/>
        </p:nvCxnSpPr>
        <p:spPr>
          <a:xfrm flipV="1">
            <a:off x="9795654" y="4603316"/>
            <a:ext cx="1197364" cy="510036"/>
          </a:xfrm>
          <a:prstGeom prst="line">
            <a:avLst/>
          </a:prstGeom>
        </p:spPr>
        <p:style>
          <a:lnRef idx="1">
            <a:schemeClr val="dk1"/>
          </a:lnRef>
          <a:fillRef idx="0">
            <a:schemeClr val="dk1"/>
          </a:fillRef>
          <a:effectRef idx="0">
            <a:schemeClr val="dk1"/>
          </a:effectRef>
          <a:fontRef idx="minor">
            <a:schemeClr val="tx1"/>
          </a:fontRef>
        </p:style>
      </p:cxnSp>
      <p:sp>
        <p:nvSpPr>
          <p:cNvPr id="8" name="Oval 7">
            <a:extLst>
              <a:ext uri="{FF2B5EF4-FFF2-40B4-BE49-F238E27FC236}">
                <a16:creationId xmlns:a16="http://schemas.microsoft.com/office/drawing/2014/main" id="{DFF7D4AC-5057-7366-511A-5E07BC1EF9DE}"/>
              </a:ext>
            </a:extLst>
          </p:cNvPr>
          <p:cNvSpPr/>
          <p:nvPr/>
        </p:nvSpPr>
        <p:spPr>
          <a:xfrm>
            <a:off x="7243496" y="4093279"/>
            <a:ext cx="2210938" cy="518615"/>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u="sng" dirty="0" err="1"/>
              <a:t>Student_id</a:t>
            </a:r>
            <a:endParaRPr lang="en-US" sz="2000" u="sng" dirty="0"/>
          </a:p>
        </p:txBody>
      </p:sp>
      <p:cxnSp>
        <p:nvCxnSpPr>
          <p:cNvPr id="9" name="Straight Connector 8">
            <a:extLst>
              <a:ext uri="{FF2B5EF4-FFF2-40B4-BE49-F238E27FC236}">
                <a16:creationId xmlns:a16="http://schemas.microsoft.com/office/drawing/2014/main" id="{12ED42C2-9BCF-DDA8-E661-26DE3C3CB2C7}"/>
              </a:ext>
            </a:extLst>
          </p:cNvPr>
          <p:cNvCxnSpPr>
            <a:cxnSpLocks/>
            <a:stCxn id="4" idx="0"/>
            <a:endCxn id="8" idx="4"/>
          </p:cNvCxnSpPr>
          <p:nvPr/>
        </p:nvCxnSpPr>
        <p:spPr>
          <a:xfrm flipH="1" flipV="1">
            <a:off x="8348965" y="4611894"/>
            <a:ext cx="1446689" cy="501458"/>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AA8A7361-ADA2-1A5C-362B-0AC93C7FD317}"/>
              </a:ext>
            </a:extLst>
          </p:cNvPr>
          <p:cNvCxnSpPr>
            <a:cxnSpLocks/>
            <a:stCxn id="6" idx="0"/>
          </p:cNvCxnSpPr>
          <p:nvPr/>
        </p:nvCxnSpPr>
        <p:spPr>
          <a:xfrm flipV="1">
            <a:off x="9795654" y="2903932"/>
            <a:ext cx="0" cy="531521"/>
          </a:xfrm>
          <a:prstGeom prst="line">
            <a:avLst/>
          </a:prstGeom>
        </p:spPr>
        <p:style>
          <a:lnRef idx="1">
            <a:schemeClr val="dk1"/>
          </a:lnRef>
          <a:fillRef idx="0">
            <a:schemeClr val="dk1"/>
          </a:fillRef>
          <a:effectRef idx="0">
            <a:schemeClr val="dk1"/>
          </a:effectRef>
          <a:fontRef idx="minor">
            <a:schemeClr val="tx1"/>
          </a:fontRef>
        </p:style>
      </p:cxnSp>
      <p:sp>
        <p:nvSpPr>
          <p:cNvPr id="11" name="Oval 10">
            <a:extLst>
              <a:ext uri="{FF2B5EF4-FFF2-40B4-BE49-F238E27FC236}">
                <a16:creationId xmlns:a16="http://schemas.microsoft.com/office/drawing/2014/main" id="{9B6A7133-8759-4CC9-BEC9-049C57B5BDD0}"/>
              </a:ext>
            </a:extLst>
          </p:cNvPr>
          <p:cNvSpPr/>
          <p:nvPr/>
        </p:nvSpPr>
        <p:spPr>
          <a:xfrm>
            <a:off x="8199267" y="2017181"/>
            <a:ext cx="1607017" cy="53152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FName</a:t>
            </a:r>
            <a:endParaRPr lang="en-US" dirty="0"/>
          </a:p>
        </p:txBody>
      </p:sp>
      <p:sp>
        <p:nvSpPr>
          <p:cNvPr id="12" name="Oval 11">
            <a:extLst>
              <a:ext uri="{FF2B5EF4-FFF2-40B4-BE49-F238E27FC236}">
                <a16:creationId xmlns:a16="http://schemas.microsoft.com/office/drawing/2014/main" id="{1CBBFD45-EEC2-9A57-BD31-5487EAB720C4}"/>
              </a:ext>
            </a:extLst>
          </p:cNvPr>
          <p:cNvSpPr/>
          <p:nvPr/>
        </p:nvSpPr>
        <p:spPr>
          <a:xfrm>
            <a:off x="9898013" y="2017181"/>
            <a:ext cx="1607017" cy="53152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err="1"/>
              <a:t>LName</a:t>
            </a:r>
            <a:endParaRPr lang="en-US" dirty="0"/>
          </a:p>
        </p:txBody>
      </p:sp>
      <p:cxnSp>
        <p:nvCxnSpPr>
          <p:cNvPr id="13" name="Straight Connector 12">
            <a:extLst>
              <a:ext uri="{FF2B5EF4-FFF2-40B4-BE49-F238E27FC236}">
                <a16:creationId xmlns:a16="http://schemas.microsoft.com/office/drawing/2014/main" id="{05013A12-16DA-7AA3-01CC-AE2331143931}"/>
              </a:ext>
            </a:extLst>
          </p:cNvPr>
          <p:cNvCxnSpPr>
            <a:cxnSpLocks/>
            <a:endCxn id="12" idx="4"/>
          </p:cNvCxnSpPr>
          <p:nvPr/>
        </p:nvCxnSpPr>
        <p:spPr>
          <a:xfrm flipV="1">
            <a:off x="9806284" y="2548702"/>
            <a:ext cx="895238" cy="371645"/>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300FFCE8-D147-CC29-3E9A-FC11C67EB491}"/>
              </a:ext>
            </a:extLst>
          </p:cNvPr>
          <p:cNvCxnSpPr>
            <a:cxnSpLocks/>
            <a:stCxn id="11" idx="4"/>
          </p:cNvCxnSpPr>
          <p:nvPr/>
        </p:nvCxnSpPr>
        <p:spPr>
          <a:xfrm>
            <a:off x="9002776" y="2548702"/>
            <a:ext cx="799902" cy="371645"/>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19612C09-EE8F-C713-1A61-B1CE4C73B588}"/>
              </a:ext>
            </a:extLst>
          </p:cNvPr>
          <p:cNvCxnSpPr>
            <a:cxnSpLocks/>
            <a:stCxn id="4" idx="2"/>
            <a:endCxn id="16" idx="0"/>
          </p:cNvCxnSpPr>
          <p:nvPr/>
        </p:nvCxnSpPr>
        <p:spPr>
          <a:xfrm flipH="1">
            <a:off x="8297258" y="5706369"/>
            <a:ext cx="1498396" cy="277930"/>
          </a:xfrm>
          <a:prstGeom prst="line">
            <a:avLst/>
          </a:prstGeom>
        </p:spPr>
        <p:style>
          <a:lnRef idx="1">
            <a:schemeClr val="dk1"/>
          </a:lnRef>
          <a:fillRef idx="0">
            <a:schemeClr val="dk1"/>
          </a:fillRef>
          <a:effectRef idx="0">
            <a:schemeClr val="dk1"/>
          </a:effectRef>
          <a:fontRef idx="minor">
            <a:schemeClr val="tx1"/>
          </a:fontRef>
        </p:style>
      </p:cxnSp>
      <p:sp>
        <p:nvSpPr>
          <p:cNvPr id="16" name="Oval 15">
            <a:extLst>
              <a:ext uri="{FF2B5EF4-FFF2-40B4-BE49-F238E27FC236}">
                <a16:creationId xmlns:a16="http://schemas.microsoft.com/office/drawing/2014/main" id="{93CEB553-64E7-FC01-65C1-4A3285B202FB}"/>
              </a:ext>
            </a:extLst>
          </p:cNvPr>
          <p:cNvSpPr/>
          <p:nvPr/>
        </p:nvSpPr>
        <p:spPr>
          <a:xfrm>
            <a:off x="7191789" y="5984299"/>
            <a:ext cx="2210938" cy="5186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CEF8DB4C-9D17-6025-D2E9-A5D279CDC088}"/>
              </a:ext>
            </a:extLst>
          </p:cNvPr>
          <p:cNvSpPr/>
          <p:nvPr/>
        </p:nvSpPr>
        <p:spPr>
          <a:xfrm>
            <a:off x="7296132" y="6027771"/>
            <a:ext cx="2002252" cy="43596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Clubs</a:t>
            </a:r>
            <a:endParaRPr lang="en-US" dirty="0"/>
          </a:p>
        </p:txBody>
      </p:sp>
      <p:sp>
        <p:nvSpPr>
          <p:cNvPr id="18" name="Oval 17">
            <a:extLst>
              <a:ext uri="{FF2B5EF4-FFF2-40B4-BE49-F238E27FC236}">
                <a16:creationId xmlns:a16="http://schemas.microsoft.com/office/drawing/2014/main" id="{2F8A147A-8F85-29F1-63A5-3B0237AD375D}"/>
              </a:ext>
            </a:extLst>
          </p:cNvPr>
          <p:cNvSpPr/>
          <p:nvPr/>
        </p:nvSpPr>
        <p:spPr>
          <a:xfrm>
            <a:off x="9898013" y="5992507"/>
            <a:ext cx="2210938" cy="518615"/>
          </a:xfrm>
          <a:prstGeom prst="ellipse">
            <a:avLst/>
          </a:prstGeom>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err="1"/>
              <a:t>has_honors</a:t>
            </a:r>
            <a:endParaRPr lang="en-US" dirty="0"/>
          </a:p>
        </p:txBody>
      </p:sp>
      <p:cxnSp>
        <p:nvCxnSpPr>
          <p:cNvPr id="19" name="Straight Connector 18">
            <a:extLst>
              <a:ext uri="{FF2B5EF4-FFF2-40B4-BE49-F238E27FC236}">
                <a16:creationId xmlns:a16="http://schemas.microsoft.com/office/drawing/2014/main" id="{871CD988-EF19-7FDD-E21D-50C54BD9FDDE}"/>
              </a:ext>
            </a:extLst>
          </p:cNvPr>
          <p:cNvCxnSpPr>
            <a:cxnSpLocks/>
            <a:stCxn id="18" idx="0"/>
            <a:endCxn id="4" idx="2"/>
          </p:cNvCxnSpPr>
          <p:nvPr/>
        </p:nvCxnSpPr>
        <p:spPr>
          <a:xfrm flipH="1" flipV="1">
            <a:off x="9795654" y="5706369"/>
            <a:ext cx="1207828" cy="286138"/>
          </a:xfrm>
          <a:prstGeom prst="line">
            <a:avLst/>
          </a:prstGeom>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804BA33A-583E-F082-BC9E-AD2D4C40F2D7}"/>
              </a:ext>
            </a:extLst>
          </p:cNvPr>
          <p:cNvSpPr/>
          <p:nvPr/>
        </p:nvSpPr>
        <p:spPr>
          <a:xfrm>
            <a:off x="3359448" y="5113352"/>
            <a:ext cx="2006221" cy="59301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Class</a:t>
            </a:r>
            <a:endParaRPr lang="en-US" dirty="0"/>
          </a:p>
        </p:txBody>
      </p:sp>
      <p:sp>
        <p:nvSpPr>
          <p:cNvPr id="21" name="Oval 20">
            <a:extLst>
              <a:ext uri="{FF2B5EF4-FFF2-40B4-BE49-F238E27FC236}">
                <a16:creationId xmlns:a16="http://schemas.microsoft.com/office/drawing/2014/main" id="{DDE7FCA8-0F8A-41E2-C4E2-9AC20321D45E}"/>
              </a:ext>
            </a:extLst>
          </p:cNvPr>
          <p:cNvSpPr/>
          <p:nvPr/>
        </p:nvSpPr>
        <p:spPr>
          <a:xfrm>
            <a:off x="535024" y="5150552"/>
            <a:ext cx="2210938" cy="5186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u="sng" dirty="0" err="1"/>
              <a:t>Class_id</a:t>
            </a:r>
            <a:endParaRPr lang="en-US" u="sng" dirty="0"/>
          </a:p>
        </p:txBody>
      </p:sp>
      <p:cxnSp>
        <p:nvCxnSpPr>
          <p:cNvPr id="22" name="Straight Connector 21">
            <a:extLst>
              <a:ext uri="{FF2B5EF4-FFF2-40B4-BE49-F238E27FC236}">
                <a16:creationId xmlns:a16="http://schemas.microsoft.com/office/drawing/2014/main" id="{E4A99A55-A8BB-D368-93A5-18974EECFC4F}"/>
              </a:ext>
            </a:extLst>
          </p:cNvPr>
          <p:cNvCxnSpPr>
            <a:cxnSpLocks/>
            <a:stCxn id="20" idx="1"/>
            <a:endCxn id="21" idx="6"/>
          </p:cNvCxnSpPr>
          <p:nvPr/>
        </p:nvCxnSpPr>
        <p:spPr>
          <a:xfrm flipH="1" flipV="1">
            <a:off x="2745962" y="5409860"/>
            <a:ext cx="613486" cy="1"/>
          </a:xfrm>
          <a:prstGeom prst="line">
            <a:avLst/>
          </a:prstGeom>
        </p:spPr>
        <p:style>
          <a:lnRef idx="1">
            <a:schemeClr val="dk1"/>
          </a:lnRef>
          <a:fillRef idx="0">
            <a:schemeClr val="dk1"/>
          </a:fillRef>
          <a:effectRef idx="0">
            <a:schemeClr val="dk1"/>
          </a:effectRef>
          <a:fontRef idx="minor">
            <a:schemeClr val="tx1"/>
          </a:fontRef>
        </p:style>
      </p:cxnSp>
      <p:sp>
        <p:nvSpPr>
          <p:cNvPr id="23" name="Diamond 22">
            <a:extLst>
              <a:ext uri="{FF2B5EF4-FFF2-40B4-BE49-F238E27FC236}">
                <a16:creationId xmlns:a16="http://schemas.microsoft.com/office/drawing/2014/main" id="{EBDFE17C-6D58-DBED-8D8D-80E7C96FC2AA}"/>
              </a:ext>
            </a:extLst>
          </p:cNvPr>
          <p:cNvSpPr/>
          <p:nvPr/>
        </p:nvSpPr>
        <p:spPr>
          <a:xfrm>
            <a:off x="6468888" y="5038011"/>
            <a:ext cx="1498395" cy="757368"/>
          </a:xfrm>
          <a:prstGeom prst="diamond">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Takes</a:t>
            </a:r>
            <a:endParaRPr lang="en-US" dirty="0"/>
          </a:p>
        </p:txBody>
      </p:sp>
      <p:cxnSp>
        <p:nvCxnSpPr>
          <p:cNvPr id="24" name="Straight Connector 23">
            <a:extLst>
              <a:ext uri="{FF2B5EF4-FFF2-40B4-BE49-F238E27FC236}">
                <a16:creationId xmlns:a16="http://schemas.microsoft.com/office/drawing/2014/main" id="{72AF009B-9064-53CF-75EC-C160689E682A}"/>
              </a:ext>
            </a:extLst>
          </p:cNvPr>
          <p:cNvCxnSpPr>
            <a:cxnSpLocks/>
            <a:stCxn id="23" idx="1"/>
            <a:endCxn id="20" idx="3"/>
          </p:cNvCxnSpPr>
          <p:nvPr/>
        </p:nvCxnSpPr>
        <p:spPr>
          <a:xfrm flipH="1" flipV="1">
            <a:off x="5365669" y="5409861"/>
            <a:ext cx="1103219" cy="6834"/>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10BC9746-3309-AFBA-6257-4EC7B15255A9}"/>
              </a:ext>
            </a:extLst>
          </p:cNvPr>
          <p:cNvCxnSpPr>
            <a:cxnSpLocks/>
            <a:stCxn id="4" idx="1"/>
            <a:endCxn id="23" idx="3"/>
          </p:cNvCxnSpPr>
          <p:nvPr/>
        </p:nvCxnSpPr>
        <p:spPr>
          <a:xfrm flipH="1">
            <a:off x="7967283" y="5409861"/>
            <a:ext cx="825260" cy="6834"/>
          </a:xfrm>
          <a:prstGeom prst="line">
            <a:avLst/>
          </a:prstGeom>
        </p:spPr>
        <p:style>
          <a:lnRef idx="1">
            <a:schemeClr val="dk1"/>
          </a:lnRef>
          <a:fillRef idx="0">
            <a:schemeClr val="dk1"/>
          </a:fillRef>
          <a:effectRef idx="0">
            <a:schemeClr val="dk1"/>
          </a:effectRef>
          <a:fontRef idx="minor">
            <a:schemeClr val="tx1"/>
          </a:fontRef>
        </p:style>
      </p:cxnSp>
      <p:sp>
        <p:nvSpPr>
          <p:cNvPr id="26" name="Oval 25">
            <a:extLst>
              <a:ext uri="{FF2B5EF4-FFF2-40B4-BE49-F238E27FC236}">
                <a16:creationId xmlns:a16="http://schemas.microsoft.com/office/drawing/2014/main" id="{D6943FCA-6794-D6D9-248E-7CC918620822}"/>
              </a:ext>
            </a:extLst>
          </p:cNvPr>
          <p:cNvSpPr/>
          <p:nvPr/>
        </p:nvSpPr>
        <p:spPr>
          <a:xfrm>
            <a:off x="9887549" y="4084701"/>
            <a:ext cx="2210938" cy="5186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GPA</a:t>
            </a:r>
            <a:endParaRPr lang="en-US" dirty="0"/>
          </a:p>
        </p:txBody>
      </p:sp>
      <p:cxnSp>
        <p:nvCxnSpPr>
          <p:cNvPr id="27" name="Straight Connector 26">
            <a:extLst>
              <a:ext uri="{FF2B5EF4-FFF2-40B4-BE49-F238E27FC236}">
                <a16:creationId xmlns:a16="http://schemas.microsoft.com/office/drawing/2014/main" id="{6A961AF7-3575-E5D7-9A69-A7CD48450A86}"/>
              </a:ext>
            </a:extLst>
          </p:cNvPr>
          <p:cNvCxnSpPr>
            <a:cxnSpLocks/>
          </p:cNvCxnSpPr>
          <p:nvPr/>
        </p:nvCxnSpPr>
        <p:spPr>
          <a:xfrm flipH="1">
            <a:off x="5382729" y="5540934"/>
            <a:ext cx="1303079" cy="0"/>
          </a:xfrm>
          <a:prstGeom prst="line">
            <a:avLst/>
          </a:prstGeom>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8A763E68-B355-28E6-A16D-38CCBCC7CA7E}"/>
              </a:ext>
            </a:extLst>
          </p:cNvPr>
          <p:cNvSpPr txBox="1"/>
          <p:nvPr/>
        </p:nvSpPr>
        <p:spPr>
          <a:xfrm>
            <a:off x="5605750" y="5047363"/>
            <a:ext cx="623056" cy="369332"/>
          </a:xfrm>
          <a:prstGeom prst="rect">
            <a:avLst/>
          </a:prstGeom>
          <a:noFill/>
        </p:spPr>
        <p:txBody>
          <a:bodyPr wrap="none" rtlCol="0">
            <a:spAutoFit/>
          </a:bodyPr>
          <a:lstStyle/>
          <a:p>
            <a:r>
              <a:rPr lang="en-US" dirty="0"/>
              <a:t>Total</a:t>
            </a:r>
          </a:p>
        </p:txBody>
      </p:sp>
      <p:sp>
        <p:nvSpPr>
          <p:cNvPr id="29" name="TextBox 28">
            <a:extLst>
              <a:ext uri="{FF2B5EF4-FFF2-40B4-BE49-F238E27FC236}">
                <a16:creationId xmlns:a16="http://schemas.microsoft.com/office/drawing/2014/main" id="{8B0F2815-7421-0224-9168-E8D8D22BD248}"/>
              </a:ext>
            </a:extLst>
          </p:cNvPr>
          <p:cNvSpPr txBox="1"/>
          <p:nvPr/>
        </p:nvSpPr>
        <p:spPr>
          <a:xfrm>
            <a:off x="7911774" y="5029062"/>
            <a:ext cx="786177" cy="369332"/>
          </a:xfrm>
          <a:prstGeom prst="rect">
            <a:avLst/>
          </a:prstGeom>
          <a:noFill/>
        </p:spPr>
        <p:txBody>
          <a:bodyPr wrap="none" rtlCol="0">
            <a:spAutoFit/>
          </a:bodyPr>
          <a:lstStyle/>
          <a:p>
            <a:r>
              <a:rPr lang="en-US" dirty="0"/>
              <a:t>Partial</a:t>
            </a:r>
          </a:p>
        </p:txBody>
      </p:sp>
      <p:sp>
        <p:nvSpPr>
          <p:cNvPr id="30" name="Oval 29">
            <a:extLst>
              <a:ext uri="{FF2B5EF4-FFF2-40B4-BE49-F238E27FC236}">
                <a16:creationId xmlns:a16="http://schemas.microsoft.com/office/drawing/2014/main" id="{E0B2C5AE-FF2C-39DB-2A15-EE766A85B33E}"/>
              </a:ext>
            </a:extLst>
          </p:cNvPr>
          <p:cNvSpPr/>
          <p:nvPr/>
        </p:nvSpPr>
        <p:spPr>
          <a:xfrm>
            <a:off x="5281914" y="4275788"/>
            <a:ext cx="1562471" cy="5014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Grade</a:t>
            </a:r>
            <a:endParaRPr lang="en-US" dirty="0"/>
          </a:p>
        </p:txBody>
      </p:sp>
      <p:cxnSp>
        <p:nvCxnSpPr>
          <p:cNvPr id="31" name="Straight Connector 30">
            <a:extLst>
              <a:ext uri="{FF2B5EF4-FFF2-40B4-BE49-F238E27FC236}">
                <a16:creationId xmlns:a16="http://schemas.microsoft.com/office/drawing/2014/main" id="{19348FCF-DA5E-CD8B-8B1E-026DC4AEDB9F}"/>
              </a:ext>
            </a:extLst>
          </p:cNvPr>
          <p:cNvCxnSpPr>
            <a:cxnSpLocks/>
            <a:stCxn id="23" idx="0"/>
            <a:endCxn id="30" idx="6"/>
          </p:cNvCxnSpPr>
          <p:nvPr/>
        </p:nvCxnSpPr>
        <p:spPr>
          <a:xfrm flipH="1" flipV="1">
            <a:off x="6844385" y="4526517"/>
            <a:ext cx="373701" cy="51149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92942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9A965-B5BB-97A9-3FED-7E1180346893}"/>
              </a:ext>
            </a:extLst>
          </p:cNvPr>
          <p:cNvSpPr>
            <a:spLocks noGrp="1"/>
          </p:cNvSpPr>
          <p:nvPr>
            <p:ph type="title"/>
          </p:nvPr>
        </p:nvSpPr>
        <p:spPr>
          <a:xfrm>
            <a:off x="581192" y="702156"/>
            <a:ext cx="11029616" cy="1188720"/>
          </a:xfrm>
        </p:spPr>
        <p:txBody>
          <a:bodyPr>
            <a:normAutofit/>
          </a:bodyPr>
          <a:lstStyle/>
          <a:p>
            <a:r>
              <a:rPr lang="en-US" sz="4000" dirty="0"/>
              <a:t>Course outline</a:t>
            </a:r>
          </a:p>
        </p:txBody>
      </p:sp>
      <p:graphicFrame>
        <p:nvGraphicFramePr>
          <p:cNvPr id="5" name="Content Placeholder 2">
            <a:extLst>
              <a:ext uri="{FF2B5EF4-FFF2-40B4-BE49-F238E27FC236}">
                <a16:creationId xmlns:a16="http://schemas.microsoft.com/office/drawing/2014/main" id="{646DE849-76B5-385B-80B2-C952FC21C22C}"/>
              </a:ext>
            </a:extLst>
          </p:cNvPr>
          <p:cNvGraphicFramePr>
            <a:graphicFrameLocks noGrp="1"/>
          </p:cNvGraphicFramePr>
          <p:nvPr>
            <p:ph idx="1"/>
            <p:extLst>
              <p:ext uri="{D42A27DB-BD31-4B8C-83A1-F6EECF244321}">
                <p14:modId xmlns:p14="http://schemas.microsoft.com/office/powerpoint/2010/main" val="3834285815"/>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6F3C8E1-7B4D-8899-1769-F63608F5E68A}"/>
              </a:ext>
            </a:extLst>
          </p:cNvPr>
          <p:cNvSpPr txBox="1"/>
          <p:nvPr/>
        </p:nvSpPr>
        <p:spPr>
          <a:xfrm>
            <a:off x="1201271" y="2341563"/>
            <a:ext cx="1217962" cy="369332"/>
          </a:xfrm>
          <a:prstGeom prst="rect">
            <a:avLst/>
          </a:prstGeom>
          <a:noFill/>
        </p:spPr>
        <p:txBody>
          <a:bodyPr wrap="none" rtlCol="0">
            <a:spAutoFit/>
          </a:bodyPr>
          <a:lstStyle/>
          <a:p>
            <a:r>
              <a:rPr lang="en-US" dirty="0"/>
              <a:t>6</a:t>
            </a:r>
            <a:r>
              <a:rPr lang="en-US" baseline="30000" dirty="0"/>
              <a:t>th</a:t>
            </a:r>
            <a:r>
              <a:rPr lang="en-US" dirty="0"/>
              <a:t> January</a:t>
            </a:r>
          </a:p>
        </p:txBody>
      </p:sp>
      <p:sp>
        <p:nvSpPr>
          <p:cNvPr id="4" name="TextBox 3">
            <a:extLst>
              <a:ext uri="{FF2B5EF4-FFF2-40B4-BE49-F238E27FC236}">
                <a16:creationId xmlns:a16="http://schemas.microsoft.com/office/drawing/2014/main" id="{B37AACE1-6819-1E6E-66A0-A535193A98F2}"/>
              </a:ext>
            </a:extLst>
          </p:cNvPr>
          <p:cNvSpPr txBox="1"/>
          <p:nvPr/>
        </p:nvSpPr>
        <p:spPr>
          <a:xfrm>
            <a:off x="4049370" y="2350223"/>
            <a:ext cx="1344599" cy="369332"/>
          </a:xfrm>
          <a:prstGeom prst="rect">
            <a:avLst/>
          </a:prstGeom>
          <a:noFill/>
        </p:spPr>
        <p:txBody>
          <a:bodyPr wrap="none" rtlCol="0">
            <a:spAutoFit/>
          </a:bodyPr>
          <a:lstStyle/>
          <a:p>
            <a:r>
              <a:rPr lang="en-US" dirty="0"/>
              <a:t>13</a:t>
            </a:r>
            <a:r>
              <a:rPr lang="en-US" baseline="30000" dirty="0"/>
              <a:t>th</a:t>
            </a:r>
            <a:r>
              <a:rPr lang="en-US" dirty="0"/>
              <a:t> January</a:t>
            </a:r>
          </a:p>
        </p:txBody>
      </p:sp>
      <p:sp>
        <p:nvSpPr>
          <p:cNvPr id="6" name="TextBox 5">
            <a:extLst>
              <a:ext uri="{FF2B5EF4-FFF2-40B4-BE49-F238E27FC236}">
                <a16:creationId xmlns:a16="http://schemas.microsoft.com/office/drawing/2014/main" id="{3F890FAF-7759-E682-0683-7A60860520E6}"/>
              </a:ext>
            </a:extLst>
          </p:cNvPr>
          <p:cNvSpPr txBox="1"/>
          <p:nvPr/>
        </p:nvSpPr>
        <p:spPr>
          <a:xfrm>
            <a:off x="6798033" y="2341563"/>
            <a:ext cx="1344599" cy="369332"/>
          </a:xfrm>
          <a:prstGeom prst="rect">
            <a:avLst/>
          </a:prstGeom>
          <a:noFill/>
        </p:spPr>
        <p:txBody>
          <a:bodyPr wrap="none" rtlCol="0">
            <a:spAutoFit/>
          </a:bodyPr>
          <a:lstStyle/>
          <a:p>
            <a:r>
              <a:rPr lang="en-US" dirty="0"/>
              <a:t>20</a:t>
            </a:r>
            <a:r>
              <a:rPr lang="en-US" baseline="30000" dirty="0"/>
              <a:t>th</a:t>
            </a:r>
            <a:r>
              <a:rPr lang="en-US" dirty="0"/>
              <a:t> January</a:t>
            </a:r>
          </a:p>
        </p:txBody>
      </p:sp>
      <p:sp>
        <p:nvSpPr>
          <p:cNvPr id="7" name="TextBox 6">
            <a:extLst>
              <a:ext uri="{FF2B5EF4-FFF2-40B4-BE49-F238E27FC236}">
                <a16:creationId xmlns:a16="http://schemas.microsoft.com/office/drawing/2014/main" id="{03200417-E02A-8241-F930-C33681AB673C}"/>
              </a:ext>
            </a:extLst>
          </p:cNvPr>
          <p:cNvSpPr txBox="1"/>
          <p:nvPr/>
        </p:nvSpPr>
        <p:spPr>
          <a:xfrm>
            <a:off x="9546696" y="2370758"/>
            <a:ext cx="1344599" cy="369332"/>
          </a:xfrm>
          <a:prstGeom prst="rect">
            <a:avLst/>
          </a:prstGeom>
          <a:noFill/>
        </p:spPr>
        <p:txBody>
          <a:bodyPr wrap="none" rtlCol="0">
            <a:spAutoFit/>
          </a:bodyPr>
          <a:lstStyle/>
          <a:p>
            <a:r>
              <a:rPr lang="en-US" dirty="0"/>
              <a:t>27</a:t>
            </a:r>
            <a:r>
              <a:rPr lang="en-US" baseline="30000" dirty="0"/>
              <a:t>th</a:t>
            </a:r>
            <a:r>
              <a:rPr lang="en-US" dirty="0"/>
              <a:t> January</a:t>
            </a:r>
          </a:p>
        </p:txBody>
      </p:sp>
    </p:spTree>
    <p:extLst>
      <p:ext uri="{BB962C8B-B14F-4D97-AF65-F5344CB8AC3E}">
        <p14:creationId xmlns:p14="http://schemas.microsoft.com/office/powerpoint/2010/main" val="25285811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5EA5CD-49C6-51B2-958E-A2495C1516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DFA4AB-5B22-6500-3ED4-4B9E24A49CA3}"/>
              </a:ext>
            </a:extLst>
          </p:cNvPr>
          <p:cNvSpPr>
            <a:spLocks noGrp="1"/>
          </p:cNvSpPr>
          <p:nvPr>
            <p:ph type="title"/>
          </p:nvPr>
        </p:nvSpPr>
        <p:spPr/>
        <p:txBody>
          <a:bodyPr>
            <a:normAutofit/>
          </a:bodyPr>
          <a:lstStyle/>
          <a:p>
            <a:r>
              <a:rPr lang="en-US" sz="4000" dirty="0"/>
              <a:t>Relationship cardinality</a:t>
            </a:r>
          </a:p>
        </p:txBody>
      </p:sp>
      <p:sp>
        <p:nvSpPr>
          <p:cNvPr id="3" name="Content Placeholder 2">
            <a:extLst>
              <a:ext uri="{FF2B5EF4-FFF2-40B4-BE49-F238E27FC236}">
                <a16:creationId xmlns:a16="http://schemas.microsoft.com/office/drawing/2014/main" id="{F61C9A50-11EE-95ED-62D8-7090A46090AE}"/>
              </a:ext>
            </a:extLst>
          </p:cNvPr>
          <p:cNvSpPr>
            <a:spLocks noGrp="1"/>
          </p:cNvSpPr>
          <p:nvPr>
            <p:ph idx="1"/>
          </p:nvPr>
        </p:nvSpPr>
        <p:spPr/>
        <p:txBody>
          <a:bodyPr>
            <a:normAutofit fontScale="92500"/>
          </a:bodyPr>
          <a:lstStyle/>
          <a:p>
            <a:r>
              <a:rPr lang="en-US" sz="2400" dirty="0"/>
              <a:t>Number of rows related between two entities</a:t>
            </a:r>
          </a:p>
          <a:p>
            <a:r>
              <a:rPr lang="en-US" sz="2400" dirty="0"/>
              <a:t>1:1 – A student can take one class, and class can be taken by one student</a:t>
            </a:r>
          </a:p>
          <a:p>
            <a:r>
              <a:rPr lang="en-US" sz="2400" dirty="0"/>
              <a:t>1:N – A student can take one class and a class can be taken by many students</a:t>
            </a:r>
          </a:p>
          <a:p>
            <a:r>
              <a:rPr lang="en-US" sz="2400" dirty="0"/>
              <a:t>N: M – A student can take many classes and a class can be taken by any number any number of students</a:t>
            </a:r>
          </a:p>
          <a:p>
            <a:r>
              <a:rPr lang="en-US" sz="2400" dirty="0"/>
              <a:t>Student and class are in many-to-many relationship</a:t>
            </a:r>
          </a:p>
          <a:p>
            <a:r>
              <a:rPr lang="en-US" sz="2400" dirty="0"/>
              <a:t>Or a class could be taken by one student, but a student can take any number of classes</a:t>
            </a:r>
          </a:p>
        </p:txBody>
      </p:sp>
    </p:spTree>
    <p:extLst>
      <p:ext uri="{BB962C8B-B14F-4D97-AF65-F5344CB8AC3E}">
        <p14:creationId xmlns:p14="http://schemas.microsoft.com/office/powerpoint/2010/main" val="6329415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3E8E77-E8E7-FC63-95E0-B4D59D0443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A2DF7D-4811-2077-9789-1390BA644F5C}"/>
              </a:ext>
            </a:extLst>
          </p:cNvPr>
          <p:cNvSpPr>
            <a:spLocks noGrp="1"/>
          </p:cNvSpPr>
          <p:nvPr>
            <p:ph type="title"/>
          </p:nvPr>
        </p:nvSpPr>
        <p:spPr/>
        <p:txBody>
          <a:bodyPr>
            <a:normAutofit/>
          </a:bodyPr>
          <a:lstStyle/>
          <a:p>
            <a:r>
              <a:rPr lang="en-US" sz="4000" dirty="0"/>
              <a:t>Relationship cardinality</a:t>
            </a:r>
          </a:p>
        </p:txBody>
      </p:sp>
      <p:sp>
        <p:nvSpPr>
          <p:cNvPr id="4" name="Rectangle 3">
            <a:extLst>
              <a:ext uri="{FF2B5EF4-FFF2-40B4-BE49-F238E27FC236}">
                <a16:creationId xmlns:a16="http://schemas.microsoft.com/office/drawing/2014/main" id="{C7645026-4629-047F-4017-C6A555F69F76}"/>
              </a:ext>
            </a:extLst>
          </p:cNvPr>
          <p:cNvSpPr/>
          <p:nvPr/>
        </p:nvSpPr>
        <p:spPr>
          <a:xfrm>
            <a:off x="8792543" y="5113352"/>
            <a:ext cx="2006221" cy="59301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Student</a:t>
            </a:r>
            <a:endParaRPr lang="en-US" dirty="0"/>
          </a:p>
        </p:txBody>
      </p:sp>
      <p:cxnSp>
        <p:nvCxnSpPr>
          <p:cNvPr id="5" name="Straight Connector 4">
            <a:extLst>
              <a:ext uri="{FF2B5EF4-FFF2-40B4-BE49-F238E27FC236}">
                <a16:creationId xmlns:a16="http://schemas.microsoft.com/office/drawing/2014/main" id="{EEF8F464-3BD2-6054-ABC3-B640C48C1A14}"/>
              </a:ext>
            </a:extLst>
          </p:cNvPr>
          <p:cNvCxnSpPr>
            <a:cxnSpLocks/>
            <a:stCxn id="4" idx="0"/>
            <a:endCxn id="6" idx="4"/>
          </p:cNvCxnSpPr>
          <p:nvPr/>
        </p:nvCxnSpPr>
        <p:spPr>
          <a:xfrm flipV="1">
            <a:off x="9795654" y="3954068"/>
            <a:ext cx="0" cy="1159284"/>
          </a:xfrm>
          <a:prstGeom prst="line">
            <a:avLst/>
          </a:prstGeom>
        </p:spPr>
        <p:style>
          <a:lnRef idx="1">
            <a:schemeClr val="dk1"/>
          </a:lnRef>
          <a:fillRef idx="0">
            <a:schemeClr val="dk1"/>
          </a:fillRef>
          <a:effectRef idx="0">
            <a:schemeClr val="dk1"/>
          </a:effectRef>
          <a:fontRef idx="minor">
            <a:schemeClr val="tx1"/>
          </a:fontRef>
        </p:style>
      </p:cxnSp>
      <p:sp>
        <p:nvSpPr>
          <p:cNvPr id="6" name="Oval 5">
            <a:extLst>
              <a:ext uri="{FF2B5EF4-FFF2-40B4-BE49-F238E27FC236}">
                <a16:creationId xmlns:a16="http://schemas.microsoft.com/office/drawing/2014/main" id="{3AD4C8D3-F71E-C5C9-077F-DE8561E5BBAE}"/>
              </a:ext>
            </a:extLst>
          </p:cNvPr>
          <p:cNvSpPr/>
          <p:nvPr/>
        </p:nvSpPr>
        <p:spPr>
          <a:xfrm>
            <a:off x="8690185" y="3435453"/>
            <a:ext cx="2210938" cy="5186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Name</a:t>
            </a:r>
            <a:endParaRPr lang="en-US" dirty="0"/>
          </a:p>
        </p:txBody>
      </p:sp>
      <p:cxnSp>
        <p:nvCxnSpPr>
          <p:cNvPr id="7" name="Straight Connector 6">
            <a:extLst>
              <a:ext uri="{FF2B5EF4-FFF2-40B4-BE49-F238E27FC236}">
                <a16:creationId xmlns:a16="http://schemas.microsoft.com/office/drawing/2014/main" id="{8CF8B863-DEFE-A72E-EBC2-4CCA8BB72D32}"/>
              </a:ext>
            </a:extLst>
          </p:cNvPr>
          <p:cNvCxnSpPr>
            <a:cxnSpLocks/>
            <a:stCxn id="4" idx="0"/>
            <a:endCxn id="26" idx="4"/>
          </p:cNvCxnSpPr>
          <p:nvPr/>
        </p:nvCxnSpPr>
        <p:spPr>
          <a:xfrm flipV="1">
            <a:off x="9795654" y="4603316"/>
            <a:ext cx="1197364" cy="510036"/>
          </a:xfrm>
          <a:prstGeom prst="line">
            <a:avLst/>
          </a:prstGeom>
        </p:spPr>
        <p:style>
          <a:lnRef idx="1">
            <a:schemeClr val="dk1"/>
          </a:lnRef>
          <a:fillRef idx="0">
            <a:schemeClr val="dk1"/>
          </a:fillRef>
          <a:effectRef idx="0">
            <a:schemeClr val="dk1"/>
          </a:effectRef>
          <a:fontRef idx="minor">
            <a:schemeClr val="tx1"/>
          </a:fontRef>
        </p:style>
      </p:cxnSp>
      <p:sp>
        <p:nvSpPr>
          <p:cNvPr id="8" name="Oval 7">
            <a:extLst>
              <a:ext uri="{FF2B5EF4-FFF2-40B4-BE49-F238E27FC236}">
                <a16:creationId xmlns:a16="http://schemas.microsoft.com/office/drawing/2014/main" id="{FA1D7471-99D8-CD37-81B3-4714210A102B}"/>
              </a:ext>
            </a:extLst>
          </p:cNvPr>
          <p:cNvSpPr/>
          <p:nvPr/>
        </p:nvSpPr>
        <p:spPr>
          <a:xfrm>
            <a:off x="7243496" y="4093279"/>
            <a:ext cx="2210938" cy="518615"/>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u="sng" dirty="0" err="1"/>
              <a:t>Student_id</a:t>
            </a:r>
            <a:endParaRPr lang="en-US" sz="2000" u="sng" dirty="0"/>
          </a:p>
        </p:txBody>
      </p:sp>
      <p:cxnSp>
        <p:nvCxnSpPr>
          <p:cNvPr id="9" name="Straight Connector 8">
            <a:extLst>
              <a:ext uri="{FF2B5EF4-FFF2-40B4-BE49-F238E27FC236}">
                <a16:creationId xmlns:a16="http://schemas.microsoft.com/office/drawing/2014/main" id="{4155C081-479E-3008-B2B2-B2DA7F446646}"/>
              </a:ext>
            </a:extLst>
          </p:cNvPr>
          <p:cNvCxnSpPr>
            <a:cxnSpLocks/>
            <a:stCxn id="4" idx="0"/>
            <a:endCxn id="8" idx="4"/>
          </p:cNvCxnSpPr>
          <p:nvPr/>
        </p:nvCxnSpPr>
        <p:spPr>
          <a:xfrm flipH="1" flipV="1">
            <a:off x="8348965" y="4611894"/>
            <a:ext cx="1446689" cy="501458"/>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D3B47C89-2394-A4AC-B668-286833E9564A}"/>
              </a:ext>
            </a:extLst>
          </p:cNvPr>
          <p:cNvCxnSpPr>
            <a:cxnSpLocks/>
            <a:stCxn id="6" idx="0"/>
          </p:cNvCxnSpPr>
          <p:nvPr/>
        </p:nvCxnSpPr>
        <p:spPr>
          <a:xfrm flipV="1">
            <a:off x="9795654" y="2903932"/>
            <a:ext cx="0" cy="531521"/>
          </a:xfrm>
          <a:prstGeom prst="line">
            <a:avLst/>
          </a:prstGeom>
        </p:spPr>
        <p:style>
          <a:lnRef idx="1">
            <a:schemeClr val="dk1"/>
          </a:lnRef>
          <a:fillRef idx="0">
            <a:schemeClr val="dk1"/>
          </a:fillRef>
          <a:effectRef idx="0">
            <a:schemeClr val="dk1"/>
          </a:effectRef>
          <a:fontRef idx="minor">
            <a:schemeClr val="tx1"/>
          </a:fontRef>
        </p:style>
      </p:cxnSp>
      <p:sp>
        <p:nvSpPr>
          <p:cNvPr id="11" name="Oval 10">
            <a:extLst>
              <a:ext uri="{FF2B5EF4-FFF2-40B4-BE49-F238E27FC236}">
                <a16:creationId xmlns:a16="http://schemas.microsoft.com/office/drawing/2014/main" id="{2330E2DA-B963-8CDD-D3BF-F8110FFE0EAF}"/>
              </a:ext>
            </a:extLst>
          </p:cNvPr>
          <p:cNvSpPr/>
          <p:nvPr/>
        </p:nvSpPr>
        <p:spPr>
          <a:xfrm>
            <a:off x="8199267" y="2017181"/>
            <a:ext cx="1607017" cy="53152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FName</a:t>
            </a:r>
            <a:endParaRPr lang="en-US" dirty="0"/>
          </a:p>
        </p:txBody>
      </p:sp>
      <p:sp>
        <p:nvSpPr>
          <p:cNvPr id="12" name="Oval 11">
            <a:extLst>
              <a:ext uri="{FF2B5EF4-FFF2-40B4-BE49-F238E27FC236}">
                <a16:creationId xmlns:a16="http://schemas.microsoft.com/office/drawing/2014/main" id="{E3E2B14D-4CB8-1069-644A-63EEAE39CC94}"/>
              </a:ext>
            </a:extLst>
          </p:cNvPr>
          <p:cNvSpPr/>
          <p:nvPr/>
        </p:nvSpPr>
        <p:spPr>
          <a:xfrm>
            <a:off x="9898013" y="2017181"/>
            <a:ext cx="1607017" cy="53152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err="1"/>
              <a:t>LName</a:t>
            </a:r>
            <a:endParaRPr lang="en-US" dirty="0"/>
          </a:p>
        </p:txBody>
      </p:sp>
      <p:cxnSp>
        <p:nvCxnSpPr>
          <p:cNvPr id="13" name="Straight Connector 12">
            <a:extLst>
              <a:ext uri="{FF2B5EF4-FFF2-40B4-BE49-F238E27FC236}">
                <a16:creationId xmlns:a16="http://schemas.microsoft.com/office/drawing/2014/main" id="{A60AB83D-B549-B639-EF97-37D9660D1643}"/>
              </a:ext>
            </a:extLst>
          </p:cNvPr>
          <p:cNvCxnSpPr>
            <a:cxnSpLocks/>
            <a:endCxn id="12" idx="4"/>
          </p:cNvCxnSpPr>
          <p:nvPr/>
        </p:nvCxnSpPr>
        <p:spPr>
          <a:xfrm flipV="1">
            <a:off x="9806284" y="2548702"/>
            <a:ext cx="895238" cy="371645"/>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178C2C25-70D0-BAF7-21DA-B97E50C12A5D}"/>
              </a:ext>
            </a:extLst>
          </p:cNvPr>
          <p:cNvCxnSpPr>
            <a:cxnSpLocks/>
            <a:stCxn id="11" idx="4"/>
          </p:cNvCxnSpPr>
          <p:nvPr/>
        </p:nvCxnSpPr>
        <p:spPr>
          <a:xfrm>
            <a:off x="9002776" y="2548702"/>
            <a:ext cx="799902" cy="371645"/>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CEDB6E0-1D75-D36C-AAB6-B2861584D823}"/>
              </a:ext>
            </a:extLst>
          </p:cNvPr>
          <p:cNvCxnSpPr>
            <a:cxnSpLocks/>
            <a:stCxn id="4" idx="2"/>
            <a:endCxn id="16" idx="0"/>
          </p:cNvCxnSpPr>
          <p:nvPr/>
        </p:nvCxnSpPr>
        <p:spPr>
          <a:xfrm flipH="1">
            <a:off x="8297258" y="5706369"/>
            <a:ext cx="1498396" cy="277930"/>
          </a:xfrm>
          <a:prstGeom prst="line">
            <a:avLst/>
          </a:prstGeom>
        </p:spPr>
        <p:style>
          <a:lnRef idx="1">
            <a:schemeClr val="dk1"/>
          </a:lnRef>
          <a:fillRef idx="0">
            <a:schemeClr val="dk1"/>
          </a:fillRef>
          <a:effectRef idx="0">
            <a:schemeClr val="dk1"/>
          </a:effectRef>
          <a:fontRef idx="minor">
            <a:schemeClr val="tx1"/>
          </a:fontRef>
        </p:style>
      </p:cxnSp>
      <p:sp>
        <p:nvSpPr>
          <p:cNvPr id="16" name="Oval 15">
            <a:extLst>
              <a:ext uri="{FF2B5EF4-FFF2-40B4-BE49-F238E27FC236}">
                <a16:creationId xmlns:a16="http://schemas.microsoft.com/office/drawing/2014/main" id="{9C1008F0-CAF9-F675-1B26-2DBB29E9536E}"/>
              </a:ext>
            </a:extLst>
          </p:cNvPr>
          <p:cNvSpPr/>
          <p:nvPr/>
        </p:nvSpPr>
        <p:spPr>
          <a:xfrm>
            <a:off x="7191789" y="5984299"/>
            <a:ext cx="2210938" cy="5186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E2180E71-08DC-90BE-825D-8C16BFCBF428}"/>
              </a:ext>
            </a:extLst>
          </p:cNvPr>
          <p:cNvSpPr/>
          <p:nvPr/>
        </p:nvSpPr>
        <p:spPr>
          <a:xfrm>
            <a:off x="7296132" y="6027771"/>
            <a:ext cx="2002252" cy="43596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Clubs</a:t>
            </a:r>
            <a:endParaRPr lang="en-US" dirty="0"/>
          </a:p>
        </p:txBody>
      </p:sp>
      <p:sp>
        <p:nvSpPr>
          <p:cNvPr id="18" name="Oval 17">
            <a:extLst>
              <a:ext uri="{FF2B5EF4-FFF2-40B4-BE49-F238E27FC236}">
                <a16:creationId xmlns:a16="http://schemas.microsoft.com/office/drawing/2014/main" id="{92D1B495-AB53-DC8C-588E-B3757EB1FA66}"/>
              </a:ext>
            </a:extLst>
          </p:cNvPr>
          <p:cNvSpPr/>
          <p:nvPr/>
        </p:nvSpPr>
        <p:spPr>
          <a:xfrm>
            <a:off x="9898013" y="5992507"/>
            <a:ext cx="2210938" cy="518615"/>
          </a:xfrm>
          <a:prstGeom prst="ellipse">
            <a:avLst/>
          </a:prstGeom>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err="1"/>
              <a:t>has_honors</a:t>
            </a:r>
            <a:endParaRPr lang="en-US" dirty="0"/>
          </a:p>
        </p:txBody>
      </p:sp>
      <p:cxnSp>
        <p:nvCxnSpPr>
          <p:cNvPr id="19" name="Straight Connector 18">
            <a:extLst>
              <a:ext uri="{FF2B5EF4-FFF2-40B4-BE49-F238E27FC236}">
                <a16:creationId xmlns:a16="http://schemas.microsoft.com/office/drawing/2014/main" id="{7F0593AE-32BB-E3D0-17E9-4B601F442F87}"/>
              </a:ext>
            </a:extLst>
          </p:cNvPr>
          <p:cNvCxnSpPr>
            <a:cxnSpLocks/>
            <a:stCxn id="18" idx="0"/>
            <a:endCxn id="4" idx="2"/>
          </p:cNvCxnSpPr>
          <p:nvPr/>
        </p:nvCxnSpPr>
        <p:spPr>
          <a:xfrm flipH="1" flipV="1">
            <a:off x="9795654" y="5706369"/>
            <a:ext cx="1207828" cy="286138"/>
          </a:xfrm>
          <a:prstGeom prst="line">
            <a:avLst/>
          </a:prstGeom>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4DC4DA6B-8D1C-BAC1-5CFF-3BCD82A174D7}"/>
              </a:ext>
            </a:extLst>
          </p:cNvPr>
          <p:cNvSpPr/>
          <p:nvPr/>
        </p:nvSpPr>
        <p:spPr>
          <a:xfrm>
            <a:off x="3359448" y="5113352"/>
            <a:ext cx="2006221" cy="59301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Class</a:t>
            </a:r>
            <a:endParaRPr lang="en-US" dirty="0"/>
          </a:p>
        </p:txBody>
      </p:sp>
      <p:sp>
        <p:nvSpPr>
          <p:cNvPr id="21" name="Oval 20">
            <a:extLst>
              <a:ext uri="{FF2B5EF4-FFF2-40B4-BE49-F238E27FC236}">
                <a16:creationId xmlns:a16="http://schemas.microsoft.com/office/drawing/2014/main" id="{A4DA6BC1-B11E-A256-E000-EC0EC4586405}"/>
              </a:ext>
            </a:extLst>
          </p:cNvPr>
          <p:cNvSpPr/>
          <p:nvPr/>
        </p:nvSpPr>
        <p:spPr>
          <a:xfrm>
            <a:off x="535024" y="5150552"/>
            <a:ext cx="2210938" cy="5186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u="sng" dirty="0" err="1"/>
              <a:t>Class_id</a:t>
            </a:r>
            <a:endParaRPr lang="en-US" u="sng" dirty="0"/>
          </a:p>
        </p:txBody>
      </p:sp>
      <p:cxnSp>
        <p:nvCxnSpPr>
          <p:cNvPr id="22" name="Straight Connector 21">
            <a:extLst>
              <a:ext uri="{FF2B5EF4-FFF2-40B4-BE49-F238E27FC236}">
                <a16:creationId xmlns:a16="http://schemas.microsoft.com/office/drawing/2014/main" id="{C42B0F1F-DBB2-F69A-7B2A-B6320261EF19}"/>
              </a:ext>
            </a:extLst>
          </p:cNvPr>
          <p:cNvCxnSpPr>
            <a:cxnSpLocks/>
            <a:stCxn id="20" idx="1"/>
            <a:endCxn id="21" idx="6"/>
          </p:cNvCxnSpPr>
          <p:nvPr/>
        </p:nvCxnSpPr>
        <p:spPr>
          <a:xfrm flipH="1" flipV="1">
            <a:off x="2745962" y="5409860"/>
            <a:ext cx="613486" cy="1"/>
          </a:xfrm>
          <a:prstGeom prst="line">
            <a:avLst/>
          </a:prstGeom>
        </p:spPr>
        <p:style>
          <a:lnRef idx="1">
            <a:schemeClr val="dk1"/>
          </a:lnRef>
          <a:fillRef idx="0">
            <a:schemeClr val="dk1"/>
          </a:fillRef>
          <a:effectRef idx="0">
            <a:schemeClr val="dk1"/>
          </a:effectRef>
          <a:fontRef idx="minor">
            <a:schemeClr val="tx1"/>
          </a:fontRef>
        </p:style>
      </p:cxnSp>
      <p:sp>
        <p:nvSpPr>
          <p:cNvPr id="23" name="Diamond 22">
            <a:extLst>
              <a:ext uri="{FF2B5EF4-FFF2-40B4-BE49-F238E27FC236}">
                <a16:creationId xmlns:a16="http://schemas.microsoft.com/office/drawing/2014/main" id="{581E81E7-AD3D-27A3-DAF8-338BC540023A}"/>
              </a:ext>
            </a:extLst>
          </p:cNvPr>
          <p:cNvSpPr/>
          <p:nvPr/>
        </p:nvSpPr>
        <p:spPr>
          <a:xfrm>
            <a:off x="6468888" y="5038011"/>
            <a:ext cx="1498395" cy="757368"/>
          </a:xfrm>
          <a:prstGeom prst="diamond">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Takes</a:t>
            </a:r>
            <a:endParaRPr lang="en-US" dirty="0"/>
          </a:p>
        </p:txBody>
      </p:sp>
      <p:cxnSp>
        <p:nvCxnSpPr>
          <p:cNvPr id="24" name="Straight Connector 23">
            <a:extLst>
              <a:ext uri="{FF2B5EF4-FFF2-40B4-BE49-F238E27FC236}">
                <a16:creationId xmlns:a16="http://schemas.microsoft.com/office/drawing/2014/main" id="{290786FD-A066-3F7D-9052-889EE570EF90}"/>
              </a:ext>
            </a:extLst>
          </p:cNvPr>
          <p:cNvCxnSpPr>
            <a:cxnSpLocks/>
            <a:stCxn id="23" idx="1"/>
            <a:endCxn id="20" idx="3"/>
          </p:cNvCxnSpPr>
          <p:nvPr/>
        </p:nvCxnSpPr>
        <p:spPr>
          <a:xfrm flipH="1" flipV="1">
            <a:off x="5365669" y="5409861"/>
            <a:ext cx="1103219" cy="6834"/>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01A30CBE-AE0E-F136-347C-3565311F5CBB}"/>
              </a:ext>
            </a:extLst>
          </p:cNvPr>
          <p:cNvCxnSpPr>
            <a:cxnSpLocks/>
            <a:stCxn id="4" idx="1"/>
            <a:endCxn id="23" idx="3"/>
          </p:cNvCxnSpPr>
          <p:nvPr/>
        </p:nvCxnSpPr>
        <p:spPr>
          <a:xfrm flipH="1">
            <a:off x="7967283" y="5409861"/>
            <a:ext cx="825260" cy="6834"/>
          </a:xfrm>
          <a:prstGeom prst="line">
            <a:avLst/>
          </a:prstGeom>
        </p:spPr>
        <p:style>
          <a:lnRef idx="1">
            <a:schemeClr val="dk1"/>
          </a:lnRef>
          <a:fillRef idx="0">
            <a:schemeClr val="dk1"/>
          </a:fillRef>
          <a:effectRef idx="0">
            <a:schemeClr val="dk1"/>
          </a:effectRef>
          <a:fontRef idx="minor">
            <a:schemeClr val="tx1"/>
          </a:fontRef>
        </p:style>
      </p:cxnSp>
      <p:sp>
        <p:nvSpPr>
          <p:cNvPr id="26" name="Oval 25">
            <a:extLst>
              <a:ext uri="{FF2B5EF4-FFF2-40B4-BE49-F238E27FC236}">
                <a16:creationId xmlns:a16="http://schemas.microsoft.com/office/drawing/2014/main" id="{C0D46B5C-0E98-4935-1E06-BF9E993DBEBB}"/>
              </a:ext>
            </a:extLst>
          </p:cNvPr>
          <p:cNvSpPr/>
          <p:nvPr/>
        </p:nvSpPr>
        <p:spPr>
          <a:xfrm>
            <a:off x="9887549" y="4084701"/>
            <a:ext cx="2210938" cy="5186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GPA</a:t>
            </a:r>
            <a:endParaRPr lang="en-US" dirty="0"/>
          </a:p>
        </p:txBody>
      </p:sp>
      <p:cxnSp>
        <p:nvCxnSpPr>
          <p:cNvPr id="27" name="Straight Connector 26">
            <a:extLst>
              <a:ext uri="{FF2B5EF4-FFF2-40B4-BE49-F238E27FC236}">
                <a16:creationId xmlns:a16="http://schemas.microsoft.com/office/drawing/2014/main" id="{7640CB50-6FDE-5A8A-6156-5170C3E62BB8}"/>
              </a:ext>
            </a:extLst>
          </p:cNvPr>
          <p:cNvCxnSpPr>
            <a:cxnSpLocks/>
          </p:cNvCxnSpPr>
          <p:nvPr/>
        </p:nvCxnSpPr>
        <p:spPr>
          <a:xfrm flipH="1">
            <a:off x="5382729" y="5540934"/>
            <a:ext cx="1303079" cy="0"/>
          </a:xfrm>
          <a:prstGeom prst="line">
            <a:avLst/>
          </a:prstGeom>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104C4563-2D72-089C-427B-8FA9FB80867C}"/>
              </a:ext>
            </a:extLst>
          </p:cNvPr>
          <p:cNvSpPr txBox="1"/>
          <p:nvPr/>
        </p:nvSpPr>
        <p:spPr>
          <a:xfrm>
            <a:off x="5605750" y="5047363"/>
            <a:ext cx="623056" cy="369332"/>
          </a:xfrm>
          <a:prstGeom prst="rect">
            <a:avLst/>
          </a:prstGeom>
          <a:noFill/>
        </p:spPr>
        <p:txBody>
          <a:bodyPr wrap="none" rtlCol="0">
            <a:spAutoFit/>
          </a:bodyPr>
          <a:lstStyle/>
          <a:p>
            <a:r>
              <a:rPr lang="en-US" dirty="0"/>
              <a:t>Total</a:t>
            </a:r>
          </a:p>
        </p:txBody>
      </p:sp>
      <p:sp>
        <p:nvSpPr>
          <p:cNvPr id="29" name="TextBox 28">
            <a:extLst>
              <a:ext uri="{FF2B5EF4-FFF2-40B4-BE49-F238E27FC236}">
                <a16:creationId xmlns:a16="http://schemas.microsoft.com/office/drawing/2014/main" id="{6D1FA634-4BBC-791E-2441-58A0F11C0FB4}"/>
              </a:ext>
            </a:extLst>
          </p:cNvPr>
          <p:cNvSpPr txBox="1"/>
          <p:nvPr/>
        </p:nvSpPr>
        <p:spPr>
          <a:xfrm>
            <a:off x="7911774" y="5029062"/>
            <a:ext cx="786177" cy="369332"/>
          </a:xfrm>
          <a:prstGeom prst="rect">
            <a:avLst/>
          </a:prstGeom>
          <a:noFill/>
        </p:spPr>
        <p:txBody>
          <a:bodyPr wrap="none" rtlCol="0">
            <a:spAutoFit/>
          </a:bodyPr>
          <a:lstStyle/>
          <a:p>
            <a:r>
              <a:rPr lang="en-US" dirty="0"/>
              <a:t>Partial</a:t>
            </a:r>
          </a:p>
        </p:txBody>
      </p:sp>
      <p:sp>
        <p:nvSpPr>
          <p:cNvPr id="30" name="Oval 29">
            <a:extLst>
              <a:ext uri="{FF2B5EF4-FFF2-40B4-BE49-F238E27FC236}">
                <a16:creationId xmlns:a16="http://schemas.microsoft.com/office/drawing/2014/main" id="{79A71741-1C84-9584-F83A-CBF2EB81158F}"/>
              </a:ext>
            </a:extLst>
          </p:cNvPr>
          <p:cNvSpPr/>
          <p:nvPr/>
        </p:nvSpPr>
        <p:spPr>
          <a:xfrm>
            <a:off x="5281914" y="4275788"/>
            <a:ext cx="1562471" cy="5014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Grade</a:t>
            </a:r>
            <a:endParaRPr lang="en-US" dirty="0"/>
          </a:p>
        </p:txBody>
      </p:sp>
      <p:cxnSp>
        <p:nvCxnSpPr>
          <p:cNvPr id="31" name="Straight Connector 30">
            <a:extLst>
              <a:ext uri="{FF2B5EF4-FFF2-40B4-BE49-F238E27FC236}">
                <a16:creationId xmlns:a16="http://schemas.microsoft.com/office/drawing/2014/main" id="{B1D8C9C6-9BF9-EF60-4F61-0165C755B8FB}"/>
              </a:ext>
            </a:extLst>
          </p:cNvPr>
          <p:cNvCxnSpPr>
            <a:cxnSpLocks/>
            <a:stCxn id="23" idx="0"/>
            <a:endCxn id="30" idx="6"/>
          </p:cNvCxnSpPr>
          <p:nvPr/>
        </p:nvCxnSpPr>
        <p:spPr>
          <a:xfrm flipH="1" flipV="1">
            <a:off x="6844385" y="4526517"/>
            <a:ext cx="373701" cy="511494"/>
          </a:xfrm>
          <a:prstGeom prst="line">
            <a:avLst/>
          </a:prstGeom>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5252DAC5-5945-D1A0-1B41-E7EAE284A8AA}"/>
              </a:ext>
            </a:extLst>
          </p:cNvPr>
          <p:cNvSpPr txBox="1"/>
          <p:nvPr/>
        </p:nvSpPr>
        <p:spPr>
          <a:xfrm>
            <a:off x="5775027" y="5476002"/>
            <a:ext cx="384611" cy="369332"/>
          </a:xfrm>
          <a:prstGeom prst="rect">
            <a:avLst/>
          </a:prstGeom>
          <a:noFill/>
        </p:spPr>
        <p:txBody>
          <a:bodyPr wrap="square" rtlCol="0">
            <a:spAutoFit/>
          </a:bodyPr>
          <a:lstStyle/>
          <a:p>
            <a:r>
              <a:rPr lang="en-US" dirty="0"/>
              <a:t>M</a:t>
            </a:r>
          </a:p>
        </p:txBody>
      </p:sp>
      <p:sp>
        <p:nvSpPr>
          <p:cNvPr id="33" name="TextBox 32">
            <a:extLst>
              <a:ext uri="{FF2B5EF4-FFF2-40B4-BE49-F238E27FC236}">
                <a16:creationId xmlns:a16="http://schemas.microsoft.com/office/drawing/2014/main" id="{EFBE6C21-FC4F-5D48-4B1B-2F70FA48A140}"/>
              </a:ext>
            </a:extLst>
          </p:cNvPr>
          <p:cNvSpPr txBox="1"/>
          <p:nvPr/>
        </p:nvSpPr>
        <p:spPr>
          <a:xfrm>
            <a:off x="8077769" y="5397855"/>
            <a:ext cx="338554" cy="369332"/>
          </a:xfrm>
          <a:prstGeom prst="rect">
            <a:avLst/>
          </a:prstGeom>
          <a:noFill/>
        </p:spPr>
        <p:txBody>
          <a:bodyPr wrap="none" rtlCol="0">
            <a:spAutoFit/>
          </a:bodyPr>
          <a:lstStyle/>
          <a:p>
            <a:r>
              <a:rPr lang="en-US" dirty="0"/>
              <a:t>N</a:t>
            </a:r>
          </a:p>
        </p:txBody>
      </p:sp>
    </p:spTree>
    <p:extLst>
      <p:ext uri="{BB962C8B-B14F-4D97-AF65-F5344CB8AC3E}">
        <p14:creationId xmlns:p14="http://schemas.microsoft.com/office/powerpoint/2010/main" val="1399790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EB76B9-4AA9-D44A-3638-DB01A0699C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2260A2-17C2-8C01-E037-95E76ECCF269}"/>
              </a:ext>
            </a:extLst>
          </p:cNvPr>
          <p:cNvSpPr>
            <a:spLocks noGrp="1"/>
          </p:cNvSpPr>
          <p:nvPr>
            <p:ph type="title"/>
          </p:nvPr>
        </p:nvSpPr>
        <p:spPr/>
        <p:txBody>
          <a:bodyPr>
            <a:normAutofit/>
          </a:bodyPr>
          <a:lstStyle/>
          <a:p>
            <a:r>
              <a:rPr lang="en-US" sz="4000" dirty="0"/>
              <a:t>Weak entity</a:t>
            </a:r>
          </a:p>
        </p:txBody>
      </p:sp>
      <p:sp>
        <p:nvSpPr>
          <p:cNvPr id="3" name="Content Placeholder 2">
            <a:extLst>
              <a:ext uri="{FF2B5EF4-FFF2-40B4-BE49-F238E27FC236}">
                <a16:creationId xmlns:a16="http://schemas.microsoft.com/office/drawing/2014/main" id="{93DDD574-41E7-E9AE-3A61-A57BC6BAD8CB}"/>
              </a:ext>
            </a:extLst>
          </p:cNvPr>
          <p:cNvSpPr>
            <a:spLocks noGrp="1"/>
          </p:cNvSpPr>
          <p:nvPr>
            <p:ph idx="1"/>
          </p:nvPr>
        </p:nvSpPr>
        <p:spPr/>
        <p:txBody>
          <a:bodyPr>
            <a:normAutofit/>
          </a:bodyPr>
          <a:lstStyle/>
          <a:p>
            <a:r>
              <a:rPr lang="en-US" sz="2400" dirty="0"/>
              <a:t>An entity that cannot be uniquely identified by its attributes</a:t>
            </a:r>
          </a:p>
          <a:p>
            <a:r>
              <a:rPr lang="en-US" sz="2400" dirty="0"/>
              <a:t>It is dependent on another entity</a:t>
            </a:r>
          </a:p>
          <a:p>
            <a:r>
              <a:rPr lang="en-US" sz="2400" dirty="0"/>
              <a:t>Like, exam is an entity, but exam can’t exist without a class, it must be associated with a class</a:t>
            </a:r>
          </a:p>
          <a:p>
            <a:r>
              <a:rPr lang="en-US" sz="2400" dirty="0"/>
              <a:t>It’s a double lined rectangle</a:t>
            </a:r>
          </a:p>
        </p:txBody>
      </p:sp>
    </p:spTree>
    <p:extLst>
      <p:ext uri="{BB962C8B-B14F-4D97-AF65-F5344CB8AC3E}">
        <p14:creationId xmlns:p14="http://schemas.microsoft.com/office/powerpoint/2010/main" val="41845812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280CE6-C473-8833-6DF9-80A07D15FA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D7EC12-0843-B4B3-3AFD-9CA50891BF25}"/>
              </a:ext>
            </a:extLst>
          </p:cNvPr>
          <p:cNvSpPr>
            <a:spLocks noGrp="1"/>
          </p:cNvSpPr>
          <p:nvPr>
            <p:ph type="title"/>
          </p:nvPr>
        </p:nvSpPr>
        <p:spPr/>
        <p:txBody>
          <a:bodyPr>
            <a:normAutofit/>
          </a:bodyPr>
          <a:lstStyle/>
          <a:p>
            <a:r>
              <a:rPr lang="en-US" sz="4000" dirty="0"/>
              <a:t>Identifying relationship</a:t>
            </a:r>
          </a:p>
        </p:txBody>
      </p:sp>
      <p:sp>
        <p:nvSpPr>
          <p:cNvPr id="3" name="Content Placeholder 2">
            <a:extLst>
              <a:ext uri="{FF2B5EF4-FFF2-40B4-BE49-F238E27FC236}">
                <a16:creationId xmlns:a16="http://schemas.microsoft.com/office/drawing/2014/main" id="{349D2E34-D1D4-2372-E305-082FA425086E}"/>
              </a:ext>
            </a:extLst>
          </p:cNvPr>
          <p:cNvSpPr>
            <a:spLocks noGrp="1"/>
          </p:cNvSpPr>
          <p:nvPr>
            <p:ph idx="1"/>
          </p:nvPr>
        </p:nvSpPr>
        <p:spPr/>
        <p:txBody>
          <a:bodyPr>
            <a:normAutofit/>
          </a:bodyPr>
          <a:lstStyle/>
          <a:p>
            <a:r>
              <a:rPr lang="en-US" sz="2400" dirty="0"/>
              <a:t>A relationship that serves to uniquely identify the weak entity</a:t>
            </a:r>
          </a:p>
          <a:p>
            <a:r>
              <a:rPr lang="en-US" sz="2400" dirty="0"/>
              <a:t>It is a double lined diamond shape</a:t>
            </a:r>
          </a:p>
        </p:txBody>
      </p:sp>
    </p:spTree>
    <p:extLst>
      <p:ext uri="{BB962C8B-B14F-4D97-AF65-F5344CB8AC3E}">
        <p14:creationId xmlns:p14="http://schemas.microsoft.com/office/powerpoint/2010/main" val="36310218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7171A7-E021-E4A5-78EF-0D071D60DE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9FFACA-FA35-AF8F-92F3-26F109A1F64E}"/>
              </a:ext>
            </a:extLst>
          </p:cNvPr>
          <p:cNvSpPr>
            <a:spLocks noGrp="1"/>
          </p:cNvSpPr>
          <p:nvPr>
            <p:ph type="title"/>
          </p:nvPr>
        </p:nvSpPr>
        <p:spPr/>
        <p:txBody>
          <a:bodyPr/>
          <a:lstStyle/>
          <a:p>
            <a:endParaRPr lang="en-US"/>
          </a:p>
        </p:txBody>
      </p:sp>
      <p:sp>
        <p:nvSpPr>
          <p:cNvPr id="4" name="Rectangle 3">
            <a:extLst>
              <a:ext uri="{FF2B5EF4-FFF2-40B4-BE49-F238E27FC236}">
                <a16:creationId xmlns:a16="http://schemas.microsoft.com/office/drawing/2014/main" id="{0D6BBAED-18F1-4820-A909-F797281C05F2}"/>
              </a:ext>
            </a:extLst>
          </p:cNvPr>
          <p:cNvSpPr/>
          <p:nvPr/>
        </p:nvSpPr>
        <p:spPr>
          <a:xfrm>
            <a:off x="8792543" y="5113352"/>
            <a:ext cx="2006221" cy="59301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Student</a:t>
            </a:r>
            <a:endParaRPr lang="en-US" dirty="0"/>
          </a:p>
        </p:txBody>
      </p:sp>
      <p:cxnSp>
        <p:nvCxnSpPr>
          <p:cNvPr id="5" name="Straight Connector 4">
            <a:extLst>
              <a:ext uri="{FF2B5EF4-FFF2-40B4-BE49-F238E27FC236}">
                <a16:creationId xmlns:a16="http://schemas.microsoft.com/office/drawing/2014/main" id="{E8C728B1-53C8-DC82-88FC-DEDA8E70C02D}"/>
              </a:ext>
            </a:extLst>
          </p:cNvPr>
          <p:cNvCxnSpPr>
            <a:cxnSpLocks/>
            <a:stCxn id="4" idx="0"/>
            <a:endCxn id="6" idx="4"/>
          </p:cNvCxnSpPr>
          <p:nvPr/>
        </p:nvCxnSpPr>
        <p:spPr>
          <a:xfrm flipV="1">
            <a:off x="9795654" y="3954068"/>
            <a:ext cx="0" cy="1159284"/>
          </a:xfrm>
          <a:prstGeom prst="line">
            <a:avLst/>
          </a:prstGeom>
        </p:spPr>
        <p:style>
          <a:lnRef idx="1">
            <a:schemeClr val="dk1"/>
          </a:lnRef>
          <a:fillRef idx="0">
            <a:schemeClr val="dk1"/>
          </a:fillRef>
          <a:effectRef idx="0">
            <a:schemeClr val="dk1"/>
          </a:effectRef>
          <a:fontRef idx="minor">
            <a:schemeClr val="tx1"/>
          </a:fontRef>
        </p:style>
      </p:cxnSp>
      <p:sp>
        <p:nvSpPr>
          <p:cNvPr id="6" name="Oval 5">
            <a:extLst>
              <a:ext uri="{FF2B5EF4-FFF2-40B4-BE49-F238E27FC236}">
                <a16:creationId xmlns:a16="http://schemas.microsoft.com/office/drawing/2014/main" id="{A47BB27C-FEB8-1C62-910C-66DA385E793C}"/>
              </a:ext>
            </a:extLst>
          </p:cNvPr>
          <p:cNvSpPr/>
          <p:nvPr/>
        </p:nvSpPr>
        <p:spPr>
          <a:xfrm>
            <a:off x="8690185" y="3435453"/>
            <a:ext cx="2210938" cy="5186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Name</a:t>
            </a:r>
            <a:endParaRPr lang="en-US" dirty="0"/>
          </a:p>
        </p:txBody>
      </p:sp>
      <p:cxnSp>
        <p:nvCxnSpPr>
          <p:cNvPr id="7" name="Straight Connector 6">
            <a:extLst>
              <a:ext uri="{FF2B5EF4-FFF2-40B4-BE49-F238E27FC236}">
                <a16:creationId xmlns:a16="http://schemas.microsoft.com/office/drawing/2014/main" id="{998B03BE-C8EF-D81A-7ACB-A4EC47F7FA1F}"/>
              </a:ext>
            </a:extLst>
          </p:cNvPr>
          <p:cNvCxnSpPr>
            <a:cxnSpLocks/>
            <a:stCxn id="4" idx="0"/>
            <a:endCxn id="26" idx="4"/>
          </p:cNvCxnSpPr>
          <p:nvPr/>
        </p:nvCxnSpPr>
        <p:spPr>
          <a:xfrm flipV="1">
            <a:off x="9795654" y="4603316"/>
            <a:ext cx="1197364" cy="510036"/>
          </a:xfrm>
          <a:prstGeom prst="line">
            <a:avLst/>
          </a:prstGeom>
        </p:spPr>
        <p:style>
          <a:lnRef idx="1">
            <a:schemeClr val="dk1"/>
          </a:lnRef>
          <a:fillRef idx="0">
            <a:schemeClr val="dk1"/>
          </a:fillRef>
          <a:effectRef idx="0">
            <a:schemeClr val="dk1"/>
          </a:effectRef>
          <a:fontRef idx="minor">
            <a:schemeClr val="tx1"/>
          </a:fontRef>
        </p:style>
      </p:cxnSp>
      <p:sp>
        <p:nvSpPr>
          <p:cNvPr id="8" name="Oval 7">
            <a:extLst>
              <a:ext uri="{FF2B5EF4-FFF2-40B4-BE49-F238E27FC236}">
                <a16:creationId xmlns:a16="http://schemas.microsoft.com/office/drawing/2014/main" id="{30AD8C7A-A85B-DC33-ADC0-FE5571D1BA30}"/>
              </a:ext>
            </a:extLst>
          </p:cNvPr>
          <p:cNvSpPr/>
          <p:nvPr/>
        </p:nvSpPr>
        <p:spPr>
          <a:xfrm>
            <a:off x="7243496" y="4093279"/>
            <a:ext cx="2210938" cy="518615"/>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u="sng" dirty="0" err="1"/>
              <a:t>Student_id</a:t>
            </a:r>
            <a:endParaRPr lang="en-US" sz="2000" u="sng" dirty="0"/>
          </a:p>
        </p:txBody>
      </p:sp>
      <p:cxnSp>
        <p:nvCxnSpPr>
          <p:cNvPr id="9" name="Straight Connector 8">
            <a:extLst>
              <a:ext uri="{FF2B5EF4-FFF2-40B4-BE49-F238E27FC236}">
                <a16:creationId xmlns:a16="http://schemas.microsoft.com/office/drawing/2014/main" id="{AF2A5F1E-B9E6-84C7-EEAD-2639EF9CDF0C}"/>
              </a:ext>
            </a:extLst>
          </p:cNvPr>
          <p:cNvCxnSpPr>
            <a:cxnSpLocks/>
            <a:stCxn id="4" idx="0"/>
            <a:endCxn id="8" idx="4"/>
          </p:cNvCxnSpPr>
          <p:nvPr/>
        </p:nvCxnSpPr>
        <p:spPr>
          <a:xfrm flipH="1" flipV="1">
            <a:off x="8348965" y="4611894"/>
            <a:ext cx="1446689" cy="501458"/>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64E66880-D543-DC43-749C-B583E5E5FC11}"/>
              </a:ext>
            </a:extLst>
          </p:cNvPr>
          <p:cNvCxnSpPr>
            <a:cxnSpLocks/>
            <a:stCxn id="6" idx="0"/>
          </p:cNvCxnSpPr>
          <p:nvPr/>
        </p:nvCxnSpPr>
        <p:spPr>
          <a:xfrm flipV="1">
            <a:off x="9795654" y="2903932"/>
            <a:ext cx="0" cy="531521"/>
          </a:xfrm>
          <a:prstGeom prst="line">
            <a:avLst/>
          </a:prstGeom>
        </p:spPr>
        <p:style>
          <a:lnRef idx="1">
            <a:schemeClr val="dk1"/>
          </a:lnRef>
          <a:fillRef idx="0">
            <a:schemeClr val="dk1"/>
          </a:fillRef>
          <a:effectRef idx="0">
            <a:schemeClr val="dk1"/>
          </a:effectRef>
          <a:fontRef idx="minor">
            <a:schemeClr val="tx1"/>
          </a:fontRef>
        </p:style>
      </p:cxnSp>
      <p:sp>
        <p:nvSpPr>
          <p:cNvPr id="11" name="Oval 10">
            <a:extLst>
              <a:ext uri="{FF2B5EF4-FFF2-40B4-BE49-F238E27FC236}">
                <a16:creationId xmlns:a16="http://schemas.microsoft.com/office/drawing/2014/main" id="{B5321902-04D2-C5E9-BBCB-7B3D4E096A56}"/>
              </a:ext>
            </a:extLst>
          </p:cNvPr>
          <p:cNvSpPr/>
          <p:nvPr/>
        </p:nvSpPr>
        <p:spPr>
          <a:xfrm>
            <a:off x="8199267" y="2017181"/>
            <a:ext cx="1607017" cy="53152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FName</a:t>
            </a:r>
            <a:endParaRPr lang="en-US" dirty="0"/>
          </a:p>
        </p:txBody>
      </p:sp>
      <p:sp>
        <p:nvSpPr>
          <p:cNvPr id="12" name="Oval 11">
            <a:extLst>
              <a:ext uri="{FF2B5EF4-FFF2-40B4-BE49-F238E27FC236}">
                <a16:creationId xmlns:a16="http://schemas.microsoft.com/office/drawing/2014/main" id="{692EB107-61B7-EA53-DC1B-11B896074A6B}"/>
              </a:ext>
            </a:extLst>
          </p:cNvPr>
          <p:cNvSpPr/>
          <p:nvPr/>
        </p:nvSpPr>
        <p:spPr>
          <a:xfrm>
            <a:off x="9898013" y="2017181"/>
            <a:ext cx="1607017" cy="53152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err="1"/>
              <a:t>LName</a:t>
            </a:r>
            <a:endParaRPr lang="en-US" dirty="0"/>
          </a:p>
        </p:txBody>
      </p:sp>
      <p:cxnSp>
        <p:nvCxnSpPr>
          <p:cNvPr id="13" name="Straight Connector 12">
            <a:extLst>
              <a:ext uri="{FF2B5EF4-FFF2-40B4-BE49-F238E27FC236}">
                <a16:creationId xmlns:a16="http://schemas.microsoft.com/office/drawing/2014/main" id="{0F242D45-72DF-E51C-24DD-02ACA682B1F8}"/>
              </a:ext>
            </a:extLst>
          </p:cNvPr>
          <p:cNvCxnSpPr>
            <a:cxnSpLocks/>
            <a:endCxn id="12" idx="4"/>
          </p:cNvCxnSpPr>
          <p:nvPr/>
        </p:nvCxnSpPr>
        <p:spPr>
          <a:xfrm flipV="1">
            <a:off x="9806284" y="2548702"/>
            <a:ext cx="895238" cy="371645"/>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948BA81-2B22-9434-07B1-A83469F91DEB}"/>
              </a:ext>
            </a:extLst>
          </p:cNvPr>
          <p:cNvCxnSpPr>
            <a:cxnSpLocks/>
            <a:stCxn id="11" idx="4"/>
          </p:cNvCxnSpPr>
          <p:nvPr/>
        </p:nvCxnSpPr>
        <p:spPr>
          <a:xfrm>
            <a:off x="9002776" y="2548702"/>
            <a:ext cx="799902" cy="371645"/>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82B9561F-DC45-24A4-8B62-04C216C92878}"/>
              </a:ext>
            </a:extLst>
          </p:cNvPr>
          <p:cNvCxnSpPr>
            <a:cxnSpLocks/>
            <a:stCxn id="4" idx="2"/>
            <a:endCxn id="16" idx="0"/>
          </p:cNvCxnSpPr>
          <p:nvPr/>
        </p:nvCxnSpPr>
        <p:spPr>
          <a:xfrm flipH="1">
            <a:off x="8297258" y="5706369"/>
            <a:ext cx="1498396" cy="277930"/>
          </a:xfrm>
          <a:prstGeom prst="line">
            <a:avLst/>
          </a:prstGeom>
        </p:spPr>
        <p:style>
          <a:lnRef idx="1">
            <a:schemeClr val="dk1"/>
          </a:lnRef>
          <a:fillRef idx="0">
            <a:schemeClr val="dk1"/>
          </a:fillRef>
          <a:effectRef idx="0">
            <a:schemeClr val="dk1"/>
          </a:effectRef>
          <a:fontRef idx="minor">
            <a:schemeClr val="tx1"/>
          </a:fontRef>
        </p:style>
      </p:cxnSp>
      <p:sp>
        <p:nvSpPr>
          <p:cNvPr id="16" name="Oval 15">
            <a:extLst>
              <a:ext uri="{FF2B5EF4-FFF2-40B4-BE49-F238E27FC236}">
                <a16:creationId xmlns:a16="http://schemas.microsoft.com/office/drawing/2014/main" id="{6F706AE4-1AC8-F0DD-9B2A-2C543DE4A282}"/>
              </a:ext>
            </a:extLst>
          </p:cNvPr>
          <p:cNvSpPr/>
          <p:nvPr/>
        </p:nvSpPr>
        <p:spPr>
          <a:xfrm>
            <a:off x="7191789" y="5984299"/>
            <a:ext cx="2210938" cy="5186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6ED0C0AD-A3E1-7522-0D3F-4AA723F483F0}"/>
              </a:ext>
            </a:extLst>
          </p:cNvPr>
          <p:cNvSpPr/>
          <p:nvPr/>
        </p:nvSpPr>
        <p:spPr>
          <a:xfrm>
            <a:off x="7296132" y="6027771"/>
            <a:ext cx="2002252" cy="43596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Clubs</a:t>
            </a:r>
            <a:endParaRPr lang="en-US" dirty="0"/>
          </a:p>
        </p:txBody>
      </p:sp>
      <p:sp>
        <p:nvSpPr>
          <p:cNvPr id="18" name="Oval 17">
            <a:extLst>
              <a:ext uri="{FF2B5EF4-FFF2-40B4-BE49-F238E27FC236}">
                <a16:creationId xmlns:a16="http://schemas.microsoft.com/office/drawing/2014/main" id="{39DD80EE-AECF-962A-9C9B-CA4BB17DA5BB}"/>
              </a:ext>
            </a:extLst>
          </p:cNvPr>
          <p:cNvSpPr/>
          <p:nvPr/>
        </p:nvSpPr>
        <p:spPr>
          <a:xfrm>
            <a:off x="9898013" y="5992507"/>
            <a:ext cx="2210938" cy="518615"/>
          </a:xfrm>
          <a:prstGeom prst="ellipse">
            <a:avLst/>
          </a:prstGeom>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err="1"/>
              <a:t>has_honors</a:t>
            </a:r>
            <a:endParaRPr lang="en-US" dirty="0"/>
          </a:p>
        </p:txBody>
      </p:sp>
      <p:cxnSp>
        <p:nvCxnSpPr>
          <p:cNvPr id="19" name="Straight Connector 18">
            <a:extLst>
              <a:ext uri="{FF2B5EF4-FFF2-40B4-BE49-F238E27FC236}">
                <a16:creationId xmlns:a16="http://schemas.microsoft.com/office/drawing/2014/main" id="{1C78E1D8-8428-9E57-C6CF-4353B5DD2230}"/>
              </a:ext>
            </a:extLst>
          </p:cNvPr>
          <p:cNvCxnSpPr>
            <a:cxnSpLocks/>
            <a:stCxn id="18" idx="0"/>
            <a:endCxn id="4" idx="2"/>
          </p:cNvCxnSpPr>
          <p:nvPr/>
        </p:nvCxnSpPr>
        <p:spPr>
          <a:xfrm flipH="1" flipV="1">
            <a:off x="9795654" y="5706369"/>
            <a:ext cx="1207828" cy="286138"/>
          </a:xfrm>
          <a:prstGeom prst="line">
            <a:avLst/>
          </a:prstGeom>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23A95F49-22CF-5114-B58A-98C4C92113A3}"/>
              </a:ext>
            </a:extLst>
          </p:cNvPr>
          <p:cNvSpPr/>
          <p:nvPr/>
        </p:nvSpPr>
        <p:spPr>
          <a:xfrm>
            <a:off x="3359448" y="5113352"/>
            <a:ext cx="2006221" cy="59301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Class</a:t>
            </a:r>
            <a:endParaRPr lang="en-US" dirty="0"/>
          </a:p>
        </p:txBody>
      </p:sp>
      <p:sp>
        <p:nvSpPr>
          <p:cNvPr id="21" name="Oval 20">
            <a:extLst>
              <a:ext uri="{FF2B5EF4-FFF2-40B4-BE49-F238E27FC236}">
                <a16:creationId xmlns:a16="http://schemas.microsoft.com/office/drawing/2014/main" id="{782253F8-9956-766A-75E0-4F086C2677AC}"/>
              </a:ext>
            </a:extLst>
          </p:cNvPr>
          <p:cNvSpPr/>
          <p:nvPr/>
        </p:nvSpPr>
        <p:spPr>
          <a:xfrm>
            <a:off x="535024" y="5150552"/>
            <a:ext cx="2210938" cy="5186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u="sng" dirty="0" err="1"/>
              <a:t>Class_id</a:t>
            </a:r>
            <a:endParaRPr lang="en-US" u="sng" dirty="0"/>
          </a:p>
        </p:txBody>
      </p:sp>
      <p:cxnSp>
        <p:nvCxnSpPr>
          <p:cNvPr id="22" name="Straight Connector 21">
            <a:extLst>
              <a:ext uri="{FF2B5EF4-FFF2-40B4-BE49-F238E27FC236}">
                <a16:creationId xmlns:a16="http://schemas.microsoft.com/office/drawing/2014/main" id="{19CF0C07-F5A6-49C6-9432-BAB6E66B4E22}"/>
              </a:ext>
            </a:extLst>
          </p:cNvPr>
          <p:cNvCxnSpPr>
            <a:cxnSpLocks/>
            <a:stCxn id="20" idx="1"/>
            <a:endCxn id="21" idx="6"/>
          </p:cNvCxnSpPr>
          <p:nvPr/>
        </p:nvCxnSpPr>
        <p:spPr>
          <a:xfrm flipH="1" flipV="1">
            <a:off x="2745962" y="5409860"/>
            <a:ext cx="613486" cy="1"/>
          </a:xfrm>
          <a:prstGeom prst="line">
            <a:avLst/>
          </a:prstGeom>
        </p:spPr>
        <p:style>
          <a:lnRef idx="1">
            <a:schemeClr val="dk1"/>
          </a:lnRef>
          <a:fillRef idx="0">
            <a:schemeClr val="dk1"/>
          </a:fillRef>
          <a:effectRef idx="0">
            <a:schemeClr val="dk1"/>
          </a:effectRef>
          <a:fontRef idx="minor">
            <a:schemeClr val="tx1"/>
          </a:fontRef>
        </p:style>
      </p:cxnSp>
      <p:sp>
        <p:nvSpPr>
          <p:cNvPr id="23" name="Diamond 22">
            <a:extLst>
              <a:ext uri="{FF2B5EF4-FFF2-40B4-BE49-F238E27FC236}">
                <a16:creationId xmlns:a16="http://schemas.microsoft.com/office/drawing/2014/main" id="{508D6217-C9F7-6451-B98C-2F3FCBFE3D17}"/>
              </a:ext>
            </a:extLst>
          </p:cNvPr>
          <p:cNvSpPr/>
          <p:nvPr/>
        </p:nvSpPr>
        <p:spPr>
          <a:xfrm>
            <a:off x="6468888" y="5038011"/>
            <a:ext cx="1498395" cy="757368"/>
          </a:xfrm>
          <a:prstGeom prst="diamond">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Takes</a:t>
            </a:r>
            <a:endParaRPr lang="en-US" dirty="0"/>
          </a:p>
        </p:txBody>
      </p:sp>
      <p:cxnSp>
        <p:nvCxnSpPr>
          <p:cNvPr id="24" name="Straight Connector 23">
            <a:extLst>
              <a:ext uri="{FF2B5EF4-FFF2-40B4-BE49-F238E27FC236}">
                <a16:creationId xmlns:a16="http://schemas.microsoft.com/office/drawing/2014/main" id="{49F46D57-DDFC-8912-E89A-6AB0795B5566}"/>
              </a:ext>
            </a:extLst>
          </p:cNvPr>
          <p:cNvCxnSpPr>
            <a:cxnSpLocks/>
            <a:stCxn id="23" idx="1"/>
            <a:endCxn id="20" idx="3"/>
          </p:cNvCxnSpPr>
          <p:nvPr/>
        </p:nvCxnSpPr>
        <p:spPr>
          <a:xfrm flipH="1" flipV="1">
            <a:off x="5365669" y="5409861"/>
            <a:ext cx="1103219" cy="6834"/>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22B24721-96E4-E5F4-6C53-B115F4A849A7}"/>
              </a:ext>
            </a:extLst>
          </p:cNvPr>
          <p:cNvCxnSpPr>
            <a:cxnSpLocks/>
            <a:stCxn id="4" idx="1"/>
            <a:endCxn id="23" idx="3"/>
          </p:cNvCxnSpPr>
          <p:nvPr/>
        </p:nvCxnSpPr>
        <p:spPr>
          <a:xfrm flipH="1">
            <a:off x="7967283" y="5409861"/>
            <a:ext cx="825260" cy="6834"/>
          </a:xfrm>
          <a:prstGeom prst="line">
            <a:avLst/>
          </a:prstGeom>
        </p:spPr>
        <p:style>
          <a:lnRef idx="1">
            <a:schemeClr val="dk1"/>
          </a:lnRef>
          <a:fillRef idx="0">
            <a:schemeClr val="dk1"/>
          </a:fillRef>
          <a:effectRef idx="0">
            <a:schemeClr val="dk1"/>
          </a:effectRef>
          <a:fontRef idx="minor">
            <a:schemeClr val="tx1"/>
          </a:fontRef>
        </p:style>
      </p:cxnSp>
      <p:sp>
        <p:nvSpPr>
          <p:cNvPr id="26" name="Oval 25">
            <a:extLst>
              <a:ext uri="{FF2B5EF4-FFF2-40B4-BE49-F238E27FC236}">
                <a16:creationId xmlns:a16="http://schemas.microsoft.com/office/drawing/2014/main" id="{F135F80D-7259-253E-7C4D-E5BC2EEE03D2}"/>
              </a:ext>
            </a:extLst>
          </p:cNvPr>
          <p:cNvSpPr/>
          <p:nvPr/>
        </p:nvSpPr>
        <p:spPr>
          <a:xfrm>
            <a:off x="9887549" y="4084701"/>
            <a:ext cx="2210938" cy="5186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GPA</a:t>
            </a:r>
            <a:endParaRPr lang="en-US" dirty="0"/>
          </a:p>
        </p:txBody>
      </p:sp>
      <p:cxnSp>
        <p:nvCxnSpPr>
          <p:cNvPr id="27" name="Straight Connector 26">
            <a:extLst>
              <a:ext uri="{FF2B5EF4-FFF2-40B4-BE49-F238E27FC236}">
                <a16:creationId xmlns:a16="http://schemas.microsoft.com/office/drawing/2014/main" id="{26B51E32-FA46-935B-5E54-6B46FE7A2DA3}"/>
              </a:ext>
            </a:extLst>
          </p:cNvPr>
          <p:cNvCxnSpPr>
            <a:cxnSpLocks/>
          </p:cNvCxnSpPr>
          <p:nvPr/>
        </p:nvCxnSpPr>
        <p:spPr>
          <a:xfrm flipH="1">
            <a:off x="5382729" y="5478304"/>
            <a:ext cx="1223344" cy="0"/>
          </a:xfrm>
          <a:prstGeom prst="line">
            <a:avLst/>
          </a:prstGeom>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D46B6C52-5D18-D99A-97DA-D8B8C0C310B8}"/>
              </a:ext>
            </a:extLst>
          </p:cNvPr>
          <p:cNvSpPr txBox="1"/>
          <p:nvPr/>
        </p:nvSpPr>
        <p:spPr>
          <a:xfrm>
            <a:off x="5605750" y="5047363"/>
            <a:ext cx="623056" cy="369332"/>
          </a:xfrm>
          <a:prstGeom prst="rect">
            <a:avLst/>
          </a:prstGeom>
          <a:noFill/>
        </p:spPr>
        <p:txBody>
          <a:bodyPr wrap="none" rtlCol="0">
            <a:spAutoFit/>
          </a:bodyPr>
          <a:lstStyle/>
          <a:p>
            <a:r>
              <a:rPr lang="en-US" dirty="0"/>
              <a:t>Total</a:t>
            </a:r>
          </a:p>
        </p:txBody>
      </p:sp>
      <p:sp>
        <p:nvSpPr>
          <p:cNvPr id="29" name="TextBox 28">
            <a:extLst>
              <a:ext uri="{FF2B5EF4-FFF2-40B4-BE49-F238E27FC236}">
                <a16:creationId xmlns:a16="http://schemas.microsoft.com/office/drawing/2014/main" id="{5FDAE1AD-13F2-0329-1F1B-062EFA624F9D}"/>
              </a:ext>
            </a:extLst>
          </p:cNvPr>
          <p:cNvSpPr txBox="1"/>
          <p:nvPr/>
        </p:nvSpPr>
        <p:spPr>
          <a:xfrm>
            <a:off x="7911774" y="5029062"/>
            <a:ext cx="786177" cy="369332"/>
          </a:xfrm>
          <a:prstGeom prst="rect">
            <a:avLst/>
          </a:prstGeom>
          <a:noFill/>
        </p:spPr>
        <p:txBody>
          <a:bodyPr wrap="none" rtlCol="0">
            <a:spAutoFit/>
          </a:bodyPr>
          <a:lstStyle/>
          <a:p>
            <a:r>
              <a:rPr lang="en-US" dirty="0"/>
              <a:t>Partial</a:t>
            </a:r>
          </a:p>
        </p:txBody>
      </p:sp>
      <p:sp>
        <p:nvSpPr>
          <p:cNvPr id="30" name="Oval 29">
            <a:extLst>
              <a:ext uri="{FF2B5EF4-FFF2-40B4-BE49-F238E27FC236}">
                <a16:creationId xmlns:a16="http://schemas.microsoft.com/office/drawing/2014/main" id="{A7F102D1-135D-E092-8581-75D9826143F7}"/>
              </a:ext>
            </a:extLst>
          </p:cNvPr>
          <p:cNvSpPr/>
          <p:nvPr/>
        </p:nvSpPr>
        <p:spPr>
          <a:xfrm>
            <a:off x="5281914" y="4275788"/>
            <a:ext cx="1562471" cy="5014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Grade</a:t>
            </a:r>
            <a:endParaRPr lang="en-US" dirty="0"/>
          </a:p>
        </p:txBody>
      </p:sp>
      <p:cxnSp>
        <p:nvCxnSpPr>
          <p:cNvPr id="31" name="Straight Connector 30">
            <a:extLst>
              <a:ext uri="{FF2B5EF4-FFF2-40B4-BE49-F238E27FC236}">
                <a16:creationId xmlns:a16="http://schemas.microsoft.com/office/drawing/2014/main" id="{D396E9EE-1139-D09F-757C-E2DA14AC6E54}"/>
              </a:ext>
            </a:extLst>
          </p:cNvPr>
          <p:cNvCxnSpPr>
            <a:cxnSpLocks/>
            <a:stCxn id="23" idx="0"/>
            <a:endCxn id="30" idx="6"/>
          </p:cNvCxnSpPr>
          <p:nvPr/>
        </p:nvCxnSpPr>
        <p:spPr>
          <a:xfrm flipH="1" flipV="1">
            <a:off x="6844385" y="4526517"/>
            <a:ext cx="373701" cy="511494"/>
          </a:xfrm>
          <a:prstGeom prst="line">
            <a:avLst/>
          </a:prstGeom>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044C5A86-8C39-F0B9-BC6D-77359E5E8DFC}"/>
              </a:ext>
            </a:extLst>
          </p:cNvPr>
          <p:cNvSpPr txBox="1"/>
          <p:nvPr/>
        </p:nvSpPr>
        <p:spPr>
          <a:xfrm>
            <a:off x="5775027" y="5476002"/>
            <a:ext cx="384611" cy="369332"/>
          </a:xfrm>
          <a:prstGeom prst="rect">
            <a:avLst/>
          </a:prstGeom>
          <a:noFill/>
        </p:spPr>
        <p:txBody>
          <a:bodyPr wrap="square" rtlCol="0">
            <a:spAutoFit/>
          </a:bodyPr>
          <a:lstStyle/>
          <a:p>
            <a:r>
              <a:rPr lang="en-US" dirty="0"/>
              <a:t>M</a:t>
            </a:r>
          </a:p>
        </p:txBody>
      </p:sp>
      <p:sp>
        <p:nvSpPr>
          <p:cNvPr id="33" name="TextBox 32">
            <a:extLst>
              <a:ext uri="{FF2B5EF4-FFF2-40B4-BE49-F238E27FC236}">
                <a16:creationId xmlns:a16="http://schemas.microsoft.com/office/drawing/2014/main" id="{870AB303-26FD-788F-45CB-A3AC76D146C9}"/>
              </a:ext>
            </a:extLst>
          </p:cNvPr>
          <p:cNvSpPr txBox="1"/>
          <p:nvPr/>
        </p:nvSpPr>
        <p:spPr>
          <a:xfrm>
            <a:off x="8077769" y="5397855"/>
            <a:ext cx="338554" cy="369332"/>
          </a:xfrm>
          <a:prstGeom prst="rect">
            <a:avLst/>
          </a:prstGeom>
          <a:noFill/>
        </p:spPr>
        <p:txBody>
          <a:bodyPr wrap="none" rtlCol="0">
            <a:spAutoFit/>
          </a:bodyPr>
          <a:lstStyle/>
          <a:p>
            <a:r>
              <a:rPr lang="en-US" dirty="0"/>
              <a:t>N</a:t>
            </a:r>
          </a:p>
        </p:txBody>
      </p:sp>
      <p:sp>
        <p:nvSpPr>
          <p:cNvPr id="64" name="Oval 63">
            <a:extLst>
              <a:ext uri="{FF2B5EF4-FFF2-40B4-BE49-F238E27FC236}">
                <a16:creationId xmlns:a16="http://schemas.microsoft.com/office/drawing/2014/main" id="{56F96E26-763A-59E2-7317-3D646AF48459}"/>
              </a:ext>
            </a:extLst>
          </p:cNvPr>
          <p:cNvSpPr/>
          <p:nvPr/>
        </p:nvSpPr>
        <p:spPr>
          <a:xfrm>
            <a:off x="3571377" y="2243487"/>
            <a:ext cx="1562471" cy="5014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u="sng" dirty="0" err="1"/>
              <a:t>Exam_id</a:t>
            </a:r>
            <a:endParaRPr lang="en-US" u="sng" dirty="0"/>
          </a:p>
        </p:txBody>
      </p:sp>
      <p:sp>
        <p:nvSpPr>
          <p:cNvPr id="65" name="Rectangle 64">
            <a:extLst>
              <a:ext uri="{FF2B5EF4-FFF2-40B4-BE49-F238E27FC236}">
                <a16:creationId xmlns:a16="http://schemas.microsoft.com/office/drawing/2014/main" id="{C286C2A2-3FFE-A244-B9BF-5DA7EBB724F6}"/>
              </a:ext>
            </a:extLst>
          </p:cNvPr>
          <p:cNvSpPr/>
          <p:nvPr/>
        </p:nvSpPr>
        <p:spPr>
          <a:xfrm>
            <a:off x="3359447" y="3257244"/>
            <a:ext cx="2006221" cy="593017"/>
          </a:xfrm>
          <a:prstGeom prst="rect">
            <a:avLst/>
          </a:prstGeom>
          <a:ln>
            <a:solidFill>
              <a:schemeClr val="tx2"/>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Exam</a:t>
            </a:r>
            <a:endParaRPr lang="en-US" dirty="0"/>
          </a:p>
        </p:txBody>
      </p:sp>
      <p:cxnSp>
        <p:nvCxnSpPr>
          <p:cNvPr id="66" name="Straight Connector 65">
            <a:extLst>
              <a:ext uri="{FF2B5EF4-FFF2-40B4-BE49-F238E27FC236}">
                <a16:creationId xmlns:a16="http://schemas.microsoft.com/office/drawing/2014/main" id="{F372A6D1-D2CC-2B2E-97DD-48620A85F808}"/>
              </a:ext>
            </a:extLst>
          </p:cNvPr>
          <p:cNvCxnSpPr>
            <a:cxnSpLocks/>
            <a:stCxn id="65" idx="0"/>
            <a:endCxn id="64" idx="4"/>
          </p:cNvCxnSpPr>
          <p:nvPr/>
        </p:nvCxnSpPr>
        <p:spPr>
          <a:xfrm flipH="1" flipV="1">
            <a:off x="4352613" y="2744945"/>
            <a:ext cx="9945" cy="512299"/>
          </a:xfrm>
          <a:prstGeom prst="line">
            <a:avLst/>
          </a:prstGeom>
        </p:spPr>
        <p:style>
          <a:lnRef idx="1">
            <a:schemeClr val="dk1"/>
          </a:lnRef>
          <a:fillRef idx="0">
            <a:schemeClr val="dk1"/>
          </a:fillRef>
          <a:effectRef idx="0">
            <a:schemeClr val="dk1"/>
          </a:effectRef>
          <a:fontRef idx="minor">
            <a:schemeClr val="tx1"/>
          </a:fontRef>
        </p:style>
      </p:cxnSp>
      <p:sp>
        <p:nvSpPr>
          <p:cNvPr id="71" name="Rectangle 70">
            <a:extLst>
              <a:ext uri="{FF2B5EF4-FFF2-40B4-BE49-F238E27FC236}">
                <a16:creationId xmlns:a16="http://schemas.microsoft.com/office/drawing/2014/main" id="{60AFB555-992A-2CFF-D21F-69AC2FD121B1}"/>
              </a:ext>
            </a:extLst>
          </p:cNvPr>
          <p:cNvSpPr/>
          <p:nvPr/>
        </p:nvSpPr>
        <p:spPr>
          <a:xfrm>
            <a:off x="3414565" y="3314683"/>
            <a:ext cx="1889530" cy="478444"/>
          </a:xfrm>
          <a:prstGeom prst="rect">
            <a:avLst/>
          </a:prstGeom>
          <a:ln>
            <a:solidFill>
              <a:schemeClr val="tx2"/>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Exam</a:t>
            </a:r>
            <a:endParaRPr lang="en-US" dirty="0"/>
          </a:p>
        </p:txBody>
      </p:sp>
      <p:cxnSp>
        <p:nvCxnSpPr>
          <p:cNvPr id="72" name="Straight Connector 71">
            <a:extLst>
              <a:ext uri="{FF2B5EF4-FFF2-40B4-BE49-F238E27FC236}">
                <a16:creationId xmlns:a16="http://schemas.microsoft.com/office/drawing/2014/main" id="{E9C33314-FF21-7D9A-3C8A-A4CC3D6E5DBE}"/>
              </a:ext>
            </a:extLst>
          </p:cNvPr>
          <p:cNvCxnSpPr>
            <a:cxnSpLocks/>
            <a:stCxn id="75" idx="0"/>
            <a:endCxn id="65" idx="2"/>
          </p:cNvCxnSpPr>
          <p:nvPr/>
        </p:nvCxnSpPr>
        <p:spPr>
          <a:xfrm flipV="1">
            <a:off x="4361080" y="3850261"/>
            <a:ext cx="1478" cy="343865"/>
          </a:xfrm>
          <a:prstGeom prst="line">
            <a:avLst/>
          </a:prstGeom>
        </p:spPr>
        <p:style>
          <a:lnRef idx="1">
            <a:schemeClr val="dk1"/>
          </a:lnRef>
          <a:fillRef idx="0">
            <a:schemeClr val="dk1"/>
          </a:fillRef>
          <a:effectRef idx="0">
            <a:schemeClr val="dk1"/>
          </a:effectRef>
          <a:fontRef idx="minor">
            <a:schemeClr val="tx1"/>
          </a:fontRef>
        </p:style>
      </p:cxnSp>
      <p:sp>
        <p:nvSpPr>
          <p:cNvPr id="75" name="Diamond 74">
            <a:extLst>
              <a:ext uri="{FF2B5EF4-FFF2-40B4-BE49-F238E27FC236}">
                <a16:creationId xmlns:a16="http://schemas.microsoft.com/office/drawing/2014/main" id="{16222B51-4738-B3D9-F632-5DBFDAA12502}"/>
              </a:ext>
            </a:extLst>
          </p:cNvPr>
          <p:cNvSpPr/>
          <p:nvPr/>
        </p:nvSpPr>
        <p:spPr>
          <a:xfrm>
            <a:off x="3668106" y="4194126"/>
            <a:ext cx="1385947" cy="652417"/>
          </a:xfrm>
          <a:prstGeom prst="diamond">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Has</a:t>
            </a:r>
            <a:endParaRPr lang="en-US" dirty="0"/>
          </a:p>
        </p:txBody>
      </p:sp>
      <p:sp>
        <p:nvSpPr>
          <p:cNvPr id="78" name="Diamond 77">
            <a:extLst>
              <a:ext uri="{FF2B5EF4-FFF2-40B4-BE49-F238E27FC236}">
                <a16:creationId xmlns:a16="http://schemas.microsoft.com/office/drawing/2014/main" id="{091D0FD2-DAF0-DAF1-018C-1F198257B63B}"/>
              </a:ext>
            </a:extLst>
          </p:cNvPr>
          <p:cNvSpPr/>
          <p:nvPr/>
        </p:nvSpPr>
        <p:spPr>
          <a:xfrm>
            <a:off x="3794863" y="4269397"/>
            <a:ext cx="1128932" cy="511494"/>
          </a:xfrm>
          <a:prstGeom prst="diamond">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Has</a:t>
            </a:r>
            <a:endParaRPr lang="en-US" dirty="0"/>
          </a:p>
        </p:txBody>
      </p:sp>
      <p:cxnSp>
        <p:nvCxnSpPr>
          <p:cNvPr id="81" name="Straight Connector 80">
            <a:extLst>
              <a:ext uri="{FF2B5EF4-FFF2-40B4-BE49-F238E27FC236}">
                <a16:creationId xmlns:a16="http://schemas.microsoft.com/office/drawing/2014/main" id="{6B6166D3-3B7A-F1E1-A050-EDB586667846}"/>
              </a:ext>
            </a:extLst>
          </p:cNvPr>
          <p:cNvCxnSpPr>
            <a:cxnSpLocks/>
            <a:stCxn id="20" idx="0"/>
            <a:endCxn id="75" idx="2"/>
          </p:cNvCxnSpPr>
          <p:nvPr/>
        </p:nvCxnSpPr>
        <p:spPr>
          <a:xfrm flipH="1" flipV="1">
            <a:off x="4361080" y="4846543"/>
            <a:ext cx="1479" cy="266809"/>
          </a:xfrm>
          <a:prstGeom prst="line">
            <a:avLst/>
          </a:prstGeom>
        </p:spPr>
        <p:style>
          <a:lnRef idx="1">
            <a:schemeClr val="dk1"/>
          </a:lnRef>
          <a:fillRef idx="0">
            <a:schemeClr val="dk1"/>
          </a:fillRef>
          <a:effectRef idx="0">
            <a:schemeClr val="dk1"/>
          </a:effectRef>
          <a:fontRef idx="minor">
            <a:schemeClr val="tx1"/>
          </a:fontRef>
        </p:style>
      </p:cxnSp>
      <p:sp>
        <p:nvSpPr>
          <p:cNvPr id="85" name="TextBox 84">
            <a:extLst>
              <a:ext uri="{FF2B5EF4-FFF2-40B4-BE49-F238E27FC236}">
                <a16:creationId xmlns:a16="http://schemas.microsoft.com/office/drawing/2014/main" id="{9AD58E53-E6C9-6220-DC00-670FCDEBC81B}"/>
              </a:ext>
            </a:extLst>
          </p:cNvPr>
          <p:cNvSpPr txBox="1"/>
          <p:nvPr/>
        </p:nvSpPr>
        <p:spPr>
          <a:xfrm>
            <a:off x="4562391" y="3865284"/>
            <a:ext cx="384611" cy="369332"/>
          </a:xfrm>
          <a:prstGeom prst="rect">
            <a:avLst/>
          </a:prstGeom>
          <a:noFill/>
        </p:spPr>
        <p:txBody>
          <a:bodyPr wrap="square" rtlCol="0">
            <a:spAutoFit/>
          </a:bodyPr>
          <a:lstStyle/>
          <a:p>
            <a:r>
              <a:rPr lang="en-US" dirty="0"/>
              <a:t>M</a:t>
            </a:r>
          </a:p>
        </p:txBody>
      </p:sp>
      <p:sp>
        <p:nvSpPr>
          <p:cNvPr id="86" name="TextBox 85">
            <a:extLst>
              <a:ext uri="{FF2B5EF4-FFF2-40B4-BE49-F238E27FC236}">
                <a16:creationId xmlns:a16="http://schemas.microsoft.com/office/drawing/2014/main" id="{A85CF4CA-E018-ED70-11C6-D2C77211C101}"/>
              </a:ext>
            </a:extLst>
          </p:cNvPr>
          <p:cNvSpPr txBox="1"/>
          <p:nvPr/>
        </p:nvSpPr>
        <p:spPr>
          <a:xfrm>
            <a:off x="4383368" y="4795282"/>
            <a:ext cx="311304" cy="369332"/>
          </a:xfrm>
          <a:prstGeom prst="rect">
            <a:avLst/>
          </a:prstGeom>
          <a:noFill/>
        </p:spPr>
        <p:txBody>
          <a:bodyPr wrap="none" rtlCol="0">
            <a:spAutoFit/>
          </a:bodyPr>
          <a:lstStyle/>
          <a:p>
            <a:r>
              <a:rPr lang="en-US" dirty="0"/>
              <a:t>1</a:t>
            </a:r>
          </a:p>
        </p:txBody>
      </p:sp>
      <p:cxnSp>
        <p:nvCxnSpPr>
          <p:cNvPr id="88" name="Straight Connector 87">
            <a:extLst>
              <a:ext uri="{FF2B5EF4-FFF2-40B4-BE49-F238E27FC236}">
                <a16:creationId xmlns:a16="http://schemas.microsoft.com/office/drawing/2014/main" id="{FBB5B5EA-E829-2454-124D-80ADE0D003A8}"/>
              </a:ext>
            </a:extLst>
          </p:cNvPr>
          <p:cNvCxnSpPr>
            <a:cxnSpLocks/>
          </p:cNvCxnSpPr>
          <p:nvPr/>
        </p:nvCxnSpPr>
        <p:spPr>
          <a:xfrm flipV="1">
            <a:off x="4406288" y="3859880"/>
            <a:ext cx="1478" cy="34386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368290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DC44B-9C5B-28F0-7FD7-5046A0C11CF1}"/>
              </a:ext>
            </a:extLst>
          </p:cNvPr>
          <p:cNvSpPr>
            <a:spLocks noGrp="1"/>
          </p:cNvSpPr>
          <p:nvPr>
            <p:ph type="title"/>
          </p:nvPr>
        </p:nvSpPr>
        <p:spPr>
          <a:xfrm>
            <a:off x="581192" y="971550"/>
            <a:ext cx="11029615" cy="643605"/>
          </a:xfrm>
          <a:solidFill>
            <a:schemeClr val="accent1"/>
          </a:solidFill>
        </p:spPr>
        <p:txBody>
          <a:bodyPr>
            <a:normAutofit/>
          </a:bodyPr>
          <a:lstStyle/>
          <a:p>
            <a:pPr algn="ctr"/>
            <a:r>
              <a:rPr lang="en-US" dirty="0">
                <a:solidFill>
                  <a:schemeClr val="bg1"/>
                </a:solidFill>
              </a:rPr>
              <a:t>Important note</a:t>
            </a:r>
            <a:endParaRPr lang="en-US" dirty="0"/>
          </a:p>
        </p:txBody>
      </p:sp>
      <p:sp>
        <p:nvSpPr>
          <p:cNvPr id="5" name="TextBox 4">
            <a:extLst>
              <a:ext uri="{FF2B5EF4-FFF2-40B4-BE49-F238E27FC236}">
                <a16:creationId xmlns:a16="http://schemas.microsoft.com/office/drawing/2014/main" id="{48239804-CA57-E99D-5A92-7678402804DB}"/>
              </a:ext>
            </a:extLst>
          </p:cNvPr>
          <p:cNvSpPr txBox="1"/>
          <p:nvPr/>
        </p:nvSpPr>
        <p:spPr>
          <a:xfrm>
            <a:off x="581192" y="2005292"/>
            <a:ext cx="11029615" cy="1569660"/>
          </a:xfrm>
          <a:prstGeom prst="rect">
            <a:avLst/>
          </a:prstGeom>
          <a:noFill/>
        </p:spPr>
        <p:txBody>
          <a:bodyPr wrap="square" rtlCol="0">
            <a:spAutoFit/>
          </a:bodyPr>
          <a:lstStyle/>
          <a:p>
            <a:r>
              <a:rPr lang="en-US" sz="3200" dirty="0"/>
              <a:t>Whenever we have a weak entity and an identifying relationship, the weak entity always must have a total participation in the relationship.</a:t>
            </a:r>
          </a:p>
        </p:txBody>
      </p:sp>
      <p:sp>
        <p:nvSpPr>
          <p:cNvPr id="6" name="TextBox 5">
            <a:extLst>
              <a:ext uri="{FF2B5EF4-FFF2-40B4-BE49-F238E27FC236}">
                <a16:creationId xmlns:a16="http://schemas.microsoft.com/office/drawing/2014/main" id="{3D938436-4BD1-C5C7-D448-C8B67B92FC60}"/>
              </a:ext>
            </a:extLst>
          </p:cNvPr>
          <p:cNvSpPr txBox="1"/>
          <p:nvPr/>
        </p:nvSpPr>
        <p:spPr>
          <a:xfrm>
            <a:off x="581191" y="3604138"/>
            <a:ext cx="11029615" cy="1077218"/>
          </a:xfrm>
          <a:prstGeom prst="rect">
            <a:avLst/>
          </a:prstGeom>
          <a:noFill/>
        </p:spPr>
        <p:txBody>
          <a:bodyPr wrap="square" rtlCol="0">
            <a:spAutoFit/>
          </a:bodyPr>
          <a:lstStyle/>
          <a:p>
            <a:r>
              <a:rPr lang="en-US" sz="3200" dirty="0"/>
              <a:t>Means all exams must have a class, but not all classes will have an exam.</a:t>
            </a:r>
          </a:p>
        </p:txBody>
      </p:sp>
    </p:spTree>
    <p:extLst>
      <p:ext uri="{BB962C8B-B14F-4D97-AF65-F5344CB8AC3E}">
        <p14:creationId xmlns:p14="http://schemas.microsoft.com/office/powerpoint/2010/main" val="12104578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3573E-A9E0-C1D7-B0BB-822F7C348B85}"/>
              </a:ext>
            </a:extLst>
          </p:cNvPr>
          <p:cNvSpPr>
            <a:spLocks noGrp="1"/>
          </p:cNvSpPr>
          <p:nvPr>
            <p:ph type="title"/>
          </p:nvPr>
        </p:nvSpPr>
        <p:spPr/>
        <p:txBody>
          <a:bodyPr>
            <a:normAutofit/>
          </a:bodyPr>
          <a:lstStyle/>
          <a:p>
            <a:r>
              <a:rPr kumimoji="0" lang="en-US" sz="6000" b="0" i="0" u="none" strike="noStrike" kern="1200" cap="all" spc="0" normalizeH="0" baseline="0" noProof="0" dirty="0">
                <a:ln>
                  <a:noFill/>
                </a:ln>
                <a:solidFill>
                  <a:prstClr val="black">
                    <a:lumMod val="75000"/>
                    <a:lumOff val="25000"/>
                  </a:prstClr>
                </a:solidFill>
                <a:effectLst/>
                <a:uLnTx/>
                <a:uFillTx/>
                <a:latin typeface="Tw Cen MT" panose="020B0502020104020203"/>
                <a:ea typeface="+mj-ea"/>
                <a:cs typeface="+mj-cs"/>
              </a:rPr>
              <a:t>Practice ER Modelling</a:t>
            </a:r>
            <a:endParaRPr lang="en-US" sz="2400" dirty="0"/>
          </a:p>
        </p:txBody>
      </p:sp>
      <p:sp>
        <p:nvSpPr>
          <p:cNvPr id="3" name="Text Placeholder 2">
            <a:extLst>
              <a:ext uri="{FF2B5EF4-FFF2-40B4-BE49-F238E27FC236}">
                <a16:creationId xmlns:a16="http://schemas.microsoft.com/office/drawing/2014/main" id="{D2E2C9FE-E45B-98A5-48AC-4A802973E550}"/>
              </a:ext>
            </a:extLst>
          </p:cNvPr>
          <p:cNvSpPr>
            <a:spLocks noGrp="1"/>
          </p:cNvSpPr>
          <p:nvPr>
            <p:ph type="body" idx="1"/>
          </p:nvPr>
        </p:nvSpPr>
        <p:spPr/>
        <p:txBody>
          <a:bodyPr/>
          <a:lstStyle/>
          <a:p>
            <a:r>
              <a:rPr lang="en-US" dirty="0"/>
              <a:t>Let’s do an example!</a:t>
            </a:r>
          </a:p>
        </p:txBody>
      </p:sp>
    </p:spTree>
    <p:extLst>
      <p:ext uri="{BB962C8B-B14F-4D97-AF65-F5344CB8AC3E}">
        <p14:creationId xmlns:p14="http://schemas.microsoft.com/office/powerpoint/2010/main" val="6294568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1F1989-DB85-3248-527D-16C609CEA4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46C8F1-D185-02F7-2424-8075F94B2245}"/>
              </a:ext>
            </a:extLst>
          </p:cNvPr>
          <p:cNvSpPr>
            <a:spLocks noGrp="1"/>
          </p:cNvSpPr>
          <p:nvPr>
            <p:ph type="title"/>
          </p:nvPr>
        </p:nvSpPr>
        <p:spPr/>
        <p:txBody>
          <a:bodyPr>
            <a:normAutofit/>
          </a:bodyPr>
          <a:lstStyle/>
          <a:p>
            <a:r>
              <a:rPr lang="en-US" sz="4000" dirty="0"/>
              <a:t>Introduction</a:t>
            </a:r>
          </a:p>
        </p:txBody>
      </p:sp>
      <p:sp>
        <p:nvSpPr>
          <p:cNvPr id="3" name="Content Placeholder 2">
            <a:extLst>
              <a:ext uri="{FF2B5EF4-FFF2-40B4-BE49-F238E27FC236}">
                <a16:creationId xmlns:a16="http://schemas.microsoft.com/office/drawing/2014/main" id="{F18088AB-CFB6-CBD8-475A-CFE479C5ABC7}"/>
              </a:ext>
            </a:extLst>
          </p:cNvPr>
          <p:cNvSpPr>
            <a:spLocks noGrp="1"/>
          </p:cNvSpPr>
          <p:nvPr>
            <p:ph idx="1"/>
          </p:nvPr>
        </p:nvSpPr>
        <p:spPr/>
        <p:txBody>
          <a:bodyPr>
            <a:normAutofit/>
          </a:bodyPr>
          <a:lstStyle/>
          <a:p>
            <a:r>
              <a:rPr lang="en-US" sz="2400" dirty="0"/>
              <a:t>Document describing all different pieces of information and relation between them</a:t>
            </a:r>
          </a:p>
          <a:p>
            <a:r>
              <a:rPr lang="en-US" sz="2400" dirty="0"/>
              <a:t>Usually a paragraph</a:t>
            </a:r>
          </a:p>
          <a:p>
            <a:r>
              <a:rPr lang="en-US" sz="2400" dirty="0"/>
              <a:t>Make an ER diagram/Model from the document and then convert it into a database</a:t>
            </a:r>
          </a:p>
          <a:p>
            <a:r>
              <a:rPr lang="en-US" sz="2400" dirty="0"/>
              <a:t>Information -&gt; ER Diagram/Model -&gt; Database Schema</a:t>
            </a:r>
          </a:p>
        </p:txBody>
      </p:sp>
    </p:spTree>
    <p:extLst>
      <p:ext uri="{BB962C8B-B14F-4D97-AF65-F5344CB8AC3E}">
        <p14:creationId xmlns:p14="http://schemas.microsoft.com/office/powerpoint/2010/main" val="29166899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6BD7-9743-3650-2D36-8D2E17C70A41}"/>
              </a:ext>
            </a:extLst>
          </p:cNvPr>
          <p:cNvSpPr>
            <a:spLocks noGrp="1"/>
          </p:cNvSpPr>
          <p:nvPr>
            <p:ph type="title"/>
          </p:nvPr>
        </p:nvSpPr>
        <p:spPr/>
        <p:txBody>
          <a:bodyPr>
            <a:normAutofit/>
          </a:bodyPr>
          <a:lstStyle/>
          <a:p>
            <a:r>
              <a:rPr lang="en-US" sz="4000" dirty="0"/>
              <a:t>Business Requirements</a:t>
            </a:r>
          </a:p>
        </p:txBody>
      </p:sp>
      <p:sp>
        <p:nvSpPr>
          <p:cNvPr id="3" name="Content Placeholder 2">
            <a:extLst>
              <a:ext uri="{FF2B5EF4-FFF2-40B4-BE49-F238E27FC236}">
                <a16:creationId xmlns:a16="http://schemas.microsoft.com/office/drawing/2014/main" id="{83C0B688-208F-D1E7-D263-599FC4340296}"/>
              </a:ext>
            </a:extLst>
          </p:cNvPr>
          <p:cNvSpPr>
            <a:spLocks noGrp="1"/>
          </p:cNvSpPr>
          <p:nvPr>
            <p:ph idx="1"/>
          </p:nvPr>
        </p:nvSpPr>
        <p:spPr/>
        <p:txBody>
          <a:bodyPr>
            <a:normAutofit/>
          </a:bodyPr>
          <a:lstStyle/>
          <a:p>
            <a:pPr marL="0" indent="0">
              <a:buNone/>
            </a:pPr>
            <a:r>
              <a:rPr lang="en-US" sz="2400" dirty="0"/>
              <a:t>The university system is structured into departments, each identified by a unique department number (</a:t>
            </a:r>
            <a:r>
              <a:rPr lang="en-US" sz="2400" dirty="0" err="1"/>
              <a:t>dept_id</a:t>
            </a:r>
            <a:r>
              <a:rPr lang="en-US" sz="2400" dirty="0"/>
              <a:t>) and name. Departments consist of multiple instructors and students. Students are uniquely identified by their student number, name, birth date, and age. Similarly, instructors are identified by their name and id. Each instructor is associated with only one department at a time, and every department is managed by a single instructor whose start date in the role must be tracked. Additionally, each department utilizes a subscribed service to support its operations, and these services are identified by a unique </a:t>
            </a:r>
            <a:r>
              <a:rPr lang="en-US" sz="2400" dirty="0" err="1"/>
              <a:t>service_id</a:t>
            </a:r>
            <a:r>
              <a:rPr lang="en-US" sz="2400" dirty="0"/>
              <a:t> and name.</a:t>
            </a:r>
          </a:p>
        </p:txBody>
      </p:sp>
    </p:spTree>
    <p:extLst>
      <p:ext uri="{BB962C8B-B14F-4D97-AF65-F5344CB8AC3E}">
        <p14:creationId xmlns:p14="http://schemas.microsoft.com/office/powerpoint/2010/main" val="23504813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B8949-2696-8755-CEA9-A88517100A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FDC14A-BFD7-5783-7B33-F01B57F7EFA1}"/>
              </a:ext>
            </a:extLst>
          </p:cNvPr>
          <p:cNvSpPr>
            <a:spLocks noGrp="1"/>
          </p:cNvSpPr>
          <p:nvPr>
            <p:ph type="title"/>
          </p:nvPr>
        </p:nvSpPr>
        <p:spPr/>
        <p:txBody>
          <a:bodyPr>
            <a:normAutofit/>
          </a:bodyPr>
          <a:lstStyle/>
          <a:p>
            <a:r>
              <a:rPr lang="en-US" sz="4000" dirty="0"/>
              <a:t>Business requirements</a:t>
            </a:r>
          </a:p>
        </p:txBody>
      </p:sp>
      <p:sp>
        <p:nvSpPr>
          <p:cNvPr id="3" name="Content Placeholder 2">
            <a:extLst>
              <a:ext uri="{FF2B5EF4-FFF2-40B4-BE49-F238E27FC236}">
                <a16:creationId xmlns:a16="http://schemas.microsoft.com/office/drawing/2014/main" id="{9CE94C6A-9724-3F4A-41FD-CF43A4901C2F}"/>
              </a:ext>
            </a:extLst>
          </p:cNvPr>
          <p:cNvSpPr>
            <a:spLocks noGrp="1"/>
          </p:cNvSpPr>
          <p:nvPr>
            <p:ph idx="1"/>
          </p:nvPr>
        </p:nvSpPr>
        <p:spPr/>
        <p:txBody>
          <a:bodyPr>
            <a:noAutofit/>
          </a:bodyPr>
          <a:lstStyle/>
          <a:p>
            <a:r>
              <a:rPr lang="en-US" sz="2400" dirty="0"/>
              <a:t>A university is organized into departments. Each department has a unique number (</a:t>
            </a:r>
            <a:r>
              <a:rPr lang="en-US" sz="2400" dirty="0" err="1"/>
              <a:t>dept_id</a:t>
            </a:r>
            <a:r>
              <a:rPr lang="en-US" sz="2400" dirty="0"/>
              <a:t>), name.</a:t>
            </a:r>
          </a:p>
          <a:p>
            <a:r>
              <a:rPr lang="en-US" sz="2400" dirty="0"/>
              <a:t>Each department has many instructors and many students. Every student has a unique number, name, </a:t>
            </a:r>
            <a:r>
              <a:rPr lang="en-US" sz="2400" dirty="0" err="1"/>
              <a:t>birth_date</a:t>
            </a:r>
            <a:r>
              <a:rPr lang="en-US" sz="2400" dirty="0"/>
              <a:t> and age to identify it. Every instructor has name and id.</a:t>
            </a:r>
          </a:p>
          <a:p>
            <a:r>
              <a:rPr lang="en-US" sz="2400" dirty="0"/>
              <a:t>An instructor can be working for only one department at a time and each department will be managed by one instructor working it and we want to keep track of start date for them.</a:t>
            </a:r>
          </a:p>
          <a:p>
            <a:r>
              <a:rPr lang="en-US" sz="2400" dirty="0"/>
              <a:t>Each department has a subscribed service they use for functioning. Each service has a </a:t>
            </a:r>
            <a:r>
              <a:rPr lang="en-US" sz="2400" dirty="0" err="1"/>
              <a:t>service_id</a:t>
            </a:r>
            <a:r>
              <a:rPr lang="en-US" sz="2400" dirty="0"/>
              <a:t> and name.</a:t>
            </a:r>
          </a:p>
        </p:txBody>
      </p:sp>
    </p:spTree>
    <p:extLst>
      <p:ext uri="{BB962C8B-B14F-4D97-AF65-F5344CB8AC3E}">
        <p14:creationId xmlns:p14="http://schemas.microsoft.com/office/powerpoint/2010/main" val="1570612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6B2828-869A-5C15-01BF-9313FA498986}"/>
              </a:ext>
            </a:extLst>
          </p:cNvPr>
          <p:cNvSpPr>
            <a:spLocks noGrp="1"/>
          </p:cNvSpPr>
          <p:nvPr>
            <p:ph type="title"/>
          </p:nvPr>
        </p:nvSpPr>
        <p:spPr>
          <a:xfrm>
            <a:off x="581193" y="702156"/>
            <a:ext cx="6309003" cy="1013800"/>
          </a:xfrm>
        </p:spPr>
        <p:txBody>
          <a:bodyPr>
            <a:normAutofit/>
          </a:bodyPr>
          <a:lstStyle/>
          <a:p>
            <a:r>
              <a:rPr lang="en-US" sz="4000" dirty="0">
                <a:solidFill>
                  <a:schemeClr val="tx2"/>
                </a:solidFill>
              </a:rPr>
              <a:t>Assessment</a:t>
            </a:r>
            <a:endParaRPr lang="en-US" dirty="0">
              <a:solidFill>
                <a:schemeClr val="tx2"/>
              </a:solidFill>
            </a:endParaRPr>
          </a:p>
        </p:txBody>
      </p:sp>
      <p:sp>
        <p:nvSpPr>
          <p:cNvPr id="11" name="Rectangle 10">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15050114-92B6-0418-B6A0-C2570B542E87}"/>
              </a:ext>
            </a:extLst>
          </p:cNvPr>
          <p:cNvSpPr>
            <a:spLocks noGrp="1"/>
          </p:cNvSpPr>
          <p:nvPr>
            <p:ph idx="1"/>
          </p:nvPr>
        </p:nvSpPr>
        <p:spPr>
          <a:xfrm>
            <a:off x="581194" y="1896532"/>
            <a:ext cx="6309003" cy="4504267"/>
          </a:xfrm>
        </p:spPr>
        <p:txBody>
          <a:bodyPr>
            <a:normAutofit/>
          </a:bodyPr>
          <a:lstStyle/>
          <a:p>
            <a:pPr marL="0" indent="0">
              <a:buNone/>
            </a:pPr>
            <a:r>
              <a:rPr lang="en-US" sz="2400" dirty="0">
                <a:solidFill>
                  <a:schemeClr val="tx2"/>
                </a:solidFill>
              </a:rPr>
              <a:t>Project submission required (further details to be provided soon!)</a:t>
            </a:r>
          </a:p>
          <a:p>
            <a:pPr marL="0" indent="0">
              <a:buNone/>
            </a:pPr>
            <a:endParaRPr lang="en-US" sz="2400" dirty="0">
              <a:solidFill>
                <a:schemeClr val="tx2"/>
              </a:solidFill>
            </a:endParaRPr>
          </a:p>
          <a:p>
            <a:pPr marL="0" indent="0">
              <a:buNone/>
            </a:pPr>
            <a:r>
              <a:rPr lang="en-US" sz="2400" b="1" dirty="0">
                <a:solidFill>
                  <a:schemeClr val="tx2"/>
                </a:solidFill>
              </a:rPr>
              <a:t>Criteria</a:t>
            </a:r>
          </a:p>
          <a:p>
            <a:r>
              <a:rPr lang="en-US" sz="2400" dirty="0">
                <a:solidFill>
                  <a:schemeClr val="tx2"/>
                </a:solidFill>
              </a:rPr>
              <a:t>Need &gt;85% in the project</a:t>
            </a:r>
          </a:p>
          <a:p>
            <a:r>
              <a:rPr lang="en-US" sz="2400" dirty="0">
                <a:solidFill>
                  <a:schemeClr val="tx2"/>
                </a:solidFill>
              </a:rPr>
              <a:t>75 % minimum attendance required (3/4 in-person classes)</a:t>
            </a:r>
          </a:p>
          <a:p>
            <a:r>
              <a:rPr lang="en-US" sz="2400" dirty="0">
                <a:solidFill>
                  <a:schemeClr val="tx2"/>
                </a:solidFill>
              </a:rPr>
              <a:t>Deadline: 5</a:t>
            </a:r>
            <a:r>
              <a:rPr lang="en-US" sz="2400" baseline="30000" dirty="0">
                <a:solidFill>
                  <a:schemeClr val="tx2"/>
                </a:solidFill>
              </a:rPr>
              <a:t>th</a:t>
            </a:r>
            <a:r>
              <a:rPr lang="en-US" sz="2400" dirty="0">
                <a:solidFill>
                  <a:schemeClr val="tx2"/>
                </a:solidFill>
              </a:rPr>
              <a:t> Feb 2025</a:t>
            </a:r>
          </a:p>
        </p:txBody>
      </p:sp>
      <p:pic>
        <p:nvPicPr>
          <p:cNvPr id="5" name="Picture 4" descr="Bubble sheet test paper and pencil">
            <a:extLst>
              <a:ext uri="{FF2B5EF4-FFF2-40B4-BE49-F238E27FC236}">
                <a16:creationId xmlns:a16="http://schemas.microsoft.com/office/drawing/2014/main" id="{0AC5FF92-2A2D-D105-E778-390E7D266434}"/>
              </a:ext>
            </a:extLst>
          </p:cNvPr>
          <p:cNvPicPr>
            <a:picLocks noChangeAspect="1"/>
          </p:cNvPicPr>
          <p:nvPr/>
        </p:nvPicPr>
        <p:blipFill>
          <a:blip r:embed="rId3"/>
          <a:srcRect l="55731"/>
          <a:stretch/>
        </p:blipFill>
        <p:spPr>
          <a:xfrm>
            <a:off x="7521283" y="10"/>
            <a:ext cx="4670717" cy="6857990"/>
          </a:xfrm>
          <a:prstGeom prst="rect">
            <a:avLst/>
          </a:prstGeom>
        </p:spPr>
      </p:pic>
    </p:spTree>
    <p:extLst>
      <p:ext uri="{BB962C8B-B14F-4D97-AF65-F5344CB8AC3E}">
        <p14:creationId xmlns:p14="http://schemas.microsoft.com/office/powerpoint/2010/main" val="25083803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644F83-7B87-EF5B-98B3-7EBD2ABD88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725E66-BFC0-8BD4-D3E9-5573EF7D2AA0}"/>
              </a:ext>
            </a:extLst>
          </p:cNvPr>
          <p:cNvSpPr>
            <a:spLocks noGrp="1"/>
          </p:cNvSpPr>
          <p:nvPr>
            <p:ph type="title"/>
          </p:nvPr>
        </p:nvSpPr>
        <p:spPr/>
        <p:txBody>
          <a:bodyPr>
            <a:normAutofit/>
          </a:bodyPr>
          <a:lstStyle/>
          <a:p>
            <a:r>
              <a:rPr lang="en-US" sz="4000" dirty="0"/>
              <a:t>Steps to build an ER Model</a:t>
            </a:r>
          </a:p>
        </p:txBody>
      </p:sp>
      <p:sp>
        <p:nvSpPr>
          <p:cNvPr id="3" name="Content Placeholder 2">
            <a:extLst>
              <a:ext uri="{FF2B5EF4-FFF2-40B4-BE49-F238E27FC236}">
                <a16:creationId xmlns:a16="http://schemas.microsoft.com/office/drawing/2014/main" id="{9C7A64F5-4C40-30A5-2195-D76F844394F3}"/>
              </a:ext>
            </a:extLst>
          </p:cNvPr>
          <p:cNvSpPr>
            <a:spLocks noGrp="1"/>
          </p:cNvSpPr>
          <p:nvPr>
            <p:ph idx="1"/>
          </p:nvPr>
        </p:nvSpPr>
        <p:spPr/>
        <p:txBody>
          <a:bodyPr>
            <a:normAutofit/>
          </a:bodyPr>
          <a:lstStyle/>
          <a:p>
            <a:r>
              <a:rPr lang="en-US" sz="2400" dirty="0"/>
              <a:t>Identify the entities</a:t>
            </a:r>
          </a:p>
          <a:p>
            <a:r>
              <a:rPr lang="en-US" sz="2400" dirty="0"/>
              <a:t>Identify the attributes for each entity</a:t>
            </a:r>
          </a:p>
          <a:p>
            <a:r>
              <a:rPr lang="en-US" sz="2400" dirty="0"/>
              <a:t>Identify the primary key, derived attributes, etc.</a:t>
            </a:r>
          </a:p>
          <a:p>
            <a:r>
              <a:rPr lang="en-US" sz="2400" dirty="0"/>
              <a:t>Identify relationship between each entity set </a:t>
            </a:r>
          </a:p>
        </p:txBody>
      </p:sp>
    </p:spTree>
    <p:extLst>
      <p:ext uri="{BB962C8B-B14F-4D97-AF65-F5344CB8AC3E}">
        <p14:creationId xmlns:p14="http://schemas.microsoft.com/office/powerpoint/2010/main" val="38985045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0631FB-F06A-7C01-DE96-929B679A0F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C1BE78-0037-5752-2371-967F380A4C6D}"/>
              </a:ext>
            </a:extLst>
          </p:cNvPr>
          <p:cNvSpPr>
            <a:spLocks noGrp="1"/>
          </p:cNvSpPr>
          <p:nvPr>
            <p:ph type="title"/>
          </p:nvPr>
        </p:nvSpPr>
        <p:spPr/>
        <p:txBody>
          <a:bodyPr>
            <a:normAutofit/>
          </a:bodyPr>
          <a:lstStyle/>
          <a:p>
            <a:r>
              <a:rPr lang="en-US" sz="4000" dirty="0"/>
              <a:t>Complete ER Model</a:t>
            </a:r>
          </a:p>
        </p:txBody>
      </p:sp>
      <p:sp>
        <p:nvSpPr>
          <p:cNvPr id="4" name="Rectangle 3">
            <a:extLst>
              <a:ext uri="{FF2B5EF4-FFF2-40B4-BE49-F238E27FC236}">
                <a16:creationId xmlns:a16="http://schemas.microsoft.com/office/drawing/2014/main" id="{21BF9866-A067-C8FC-A640-5980B1E1A1CD}"/>
              </a:ext>
            </a:extLst>
          </p:cNvPr>
          <p:cNvSpPr/>
          <p:nvPr/>
        </p:nvSpPr>
        <p:spPr>
          <a:xfrm>
            <a:off x="8792543" y="4577771"/>
            <a:ext cx="2006221" cy="59301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Student</a:t>
            </a:r>
            <a:endParaRPr lang="en-US" dirty="0"/>
          </a:p>
        </p:txBody>
      </p:sp>
      <p:cxnSp>
        <p:nvCxnSpPr>
          <p:cNvPr id="5" name="Straight Connector 4">
            <a:extLst>
              <a:ext uri="{FF2B5EF4-FFF2-40B4-BE49-F238E27FC236}">
                <a16:creationId xmlns:a16="http://schemas.microsoft.com/office/drawing/2014/main" id="{4D60D969-A911-B111-5413-E1E695CB1789}"/>
              </a:ext>
            </a:extLst>
          </p:cNvPr>
          <p:cNvCxnSpPr>
            <a:cxnSpLocks/>
            <a:stCxn id="4" idx="0"/>
            <a:endCxn id="6" idx="4"/>
          </p:cNvCxnSpPr>
          <p:nvPr/>
        </p:nvCxnSpPr>
        <p:spPr>
          <a:xfrm flipV="1">
            <a:off x="9795654" y="3078854"/>
            <a:ext cx="0" cy="1498917"/>
          </a:xfrm>
          <a:prstGeom prst="line">
            <a:avLst/>
          </a:prstGeom>
        </p:spPr>
        <p:style>
          <a:lnRef idx="1">
            <a:schemeClr val="dk1"/>
          </a:lnRef>
          <a:fillRef idx="0">
            <a:schemeClr val="dk1"/>
          </a:fillRef>
          <a:effectRef idx="0">
            <a:schemeClr val="dk1"/>
          </a:effectRef>
          <a:fontRef idx="minor">
            <a:schemeClr val="tx1"/>
          </a:fontRef>
        </p:style>
      </p:cxnSp>
      <p:sp>
        <p:nvSpPr>
          <p:cNvPr id="6" name="Oval 5">
            <a:extLst>
              <a:ext uri="{FF2B5EF4-FFF2-40B4-BE49-F238E27FC236}">
                <a16:creationId xmlns:a16="http://schemas.microsoft.com/office/drawing/2014/main" id="{C7F87CC6-804B-EBAC-89E6-79F3AD63FF2A}"/>
              </a:ext>
            </a:extLst>
          </p:cNvPr>
          <p:cNvSpPr/>
          <p:nvPr/>
        </p:nvSpPr>
        <p:spPr>
          <a:xfrm>
            <a:off x="8690185" y="2560239"/>
            <a:ext cx="2210938" cy="5186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Name</a:t>
            </a:r>
            <a:endParaRPr lang="en-US" dirty="0"/>
          </a:p>
        </p:txBody>
      </p:sp>
      <p:cxnSp>
        <p:nvCxnSpPr>
          <p:cNvPr id="7" name="Straight Connector 6">
            <a:extLst>
              <a:ext uri="{FF2B5EF4-FFF2-40B4-BE49-F238E27FC236}">
                <a16:creationId xmlns:a16="http://schemas.microsoft.com/office/drawing/2014/main" id="{E8CF6C95-7D08-13B1-6A97-3E811442099E}"/>
              </a:ext>
            </a:extLst>
          </p:cNvPr>
          <p:cNvCxnSpPr>
            <a:cxnSpLocks/>
            <a:stCxn id="4" idx="0"/>
            <a:endCxn id="26" idx="4"/>
          </p:cNvCxnSpPr>
          <p:nvPr/>
        </p:nvCxnSpPr>
        <p:spPr>
          <a:xfrm flipV="1">
            <a:off x="9795654" y="3760860"/>
            <a:ext cx="1207828" cy="816911"/>
          </a:xfrm>
          <a:prstGeom prst="line">
            <a:avLst/>
          </a:prstGeom>
        </p:spPr>
        <p:style>
          <a:lnRef idx="1">
            <a:schemeClr val="dk1"/>
          </a:lnRef>
          <a:fillRef idx="0">
            <a:schemeClr val="dk1"/>
          </a:fillRef>
          <a:effectRef idx="0">
            <a:schemeClr val="dk1"/>
          </a:effectRef>
          <a:fontRef idx="minor">
            <a:schemeClr val="tx1"/>
          </a:fontRef>
        </p:style>
      </p:cxnSp>
      <p:sp>
        <p:nvSpPr>
          <p:cNvPr id="8" name="Oval 7">
            <a:extLst>
              <a:ext uri="{FF2B5EF4-FFF2-40B4-BE49-F238E27FC236}">
                <a16:creationId xmlns:a16="http://schemas.microsoft.com/office/drawing/2014/main" id="{10E0313E-80D9-62E7-79A4-25BFF1532869}"/>
              </a:ext>
            </a:extLst>
          </p:cNvPr>
          <p:cNvSpPr/>
          <p:nvPr/>
        </p:nvSpPr>
        <p:spPr>
          <a:xfrm>
            <a:off x="7482358" y="3235832"/>
            <a:ext cx="2210938" cy="518615"/>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u="sng" dirty="0" err="1"/>
              <a:t>Student_id</a:t>
            </a:r>
            <a:endParaRPr lang="en-US" sz="2000" u="sng" dirty="0"/>
          </a:p>
        </p:txBody>
      </p:sp>
      <p:cxnSp>
        <p:nvCxnSpPr>
          <p:cNvPr id="9" name="Straight Connector 8">
            <a:extLst>
              <a:ext uri="{FF2B5EF4-FFF2-40B4-BE49-F238E27FC236}">
                <a16:creationId xmlns:a16="http://schemas.microsoft.com/office/drawing/2014/main" id="{399615BE-C367-9EC8-76B9-5B2E7488CF5B}"/>
              </a:ext>
            </a:extLst>
          </p:cNvPr>
          <p:cNvCxnSpPr>
            <a:cxnSpLocks/>
            <a:stCxn id="4" idx="0"/>
            <a:endCxn id="8" idx="4"/>
          </p:cNvCxnSpPr>
          <p:nvPr/>
        </p:nvCxnSpPr>
        <p:spPr>
          <a:xfrm flipH="1" flipV="1">
            <a:off x="8587827" y="3754447"/>
            <a:ext cx="1207827" cy="823324"/>
          </a:xfrm>
          <a:prstGeom prst="line">
            <a:avLst/>
          </a:prstGeom>
        </p:spPr>
        <p:style>
          <a:lnRef idx="1">
            <a:schemeClr val="dk1"/>
          </a:lnRef>
          <a:fillRef idx="0">
            <a:schemeClr val="dk1"/>
          </a:fillRef>
          <a:effectRef idx="0">
            <a:schemeClr val="dk1"/>
          </a:effectRef>
          <a:fontRef idx="minor">
            <a:schemeClr val="tx1"/>
          </a:fontRef>
        </p:style>
      </p:cxnSp>
      <p:sp>
        <p:nvSpPr>
          <p:cNvPr id="11" name="Oval 10">
            <a:extLst>
              <a:ext uri="{FF2B5EF4-FFF2-40B4-BE49-F238E27FC236}">
                <a16:creationId xmlns:a16="http://schemas.microsoft.com/office/drawing/2014/main" id="{5AD120DB-9074-53F5-43A5-33B93FE1CABF}"/>
              </a:ext>
            </a:extLst>
          </p:cNvPr>
          <p:cNvSpPr/>
          <p:nvPr/>
        </p:nvSpPr>
        <p:spPr>
          <a:xfrm>
            <a:off x="8199267" y="1964361"/>
            <a:ext cx="1607017" cy="37533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FName</a:t>
            </a:r>
            <a:endParaRPr lang="en-US" dirty="0"/>
          </a:p>
        </p:txBody>
      </p:sp>
      <p:sp>
        <p:nvSpPr>
          <p:cNvPr id="12" name="Oval 11">
            <a:extLst>
              <a:ext uri="{FF2B5EF4-FFF2-40B4-BE49-F238E27FC236}">
                <a16:creationId xmlns:a16="http://schemas.microsoft.com/office/drawing/2014/main" id="{009BB4C9-9D30-CC07-713E-5EE9DF59F2F1}"/>
              </a:ext>
            </a:extLst>
          </p:cNvPr>
          <p:cNvSpPr/>
          <p:nvPr/>
        </p:nvSpPr>
        <p:spPr>
          <a:xfrm>
            <a:off x="9898013" y="1964361"/>
            <a:ext cx="1607017" cy="37533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err="1"/>
              <a:t>LName</a:t>
            </a:r>
            <a:endParaRPr lang="en-US" dirty="0"/>
          </a:p>
        </p:txBody>
      </p:sp>
      <p:cxnSp>
        <p:nvCxnSpPr>
          <p:cNvPr id="13" name="Straight Connector 12">
            <a:extLst>
              <a:ext uri="{FF2B5EF4-FFF2-40B4-BE49-F238E27FC236}">
                <a16:creationId xmlns:a16="http://schemas.microsoft.com/office/drawing/2014/main" id="{9517A205-360D-0A3E-AC15-7B2408B4FDAB}"/>
              </a:ext>
            </a:extLst>
          </p:cNvPr>
          <p:cNvCxnSpPr>
            <a:cxnSpLocks/>
            <a:stCxn id="6" idx="0"/>
            <a:endCxn id="12" idx="4"/>
          </p:cNvCxnSpPr>
          <p:nvPr/>
        </p:nvCxnSpPr>
        <p:spPr>
          <a:xfrm flipV="1">
            <a:off x="9795654" y="2339694"/>
            <a:ext cx="905868" cy="220545"/>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171DA84-14E3-6DFC-7454-0D039B9AE078}"/>
              </a:ext>
            </a:extLst>
          </p:cNvPr>
          <p:cNvCxnSpPr>
            <a:cxnSpLocks/>
            <a:stCxn id="11" idx="4"/>
            <a:endCxn id="6" idx="0"/>
          </p:cNvCxnSpPr>
          <p:nvPr/>
        </p:nvCxnSpPr>
        <p:spPr>
          <a:xfrm>
            <a:off x="9002776" y="2339694"/>
            <a:ext cx="792878" cy="220545"/>
          </a:xfrm>
          <a:prstGeom prst="line">
            <a:avLst/>
          </a:prstGeom>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a16="http://schemas.microsoft.com/office/drawing/2014/main" id="{57EB0D80-4F9B-4E46-FFC0-0D50FAA493AA}"/>
              </a:ext>
            </a:extLst>
          </p:cNvPr>
          <p:cNvSpPr/>
          <p:nvPr/>
        </p:nvSpPr>
        <p:spPr>
          <a:xfrm>
            <a:off x="9898013" y="5456929"/>
            <a:ext cx="2210938" cy="518615"/>
          </a:xfrm>
          <a:prstGeom prst="ellipse">
            <a:avLst/>
          </a:prstGeom>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age</a:t>
            </a:r>
            <a:endParaRPr lang="en-US" dirty="0"/>
          </a:p>
        </p:txBody>
      </p:sp>
      <p:cxnSp>
        <p:nvCxnSpPr>
          <p:cNvPr id="19" name="Straight Connector 18">
            <a:extLst>
              <a:ext uri="{FF2B5EF4-FFF2-40B4-BE49-F238E27FC236}">
                <a16:creationId xmlns:a16="http://schemas.microsoft.com/office/drawing/2014/main" id="{001EDC85-D88A-06ED-A25C-BE01326CDAA4}"/>
              </a:ext>
            </a:extLst>
          </p:cNvPr>
          <p:cNvCxnSpPr>
            <a:cxnSpLocks/>
            <a:stCxn id="18" idx="0"/>
            <a:endCxn id="4" idx="2"/>
          </p:cNvCxnSpPr>
          <p:nvPr/>
        </p:nvCxnSpPr>
        <p:spPr>
          <a:xfrm flipH="1" flipV="1">
            <a:off x="9795654" y="5170788"/>
            <a:ext cx="1207828" cy="286141"/>
          </a:xfrm>
          <a:prstGeom prst="line">
            <a:avLst/>
          </a:prstGeom>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17E82652-4A21-0A82-4A5E-16F3E6EA75AC}"/>
              </a:ext>
            </a:extLst>
          </p:cNvPr>
          <p:cNvSpPr/>
          <p:nvPr/>
        </p:nvSpPr>
        <p:spPr>
          <a:xfrm>
            <a:off x="3359448" y="4577772"/>
            <a:ext cx="2006221" cy="59301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Department</a:t>
            </a:r>
            <a:endParaRPr lang="en-US" dirty="0"/>
          </a:p>
        </p:txBody>
      </p:sp>
      <p:sp>
        <p:nvSpPr>
          <p:cNvPr id="21" name="Oval 20">
            <a:extLst>
              <a:ext uri="{FF2B5EF4-FFF2-40B4-BE49-F238E27FC236}">
                <a16:creationId xmlns:a16="http://schemas.microsoft.com/office/drawing/2014/main" id="{4BE9E017-4519-0052-BEB7-50F27B260BBE}"/>
              </a:ext>
            </a:extLst>
          </p:cNvPr>
          <p:cNvSpPr/>
          <p:nvPr/>
        </p:nvSpPr>
        <p:spPr>
          <a:xfrm>
            <a:off x="535024" y="3596067"/>
            <a:ext cx="2210938" cy="5186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u="sng" dirty="0" err="1"/>
              <a:t>Dept_id</a:t>
            </a:r>
            <a:endParaRPr lang="en-US" u="sng" dirty="0"/>
          </a:p>
        </p:txBody>
      </p:sp>
      <p:cxnSp>
        <p:nvCxnSpPr>
          <p:cNvPr id="22" name="Straight Connector 21">
            <a:extLst>
              <a:ext uri="{FF2B5EF4-FFF2-40B4-BE49-F238E27FC236}">
                <a16:creationId xmlns:a16="http://schemas.microsoft.com/office/drawing/2014/main" id="{4C248CE8-1485-48E8-5391-6BCBAF54861D}"/>
              </a:ext>
            </a:extLst>
          </p:cNvPr>
          <p:cNvCxnSpPr>
            <a:cxnSpLocks/>
            <a:stCxn id="20" idx="1"/>
            <a:endCxn id="21" idx="6"/>
          </p:cNvCxnSpPr>
          <p:nvPr/>
        </p:nvCxnSpPr>
        <p:spPr>
          <a:xfrm flipH="1" flipV="1">
            <a:off x="2745962" y="3855375"/>
            <a:ext cx="613486" cy="1018906"/>
          </a:xfrm>
          <a:prstGeom prst="line">
            <a:avLst/>
          </a:prstGeom>
        </p:spPr>
        <p:style>
          <a:lnRef idx="1">
            <a:schemeClr val="dk1"/>
          </a:lnRef>
          <a:fillRef idx="0">
            <a:schemeClr val="dk1"/>
          </a:fillRef>
          <a:effectRef idx="0">
            <a:schemeClr val="dk1"/>
          </a:effectRef>
          <a:fontRef idx="minor">
            <a:schemeClr val="tx1"/>
          </a:fontRef>
        </p:style>
      </p:cxnSp>
      <p:sp>
        <p:nvSpPr>
          <p:cNvPr id="23" name="Diamond 22">
            <a:extLst>
              <a:ext uri="{FF2B5EF4-FFF2-40B4-BE49-F238E27FC236}">
                <a16:creationId xmlns:a16="http://schemas.microsoft.com/office/drawing/2014/main" id="{CBE442F1-B134-D533-4812-6B9BCDF73876}"/>
              </a:ext>
            </a:extLst>
          </p:cNvPr>
          <p:cNvSpPr/>
          <p:nvPr/>
        </p:nvSpPr>
        <p:spPr>
          <a:xfrm>
            <a:off x="6552189" y="4490256"/>
            <a:ext cx="1498395" cy="757368"/>
          </a:xfrm>
          <a:prstGeom prst="diamond">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has</a:t>
            </a:r>
            <a:endParaRPr lang="en-US" dirty="0"/>
          </a:p>
        </p:txBody>
      </p:sp>
      <p:cxnSp>
        <p:nvCxnSpPr>
          <p:cNvPr id="24" name="Straight Connector 23">
            <a:extLst>
              <a:ext uri="{FF2B5EF4-FFF2-40B4-BE49-F238E27FC236}">
                <a16:creationId xmlns:a16="http://schemas.microsoft.com/office/drawing/2014/main" id="{C739B098-8A6C-4E8F-D654-D1284D0851FD}"/>
              </a:ext>
            </a:extLst>
          </p:cNvPr>
          <p:cNvCxnSpPr>
            <a:cxnSpLocks/>
            <a:stCxn id="23" idx="1"/>
            <a:endCxn id="20" idx="3"/>
          </p:cNvCxnSpPr>
          <p:nvPr/>
        </p:nvCxnSpPr>
        <p:spPr>
          <a:xfrm flipH="1">
            <a:off x="5365669" y="4868940"/>
            <a:ext cx="1186520" cy="5341"/>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85C6668C-8746-6B0D-5C39-BBAE280C95E3}"/>
              </a:ext>
            </a:extLst>
          </p:cNvPr>
          <p:cNvCxnSpPr>
            <a:cxnSpLocks/>
            <a:stCxn id="4" idx="1"/>
            <a:endCxn id="23" idx="3"/>
          </p:cNvCxnSpPr>
          <p:nvPr/>
        </p:nvCxnSpPr>
        <p:spPr>
          <a:xfrm flipH="1" flipV="1">
            <a:off x="8050584" y="4868940"/>
            <a:ext cx="741959" cy="5340"/>
          </a:xfrm>
          <a:prstGeom prst="line">
            <a:avLst/>
          </a:prstGeom>
        </p:spPr>
        <p:style>
          <a:lnRef idx="1">
            <a:schemeClr val="dk1"/>
          </a:lnRef>
          <a:fillRef idx="0">
            <a:schemeClr val="dk1"/>
          </a:fillRef>
          <a:effectRef idx="0">
            <a:schemeClr val="dk1"/>
          </a:effectRef>
          <a:fontRef idx="minor">
            <a:schemeClr val="tx1"/>
          </a:fontRef>
        </p:style>
      </p:cxnSp>
      <p:sp>
        <p:nvSpPr>
          <p:cNvPr id="26" name="Oval 25">
            <a:extLst>
              <a:ext uri="{FF2B5EF4-FFF2-40B4-BE49-F238E27FC236}">
                <a16:creationId xmlns:a16="http://schemas.microsoft.com/office/drawing/2014/main" id="{89D6404C-FBEE-5F32-95E1-C159A8840445}"/>
              </a:ext>
            </a:extLst>
          </p:cNvPr>
          <p:cNvSpPr/>
          <p:nvPr/>
        </p:nvSpPr>
        <p:spPr>
          <a:xfrm>
            <a:off x="9898013" y="3242245"/>
            <a:ext cx="2210938" cy="5186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err="1"/>
              <a:t>Birth_date</a:t>
            </a:r>
            <a:endParaRPr lang="en-US" dirty="0"/>
          </a:p>
        </p:txBody>
      </p:sp>
      <p:cxnSp>
        <p:nvCxnSpPr>
          <p:cNvPr id="27" name="Straight Connector 26">
            <a:extLst>
              <a:ext uri="{FF2B5EF4-FFF2-40B4-BE49-F238E27FC236}">
                <a16:creationId xmlns:a16="http://schemas.microsoft.com/office/drawing/2014/main" id="{35B6A942-7863-575E-F915-50777F0C300A}"/>
              </a:ext>
            </a:extLst>
          </p:cNvPr>
          <p:cNvCxnSpPr>
            <a:cxnSpLocks/>
          </p:cNvCxnSpPr>
          <p:nvPr/>
        </p:nvCxnSpPr>
        <p:spPr>
          <a:xfrm flipH="1">
            <a:off x="5365668" y="4953105"/>
            <a:ext cx="1303079" cy="0"/>
          </a:xfrm>
          <a:prstGeom prst="line">
            <a:avLst/>
          </a:prstGeom>
        </p:spPr>
        <p:style>
          <a:lnRef idx="1">
            <a:schemeClr val="dk1"/>
          </a:lnRef>
          <a:fillRef idx="0">
            <a:schemeClr val="dk1"/>
          </a:fillRef>
          <a:effectRef idx="0">
            <a:schemeClr val="dk1"/>
          </a:effectRef>
          <a:fontRef idx="minor">
            <a:schemeClr val="tx1"/>
          </a:fontRef>
        </p:style>
      </p:cxnSp>
      <p:sp>
        <p:nvSpPr>
          <p:cNvPr id="30" name="Oval 29">
            <a:extLst>
              <a:ext uri="{FF2B5EF4-FFF2-40B4-BE49-F238E27FC236}">
                <a16:creationId xmlns:a16="http://schemas.microsoft.com/office/drawing/2014/main" id="{C52263EA-C354-6500-EDAE-99031EDFFE11}"/>
              </a:ext>
            </a:extLst>
          </p:cNvPr>
          <p:cNvSpPr/>
          <p:nvPr/>
        </p:nvSpPr>
        <p:spPr>
          <a:xfrm>
            <a:off x="5738916" y="3901282"/>
            <a:ext cx="1562471" cy="5014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Grade</a:t>
            </a:r>
            <a:endParaRPr lang="en-US" dirty="0"/>
          </a:p>
        </p:txBody>
      </p:sp>
      <p:cxnSp>
        <p:nvCxnSpPr>
          <p:cNvPr id="31" name="Straight Connector 30">
            <a:extLst>
              <a:ext uri="{FF2B5EF4-FFF2-40B4-BE49-F238E27FC236}">
                <a16:creationId xmlns:a16="http://schemas.microsoft.com/office/drawing/2014/main" id="{D9A58987-EEEE-9134-623A-1C124111831B}"/>
              </a:ext>
            </a:extLst>
          </p:cNvPr>
          <p:cNvCxnSpPr>
            <a:cxnSpLocks/>
            <a:stCxn id="23" idx="0"/>
            <a:endCxn id="30" idx="6"/>
          </p:cNvCxnSpPr>
          <p:nvPr/>
        </p:nvCxnSpPr>
        <p:spPr>
          <a:xfrm flipV="1">
            <a:off x="7301387" y="4152011"/>
            <a:ext cx="0" cy="338245"/>
          </a:xfrm>
          <a:prstGeom prst="line">
            <a:avLst/>
          </a:prstGeom>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A686C9AB-7642-7809-19CB-8A0DD6E0DFFC}"/>
              </a:ext>
            </a:extLst>
          </p:cNvPr>
          <p:cNvSpPr txBox="1"/>
          <p:nvPr/>
        </p:nvSpPr>
        <p:spPr>
          <a:xfrm>
            <a:off x="4376965" y="4281341"/>
            <a:ext cx="384611" cy="369332"/>
          </a:xfrm>
          <a:prstGeom prst="rect">
            <a:avLst/>
          </a:prstGeom>
          <a:noFill/>
        </p:spPr>
        <p:txBody>
          <a:bodyPr wrap="square" rtlCol="0">
            <a:spAutoFit/>
          </a:bodyPr>
          <a:lstStyle/>
          <a:p>
            <a:r>
              <a:rPr lang="en-US" dirty="0"/>
              <a:t>M</a:t>
            </a:r>
          </a:p>
        </p:txBody>
      </p:sp>
      <p:sp>
        <p:nvSpPr>
          <p:cNvPr id="33" name="TextBox 32">
            <a:extLst>
              <a:ext uri="{FF2B5EF4-FFF2-40B4-BE49-F238E27FC236}">
                <a16:creationId xmlns:a16="http://schemas.microsoft.com/office/drawing/2014/main" id="{3FA0889D-9DB2-53B5-8D77-E919BDF3843E}"/>
              </a:ext>
            </a:extLst>
          </p:cNvPr>
          <p:cNvSpPr txBox="1"/>
          <p:nvPr/>
        </p:nvSpPr>
        <p:spPr>
          <a:xfrm>
            <a:off x="4423022" y="3329220"/>
            <a:ext cx="338554" cy="369332"/>
          </a:xfrm>
          <a:prstGeom prst="rect">
            <a:avLst/>
          </a:prstGeom>
          <a:noFill/>
        </p:spPr>
        <p:txBody>
          <a:bodyPr wrap="none" rtlCol="0">
            <a:spAutoFit/>
          </a:bodyPr>
          <a:lstStyle/>
          <a:p>
            <a:r>
              <a:rPr lang="en-US" dirty="0"/>
              <a:t>N</a:t>
            </a:r>
          </a:p>
        </p:txBody>
      </p:sp>
      <p:sp>
        <p:nvSpPr>
          <p:cNvPr id="34" name="Oval 33">
            <a:extLst>
              <a:ext uri="{FF2B5EF4-FFF2-40B4-BE49-F238E27FC236}">
                <a16:creationId xmlns:a16="http://schemas.microsoft.com/office/drawing/2014/main" id="{B9EF5330-AD94-28BE-9E59-E63AEF6ACFDA}"/>
              </a:ext>
            </a:extLst>
          </p:cNvPr>
          <p:cNvSpPr/>
          <p:nvPr/>
        </p:nvSpPr>
        <p:spPr>
          <a:xfrm>
            <a:off x="2674232" y="1884574"/>
            <a:ext cx="1794291" cy="36005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u="sng" dirty="0" err="1"/>
              <a:t>Service_id</a:t>
            </a:r>
            <a:endParaRPr lang="en-US" u="sng" dirty="0"/>
          </a:p>
        </p:txBody>
      </p:sp>
      <p:sp>
        <p:nvSpPr>
          <p:cNvPr id="35" name="Rectangle 34">
            <a:extLst>
              <a:ext uri="{FF2B5EF4-FFF2-40B4-BE49-F238E27FC236}">
                <a16:creationId xmlns:a16="http://schemas.microsoft.com/office/drawing/2014/main" id="{E35EFBAE-44DB-AFAE-2F69-46641E765AE8}"/>
              </a:ext>
            </a:extLst>
          </p:cNvPr>
          <p:cNvSpPr/>
          <p:nvPr/>
        </p:nvSpPr>
        <p:spPr>
          <a:xfrm>
            <a:off x="3359447" y="2747787"/>
            <a:ext cx="2006221" cy="593017"/>
          </a:xfrm>
          <a:prstGeom prst="rect">
            <a:avLst/>
          </a:prstGeom>
          <a:ln>
            <a:solidFill>
              <a:schemeClr val="tx2"/>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Exam</a:t>
            </a:r>
            <a:endParaRPr lang="en-US" dirty="0"/>
          </a:p>
        </p:txBody>
      </p:sp>
      <p:cxnSp>
        <p:nvCxnSpPr>
          <p:cNvPr id="36" name="Straight Connector 35">
            <a:extLst>
              <a:ext uri="{FF2B5EF4-FFF2-40B4-BE49-F238E27FC236}">
                <a16:creationId xmlns:a16="http://schemas.microsoft.com/office/drawing/2014/main" id="{479AA1B2-9270-52F2-C1E3-0F73B1ED398E}"/>
              </a:ext>
            </a:extLst>
          </p:cNvPr>
          <p:cNvCxnSpPr>
            <a:cxnSpLocks/>
            <a:stCxn id="35" idx="0"/>
            <a:endCxn id="34" idx="4"/>
          </p:cNvCxnSpPr>
          <p:nvPr/>
        </p:nvCxnSpPr>
        <p:spPr>
          <a:xfrm flipH="1" flipV="1">
            <a:off x="3571378" y="2244631"/>
            <a:ext cx="791180" cy="503156"/>
          </a:xfrm>
          <a:prstGeom prst="line">
            <a:avLst/>
          </a:prstGeom>
        </p:spPr>
        <p:style>
          <a:lnRef idx="1">
            <a:schemeClr val="dk1"/>
          </a:lnRef>
          <a:fillRef idx="0">
            <a:schemeClr val="dk1"/>
          </a:fillRef>
          <a:effectRef idx="0">
            <a:schemeClr val="dk1"/>
          </a:effectRef>
          <a:fontRef idx="minor">
            <a:schemeClr val="tx1"/>
          </a:fontRef>
        </p:style>
      </p:cxnSp>
      <p:sp>
        <p:nvSpPr>
          <p:cNvPr id="37" name="Rectangle 36">
            <a:extLst>
              <a:ext uri="{FF2B5EF4-FFF2-40B4-BE49-F238E27FC236}">
                <a16:creationId xmlns:a16="http://schemas.microsoft.com/office/drawing/2014/main" id="{BE6BC7A3-C2BF-8733-9170-3B2E6996A835}"/>
              </a:ext>
            </a:extLst>
          </p:cNvPr>
          <p:cNvSpPr/>
          <p:nvPr/>
        </p:nvSpPr>
        <p:spPr>
          <a:xfrm>
            <a:off x="3414565" y="2805226"/>
            <a:ext cx="1889530" cy="478444"/>
          </a:xfrm>
          <a:prstGeom prst="rect">
            <a:avLst/>
          </a:prstGeom>
          <a:ln>
            <a:solidFill>
              <a:schemeClr val="tx2"/>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Service</a:t>
            </a:r>
            <a:endParaRPr lang="en-US" dirty="0"/>
          </a:p>
        </p:txBody>
      </p:sp>
      <p:cxnSp>
        <p:nvCxnSpPr>
          <p:cNvPr id="38" name="Straight Connector 37">
            <a:extLst>
              <a:ext uri="{FF2B5EF4-FFF2-40B4-BE49-F238E27FC236}">
                <a16:creationId xmlns:a16="http://schemas.microsoft.com/office/drawing/2014/main" id="{4E66FC45-68D7-FB2A-5385-FF97120DFACC}"/>
              </a:ext>
            </a:extLst>
          </p:cNvPr>
          <p:cNvCxnSpPr>
            <a:cxnSpLocks/>
            <a:stCxn id="39" idx="0"/>
            <a:endCxn id="35" idx="2"/>
          </p:cNvCxnSpPr>
          <p:nvPr/>
        </p:nvCxnSpPr>
        <p:spPr>
          <a:xfrm flipV="1">
            <a:off x="4359505" y="3340804"/>
            <a:ext cx="3053" cy="308672"/>
          </a:xfrm>
          <a:prstGeom prst="line">
            <a:avLst/>
          </a:prstGeom>
        </p:spPr>
        <p:style>
          <a:lnRef idx="1">
            <a:schemeClr val="dk1"/>
          </a:lnRef>
          <a:fillRef idx="0">
            <a:schemeClr val="dk1"/>
          </a:fillRef>
          <a:effectRef idx="0">
            <a:schemeClr val="dk1"/>
          </a:effectRef>
          <a:fontRef idx="minor">
            <a:schemeClr val="tx1"/>
          </a:fontRef>
        </p:style>
      </p:cxnSp>
      <p:sp>
        <p:nvSpPr>
          <p:cNvPr id="39" name="Diamond 38">
            <a:extLst>
              <a:ext uri="{FF2B5EF4-FFF2-40B4-BE49-F238E27FC236}">
                <a16:creationId xmlns:a16="http://schemas.microsoft.com/office/drawing/2014/main" id="{A53AEE90-627A-C4FA-AED5-6F801EBB91E6}"/>
              </a:ext>
            </a:extLst>
          </p:cNvPr>
          <p:cNvSpPr/>
          <p:nvPr/>
        </p:nvSpPr>
        <p:spPr>
          <a:xfrm>
            <a:off x="3206007" y="3649476"/>
            <a:ext cx="2306996" cy="753264"/>
          </a:xfrm>
          <a:prstGeom prst="diamond">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Has</a:t>
            </a:r>
            <a:endParaRPr lang="en-US" dirty="0"/>
          </a:p>
        </p:txBody>
      </p:sp>
      <p:sp>
        <p:nvSpPr>
          <p:cNvPr id="40" name="Diamond 39">
            <a:extLst>
              <a:ext uri="{FF2B5EF4-FFF2-40B4-BE49-F238E27FC236}">
                <a16:creationId xmlns:a16="http://schemas.microsoft.com/office/drawing/2014/main" id="{319CB361-C1AD-56D6-60C8-44BF4D8CACAC}"/>
              </a:ext>
            </a:extLst>
          </p:cNvPr>
          <p:cNvSpPr/>
          <p:nvPr/>
        </p:nvSpPr>
        <p:spPr>
          <a:xfrm>
            <a:off x="3410614" y="3729820"/>
            <a:ext cx="1912027" cy="607267"/>
          </a:xfrm>
          <a:prstGeom prst="diamond">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41" name="Straight Connector 40">
            <a:extLst>
              <a:ext uri="{FF2B5EF4-FFF2-40B4-BE49-F238E27FC236}">
                <a16:creationId xmlns:a16="http://schemas.microsoft.com/office/drawing/2014/main" id="{47CC7B59-815F-D095-3DDB-45ECBD85EA13}"/>
              </a:ext>
            </a:extLst>
          </p:cNvPr>
          <p:cNvCxnSpPr>
            <a:cxnSpLocks/>
            <a:stCxn id="20" idx="0"/>
            <a:endCxn id="39" idx="2"/>
          </p:cNvCxnSpPr>
          <p:nvPr/>
        </p:nvCxnSpPr>
        <p:spPr>
          <a:xfrm flipH="1" flipV="1">
            <a:off x="4359505" y="4402740"/>
            <a:ext cx="3054" cy="175032"/>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53F2D4DD-EBA9-D804-5F0F-976844DF71FA}"/>
              </a:ext>
            </a:extLst>
          </p:cNvPr>
          <p:cNvCxnSpPr>
            <a:cxnSpLocks/>
          </p:cNvCxnSpPr>
          <p:nvPr/>
        </p:nvCxnSpPr>
        <p:spPr>
          <a:xfrm flipV="1">
            <a:off x="4425695" y="3349323"/>
            <a:ext cx="0" cy="331370"/>
          </a:xfrm>
          <a:prstGeom prst="line">
            <a:avLst/>
          </a:prstGeom>
        </p:spPr>
        <p:style>
          <a:lnRef idx="1">
            <a:schemeClr val="dk1"/>
          </a:lnRef>
          <a:fillRef idx="0">
            <a:schemeClr val="dk1"/>
          </a:fillRef>
          <a:effectRef idx="0">
            <a:schemeClr val="dk1"/>
          </a:effectRef>
          <a:fontRef idx="minor">
            <a:schemeClr val="tx1"/>
          </a:fontRef>
        </p:style>
      </p:cxnSp>
      <p:sp>
        <p:nvSpPr>
          <p:cNvPr id="58" name="Oval 57">
            <a:extLst>
              <a:ext uri="{FF2B5EF4-FFF2-40B4-BE49-F238E27FC236}">
                <a16:creationId xmlns:a16="http://schemas.microsoft.com/office/drawing/2014/main" id="{D8763156-1C1D-CF1F-5980-E8F07334DC3A}"/>
              </a:ext>
            </a:extLst>
          </p:cNvPr>
          <p:cNvSpPr/>
          <p:nvPr/>
        </p:nvSpPr>
        <p:spPr>
          <a:xfrm>
            <a:off x="4585674" y="1872986"/>
            <a:ext cx="2286466" cy="37164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u="sng" dirty="0" err="1"/>
              <a:t>Service_name</a:t>
            </a:r>
            <a:endParaRPr lang="en-US" u="sng" dirty="0"/>
          </a:p>
        </p:txBody>
      </p:sp>
      <p:cxnSp>
        <p:nvCxnSpPr>
          <p:cNvPr id="59" name="Straight Connector 58">
            <a:extLst>
              <a:ext uri="{FF2B5EF4-FFF2-40B4-BE49-F238E27FC236}">
                <a16:creationId xmlns:a16="http://schemas.microsoft.com/office/drawing/2014/main" id="{ECFF3A04-5CA6-E09E-517E-D2693569FC77}"/>
              </a:ext>
            </a:extLst>
          </p:cNvPr>
          <p:cNvCxnSpPr>
            <a:cxnSpLocks/>
            <a:stCxn id="58" idx="4"/>
            <a:endCxn id="35" idx="0"/>
          </p:cNvCxnSpPr>
          <p:nvPr/>
        </p:nvCxnSpPr>
        <p:spPr>
          <a:xfrm flipH="1">
            <a:off x="4362558" y="2244631"/>
            <a:ext cx="1366349" cy="503156"/>
          </a:xfrm>
          <a:prstGeom prst="line">
            <a:avLst/>
          </a:prstGeom>
        </p:spPr>
        <p:style>
          <a:lnRef idx="1">
            <a:schemeClr val="dk1"/>
          </a:lnRef>
          <a:fillRef idx="0">
            <a:schemeClr val="dk1"/>
          </a:fillRef>
          <a:effectRef idx="0">
            <a:schemeClr val="dk1"/>
          </a:effectRef>
          <a:fontRef idx="minor">
            <a:schemeClr val="tx1"/>
          </a:fontRef>
        </p:style>
      </p:cxnSp>
      <p:sp>
        <p:nvSpPr>
          <p:cNvPr id="70" name="Oval 69">
            <a:extLst>
              <a:ext uri="{FF2B5EF4-FFF2-40B4-BE49-F238E27FC236}">
                <a16:creationId xmlns:a16="http://schemas.microsoft.com/office/drawing/2014/main" id="{E87B9FAC-89C2-0604-B2CA-067719BE8CBF}"/>
              </a:ext>
            </a:extLst>
          </p:cNvPr>
          <p:cNvSpPr/>
          <p:nvPr/>
        </p:nvSpPr>
        <p:spPr>
          <a:xfrm>
            <a:off x="520728" y="4212702"/>
            <a:ext cx="2210938" cy="5186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u="sng" dirty="0" err="1"/>
              <a:t>Dept_name</a:t>
            </a:r>
            <a:endParaRPr lang="en-US" u="sng" dirty="0"/>
          </a:p>
        </p:txBody>
      </p:sp>
      <p:cxnSp>
        <p:nvCxnSpPr>
          <p:cNvPr id="71" name="Straight Connector 70">
            <a:extLst>
              <a:ext uri="{FF2B5EF4-FFF2-40B4-BE49-F238E27FC236}">
                <a16:creationId xmlns:a16="http://schemas.microsoft.com/office/drawing/2014/main" id="{228BAF5E-803D-7250-D2EC-702BA92052E5}"/>
              </a:ext>
            </a:extLst>
          </p:cNvPr>
          <p:cNvCxnSpPr>
            <a:cxnSpLocks/>
            <a:stCxn id="20" idx="1"/>
            <a:endCxn id="70" idx="6"/>
          </p:cNvCxnSpPr>
          <p:nvPr/>
        </p:nvCxnSpPr>
        <p:spPr>
          <a:xfrm flipH="1" flipV="1">
            <a:off x="2731666" y="4472010"/>
            <a:ext cx="627782" cy="402271"/>
          </a:xfrm>
          <a:prstGeom prst="line">
            <a:avLst/>
          </a:prstGeom>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376E718D-0CC1-B3DF-E49C-C0D78DBD3FCA}"/>
              </a:ext>
            </a:extLst>
          </p:cNvPr>
          <p:cNvCxnSpPr>
            <a:cxnSpLocks/>
          </p:cNvCxnSpPr>
          <p:nvPr/>
        </p:nvCxnSpPr>
        <p:spPr>
          <a:xfrm flipH="1">
            <a:off x="7916091" y="4953105"/>
            <a:ext cx="876452" cy="0"/>
          </a:xfrm>
          <a:prstGeom prst="line">
            <a:avLst/>
          </a:prstGeom>
        </p:spPr>
        <p:style>
          <a:lnRef idx="1">
            <a:schemeClr val="dk1"/>
          </a:lnRef>
          <a:fillRef idx="0">
            <a:schemeClr val="dk1"/>
          </a:fillRef>
          <a:effectRef idx="0">
            <a:schemeClr val="dk1"/>
          </a:effectRef>
          <a:fontRef idx="minor">
            <a:schemeClr val="tx1"/>
          </a:fontRef>
        </p:style>
      </p:cxnSp>
      <p:sp>
        <p:nvSpPr>
          <p:cNvPr id="95" name="TextBox 94">
            <a:extLst>
              <a:ext uri="{FF2B5EF4-FFF2-40B4-BE49-F238E27FC236}">
                <a16:creationId xmlns:a16="http://schemas.microsoft.com/office/drawing/2014/main" id="{9ED4CFB0-DE87-8F9F-C009-F6959C173B38}"/>
              </a:ext>
            </a:extLst>
          </p:cNvPr>
          <p:cNvSpPr txBox="1"/>
          <p:nvPr/>
        </p:nvSpPr>
        <p:spPr>
          <a:xfrm>
            <a:off x="6149505" y="4546232"/>
            <a:ext cx="311304" cy="369332"/>
          </a:xfrm>
          <a:prstGeom prst="rect">
            <a:avLst/>
          </a:prstGeom>
          <a:noFill/>
        </p:spPr>
        <p:txBody>
          <a:bodyPr wrap="none" rtlCol="0">
            <a:spAutoFit/>
          </a:bodyPr>
          <a:lstStyle/>
          <a:p>
            <a:r>
              <a:rPr lang="en-US" dirty="0"/>
              <a:t>1</a:t>
            </a:r>
          </a:p>
        </p:txBody>
      </p:sp>
      <p:sp>
        <p:nvSpPr>
          <p:cNvPr id="96" name="TextBox 95">
            <a:extLst>
              <a:ext uri="{FF2B5EF4-FFF2-40B4-BE49-F238E27FC236}">
                <a16:creationId xmlns:a16="http://schemas.microsoft.com/office/drawing/2014/main" id="{79277D62-CAF9-E57D-46E4-BF565220EF90}"/>
              </a:ext>
            </a:extLst>
          </p:cNvPr>
          <p:cNvSpPr txBox="1"/>
          <p:nvPr/>
        </p:nvSpPr>
        <p:spPr>
          <a:xfrm>
            <a:off x="8035987" y="4536387"/>
            <a:ext cx="338554" cy="369332"/>
          </a:xfrm>
          <a:prstGeom prst="rect">
            <a:avLst/>
          </a:prstGeom>
          <a:noFill/>
        </p:spPr>
        <p:txBody>
          <a:bodyPr wrap="none" rtlCol="0">
            <a:spAutoFit/>
          </a:bodyPr>
          <a:lstStyle/>
          <a:p>
            <a:r>
              <a:rPr lang="en-US" dirty="0"/>
              <a:t>N</a:t>
            </a:r>
          </a:p>
        </p:txBody>
      </p:sp>
      <p:sp>
        <p:nvSpPr>
          <p:cNvPr id="99" name="Rectangle 98">
            <a:extLst>
              <a:ext uri="{FF2B5EF4-FFF2-40B4-BE49-F238E27FC236}">
                <a16:creationId xmlns:a16="http://schemas.microsoft.com/office/drawing/2014/main" id="{1C223B7D-4E09-1F2C-0CA4-1A593212985E}"/>
              </a:ext>
            </a:extLst>
          </p:cNvPr>
          <p:cNvSpPr/>
          <p:nvPr/>
        </p:nvSpPr>
        <p:spPr>
          <a:xfrm>
            <a:off x="3345864" y="6126537"/>
            <a:ext cx="2006221" cy="59301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Instructor</a:t>
            </a:r>
            <a:endParaRPr lang="en-US" dirty="0"/>
          </a:p>
        </p:txBody>
      </p:sp>
      <p:cxnSp>
        <p:nvCxnSpPr>
          <p:cNvPr id="102" name="Straight Connector 101">
            <a:extLst>
              <a:ext uri="{FF2B5EF4-FFF2-40B4-BE49-F238E27FC236}">
                <a16:creationId xmlns:a16="http://schemas.microsoft.com/office/drawing/2014/main" id="{A1937DDD-7FBC-6240-99DF-B9CC484C0358}"/>
              </a:ext>
            </a:extLst>
          </p:cNvPr>
          <p:cNvCxnSpPr>
            <a:cxnSpLocks/>
            <a:stCxn id="105" idx="0"/>
            <a:endCxn id="20" idx="2"/>
          </p:cNvCxnSpPr>
          <p:nvPr/>
        </p:nvCxnSpPr>
        <p:spPr>
          <a:xfrm flipV="1">
            <a:off x="3773051" y="5170789"/>
            <a:ext cx="589508" cy="206777"/>
          </a:xfrm>
          <a:prstGeom prst="line">
            <a:avLst/>
          </a:prstGeom>
        </p:spPr>
        <p:style>
          <a:lnRef idx="1">
            <a:schemeClr val="dk1"/>
          </a:lnRef>
          <a:fillRef idx="0">
            <a:schemeClr val="dk1"/>
          </a:fillRef>
          <a:effectRef idx="0">
            <a:schemeClr val="dk1"/>
          </a:effectRef>
          <a:fontRef idx="minor">
            <a:schemeClr val="tx1"/>
          </a:fontRef>
        </p:style>
      </p:cxnSp>
      <p:sp>
        <p:nvSpPr>
          <p:cNvPr id="105" name="Diamond 104">
            <a:extLst>
              <a:ext uri="{FF2B5EF4-FFF2-40B4-BE49-F238E27FC236}">
                <a16:creationId xmlns:a16="http://schemas.microsoft.com/office/drawing/2014/main" id="{A18D4784-F924-A283-A0DE-68D581B15695}"/>
              </a:ext>
            </a:extLst>
          </p:cNvPr>
          <p:cNvSpPr/>
          <p:nvPr/>
        </p:nvSpPr>
        <p:spPr>
          <a:xfrm>
            <a:off x="3169137" y="5377566"/>
            <a:ext cx="1207828" cy="520382"/>
          </a:xfrm>
          <a:prstGeom prst="diamond">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has</a:t>
            </a:r>
            <a:endParaRPr lang="en-US" dirty="0"/>
          </a:p>
        </p:txBody>
      </p:sp>
      <p:cxnSp>
        <p:nvCxnSpPr>
          <p:cNvPr id="107" name="Straight Connector 106">
            <a:extLst>
              <a:ext uri="{FF2B5EF4-FFF2-40B4-BE49-F238E27FC236}">
                <a16:creationId xmlns:a16="http://schemas.microsoft.com/office/drawing/2014/main" id="{AAD9D3C8-919E-C23D-E95E-CBEAB28FE569}"/>
              </a:ext>
            </a:extLst>
          </p:cNvPr>
          <p:cNvCxnSpPr>
            <a:cxnSpLocks/>
            <a:stCxn id="99" idx="0"/>
            <a:endCxn id="105" idx="2"/>
          </p:cNvCxnSpPr>
          <p:nvPr/>
        </p:nvCxnSpPr>
        <p:spPr>
          <a:xfrm flipH="1" flipV="1">
            <a:off x="3773051" y="5897948"/>
            <a:ext cx="575924" cy="228589"/>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85B9C2F7-7CB7-1ED1-7AA2-DE17C9D2F601}"/>
              </a:ext>
            </a:extLst>
          </p:cNvPr>
          <p:cNvCxnSpPr>
            <a:cxnSpLocks/>
            <a:stCxn id="99" idx="1"/>
            <a:endCxn id="116" idx="6"/>
          </p:cNvCxnSpPr>
          <p:nvPr/>
        </p:nvCxnSpPr>
        <p:spPr>
          <a:xfrm flipH="1" flipV="1">
            <a:off x="2748743" y="5716236"/>
            <a:ext cx="597121" cy="706810"/>
          </a:xfrm>
          <a:prstGeom prst="line">
            <a:avLst/>
          </a:prstGeom>
        </p:spPr>
        <p:style>
          <a:lnRef idx="1">
            <a:schemeClr val="dk1"/>
          </a:lnRef>
          <a:fillRef idx="0">
            <a:schemeClr val="dk1"/>
          </a:fillRef>
          <a:effectRef idx="0">
            <a:schemeClr val="dk1"/>
          </a:effectRef>
          <a:fontRef idx="minor">
            <a:schemeClr val="tx1"/>
          </a:fontRef>
        </p:style>
      </p:cxnSp>
      <p:sp>
        <p:nvSpPr>
          <p:cNvPr id="116" name="Oval 115">
            <a:extLst>
              <a:ext uri="{FF2B5EF4-FFF2-40B4-BE49-F238E27FC236}">
                <a16:creationId xmlns:a16="http://schemas.microsoft.com/office/drawing/2014/main" id="{F8377A5A-BD04-16C4-2F2C-CCA6A95B2ACF}"/>
              </a:ext>
            </a:extLst>
          </p:cNvPr>
          <p:cNvSpPr/>
          <p:nvPr/>
        </p:nvSpPr>
        <p:spPr>
          <a:xfrm>
            <a:off x="537805" y="5456928"/>
            <a:ext cx="2210938" cy="5186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u="sng" dirty="0" err="1"/>
              <a:t>I_id</a:t>
            </a:r>
            <a:endParaRPr lang="en-US" u="sng" dirty="0"/>
          </a:p>
        </p:txBody>
      </p:sp>
      <p:sp>
        <p:nvSpPr>
          <p:cNvPr id="117" name="Oval 116">
            <a:extLst>
              <a:ext uri="{FF2B5EF4-FFF2-40B4-BE49-F238E27FC236}">
                <a16:creationId xmlns:a16="http://schemas.microsoft.com/office/drawing/2014/main" id="{DA6875BD-1759-EA58-F270-D1E963F268AF}"/>
              </a:ext>
            </a:extLst>
          </p:cNvPr>
          <p:cNvSpPr/>
          <p:nvPr/>
        </p:nvSpPr>
        <p:spPr>
          <a:xfrm>
            <a:off x="459664" y="6126537"/>
            <a:ext cx="2210938" cy="5186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u="sng" dirty="0" err="1"/>
              <a:t>I_name</a:t>
            </a:r>
            <a:endParaRPr lang="en-US" u="sng" dirty="0"/>
          </a:p>
        </p:txBody>
      </p:sp>
      <p:cxnSp>
        <p:nvCxnSpPr>
          <p:cNvPr id="119" name="Straight Connector 118">
            <a:extLst>
              <a:ext uri="{FF2B5EF4-FFF2-40B4-BE49-F238E27FC236}">
                <a16:creationId xmlns:a16="http://schemas.microsoft.com/office/drawing/2014/main" id="{A28DBA87-45AE-EF09-E105-AB14D30BB696}"/>
              </a:ext>
            </a:extLst>
          </p:cNvPr>
          <p:cNvCxnSpPr>
            <a:cxnSpLocks/>
            <a:stCxn id="99" idx="1"/>
            <a:endCxn id="117" idx="6"/>
          </p:cNvCxnSpPr>
          <p:nvPr/>
        </p:nvCxnSpPr>
        <p:spPr>
          <a:xfrm flipH="1" flipV="1">
            <a:off x="2670602" y="6385845"/>
            <a:ext cx="675262" cy="37201"/>
          </a:xfrm>
          <a:prstGeom prst="line">
            <a:avLst/>
          </a:prstGeom>
        </p:spPr>
        <p:style>
          <a:lnRef idx="1">
            <a:schemeClr val="dk1"/>
          </a:lnRef>
          <a:fillRef idx="0">
            <a:schemeClr val="dk1"/>
          </a:fillRef>
          <a:effectRef idx="0">
            <a:schemeClr val="dk1"/>
          </a:effectRef>
          <a:fontRef idx="minor">
            <a:schemeClr val="tx1"/>
          </a:fontRef>
        </p:style>
      </p:cxnSp>
      <p:sp>
        <p:nvSpPr>
          <p:cNvPr id="128" name="Diamond 127">
            <a:extLst>
              <a:ext uri="{FF2B5EF4-FFF2-40B4-BE49-F238E27FC236}">
                <a16:creationId xmlns:a16="http://schemas.microsoft.com/office/drawing/2014/main" id="{9D2D7E11-44C0-4806-1434-3C2EE4279ED6}"/>
              </a:ext>
            </a:extLst>
          </p:cNvPr>
          <p:cNvSpPr/>
          <p:nvPr/>
        </p:nvSpPr>
        <p:spPr>
          <a:xfrm>
            <a:off x="4569270" y="5328439"/>
            <a:ext cx="1207828" cy="576162"/>
          </a:xfrm>
          <a:prstGeom prst="diamond">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9" name="Straight Connector 128">
            <a:extLst>
              <a:ext uri="{FF2B5EF4-FFF2-40B4-BE49-F238E27FC236}">
                <a16:creationId xmlns:a16="http://schemas.microsoft.com/office/drawing/2014/main" id="{2AB7A06B-B739-EEA4-3881-ABA09A95ECE1}"/>
              </a:ext>
            </a:extLst>
          </p:cNvPr>
          <p:cNvCxnSpPr>
            <a:cxnSpLocks/>
            <a:stCxn id="128" idx="0"/>
            <a:endCxn id="20" idx="2"/>
          </p:cNvCxnSpPr>
          <p:nvPr/>
        </p:nvCxnSpPr>
        <p:spPr>
          <a:xfrm flipH="1" flipV="1">
            <a:off x="4362559" y="5170789"/>
            <a:ext cx="810625" cy="157650"/>
          </a:xfrm>
          <a:prstGeom prst="line">
            <a:avLst/>
          </a:prstGeom>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B9AF6661-8162-D170-0CBF-7C8DD4021718}"/>
              </a:ext>
            </a:extLst>
          </p:cNvPr>
          <p:cNvCxnSpPr>
            <a:cxnSpLocks/>
            <a:stCxn id="128" idx="2"/>
            <a:endCxn id="99" idx="0"/>
          </p:cNvCxnSpPr>
          <p:nvPr/>
        </p:nvCxnSpPr>
        <p:spPr>
          <a:xfrm flipH="1">
            <a:off x="4348975" y="5904601"/>
            <a:ext cx="824209" cy="221936"/>
          </a:xfrm>
          <a:prstGeom prst="line">
            <a:avLst/>
          </a:prstGeom>
        </p:spPr>
        <p:style>
          <a:lnRef idx="1">
            <a:schemeClr val="dk1"/>
          </a:lnRef>
          <a:fillRef idx="0">
            <a:schemeClr val="dk1"/>
          </a:fillRef>
          <a:effectRef idx="0">
            <a:schemeClr val="dk1"/>
          </a:effectRef>
          <a:fontRef idx="minor">
            <a:schemeClr val="tx1"/>
          </a:fontRef>
        </p:style>
      </p:cxnSp>
      <p:cxnSp>
        <p:nvCxnSpPr>
          <p:cNvPr id="149" name="Straight Connector 148">
            <a:extLst>
              <a:ext uri="{FF2B5EF4-FFF2-40B4-BE49-F238E27FC236}">
                <a16:creationId xmlns:a16="http://schemas.microsoft.com/office/drawing/2014/main" id="{EEAC9204-A492-D715-F828-CCC4C5BB410A}"/>
              </a:ext>
            </a:extLst>
          </p:cNvPr>
          <p:cNvCxnSpPr>
            <a:cxnSpLocks/>
          </p:cNvCxnSpPr>
          <p:nvPr/>
        </p:nvCxnSpPr>
        <p:spPr>
          <a:xfrm flipH="1" flipV="1">
            <a:off x="4355766" y="5195352"/>
            <a:ext cx="810625" cy="157650"/>
          </a:xfrm>
          <a:prstGeom prst="line">
            <a:avLst/>
          </a:prstGeom>
        </p:spPr>
        <p:style>
          <a:lnRef idx="1">
            <a:schemeClr val="dk1"/>
          </a:lnRef>
          <a:fillRef idx="0">
            <a:schemeClr val="dk1"/>
          </a:fillRef>
          <a:effectRef idx="0">
            <a:schemeClr val="dk1"/>
          </a:effectRef>
          <a:fontRef idx="minor">
            <a:schemeClr val="tx1"/>
          </a:fontRef>
        </p:style>
      </p:cxnSp>
      <p:cxnSp>
        <p:nvCxnSpPr>
          <p:cNvPr id="151" name="Straight Connector 150">
            <a:extLst>
              <a:ext uri="{FF2B5EF4-FFF2-40B4-BE49-F238E27FC236}">
                <a16:creationId xmlns:a16="http://schemas.microsoft.com/office/drawing/2014/main" id="{FAA23C3E-017D-8E5F-8E41-1E7D5D767301}"/>
              </a:ext>
            </a:extLst>
          </p:cNvPr>
          <p:cNvCxnSpPr>
            <a:cxnSpLocks/>
          </p:cNvCxnSpPr>
          <p:nvPr/>
        </p:nvCxnSpPr>
        <p:spPr>
          <a:xfrm flipV="1">
            <a:off x="3802717" y="5195352"/>
            <a:ext cx="589508" cy="206777"/>
          </a:xfrm>
          <a:prstGeom prst="line">
            <a:avLst/>
          </a:prstGeom>
        </p:spPr>
        <p:style>
          <a:lnRef idx="1">
            <a:schemeClr val="dk1"/>
          </a:lnRef>
          <a:fillRef idx="0">
            <a:schemeClr val="dk1"/>
          </a:fillRef>
          <a:effectRef idx="0">
            <a:schemeClr val="dk1"/>
          </a:effectRef>
          <a:fontRef idx="minor">
            <a:schemeClr val="tx1"/>
          </a:fontRef>
        </p:style>
      </p:cxnSp>
      <p:cxnSp>
        <p:nvCxnSpPr>
          <p:cNvPr id="152" name="Straight Connector 151">
            <a:extLst>
              <a:ext uri="{FF2B5EF4-FFF2-40B4-BE49-F238E27FC236}">
                <a16:creationId xmlns:a16="http://schemas.microsoft.com/office/drawing/2014/main" id="{9588A016-32C6-4D59-ABF7-EA04D603648D}"/>
              </a:ext>
            </a:extLst>
          </p:cNvPr>
          <p:cNvCxnSpPr>
            <a:cxnSpLocks/>
          </p:cNvCxnSpPr>
          <p:nvPr/>
        </p:nvCxnSpPr>
        <p:spPr>
          <a:xfrm flipH="1" flipV="1">
            <a:off x="3839654" y="5865287"/>
            <a:ext cx="628869" cy="254597"/>
          </a:xfrm>
          <a:prstGeom prst="line">
            <a:avLst/>
          </a:prstGeom>
        </p:spPr>
        <p:style>
          <a:lnRef idx="1">
            <a:schemeClr val="dk1"/>
          </a:lnRef>
          <a:fillRef idx="0">
            <a:schemeClr val="dk1"/>
          </a:fillRef>
          <a:effectRef idx="0">
            <a:schemeClr val="dk1"/>
          </a:effectRef>
          <a:fontRef idx="minor">
            <a:schemeClr val="tx1"/>
          </a:fontRef>
        </p:style>
      </p:cxnSp>
      <p:sp>
        <p:nvSpPr>
          <p:cNvPr id="155" name="TextBox 154">
            <a:extLst>
              <a:ext uri="{FF2B5EF4-FFF2-40B4-BE49-F238E27FC236}">
                <a16:creationId xmlns:a16="http://schemas.microsoft.com/office/drawing/2014/main" id="{F524819D-617F-6795-D827-9D539426C322}"/>
              </a:ext>
            </a:extLst>
          </p:cNvPr>
          <p:cNvSpPr txBox="1"/>
          <p:nvPr/>
        </p:nvSpPr>
        <p:spPr>
          <a:xfrm>
            <a:off x="3690702" y="5067429"/>
            <a:ext cx="311304" cy="369332"/>
          </a:xfrm>
          <a:prstGeom prst="rect">
            <a:avLst/>
          </a:prstGeom>
          <a:noFill/>
        </p:spPr>
        <p:txBody>
          <a:bodyPr wrap="none" rtlCol="0">
            <a:spAutoFit/>
          </a:bodyPr>
          <a:lstStyle/>
          <a:p>
            <a:r>
              <a:rPr lang="en-US" dirty="0"/>
              <a:t>1</a:t>
            </a:r>
          </a:p>
        </p:txBody>
      </p:sp>
      <p:sp>
        <p:nvSpPr>
          <p:cNvPr id="156" name="TextBox 155">
            <a:extLst>
              <a:ext uri="{FF2B5EF4-FFF2-40B4-BE49-F238E27FC236}">
                <a16:creationId xmlns:a16="http://schemas.microsoft.com/office/drawing/2014/main" id="{3477A792-BF01-D512-70F9-135D3D9FA11A}"/>
              </a:ext>
            </a:extLst>
          </p:cNvPr>
          <p:cNvSpPr txBox="1"/>
          <p:nvPr/>
        </p:nvSpPr>
        <p:spPr>
          <a:xfrm>
            <a:off x="4708056" y="5419572"/>
            <a:ext cx="930255" cy="369332"/>
          </a:xfrm>
          <a:prstGeom prst="rect">
            <a:avLst/>
          </a:prstGeom>
          <a:noFill/>
        </p:spPr>
        <p:txBody>
          <a:bodyPr wrap="none" rtlCol="0">
            <a:spAutoFit/>
          </a:bodyPr>
          <a:lstStyle/>
          <a:p>
            <a:r>
              <a:rPr lang="en-US" dirty="0">
                <a:solidFill>
                  <a:schemeClr val="bg1"/>
                </a:solidFill>
              </a:rPr>
              <a:t>manage</a:t>
            </a:r>
          </a:p>
        </p:txBody>
      </p:sp>
      <p:sp>
        <p:nvSpPr>
          <p:cNvPr id="161" name="TextBox 160">
            <a:extLst>
              <a:ext uri="{FF2B5EF4-FFF2-40B4-BE49-F238E27FC236}">
                <a16:creationId xmlns:a16="http://schemas.microsoft.com/office/drawing/2014/main" id="{FAA2E284-2C98-3CFD-5DE6-AA9B40A7C116}"/>
              </a:ext>
            </a:extLst>
          </p:cNvPr>
          <p:cNvSpPr txBox="1"/>
          <p:nvPr/>
        </p:nvSpPr>
        <p:spPr>
          <a:xfrm>
            <a:off x="3796851" y="3862882"/>
            <a:ext cx="1140056" cy="369332"/>
          </a:xfrm>
          <a:prstGeom prst="rect">
            <a:avLst/>
          </a:prstGeom>
          <a:noFill/>
        </p:spPr>
        <p:txBody>
          <a:bodyPr wrap="none" rtlCol="0">
            <a:spAutoFit/>
          </a:bodyPr>
          <a:lstStyle/>
          <a:p>
            <a:r>
              <a:rPr lang="en-US" dirty="0">
                <a:solidFill>
                  <a:schemeClr val="bg1"/>
                </a:solidFill>
              </a:rPr>
              <a:t>Subscribes</a:t>
            </a:r>
          </a:p>
        </p:txBody>
      </p:sp>
      <p:sp>
        <p:nvSpPr>
          <p:cNvPr id="163" name="TextBox 162">
            <a:extLst>
              <a:ext uri="{FF2B5EF4-FFF2-40B4-BE49-F238E27FC236}">
                <a16:creationId xmlns:a16="http://schemas.microsoft.com/office/drawing/2014/main" id="{577B2CCB-B81A-ABBA-1DD6-7C36F90FBB27}"/>
              </a:ext>
            </a:extLst>
          </p:cNvPr>
          <p:cNvSpPr txBox="1"/>
          <p:nvPr/>
        </p:nvSpPr>
        <p:spPr>
          <a:xfrm>
            <a:off x="3521425" y="5825483"/>
            <a:ext cx="338554" cy="369332"/>
          </a:xfrm>
          <a:prstGeom prst="rect">
            <a:avLst/>
          </a:prstGeom>
          <a:noFill/>
        </p:spPr>
        <p:txBody>
          <a:bodyPr wrap="none" rtlCol="0">
            <a:spAutoFit/>
          </a:bodyPr>
          <a:lstStyle/>
          <a:p>
            <a:r>
              <a:rPr lang="en-US" dirty="0"/>
              <a:t>N</a:t>
            </a:r>
          </a:p>
        </p:txBody>
      </p:sp>
      <p:sp>
        <p:nvSpPr>
          <p:cNvPr id="164" name="TextBox 163">
            <a:extLst>
              <a:ext uri="{FF2B5EF4-FFF2-40B4-BE49-F238E27FC236}">
                <a16:creationId xmlns:a16="http://schemas.microsoft.com/office/drawing/2014/main" id="{75BA22DD-FF91-CAD2-A0DB-0833676CA24D}"/>
              </a:ext>
            </a:extLst>
          </p:cNvPr>
          <p:cNvSpPr txBox="1"/>
          <p:nvPr/>
        </p:nvSpPr>
        <p:spPr>
          <a:xfrm>
            <a:off x="4650798" y="5194875"/>
            <a:ext cx="311304" cy="369332"/>
          </a:xfrm>
          <a:prstGeom prst="rect">
            <a:avLst/>
          </a:prstGeom>
          <a:noFill/>
        </p:spPr>
        <p:txBody>
          <a:bodyPr wrap="none" rtlCol="0">
            <a:spAutoFit/>
          </a:bodyPr>
          <a:lstStyle/>
          <a:p>
            <a:r>
              <a:rPr lang="en-US" dirty="0"/>
              <a:t>1</a:t>
            </a:r>
          </a:p>
        </p:txBody>
      </p:sp>
      <p:sp>
        <p:nvSpPr>
          <p:cNvPr id="165" name="TextBox 164">
            <a:extLst>
              <a:ext uri="{FF2B5EF4-FFF2-40B4-BE49-F238E27FC236}">
                <a16:creationId xmlns:a16="http://schemas.microsoft.com/office/drawing/2014/main" id="{0B339FC5-E813-4221-EBD8-90BBB7210661}"/>
              </a:ext>
            </a:extLst>
          </p:cNvPr>
          <p:cNvSpPr txBox="1"/>
          <p:nvPr/>
        </p:nvSpPr>
        <p:spPr>
          <a:xfrm>
            <a:off x="4920879" y="5845418"/>
            <a:ext cx="311304"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23593078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048AD-5589-69FB-2513-2262D298FAC0}"/>
              </a:ext>
            </a:extLst>
          </p:cNvPr>
          <p:cNvSpPr>
            <a:spLocks noGrp="1"/>
          </p:cNvSpPr>
          <p:nvPr>
            <p:ph type="title"/>
          </p:nvPr>
        </p:nvSpPr>
        <p:spPr/>
        <p:txBody>
          <a:bodyPr>
            <a:normAutofit/>
          </a:bodyPr>
          <a:lstStyle/>
          <a:p>
            <a:r>
              <a:rPr lang="en-US" sz="6000" dirty="0"/>
              <a:t>Converting to ER Diagram</a:t>
            </a:r>
          </a:p>
        </p:txBody>
      </p:sp>
      <p:sp>
        <p:nvSpPr>
          <p:cNvPr id="3" name="Text Placeholder 2">
            <a:extLst>
              <a:ext uri="{FF2B5EF4-FFF2-40B4-BE49-F238E27FC236}">
                <a16:creationId xmlns:a16="http://schemas.microsoft.com/office/drawing/2014/main" id="{05D45AB6-E2F8-DC6B-679A-11BE735C2B69}"/>
              </a:ext>
            </a:extLst>
          </p:cNvPr>
          <p:cNvSpPr>
            <a:spLocks noGrp="1"/>
          </p:cNvSpPr>
          <p:nvPr>
            <p:ph type="body" idx="1"/>
          </p:nvPr>
        </p:nvSpPr>
        <p:spPr/>
        <p:txBody>
          <a:bodyPr/>
          <a:lstStyle/>
          <a:p>
            <a:r>
              <a:rPr lang="en-US" dirty="0"/>
              <a:t>ER Model to ER diagram</a:t>
            </a:r>
          </a:p>
        </p:txBody>
      </p:sp>
    </p:spTree>
    <p:extLst>
      <p:ext uri="{BB962C8B-B14F-4D97-AF65-F5344CB8AC3E}">
        <p14:creationId xmlns:p14="http://schemas.microsoft.com/office/powerpoint/2010/main" val="42662869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DDAFD-7F58-6F1D-1458-B6055E5ABCE7}"/>
              </a:ext>
            </a:extLst>
          </p:cNvPr>
          <p:cNvSpPr>
            <a:spLocks noGrp="1"/>
          </p:cNvSpPr>
          <p:nvPr>
            <p:ph type="title"/>
          </p:nvPr>
        </p:nvSpPr>
        <p:spPr/>
        <p:txBody>
          <a:bodyPr>
            <a:normAutofit/>
          </a:bodyPr>
          <a:lstStyle/>
          <a:p>
            <a:r>
              <a:rPr lang="en-US" sz="4000" dirty="0"/>
              <a:t>Entity</a:t>
            </a:r>
          </a:p>
        </p:txBody>
      </p:sp>
      <p:sp>
        <p:nvSpPr>
          <p:cNvPr id="4" name="Rectangle 3">
            <a:extLst>
              <a:ext uri="{FF2B5EF4-FFF2-40B4-BE49-F238E27FC236}">
                <a16:creationId xmlns:a16="http://schemas.microsoft.com/office/drawing/2014/main" id="{51181505-37B8-6DDD-8E0E-81DC5474E7CA}"/>
              </a:ext>
            </a:extLst>
          </p:cNvPr>
          <p:cNvSpPr/>
          <p:nvPr/>
        </p:nvSpPr>
        <p:spPr>
          <a:xfrm>
            <a:off x="2181880" y="3678361"/>
            <a:ext cx="2006221" cy="59301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Student</a:t>
            </a:r>
            <a:endParaRPr lang="en-US" dirty="0"/>
          </a:p>
        </p:txBody>
      </p:sp>
      <p:cxnSp>
        <p:nvCxnSpPr>
          <p:cNvPr id="6" name="Straight Arrow Connector 5">
            <a:extLst>
              <a:ext uri="{FF2B5EF4-FFF2-40B4-BE49-F238E27FC236}">
                <a16:creationId xmlns:a16="http://schemas.microsoft.com/office/drawing/2014/main" id="{DA759D85-2B80-4B6D-9B5F-2FE39BD3F812}"/>
              </a:ext>
            </a:extLst>
          </p:cNvPr>
          <p:cNvCxnSpPr/>
          <p:nvPr/>
        </p:nvCxnSpPr>
        <p:spPr>
          <a:xfrm>
            <a:off x="4527030" y="3987384"/>
            <a:ext cx="1993691" cy="0"/>
          </a:xfrm>
          <a:prstGeom prst="straightConnector1">
            <a:avLst/>
          </a:prstGeom>
          <a:ln w="117475">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0B0FAA2-38A4-AEE4-5069-8CCA4B676BC7}"/>
              </a:ext>
            </a:extLst>
          </p:cNvPr>
          <p:cNvSpPr/>
          <p:nvPr/>
        </p:nvSpPr>
        <p:spPr>
          <a:xfrm>
            <a:off x="7285220" y="3162925"/>
            <a:ext cx="2413416" cy="1753849"/>
          </a:xfrm>
          <a:prstGeom prst="rect">
            <a:avLst/>
          </a:prstGeom>
          <a:solidFill>
            <a:schemeClr val="accent4">
              <a:lumMod val="40000"/>
              <a:lumOff val="60000"/>
            </a:schemeClr>
          </a:solid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8083CE86-3191-633D-2FB6-749AB2771A0C}"/>
              </a:ext>
            </a:extLst>
          </p:cNvPr>
          <p:cNvCxnSpPr/>
          <p:nvPr/>
        </p:nvCxnSpPr>
        <p:spPr>
          <a:xfrm>
            <a:off x="7300210" y="3678361"/>
            <a:ext cx="239842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2892666-FD08-EC59-024D-E4840EC675EE}"/>
              </a:ext>
            </a:extLst>
          </p:cNvPr>
          <p:cNvSpPr txBox="1"/>
          <p:nvPr/>
        </p:nvSpPr>
        <p:spPr>
          <a:xfrm>
            <a:off x="7950234" y="3198167"/>
            <a:ext cx="1098378" cy="461665"/>
          </a:xfrm>
          <a:prstGeom prst="rect">
            <a:avLst/>
          </a:prstGeom>
          <a:noFill/>
        </p:spPr>
        <p:txBody>
          <a:bodyPr wrap="none" rtlCol="0">
            <a:spAutoFit/>
          </a:bodyPr>
          <a:lstStyle/>
          <a:p>
            <a:r>
              <a:rPr lang="en-US" sz="2400" dirty="0"/>
              <a:t>Student</a:t>
            </a:r>
            <a:endParaRPr lang="en-US" dirty="0"/>
          </a:p>
        </p:txBody>
      </p:sp>
    </p:spTree>
    <p:extLst>
      <p:ext uri="{BB962C8B-B14F-4D97-AF65-F5344CB8AC3E}">
        <p14:creationId xmlns:p14="http://schemas.microsoft.com/office/powerpoint/2010/main" val="8788106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78FFB4-272A-5146-F98E-ACF4579F7E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042C38-2C8B-6BBA-F128-1587A4602D36}"/>
              </a:ext>
            </a:extLst>
          </p:cNvPr>
          <p:cNvSpPr>
            <a:spLocks noGrp="1"/>
          </p:cNvSpPr>
          <p:nvPr>
            <p:ph type="title"/>
          </p:nvPr>
        </p:nvSpPr>
        <p:spPr/>
        <p:txBody>
          <a:bodyPr>
            <a:normAutofit/>
          </a:bodyPr>
          <a:lstStyle/>
          <a:p>
            <a:r>
              <a:rPr lang="en-US" sz="4000" dirty="0"/>
              <a:t>Attributes</a:t>
            </a:r>
          </a:p>
        </p:txBody>
      </p:sp>
      <p:cxnSp>
        <p:nvCxnSpPr>
          <p:cNvPr id="4" name="Straight Arrow Connector 3">
            <a:extLst>
              <a:ext uri="{FF2B5EF4-FFF2-40B4-BE49-F238E27FC236}">
                <a16:creationId xmlns:a16="http://schemas.microsoft.com/office/drawing/2014/main" id="{EFFAC054-E098-4283-09BA-515911BFA22E}"/>
              </a:ext>
            </a:extLst>
          </p:cNvPr>
          <p:cNvCxnSpPr/>
          <p:nvPr/>
        </p:nvCxnSpPr>
        <p:spPr>
          <a:xfrm>
            <a:off x="4527030" y="3987384"/>
            <a:ext cx="1993691" cy="0"/>
          </a:xfrm>
          <a:prstGeom prst="straightConnector1">
            <a:avLst/>
          </a:prstGeom>
          <a:ln w="117475">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5C45E203-C53C-A5C0-516A-38A5AAF07EE1}"/>
              </a:ext>
            </a:extLst>
          </p:cNvPr>
          <p:cNvSpPr/>
          <p:nvPr/>
        </p:nvSpPr>
        <p:spPr>
          <a:xfrm>
            <a:off x="7285220" y="3162925"/>
            <a:ext cx="2413416" cy="1974230"/>
          </a:xfrm>
          <a:prstGeom prst="rect">
            <a:avLst/>
          </a:prstGeom>
          <a:solidFill>
            <a:schemeClr val="accent4">
              <a:lumMod val="40000"/>
              <a:lumOff val="60000"/>
            </a:schemeClr>
          </a:solid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F0AF4356-3E7B-FAAB-0874-CE344602AD3C}"/>
              </a:ext>
            </a:extLst>
          </p:cNvPr>
          <p:cNvCxnSpPr/>
          <p:nvPr/>
        </p:nvCxnSpPr>
        <p:spPr>
          <a:xfrm>
            <a:off x="7300210" y="3678361"/>
            <a:ext cx="239842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FC8FBF4-B912-764D-BFC2-618E620D9B25}"/>
              </a:ext>
            </a:extLst>
          </p:cNvPr>
          <p:cNvSpPr txBox="1"/>
          <p:nvPr/>
        </p:nvSpPr>
        <p:spPr>
          <a:xfrm>
            <a:off x="7950234" y="3198167"/>
            <a:ext cx="1098378" cy="461665"/>
          </a:xfrm>
          <a:prstGeom prst="rect">
            <a:avLst/>
          </a:prstGeom>
          <a:noFill/>
        </p:spPr>
        <p:txBody>
          <a:bodyPr wrap="none" rtlCol="0">
            <a:spAutoFit/>
          </a:bodyPr>
          <a:lstStyle/>
          <a:p>
            <a:r>
              <a:rPr lang="en-US" sz="2400" dirty="0"/>
              <a:t>Student</a:t>
            </a:r>
            <a:endParaRPr lang="en-US" dirty="0"/>
          </a:p>
        </p:txBody>
      </p:sp>
      <p:sp>
        <p:nvSpPr>
          <p:cNvPr id="8" name="Oval 7">
            <a:extLst>
              <a:ext uri="{FF2B5EF4-FFF2-40B4-BE49-F238E27FC236}">
                <a16:creationId xmlns:a16="http://schemas.microsoft.com/office/drawing/2014/main" id="{E605B321-B405-B80A-CC26-24CA39A016C8}"/>
              </a:ext>
            </a:extLst>
          </p:cNvPr>
          <p:cNvSpPr/>
          <p:nvPr/>
        </p:nvSpPr>
        <p:spPr>
          <a:xfrm>
            <a:off x="1933843" y="3728076"/>
            <a:ext cx="2210938" cy="5186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Name</a:t>
            </a:r>
            <a:endParaRPr lang="en-US" dirty="0"/>
          </a:p>
        </p:txBody>
      </p:sp>
      <p:sp>
        <p:nvSpPr>
          <p:cNvPr id="9" name="TextBox 8">
            <a:extLst>
              <a:ext uri="{FF2B5EF4-FFF2-40B4-BE49-F238E27FC236}">
                <a16:creationId xmlns:a16="http://schemas.microsoft.com/office/drawing/2014/main" id="{85DED733-E575-3AD1-74F1-8C291866B2AC}"/>
              </a:ext>
            </a:extLst>
          </p:cNvPr>
          <p:cNvSpPr txBox="1"/>
          <p:nvPr/>
        </p:nvSpPr>
        <p:spPr>
          <a:xfrm>
            <a:off x="7300210" y="3659827"/>
            <a:ext cx="1186543" cy="1477328"/>
          </a:xfrm>
          <a:prstGeom prst="rect">
            <a:avLst/>
          </a:prstGeom>
          <a:noFill/>
        </p:spPr>
        <p:txBody>
          <a:bodyPr wrap="none" rtlCol="0">
            <a:spAutoFit/>
          </a:bodyPr>
          <a:lstStyle/>
          <a:p>
            <a:r>
              <a:rPr lang="en-US" b="1" dirty="0" err="1"/>
              <a:t>Student_Id</a:t>
            </a:r>
            <a:endParaRPr lang="en-US" b="1" dirty="0"/>
          </a:p>
          <a:p>
            <a:r>
              <a:rPr lang="en-US" dirty="0"/>
              <a:t>FName</a:t>
            </a:r>
          </a:p>
          <a:p>
            <a:r>
              <a:rPr lang="en-US" dirty="0" err="1"/>
              <a:t>LName</a:t>
            </a:r>
            <a:endParaRPr lang="en-US" dirty="0"/>
          </a:p>
          <a:p>
            <a:r>
              <a:rPr lang="en-US" dirty="0" err="1"/>
              <a:t>Birth_date</a:t>
            </a:r>
            <a:endParaRPr lang="en-US" dirty="0"/>
          </a:p>
          <a:p>
            <a:r>
              <a:rPr lang="en-US" dirty="0"/>
              <a:t>Age</a:t>
            </a:r>
          </a:p>
        </p:txBody>
      </p:sp>
    </p:spTree>
    <p:extLst>
      <p:ext uri="{BB962C8B-B14F-4D97-AF65-F5344CB8AC3E}">
        <p14:creationId xmlns:p14="http://schemas.microsoft.com/office/powerpoint/2010/main" val="15378758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452ADF-3247-E026-DEE8-1A68BDC3E1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F2EE56-F027-DC04-CFB6-5EE08FDEF073}"/>
              </a:ext>
            </a:extLst>
          </p:cNvPr>
          <p:cNvSpPr>
            <a:spLocks noGrp="1"/>
          </p:cNvSpPr>
          <p:nvPr>
            <p:ph type="title"/>
          </p:nvPr>
        </p:nvSpPr>
        <p:spPr/>
        <p:txBody>
          <a:bodyPr>
            <a:normAutofit/>
          </a:bodyPr>
          <a:lstStyle/>
          <a:p>
            <a:r>
              <a:rPr lang="en-US" sz="4000" dirty="0"/>
              <a:t>Relationship cardinality</a:t>
            </a:r>
          </a:p>
        </p:txBody>
      </p:sp>
      <p:pic>
        <p:nvPicPr>
          <p:cNvPr id="6148" name="Picture 4">
            <a:extLst>
              <a:ext uri="{FF2B5EF4-FFF2-40B4-BE49-F238E27FC236}">
                <a16:creationId xmlns:a16="http://schemas.microsoft.com/office/drawing/2014/main" id="{4DD60DC9-C822-A872-D481-B13710981B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1703" y="2726844"/>
            <a:ext cx="3988594"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7162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6F32E-4800-0CBD-F514-D37DC31552D9}"/>
              </a:ext>
            </a:extLst>
          </p:cNvPr>
          <p:cNvSpPr>
            <a:spLocks noGrp="1"/>
          </p:cNvSpPr>
          <p:nvPr>
            <p:ph type="title"/>
          </p:nvPr>
        </p:nvSpPr>
        <p:spPr/>
        <p:txBody>
          <a:bodyPr>
            <a:normAutofit/>
          </a:bodyPr>
          <a:lstStyle/>
          <a:p>
            <a:r>
              <a:rPr lang="en-US" sz="4000" dirty="0"/>
              <a:t>Foreign key</a:t>
            </a:r>
          </a:p>
        </p:txBody>
      </p:sp>
      <p:sp>
        <p:nvSpPr>
          <p:cNvPr id="3" name="Content Placeholder 2">
            <a:extLst>
              <a:ext uri="{FF2B5EF4-FFF2-40B4-BE49-F238E27FC236}">
                <a16:creationId xmlns:a16="http://schemas.microsoft.com/office/drawing/2014/main" id="{3E776BD1-760B-4B6E-EE8C-B6E4047FE81E}"/>
              </a:ext>
            </a:extLst>
          </p:cNvPr>
          <p:cNvSpPr>
            <a:spLocks noGrp="1"/>
          </p:cNvSpPr>
          <p:nvPr>
            <p:ph idx="1"/>
          </p:nvPr>
        </p:nvSpPr>
        <p:spPr/>
        <p:txBody>
          <a:bodyPr>
            <a:normAutofit/>
          </a:bodyPr>
          <a:lstStyle/>
          <a:p>
            <a:r>
              <a:rPr lang="en-US" sz="2400" dirty="0"/>
              <a:t>Key to describe the link between 2 tables</a:t>
            </a:r>
          </a:p>
          <a:p>
            <a:r>
              <a:rPr lang="en-US" sz="2400" dirty="0"/>
              <a:t>It is a primary key of another table that you are linking to</a:t>
            </a:r>
          </a:p>
          <a:p>
            <a:r>
              <a:rPr lang="en-US" sz="2400" dirty="0">
                <a:solidFill>
                  <a:srgbClr val="0070C0"/>
                </a:solidFill>
              </a:rPr>
              <a:t>Storing </a:t>
            </a:r>
            <a:r>
              <a:rPr lang="en-US" sz="2400" dirty="0" err="1">
                <a:solidFill>
                  <a:srgbClr val="0070C0"/>
                </a:solidFill>
              </a:rPr>
              <a:t>class_id</a:t>
            </a:r>
            <a:r>
              <a:rPr lang="en-US" sz="2400" dirty="0">
                <a:solidFill>
                  <a:srgbClr val="0070C0"/>
                </a:solidFill>
              </a:rPr>
              <a:t> in Exams table to find which classes have exams.</a:t>
            </a:r>
          </a:p>
        </p:txBody>
      </p:sp>
    </p:spTree>
    <p:extLst>
      <p:ext uri="{BB962C8B-B14F-4D97-AF65-F5344CB8AC3E}">
        <p14:creationId xmlns:p14="http://schemas.microsoft.com/office/powerpoint/2010/main" val="25546924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8CD6F-0980-3630-FF63-0E3712CA3D34}"/>
              </a:ext>
            </a:extLst>
          </p:cNvPr>
          <p:cNvSpPr>
            <a:spLocks noGrp="1"/>
          </p:cNvSpPr>
          <p:nvPr>
            <p:ph type="title"/>
          </p:nvPr>
        </p:nvSpPr>
        <p:spPr/>
        <p:txBody>
          <a:bodyPr>
            <a:normAutofit/>
          </a:bodyPr>
          <a:lstStyle/>
          <a:p>
            <a:r>
              <a:rPr lang="en-US" sz="4000" dirty="0"/>
              <a:t>Converting to ER Diagram</a:t>
            </a:r>
          </a:p>
        </p:txBody>
      </p:sp>
      <p:sp>
        <p:nvSpPr>
          <p:cNvPr id="4" name="Rectangle 3">
            <a:extLst>
              <a:ext uri="{FF2B5EF4-FFF2-40B4-BE49-F238E27FC236}">
                <a16:creationId xmlns:a16="http://schemas.microsoft.com/office/drawing/2014/main" id="{46B5F85A-5383-D5B6-2648-979C7076E16B}"/>
              </a:ext>
            </a:extLst>
          </p:cNvPr>
          <p:cNvSpPr/>
          <p:nvPr/>
        </p:nvSpPr>
        <p:spPr>
          <a:xfrm>
            <a:off x="7070067" y="2772961"/>
            <a:ext cx="2413416" cy="1974230"/>
          </a:xfrm>
          <a:prstGeom prst="rect">
            <a:avLst/>
          </a:prstGeom>
          <a:solidFill>
            <a:schemeClr val="accent4">
              <a:lumMod val="40000"/>
              <a:lumOff val="60000"/>
            </a:schemeClr>
          </a:solid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a:extLst>
              <a:ext uri="{FF2B5EF4-FFF2-40B4-BE49-F238E27FC236}">
                <a16:creationId xmlns:a16="http://schemas.microsoft.com/office/drawing/2014/main" id="{9EEF4073-D286-6FAE-C40C-6C25101AA795}"/>
              </a:ext>
            </a:extLst>
          </p:cNvPr>
          <p:cNvCxnSpPr/>
          <p:nvPr/>
        </p:nvCxnSpPr>
        <p:spPr>
          <a:xfrm>
            <a:off x="7085057" y="3288397"/>
            <a:ext cx="239842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4E44D9B-59D5-81A7-BC90-F407929D1228}"/>
              </a:ext>
            </a:extLst>
          </p:cNvPr>
          <p:cNvSpPr txBox="1"/>
          <p:nvPr/>
        </p:nvSpPr>
        <p:spPr>
          <a:xfrm>
            <a:off x="7735081" y="2808203"/>
            <a:ext cx="1098378" cy="461665"/>
          </a:xfrm>
          <a:prstGeom prst="rect">
            <a:avLst/>
          </a:prstGeom>
          <a:noFill/>
        </p:spPr>
        <p:txBody>
          <a:bodyPr wrap="none" rtlCol="0">
            <a:spAutoFit/>
          </a:bodyPr>
          <a:lstStyle/>
          <a:p>
            <a:r>
              <a:rPr lang="en-US" sz="2400" dirty="0"/>
              <a:t>Student</a:t>
            </a:r>
            <a:endParaRPr lang="en-US" dirty="0"/>
          </a:p>
        </p:txBody>
      </p:sp>
      <p:sp>
        <p:nvSpPr>
          <p:cNvPr id="7" name="TextBox 6">
            <a:extLst>
              <a:ext uri="{FF2B5EF4-FFF2-40B4-BE49-F238E27FC236}">
                <a16:creationId xmlns:a16="http://schemas.microsoft.com/office/drawing/2014/main" id="{188141D5-753F-CC97-5383-5B35498E1C19}"/>
              </a:ext>
            </a:extLst>
          </p:cNvPr>
          <p:cNvSpPr txBox="1"/>
          <p:nvPr/>
        </p:nvSpPr>
        <p:spPr>
          <a:xfrm>
            <a:off x="7085057" y="3269863"/>
            <a:ext cx="1186543" cy="1477328"/>
          </a:xfrm>
          <a:prstGeom prst="rect">
            <a:avLst/>
          </a:prstGeom>
          <a:noFill/>
        </p:spPr>
        <p:txBody>
          <a:bodyPr wrap="none" rtlCol="0">
            <a:spAutoFit/>
          </a:bodyPr>
          <a:lstStyle/>
          <a:p>
            <a:r>
              <a:rPr lang="en-US" b="1" dirty="0" err="1"/>
              <a:t>Student_Id</a:t>
            </a:r>
            <a:endParaRPr lang="en-US" b="1" dirty="0"/>
          </a:p>
          <a:p>
            <a:r>
              <a:rPr lang="en-US" dirty="0"/>
              <a:t>FName</a:t>
            </a:r>
          </a:p>
          <a:p>
            <a:r>
              <a:rPr lang="en-US" dirty="0" err="1"/>
              <a:t>LName</a:t>
            </a:r>
            <a:endParaRPr lang="en-US" dirty="0"/>
          </a:p>
          <a:p>
            <a:r>
              <a:rPr lang="en-US" dirty="0"/>
              <a:t>GPA</a:t>
            </a:r>
          </a:p>
          <a:p>
            <a:r>
              <a:rPr lang="en-US" dirty="0"/>
              <a:t>Clubs</a:t>
            </a:r>
          </a:p>
        </p:txBody>
      </p:sp>
      <p:sp>
        <p:nvSpPr>
          <p:cNvPr id="8" name="Rectangle 7">
            <a:extLst>
              <a:ext uri="{FF2B5EF4-FFF2-40B4-BE49-F238E27FC236}">
                <a16:creationId xmlns:a16="http://schemas.microsoft.com/office/drawing/2014/main" id="{C0A7D57B-3AF4-4D35-DCA0-A4654AA9024F}"/>
              </a:ext>
            </a:extLst>
          </p:cNvPr>
          <p:cNvSpPr/>
          <p:nvPr/>
        </p:nvSpPr>
        <p:spPr>
          <a:xfrm>
            <a:off x="3970991" y="3267178"/>
            <a:ext cx="1896685" cy="1188720"/>
          </a:xfrm>
          <a:prstGeom prst="rect">
            <a:avLst/>
          </a:prstGeom>
          <a:solidFill>
            <a:schemeClr val="accent4">
              <a:lumMod val="40000"/>
              <a:lumOff val="60000"/>
            </a:schemeClr>
          </a:solid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3D3F99CE-0198-E484-35C6-11F0E82B7664}"/>
              </a:ext>
            </a:extLst>
          </p:cNvPr>
          <p:cNvCxnSpPr>
            <a:cxnSpLocks/>
          </p:cNvCxnSpPr>
          <p:nvPr/>
        </p:nvCxnSpPr>
        <p:spPr>
          <a:xfrm>
            <a:off x="3985981" y="3782614"/>
            <a:ext cx="1881695"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E0E5313-F93D-332A-7EEC-ECD1A9A05303}"/>
              </a:ext>
            </a:extLst>
          </p:cNvPr>
          <p:cNvSpPr txBox="1"/>
          <p:nvPr/>
        </p:nvSpPr>
        <p:spPr>
          <a:xfrm>
            <a:off x="4512811" y="3288141"/>
            <a:ext cx="813043" cy="461665"/>
          </a:xfrm>
          <a:prstGeom prst="rect">
            <a:avLst/>
          </a:prstGeom>
          <a:noFill/>
        </p:spPr>
        <p:txBody>
          <a:bodyPr wrap="none" rtlCol="0">
            <a:spAutoFit/>
          </a:bodyPr>
          <a:lstStyle/>
          <a:p>
            <a:r>
              <a:rPr lang="en-US" sz="2400" dirty="0"/>
              <a:t>Class</a:t>
            </a:r>
            <a:endParaRPr lang="en-US" dirty="0"/>
          </a:p>
        </p:txBody>
      </p:sp>
      <p:sp>
        <p:nvSpPr>
          <p:cNvPr id="11" name="TextBox 10">
            <a:extLst>
              <a:ext uri="{FF2B5EF4-FFF2-40B4-BE49-F238E27FC236}">
                <a16:creationId xmlns:a16="http://schemas.microsoft.com/office/drawing/2014/main" id="{B4BB2CFC-4982-0570-439B-8918A2AD2574}"/>
              </a:ext>
            </a:extLst>
          </p:cNvPr>
          <p:cNvSpPr txBox="1"/>
          <p:nvPr/>
        </p:nvSpPr>
        <p:spPr>
          <a:xfrm>
            <a:off x="3985981" y="3764080"/>
            <a:ext cx="1268296" cy="646331"/>
          </a:xfrm>
          <a:prstGeom prst="rect">
            <a:avLst/>
          </a:prstGeom>
          <a:noFill/>
        </p:spPr>
        <p:txBody>
          <a:bodyPr wrap="none" rtlCol="0">
            <a:spAutoFit/>
          </a:bodyPr>
          <a:lstStyle/>
          <a:p>
            <a:r>
              <a:rPr lang="en-US" b="1" dirty="0" err="1"/>
              <a:t>Class_Id</a:t>
            </a:r>
            <a:endParaRPr lang="en-US" b="1" dirty="0"/>
          </a:p>
          <a:p>
            <a:r>
              <a:rPr lang="en-US" dirty="0" err="1"/>
              <a:t>Class_name</a:t>
            </a:r>
            <a:endParaRPr lang="en-US" dirty="0"/>
          </a:p>
        </p:txBody>
      </p:sp>
      <p:sp>
        <p:nvSpPr>
          <p:cNvPr id="12" name="Rectangle 11">
            <a:extLst>
              <a:ext uri="{FF2B5EF4-FFF2-40B4-BE49-F238E27FC236}">
                <a16:creationId xmlns:a16="http://schemas.microsoft.com/office/drawing/2014/main" id="{1666FEE8-C3D1-ADC1-0D55-382C35A3D189}"/>
              </a:ext>
            </a:extLst>
          </p:cNvPr>
          <p:cNvSpPr/>
          <p:nvPr/>
        </p:nvSpPr>
        <p:spPr>
          <a:xfrm>
            <a:off x="782135" y="3267177"/>
            <a:ext cx="1986465" cy="1497229"/>
          </a:xfrm>
          <a:prstGeom prst="rect">
            <a:avLst/>
          </a:prstGeom>
          <a:solidFill>
            <a:schemeClr val="accent4">
              <a:lumMod val="40000"/>
              <a:lumOff val="60000"/>
            </a:schemeClr>
          </a:solid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63690B8A-7A4C-874E-96B7-2EAC3D5C3667}"/>
              </a:ext>
            </a:extLst>
          </p:cNvPr>
          <p:cNvCxnSpPr>
            <a:cxnSpLocks/>
          </p:cNvCxnSpPr>
          <p:nvPr/>
        </p:nvCxnSpPr>
        <p:spPr>
          <a:xfrm>
            <a:off x="782135" y="3785299"/>
            <a:ext cx="1986465"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309F327-73B3-7CF2-D927-4EC342535E40}"/>
              </a:ext>
            </a:extLst>
          </p:cNvPr>
          <p:cNvSpPr txBox="1"/>
          <p:nvPr/>
        </p:nvSpPr>
        <p:spPr>
          <a:xfrm>
            <a:off x="1348555" y="3305105"/>
            <a:ext cx="848309" cy="461665"/>
          </a:xfrm>
          <a:prstGeom prst="rect">
            <a:avLst/>
          </a:prstGeom>
          <a:noFill/>
        </p:spPr>
        <p:txBody>
          <a:bodyPr wrap="none" rtlCol="0">
            <a:spAutoFit/>
          </a:bodyPr>
          <a:lstStyle/>
          <a:p>
            <a:r>
              <a:rPr lang="en-US" sz="2400" dirty="0"/>
              <a:t>Exam</a:t>
            </a:r>
            <a:endParaRPr lang="en-US" dirty="0"/>
          </a:p>
        </p:txBody>
      </p:sp>
      <p:sp>
        <p:nvSpPr>
          <p:cNvPr id="15" name="TextBox 14">
            <a:extLst>
              <a:ext uri="{FF2B5EF4-FFF2-40B4-BE49-F238E27FC236}">
                <a16:creationId xmlns:a16="http://schemas.microsoft.com/office/drawing/2014/main" id="{BE352EDD-DB12-E058-830F-4F9D7767AAFF}"/>
              </a:ext>
            </a:extLst>
          </p:cNvPr>
          <p:cNvSpPr txBox="1"/>
          <p:nvPr/>
        </p:nvSpPr>
        <p:spPr>
          <a:xfrm>
            <a:off x="797125" y="3764080"/>
            <a:ext cx="1366080" cy="923330"/>
          </a:xfrm>
          <a:prstGeom prst="rect">
            <a:avLst/>
          </a:prstGeom>
          <a:noFill/>
        </p:spPr>
        <p:txBody>
          <a:bodyPr wrap="none" rtlCol="0">
            <a:spAutoFit/>
          </a:bodyPr>
          <a:lstStyle/>
          <a:p>
            <a:r>
              <a:rPr lang="en-US" b="1" dirty="0" err="1"/>
              <a:t>Exam_Id</a:t>
            </a:r>
            <a:endParaRPr lang="en-US" b="1" dirty="0"/>
          </a:p>
          <a:p>
            <a:r>
              <a:rPr lang="en-US" dirty="0" err="1"/>
              <a:t>Class_Id</a:t>
            </a:r>
            <a:r>
              <a:rPr lang="en-US" dirty="0"/>
              <a:t> (FK)</a:t>
            </a:r>
            <a:endParaRPr lang="en-US" b="1" dirty="0"/>
          </a:p>
          <a:p>
            <a:r>
              <a:rPr lang="en-US" dirty="0" err="1"/>
              <a:t>Exam_name</a:t>
            </a:r>
            <a:endParaRPr lang="en-US" dirty="0"/>
          </a:p>
        </p:txBody>
      </p:sp>
      <p:grpSp>
        <p:nvGrpSpPr>
          <p:cNvPr id="26" name="Group 25">
            <a:extLst>
              <a:ext uri="{FF2B5EF4-FFF2-40B4-BE49-F238E27FC236}">
                <a16:creationId xmlns:a16="http://schemas.microsoft.com/office/drawing/2014/main" id="{C111DAE6-DE4B-8DFC-7295-94387B4DB588}"/>
              </a:ext>
            </a:extLst>
          </p:cNvPr>
          <p:cNvGrpSpPr/>
          <p:nvPr/>
        </p:nvGrpSpPr>
        <p:grpSpPr>
          <a:xfrm>
            <a:off x="2772878" y="3839412"/>
            <a:ext cx="1074960" cy="258120"/>
            <a:chOff x="2772878" y="3839412"/>
            <a:chExt cx="1074960" cy="258120"/>
          </a:xfrm>
        </p:grpSpPr>
        <mc:AlternateContent xmlns:mc="http://schemas.openxmlformats.org/markup-compatibility/2006">
          <mc:Choice xmlns:p14="http://schemas.microsoft.com/office/powerpoint/2010/main" Requires="p14">
            <p:contentPart p14:bwMode="auto" r:id="rId2">
              <p14:nvContentPartPr>
                <p14:cNvPr id="21" name="Ink 20">
                  <a:extLst>
                    <a:ext uri="{FF2B5EF4-FFF2-40B4-BE49-F238E27FC236}">
                      <a16:creationId xmlns:a16="http://schemas.microsoft.com/office/drawing/2014/main" id="{A9F04E98-3FED-AB9C-AD02-F5BFBE8E4AE8}"/>
                    </a:ext>
                  </a:extLst>
                </p14:cNvPr>
                <p14:cNvContentPartPr/>
                <p14:nvPr/>
              </p14:nvContentPartPr>
              <p14:xfrm>
                <a:off x="2772878" y="3839412"/>
                <a:ext cx="135720" cy="258120"/>
              </p14:xfrm>
            </p:contentPart>
          </mc:Choice>
          <mc:Fallback>
            <p:pic>
              <p:nvPicPr>
                <p:cNvPr id="21" name="Ink 20">
                  <a:extLst>
                    <a:ext uri="{FF2B5EF4-FFF2-40B4-BE49-F238E27FC236}">
                      <a16:creationId xmlns:a16="http://schemas.microsoft.com/office/drawing/2014/main" id="{A9F04E98-3FED-AB9C-AD02-F5BFBE8E4AE8}"/>
                    </a:ext>
                  </a:extLst>
                </p:cNvPr>
                <p:cNvPicPr/>
                <p:nvPr/>
              </p:nvPicPr>
              <p:blipFill>
                <a:blip r:embed="rId3"/>
                <a:stretch>
                  <a:fillRect/>
                </a:stretch>
              </p:blipFill>
              <p:spPr>
                <a:xfrm>
                  <a:off x="2766758" y="3833292"/>
                  <a:ext cx="14796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3" name="Ink 22">
                  <a:extLst>
                    <a:ext uri="{FF2B5EF4-FFF2-40B4-BE49-F238E27FC236}">
                      <a16:creationId xmlns:a16="http://schemas.microsoft.com/office/drawing/2014/main" id="{F27B8CD1-93A9-E825-0C4B-0AE814DFAD2E}"/>
                    </a:ext>
                  </a:extLst>
                </p14:cNvPr>
                <p14:cNvContentPartPr/>
                <p14:nvPr/>
              </p14:nvContentPartPr>
              <p14:xfrm>
                <a:off x="3847478" y="3892332"/>
                <a:ext cx="360" cy="201960"/>
              </p14:xfrm>
            </p:contentPart>
          </mc:Choice>
          <mc:Fallback>
            <p:pic>
              <p:nvPicPr>
                <p:cNvPr id="23" name="Ink 22">
                  <a:extLst>
                    <a:ext uri="{FF2B5EF4-FFF2-40B4-BE49-F238E27FC236}">
                      <a16:creationId xmlns:a16="http://schemas.microsoft.com/office/drawing/2014/main" id="{F27B8CD1-93A9-E825-0C4B-0AE814DFAD2E}"/>
                    </a:ext>
                  </a:extLst>
                </p:cNvPr>
                <p:cNvPicPr/>
                <p:nvPr/>
              </p:nvPicPr>
              <p:blipFill>
                <a:blip r:embed="rId5"/>
                <a:stretch>
                  <a:fillRect/>
                </a:stretch>
              </p:blipFill>
              <p:spPr>
                <a:xfrm>
                  <a:off x="3841358" y="3886212"/>
                  <a:ext cx="1260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4" name="Ink 23">
                  <a:extLst>
                    <a:ext uri="{FF2B5EF4-FFF2-40B4-BE49-F238E27FC236}">
                      <a16:creationId xmlns:a16="http://schemas.microsoft.com/office/drawing/2014/main" id="{2F61E88E-9525-0732-2EBF-F5A8247FE3BB}"/>
                    </a:ext>
                  </a:extLst>
                </p14:cNvPr>
                <p14:cNvContentPartPr/>
                <p14:nvPr/>
              </p14:nvContentPartPr>
              <p14:xfrm>
                <a:off x="2910398" y="3927612"/>
                <a:ext cx="160920" cy="138960"/>
              </p14:xfrm>
            </p:contentPart>
          </mc:Choice>
          <mc:Fallback>
            <p:pic>
              <p:nvPicPr>
                <p:cNvPr id="24" name="Ink 23">
                  <a:extLst>
                    <a:ext uri="{FF2B5EF4-FFF2-40B4-BE49-F238E27FC236}">
                      <a16:creationId xmlns:a16="http://schemas.microsoft.com/office/drawing/2014/main" id="{2F61E88E-9525-0732-2EBF-F5A8247FE3BB}"/>
                    </a:ext>
                  </a:extLst>
                </p:cNvPr>
                <p:cNvPicPr/>
                <p:nvPr/>
              </p:nvPicPr>
              <p:blipFill>
                <a:blip r:embed="rId7"/>
                <a:stretch>
                  <a:fillRect/>
                </a:stretch>
              </p:blipFill>
              <p:spPr>
                <a:xfrm>
                  <a:off x="2904278" y="3921492"/>
                  <a:ext cx="173160" cy="151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
            <p14:nvContentPartPr>
              <p14:cNvPr id="27" name="Ink 26">
                <a:extLst>
                  <a:ext uri="{FF2B5EF4-FFF2-40B4-BE49-F238E27FC236}">
                    <a16:creationId xmlns:a16="http://schemas.microsoft.com/office/drawing/2014/main" id="{43F615F9-A35D-FC1E-BC5E-92D82E8A530F}"/>
                  </a:ext>
                </a:extLst>
              </p14:cNvPr>
              <p14:cNvContentPartPr/>
              <p14:nvPr/>
            </p14:nvContentPartPr>
            <p14:xfrm>
              <a:off x="2760638" y="3997812"/>
              <a:ext cx="132480" cy="360"/>
            </p14:xfrm>
          </p:contentPart>
        </mc:Choice>
        <mc:Fallback>
          <p:pic>
            <p:nvPicPr>
              <p:cNvPr id="27" name="Ink 26">
                <a:extLst>
                  <a:ext uri="{FF2B5EF4-FFF2-40B4-BE49-F238E27FC236}">
                    <a16:creationId xmlns:a16="http://schemas.microsoft.com/office/drawing/2014/main" id="{43F615F9-A35D-FC1E-BC5E-92D82E8A530F}"/>
                  </a:ext>
                </a:extLst>
              </p:cNvPr>
              <p:cNvPicPr/>
              <p:nvPr/>
            </p:nvPicPr>
            <p:blipFill>
              <a:blip r:embed="rId9"/>
              <a:stretch>
                <a:fillRect/>
              </a:stretch>
            </p:blipFill>
            <p:spPr>
              <a:xfrm>
                <a:off x="2754518" y="3991692"/>
                <a:ext cx="14472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1" name="Ink 30">
                <a:extLst>
                  <a:ext uri="{FF2B5EF4-FFF2-40B4-BE49-F238E27FC236}">
                    <a16:creationId xmlns:a16="http://schemas.microsoft.com/office/drawing/2014/main" id="{C5809966-AE7F-C75A-C8F9-CB32CE753442}"/>
                  </a:ext>
                </a:extLst>
              </p14:cNvPr>
              <p14:cNvContentPartPr/>
              <p14:nvPr/>
            </p14:nvContentPartPr>
            <p14:xfrm>
              <a:off x="3083918" y="3992412"/>
              <a:ext cx="894240" cy="8640"/>
            </p14:xfrm>
          </p:contentPart>
        </mc:Choice>
        <mc:Fallback>
          <p:pic>
            <p:nvPicPr>
              <p:cNvPr id="31" name="Ink 30">
                <a:extLst>
                  <a:ext uri="{FF2B5EF4-FFF2-40B4-BE49-F238E27FC236}">
                    <a16:creationId xmlns:a16="http://schemas.microsoft.com/office/drawing/2014/main" id="{C5809966-AE7F-C75A-C8F9-CB32CE753442}"/>
                  </a:ext>
                </a:extLst>
              </p:cNvPr>
              <p:cNvPicPr/>
              <p:nvPr/>
            </p:nvPicPr>
            <p:blipFill>
              <a:blip r:embed="rId11"/>
              <a:stretch>
                <a:fillRect/>
              </a:stretch>
            </p:blipFill>
            <p:spPr>
              <a:xfrm>
                <a:off x="3077798" y="3986292"/>
                <a:ext cx="906480" cy="20880"/>
              </a:xfrm>
              <a:prstGeom prst="rect">
                <a:avLst/>
              </a:prstGeom>
            </p:spPr>
          </p:pic>
        </mc:Fallback>
      </mc:AlternateContent>
      <p:sp>
        <p:nvSpPr>
          <p:cNvPr id="35" name="Rectangle 34">
            <a:extLst>
              <a:ext uri="{FF2B5EF4-FFF2-40B4-BE49-F238E27FC236}">
                <a16:creationId xmlns:a16="http://schemas.microsoft.com/office/drawing/2014/main" id="{8A002BF2-8ADA-EC0F-7DB9-FACF7B7A8689}"/>
              </a:ext>
            </a:extLst>
          </p:cNvPr>
          <p:cNvSpPr/>
          <p:nvPr/>
        </p:nvSpPr>
        <p:spPr>
          <a:xfrm>
            <a:off x="5400528" y="5034915"/>
            <a:ext cx="1896685" cy="1403665"/>
          </a:xfrm>
          <a:prstGeom prst="rect">
            <a:avLst/>
          </a:prstGeom>
          <a:solidFill>
            <a:schemeClr val="accent4">
              <a:lumMod val="40000"/>
              <a:lumOff val="60000"/>
            </a:schemeClr>
          </a:solid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6" name="Straight Connector 35">
            <a:extLst>
              <a:ext uri="{FF2B5EF4-FFF2-40B4-BE49-F238E27FC236}">
                <a16:creationId xmlns:a16="http://schemas.microsoft.com/office/drawing/2014/main" id="{E93C2142-1AC8-5964-9945-956EFDF50EE2}"/>
              </a:ext>
            </a:extLst>
          </p:cNvPr>
          <p:cNvCxnSpPr>
            <a:cxnSpLocks/>
          </p:cNvCxnSpPr>
          <p:nvPr/>
        </p:nvCxnSpPr>
        <p:spPr>
          <a:xfrm>
            <a:off x="5415518" y="5550352"/>
            <a:ext cx="1881695"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826C101B-1FDA-CECD-00D5-5E03F208F5FB}"/>
              </a:ext>
            </a:extLst>
          </p:cNvPr>
          <p:cNvSpPr txBox="1"/>
          <p:nvPr/>
        </p:nvSpPr>
        <p:spPr>
          <a:xfrm>
            <a:off x="5797461" y="5088687"/>
            <a:ext cx="1117807" cy="461665"/>
          </a:xfrm>
          <a:prstGeom prst="rect">
            <a:avLst/>
          </a:prstGeom>
          <a:noFill/>
        </p:spPr>
        <p:txBody>
          <a:bodyPr wrap="none" rtlCol="0">
            <a:spAutoFit/>
          </a:bodyPr>
          <a:lstStyle/>
          <a:p>
            <a:r>
              <a:rPr lang="en-US" sz="2400" dirty="0"/>
              <a:t>Grades</a:t>
            </a:r>
            <a:endParaRPr lang="en-US" dirty="0"/>
          </a:p>
        </p:txBody>
      </p:sp>
      <p:sp>
        <p:nvSpPr>
          <p:cNvPr id="38" name="TextBox 37">
            <a:extLst>
              <a:ext uri="{FF2B5EF4-FFF2-40B4-BE49-F238E27FC236}">
                <a16:creationId xmlns:a16="http://schemas.microsoft.com/office/drawing/2014/main" id="{8464661D-846F-17E0-44F4-B74FB88D6288}"/>
              </a:ext>
            </a:extLst>
          </p:cNvPr>
          <p:cNvSpPr txBox="1"/>
          <p:nvPr/>
        </p:nvSpPr>
        <p:spPr>
          <a:xfrm>
            <a:off x="5415518" y="5531818"/>
            <a:ext cx="1186543" cy="923330"/>
          </a:xfrm>
          <a:prstGeom prst="rect">
            <a:avLst/>
          </a:prstGeom>
          <a:noFill/>
        </p:spPr>
        <p:txBody>
          <a:bodyPr wrap="none" rtlCol="0">
            <a:spAutoFit/>
          </a:bodyPr>
          <a:lstStyle/>
          <a:p>
            <a:r>
              <a:rPr lang="en-US" b="1" dirty="0" err="1"/>
              <a:t>Class_Id</a:t>
            </a:r>
            <a:endParaRPr lang="en-US" b="1" dirty="0"/>
          </a:p>
          <a:p>
            <a:r>
              <a:rPr lang="en-US" b="1" dirty="0" err="1"/>
              <a:t>Student_Id</a:t>
            </a:r>
            <a:endParaRPr lang="en-US" b="1" dirty="0"/>
          </a:p>
          <a:p>
            <a:r>
              <a:rPr lang="en-US" dirty="0"/>
              <a:t>Grade</a:t>
            </a:r>
          </a:p>
        </p:txBody>
      </p:sp>
      <mc:AlternateContent xmlns:mc="http://schemas.openxmlformats.org/markup-compatibility/2006">
        <mc:Choice xmlns:p14="http://schemas.microsoft.com/office/powerpoint/2010/main" Requires="p14">
          <p:contentPart p14:bwMode="auto" r:id="rId12">
            <p14:nvContentPartPr>
              <p14:cNvPr id="41" name="Ink 40">
                <a:extLst>
                  <a:ext uri="{FF2B5EF4-FFF2-40B4-BE49-F238E27FC236}">
                    <a16:creationId xmlns:a16="http://schemas.microsoft.com/office/drawing/2014/main" id="{3E6443D2-3C5C-E3E8-50B7-680BAACFCD41}"/>
                  </a:ext>
                </a:extLst>
              </p14:cNvPr>
              <p14:cNvContentPartPr/>
              <p14:nvPr/>
            </p14:nvContentPartPr>
            <p14:xfrm>
              <a:off x="5255527" y="5870687"/>
              <a:ext cx="140400" cy="178560"/>
            </p14:xfrm>
          </p:contentPart>
        </mc:Choice>
        <mc:Fallback>
          <p:pic>
            <p:nvPicPr>
              <p:cNvPr id="41" name="Ink 40">
                <a:extLst>
                  <a:ext uri="{FF2B5EF4-FFF2-40B4-BE49-F238E27FC236}">
                    <a16:creationId xmlns:a16="http://schemas.microsoft.com/office/drawing/2014/main" id="{3E6443D2-3C5C-E3E8-50B7-680BAACFCD41}"/>
                  </a:ext>
                </a:extLst>
              </p:cNvPr>
              <p:cNvPicPr/>
              <p:nvPr/>
            </p:nvPicPr>
            <p:blipFill>
              <a:blip r:embed="rId13"/>
              <a:stretch>
                <a:fillRect/>
              </a:stretch>
            </p:blipFill>
            <p:spPr>
              <a:xfrm>
                <a:off x="5249407" y="5864567"/>
                <a:ext cx="15264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42" name="Ink 41">
                <a:extLst>
                  <a:ext uri="{FF2B5EF4-FFF2-40B4-BE49-F238E27FC236}">
                    <a16:creationId xmlns:a16="http://schemas.microsoft.com/office/drawing/2014/main" id="{30AB76A3-6621-F7A5-C976-3ADA3B571185}"/>
                  </a:ext>
                </a:extLst>
              </p14:cNvPr>
              <p14:cNvContentPartPr/>
              <p14:nvPr/>
            </p14:nvContentPartPr>
            <p14:xfrm>
              <a:off x="4511767" y="4606007"/>
              <a:ext cx="185400" cy="360"/>
            </p14:xfrm>
          </p:contentPart>
        </mc:Choice>
        <mc:Fallback>
          <p:pic>
            <p:nvPicPr>
              <p:cNvPr id="42" name="Ink 41">
                <a:extLst>
                  <a:ext uri="{FF2B5EF4-FFF2-40B4-BE49-F238E27FC236}">
                    <a16:creationId xmlns:a16="http://schemas.microsoft.com/office/drawing/2014/main" id="{30AB76A3-6621-F7A5-C976-3ADA3B571185}"/>
                  </a:ext>
                </a:extLst>
              </p:cNvPr>
              <p:cNvPicPr/>
              <p:nvPr/>
            </p:nvPicPr>
            <p:blipFill>
              <a:blip r:embed="rId15"/>
              <a:stretch>
                <a:fillRect/>
              </a:stretch>
            </p:blipFill>
            <p:spPr>
              <a:xfrm>
                <a:off x="4505647" y="4599887"/>
                <a:ext cx="19764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43" name="Ink 42">
                <a:extLst>
                  <a:ext uri="{FF2B5EF4-FFF2-40B4-BE49-F238E27FC236}">
                    <a16:creationId xmlns:a16="http://schemas.microsoft.com/office/drawing/2014/main" id="{80C90C4D-72BC-5570-38C1-CA969AA48C9B}"/>
                  </a:ext>
                </a:extLst>
              </p14:cNvPr>
              <p14:cNvContentPartPr/>
              <p14:nvPr/>
            </p14:nvContentPartPr>
            <p14:xfrm>
              <a:off x="7292047" y="4764407"/>
              <a:ext cx="826200" cy="1100880"/>
            </p14:xfrm>
          </p:contentPart>
        </mc:Choice>
        <mc:Fallback>
          <p:pic>
            <p:nvPicPr>
              <p:cNvPr id="43" name="Ink 42">
                <a:extLst>
                  <a:ext uri="{FF2B5EF4-FFF2-40B4-BE49-F238E27FC236}">
                    <a16:creationId xmlns:a16="http://schemas.microsoft.com/office/drawing/2014/main" id="{80C90C4D-72BC-5570-38C1-CA969AA48C9B}"/>
                  </a:ext>
                </a:extLst>
              </p:cNvPr>
              <p:cNvPicPr/>
              <p:nvPr/>
            </p:nvPicPr>
            <p:blipFill>
              <a:blip r:embed="rId17"/>
              <a:stretch>
                <a:fillRect/>
              </a:stretch>
            </p:blipFill>
            <p:spPr>
              <a:xfrm>
                <a:off x="7285927" y="4758287"/>
                <a:ext cx="838440" cy="11131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44" name="Ink 43">
                <a:extLst>
                  <a:ext uri="{FF2B5EF4-FFF2-40B4-BE49-F238E27FC236}">
                    <a16:creationId xmlns:a16="http://schemas.microsoft.com/office/drawing/2014/main" id="{FF20ECC7-3FAD-7FAF-C5BB-F6CF3FA88D51}"/>
                  </a:ext>
                </a:extLst>
              </p14:cNvPr>
              <p14:cNvContentPartPr/>
              <p14:nvPr/>
            </p14:nvContentPartPr>
            <p14:xfrm>
              <a:off x="7301407" y="5783207"/>
              <a:ext cx="127800" cy="166320"/>
            </p14:xfrm>
          </p:contentPart>
        </mc:Choice>
        <mc:Fallback>
          <p:pic>
            <p:nvPicPr>
              <p:cNvPr id="44" name="Ink 43">
                <a:extLst>
                  <a:ext uri="{FF2B5EF4-FFF2-40B4-BE49-F238E27FC236}">
                    <a16:creationId xmlns:a16="http://schemas.microsoft.com/office/drawing/2014/main" id="{FF20ECC7-3FAD-7FAF-C5BB-F6CF3FA88D51}"/>
                  </a:ext>
                </a:extLst>
              </p:cNvPr>
              <p:cNvPicPr/>
              <p:nvPr/>
            </p:nvPicPr>
            <p:blipFill>
              <a:blip r:embed="rId19"/>
              <a:stretch>
                <a:fillRect/>
              </a:stretch>
            </p:blipFill>
            <p:spPr>
              <a:xfrm>
                <a:off x="7295287" y="5777087"/>
                <a:ext cx="14004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45" name="Ink 44">
                <a:extLst>
                  <a:ext uri="{FF2B5EF4-FFF2-40B4-BE49-F238E27FC236}">
                    <a16:creationId xmlns:a16="http://schemas.microsoft.com/office/drawing/2014/main" id="{6B4530AE-D333-BBDE-CAA5-412D4429804B}"/>
                  </a:ext>
                </a:extLst>
              </p14:cNvPr>
              <p14:cNvContentPartPr/>
              <p14:nvPr/>
            </p14:nvContentPartPr>
            <p14:xfrm>
              <a:off x="8044807" y="4861247"/>
              <a:ext cx="189720" cy="360"/>
            </p14:xfrm>
          </p:contentPart>
        </mc:Choice>
        <mc:Fallback>
          <p:pic>
            <p:nvPicPr>
              <p:cNvPr id="45" name="Ink 44">
                <a:extLst>
                  <a:ext uri="{FF2B5EF4-FFF2-40B4-BE49-F238E27FC236}">
                    <a16:creationId xmlns:a16="http://schemas.microsoft.com/office/drawing/2014/main" id="{6B4530AE-D333-BBDE-CAA5-412D4429804B}"/>
                  </a:ext>
                </a:extLst>
              </p:cNvPr>
              <p:cNvPicPr/>
              <p:nvPr/>
            </p:nvPicPr>
            <p:blipFill>
              <a:blip r:embed="rId21"/>
              <a:stretch>
                <a:fillRect/>
              </a:stretch>
            </p:blipFill>
            <p:spPr>
              <a:xfrm>
                <a:off x="8038687" y="4855127"/>
                <a:ext cx="20196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46" name="Ink 45">
                <a:extLst>
                  <a:ext uri="{FF2B5EF4-FFF2-40B4-BE49-F238E27FC236}">
                    <a16:creationId xmlns:a16="http://schemas.microsoft.com/office/drawing/2014/main" id="{0DEF2909-D3D0-9B1C-4178-738CD9E57692}"/>
                  </a:ext>
                </a:extLst>
              </p14:cNvPr>
              <p14:cNvContentPartPr/>
              <p14:nvPr/>
            </p14:nvContentPartPr>
            <p14:xfrm>
              <a:off x="5258047" y="5857367"/>
              <a:ext cx="4680" cy="194040"/>
            </p14:xfrm>
          </p:contentPart>
        </mc:Choice>
        <mc:Fallback>
          <p:pic>
            <p:nvPicPr>
              <p:cNvPr id="46" name="Ink 45">
                <a:extLst>
                  <a:ext uri="{FF2B5EF4-FFF2-40B4-BE49-F238E27FC236}">
                    <a16:creationId xmlns:a16="http://schemas.microsoft.com/office/drawing/2014/main" id="{0DEF2909-D3D0-9B1C-4178-738CD9E57692}"/>
                  </a:ext>
                </a:extLst>
              </p:cNvPr>
              <p:cNvPicPr/>
              <p:nvPr/>
            </p:nvPicPr>
            <p:blipFill>
              <a:blip r:embed="rId23"/>
              <a:stretch>
                <a:fillRect/>
              </a:stretch>
            </p:blipFill>
            <p:spPr>
              <a:xfrm>
                <a:off x="5251927" y="5851247"/>
                <a:ext cx="1692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47" name="Ink 46">
                <a:extLst>
                  <a:ext uri="{FF2B5EF4-FFF2-40B4-BE49-F238E27FC236}">
                    <a16:creationId xmlns:a16="http://schemas.microsoft.com/office/drawing/2014/main" id="{EE4C43D7-41AA-3787-6AEC-A837F4D54E2D}"/>
                  </a:ext>
                </a:extLst>
              </p14:cNvPr>
              <p14:cNvContentPartPr/>
              <p14:nvPr/>
            </p14:nvContentPartPr>
            <p14:xfrm>
              <a:off x="7423087" y="5788607"/>
              <a:ext cx="360" cy="162720"/>
            </p14:xfrm>
          </p:contentPart>
        </mc:Choice>
        <mc:Fallback>
          <p:pic>
            <p:nvPicPr>
              <p:cNvPr id="47" name="Ink 46">
                <a:extLst>
                  <a:ext uri="{FF2B5EF4-FFF2-40B4-BE49-F238E27FC236}">
                    <a16:creationId xmlns:a16="http://schemas.microsoft.com/office/drawing/2014/main" id="{EE4C43D7-41AA-3787-6AEC-A837F4D54E2D}"/>
                  </a:ext>
                </a:extLst>
              </p:cNvPr>
              <p:cNvPicPr/>
              <p:nvPr/>
            </p:nvPicPr>
            <p:blipFill>
              <a:blip r:embed="rId25"/>
              <a:stretch>
                <a:fillRect/>
              </a:stretch>
            </p:blipFill>
            <p:spPr>
              <a:xfrm>
                <a:off x="7416967" y="5782487"/>
                <a:ext cx="1260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50" name="Ink 49">
                <a:extLst>
                  <a:ext uri="{FF2B5EF4-FFF2-40B4-BE49-F238E27FC236}">
                    <a16:creationId xmlns:a16="http://schemas.microsoft.com/office/drawing/2014/main" id="{508C232E-DFD1-29F4-AEB0-8DA7283ED932}"/>
                  </a:ext>
                </a:extLst>
              </p14:cNvPr>
              <p14:cNvContentPartPr/>
              <p14:nvPr/>
            </p14:nvContentPartPr>
            <p14:xfrm>
              <a:off x="4618771" y="5963322"/>
              <a:ext cx="793800" cy="10800"/>
            </p14:xfrm>
          </p:contentPart>
        </mc:Choice>
        <mc:Fallback>
          <p:pic>
            <p:nvPicPr>
              <p:cNvPr id="50" name="Ink 49">
                <a:extLst>
                  <a:ext uri="{FF2B5EF4-FFF2-40B4-BE49-F238E27FC236}">
                    <a16:creationId xmlns:a16="http://schemas.microsoft.com/office/drawing/2014/main" id="{508C232E-DFD1-29F4-AEB0-8DA7283ED932}"/>
                  </a:ext>
                </a:extLst>
              </p:cNvPr>
              <p:cNvPicPr/>
              <p:nvPr/>
            </p:nvPicPr>
            <p:blipFill>
              <a:blip r:embed="rId27"/>
              <a:stretch>
                <a:fillRect/>
              </a:stretch>
            </p:blipFill>
            <p:spPr>
              <a:xfrm>
                <a:off x="4612651" y="5957202"/>
                <a:ext cx="80604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51" name="Ink 50">
                <a:extLst>
                  <a:ext uri="{FF2B5EF4-FFF2-40B4-BE49-F238E27FC236}">
                    <a16:creationId xmlns:a16="http://schemas.microsoft.com/office/drawing/2014/main" id="{77E696FF-8578-943B-C72E-EDACD106DC52}"/>
                  </a:ext>
                </a:extLst>
              </p14:cNvPr>
              <p14:cNvContentPartPr/>
              <p14:nvPr/>
            </p14:nvContentPartPr>
            <p14:xfrm>
              <a:off x="4602211" y="4475442"/>
              <a:ext cx="11160" cy="1474920"/>
            </p14:xfrm>
          </p:contentPart>
        </mc:Choice>
        <mc:Fallback>
          <p:pic>
            <p:nvPicPr>
              <p:cNvPr id="51" name="Ink 50">
                <a:extLst>
                  <a:ext uri="{FF2B5EF4-FFF2-40B4-BE49-F238E27FC236}">
                    <a16:creationId xmlns:a16="http://schemas.microsoft.com/office/drawing/2014/main" id="{77E696FF-8578-943B-C72E-EDACD106DC52}"/>
                  </a:ext>
                </a:extLst>
              </p:cNvPr>
              <p:cNvPicPr/>
              <p:nvPr/>
            </p:nvPicPr>
            <p:blipFill>
              <a:blip r:embed="rId29"/>
              <a:stretch>
                <a:fillRect/>
              </a:stretch>
            </p:blipFill>
            <p:spPr>
              <a:xfrm>
                <a:off x="4596091" y="4469322"/>
                <a:ext cx="23400" cy="1487160"/>
              </a:xfrm>
              <a:prstGeom prst="rect">
                <a:avLst/>
              </a:prstGeom>
            </p:spPr>
          </p:pic>
        </mc:Fallback>
      </mc:AlternateContent>
    </p:spTree>
    <p:extLst>
      <p:ext uri="{BB962C8B-B14F-4D97-AF65-F5344CB8AC3E}">
        <p14:creationId xmlns:p14="http://schemas.microsoft.com/office/powerpoint/2010/main" val="15585021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315120-0CB9-7476-D0E7-60FD9D2297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AC5DD0-8D49-F3F9-C97F-7F3EB2CB7767}"/>
              </a:ext>
            </a:extLst>
          </p:cNvPr>
          <p:cNvSpPr>
            <a:spLocks noGrp="1"/>
          </p:cNvSpPr>
          <p:nvPr>
            <p:ph type="title"/>
          </p:nvPr>
        </p:nvSpPr>
        <p:spPr/>
        <p:txBody>
          <a:bodyPr>
            <a:normAutofit/>
          </a:bodyPr>
          <a:lstStyle/>
          <a:p>
            <a:r>
              <a:rPr lang="en-US" sz="4000" dirty="0"/>
              <a:t>Design ER Diagram</a:t>
            </a:r>
          </a:p>
        </p:txBody>
      </p:sp>
      <p:sp>
        <p:nvSpPr>
          <p:cNvPr id="4" name="Rectangle 3">
            <a:extLst>
              <a:ext uri="{FF2B5EF4-FFF2-40B4-BE49-F238E27FC236}">
                <a16:creationId xmlns:a16="http://schemas.microsoft.com/office/drawing/2014/main" id="{3B675F1E-5559-17E3-A03F-E6DE76F689E7}"/>
              </a:ext>
            </a:extLst>
          </p:cNvPr>
          <p:cNvSpPr/>
          <p:nvPr/>
        </p:nvSpPr>
        <p:spPr>
          <a:xfrm>
            <a:off x="8792543" y="4577771"/>
            <a:ext cx="2006221" cy="59301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Student</a:t>
            </a:r>
            <a:endParaRPr lang="en-US" dirty="0"/>
          </a:p>
        </p:txBody>
      </p:sp>
      <p:cxnSp>
        <p:nvCxnSpPr>
          <p:cNvPr id="5" name="Straight Connector 4">
            <a:extLst>
              <a:ext uri="{FF2B5EF4-FFF2-40B4-BE49-F238E27FC236}">
                <a16:creationId xmlns:a16="http://schemas.microsoft.com/office/drawing/2014/main" id="{F34672CE-7C65-FAB5-F99A-72F9660E0321}"/>
              </a:ext>
            </a:extLst>
          </p:cNvPr>
          <p:cNvCxnSpPr>
            <a:cxnSpLocks/>
            <a:stCxn id="4" idx="0"/>
            <a:endCxn id="6" idx="4"/>
          </p:cNvCxnSpPr>
          <p:nvPr/>
        </p:nvCxnSpPr>
        <p:spPr>
          <a:xfrm flipV="1">
            <a:off x="9795654" y="3078854"/>
            <a:ext cx="0" cy="1498917"/>
          </a:xfrm>
          <a:prstGeom prst="line">
            <a:avLst/>
          </a:prstGeom>
        </p:spPr>
        <p:style>
          <a:lnRef idx="1">
            <a:schemeClr val="dk1"/>
          </a:lnRef>
          <a:fillRef idx="0">
            <a:schemeClr val="dk1"/>
          </a:fillRef>
          <a:effectRef idx="0">
            <a:schemeClr val="dk1"/>
          </a:effectRef>
          <a:fontRef idx="minor">
            <a:schemeClr val="tx1"/>
          </a:fontRef>
        </p:style>
      </p:cxnSp>
      <p:sp>
        <p:nvSpPr>
          <p:cNvPr id="6" name="Oval 5">
            <a:extLst>
              <a:ext uri="{FF2B5EF4-FFF2-40B4-BE49-F238E27FC236}">
                <a16:creationId xmlns:a16="http://schemas.microsoft.com/office/drawing/2014/main" id="{943DE499-317C-E847-8F73-1714D4872B67}"/>
              </a:ext>
            </a:extLst>
          </p:cNvPr>
          <p:cNvSpPr/>
          <p:nvPr/>
        </p:nvSpPr>
        <p:spPr>
          <a:xfrm>
            <a:off x="8690185" y="2560239"/>
            <a:ext cx="2210938" cy="5186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Name</a:t>
            </a:r>
            <a:endParaRPr lang="en-US" dirty="0"/>
          </a:p>
        </p:txBody>
      </p:sp>
      <p:cxnSp>
        <p:nvCxnSpPr>
          <p:cNvPr id="7" name="Straight Connector 6">
            <a:extLst>
              <a:ext uri="{FF2B5EF4-FFF2-40B4-BE49-F238E27FC236}">
                <a16:creationId xmlns:a16="http://schemas.microsoft.com/office/drawing/2014/main" id="{74191762-22E8-B5E0-2A8C-2456B91E8232}"/>
              </a:ext>
            </a:extLst>
          </p:cNvPr>
          <p:cNvCxnSpPr>
            <a:cxnSpLocks/>
            <a:stCxn id="4" idx="0"/>
            <a:endCxn id="26" idx="4"/>
          </p:cNvCxnSpPr>
          <p:nvPr/>
        </p:nvCxnSpPr>
        <p:spPr>
          <a:xfrm flipV="1">
            <a:off x="9795654" y="3760860"/>
            <a:ext cx="1207828" cy="816911"/>
          </a:xfrm>
          <a:prstGeom prst="line">
            <a:avLst/>
          </a:prstGeom>
        </p:spPr>
        <p:style>
          <a:lnRef idx="1">
            <a:schemeClr val="dk1"/>
          </a:lnRef>
          <a:fillRef idx="0">
            <a:schemeClr val="dk1"/>
          </a:fillRef>
          <a:effectRef idx="0">
            <a:schemeClr val="dk1"/>
          </a:effectRef>
          <a:fontRef idx="minor">
            <a:schemeClr val="tx1"/>
          </a:fontRef>
        </p:style>
      </p:cxnSp>
      <p:sp>
        <p:nvSpPr>
          <p:cNvPr id="8" name="Oval 7">
            <a:extLst>
              <a:ext uri="{FF2B5EF4-FFF2-40B4-BE49-F238E27FC236}">
                <a16:creationId xmlns:a16="http://schemas.microsoft.com/office/drawing/2014/main" id="{704E67E3-937E-E88F-7CF2-C0342CA5714D}"/>
              </a:ext>
            </a:extLst>
          </p:cNvPr>
          <p:cNvSpPr/>
          <p:nvPr/>
        </p:nvSpPr>
        <p:spPr>
          <a:xfrm>
            <a:off x="7482358" y="3235832"/>
            <a:ext cx="2210938" cy="518615"/>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u="sng" dirty="0" err="1"/>
              <a:t>Student_id</a:t>
            </a:r>
            <a:endParaRPr lang="en-US" sz="2000" u="sng" dirty="0"/>
          </a:p>
        </p:txBody>
      </p:sp>
      <p:cxnSp>
        <p:nvCxnSpPr>
          <p:cNvPr id="9" name="Straight Connector 8">
            <a:extLst>
              <a:ext uri="{FF2B5EF4-FFF2-40B4-BE49-F238E27FC236}">
                <a16:creationId xmlns:a16="http://schemas.microsoft.com/office/drawing/2014/main" id="{9FBB84C6-1D6B-66B3-AE97-7806922EF0AE}"/>
              </a:ext>
            </a:extLst>
          </p:cNvPr>
          <p:cNvCxnSpPr>
            <a:cxnSpLocks/>
            <a:stCxn id="4" idx="0"/>
            <a:endCxn id="8" idx="4"/>
          </p:cNvCxnSpPr>
          <p:nvPr/>
        </p:nvCxnSpPr>
        <p:spPr>
          <a:xfrm flipH="1" flipV="1">
            <a:off x="8587827" y="3754447"/>
            <a:ext cx="1207827" cy="823324"/>
          </a:xfrm>
          <a:prstGeom prst="line">
            <a:avLst/>
          </a:prstGeom>
        </p:spPr>
        <p:style>
          <a:lnRef idx="1">
            <a:schemeClr val="dk1"/>
          </a:lnRef>
          <a:fillRef idx="0">
            <a:schemeClr val="dk1"/>
          </a:fillRef>
          <a:effectRef idx="0">
            <a:schemeClr val="dk1"/>
          </a:effectRef>
          <a:fontRef idx="minor">
            <a:schemeClr val="tx1"/>
          </a:fontRef>
        </p:style>
      </p:cxnSp>
      <p:sp>
        <p:nvSpPr>
          <p:cNvPr id="11" name="Oval 10">
            <a:extLst>
              <a:ext uri="{FF2B5EF4-FFF2-40B4-BE49-F238E27FC236}">
                <a16:creationId xmlns:a16="http://schemas.microsoft.com/office/drawing/2014/main" id="{96A433E8-97B3-C6F7-E427-4A3182F5C5E7}"/>
              </a:ext>
            </a:extLst>
          </p:cNvPr>
          <p:cNvSpPr/>
          <p:nvPr/>
        </p:nvSpPr>
        <p:spPr>
          <a:xfrm>
            <a:off x="8199267" y="1964361"/>
            <a:ext cx="1607017" cy="37533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FName</a:t>
            </a:r>
            <a:endParaRPr lang="en-US" dirty="0"/>
          </a:p>
        </p:txBody>
      </p:sp>
      <p:sp>
        <p:nvSpPr>
          <p:cNvPr id="12" name="Oval 11">
            <a:extLst>
              <a:ext uri="{FF2B5EF4-FFF2-40B4-BE49-F238E27FC236}">
                <a16:creationId xmlns:a16="http://schemas.microsoft.com/office/drawing/2014/main" id="{1E146712-B880-EE38-7381-63F384DCECFE}"/>
              </a:ext>
            </a:extLst>
          </p:cNvPr>
          <p:cNvSpPr/>
          <p:nvPr/>
        </p:nvSpPr>
        <p:spPr>
          <a:xfrm>
            <a:off x="9898013" y="1964361"/>
            <a:ext cx="1607017" cy="37533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err="1"/>
              <a:t>LName</a:t>
            </a:r>
            <a:endParaRPr lang="en-US" dirty="0"/>
          </a:p>
        </p:txBody>
      </p:sp>
      <p:cxnSp>
        <p:nvCxnSpPr>
          <p:cNvPr id="13" name="Straight Connector 12">
            <a:extLst>
              <a:ext uri="{FF2B5EF4-FFF2-40B4-BE49-F238E27FC236}">
                <a16:creationId xmlns:a16="http://schemas.microsoft.com/office/drawing/2014/main" id="{0D6209E6-DFD2-87B0-61D5-FB68AF869A27}"/>
              </a:ext>
            </a:extLst>
          </p:cNvPr>
          <p:cNvCxnSpPr>
            <a:cxnSpLocks/>
            <a:stCxn id="6" idx="0"/>
            <a:endCxn id="12" idx="4"/>
          </p:cNvCxnSpPr>
          <p:nvPr/>
        </p:nvCxnSpPr>
        <p:spPr>
          <a:xfrm flipV="1">
            <a:off x="9795654" y="2339694"/>
            <a:ext cx="905868" cy="220545"/>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E8A24AF-A7C0-1D98-1FBF-DA030AE72114}"/>
              </a:ext>
            </a:extLst>
          </p:cNvPr>
          <p:cNvCxnSpPr>
            <a:cxnSpLocks/>
            <a:stCxn id="11" idx="4"/>
            <a:endCxn id="6" idx="0"/>
          </p:cNvCxnSpPr>
          <p:nvPr/>
        </p:nvCxnSpPr>
        <p:spPr>
          <a:xfrm>
            <a:off x="9002776" y="2339694"/>
            <a:ext cx="792878" cy="220545"/>
          </a:xfrm>
          <a:prstGeom prst="line">
            <a:avLst/>
          </a:prstGeom>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a16="http://schemas.microsoft.com/office/drawing/2014/main" id="{F5C8FFC7-FF7D-8C3B-CB35-57954A866B8A}"/>
              </a:ext>
            </a:extLst>
          </p:cNvPr>
          <p:cNvSpPr/>
          <p:nvPr/>
        </p:nvSpPr>
        <p:spPr>
          <a:xfrm>
            <a:off x="9898013" y="5456929"/>
            <a:ext cx="2210938" cy="518615"/>
          </a:xfrm>
          <a:prstGeom prst="ellipse">
            <a:avLst/>
          </a:prstGeom>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age</a:t>
            </a:r>
            <a:endParaRPr lang="en-US" dirty="0"/>
          </a:p>
        </p:txBody>
      </p:sp>
      <p:cxnSp>
        <p:nvCxnSpPr>
          <p:cNvPr id="19" name="Straight Connector 18">
            <a:extLst>
              <a:ext uri="{FF2B5EF4-FFF2-40B4-BE49-F238E27FC236}">
                <a16:creationId xmlns:a16="http://schemas.microsoft.com/office/drawing/2014/main" id="{2382F4BF-AC68-B5C5-B606-DCFB3E29E412}"/>
              </a:ext>
            </a:extLst>
          </p:cNvPr>
          <p:cNvCxnSpPr>
            <a:cxnSpLocks/>
            <a:stCxn id="18" idx="0"/>
            <a:endCxn id="4" idx="2"/>
          </p:cNvCxnSpPr>
          <p:nvPr/>
        </p:nvCxnSpPr>
        <p:spPr>
          <a:xfrm flipH="1" flipV="1">
            <a:off x="9795654" y="5170788"/>
            <a:ext cx="1207828" cy="286141"/>
          </a:xfrm>
          <a:prstGeom prst="line">
            <a:avLst/>
          </a:prstGeom>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47253A3-1CEC-6187-69A4-EA14E024694F}"/>
              </a:ext>
            </a:extLst>
          </p:cNvPr>
          <p:cNvSpPr/>
          <p:nvPr/>
        </p:nvSpPr>
        <p:spPr>
          <a:xfrm>
            <a:off x="3359448" y="4577772"/>
            <a:ext cx="2006221" cy="59301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Department</a:t>
            </a:r>
            <a:endParaRPr lang="en-US" dirty="0"/>
          </a:p>
        </p:txBody>
      </p:sp>
      <p:sp>
        <p:nvSpPr>
          <p:cNvPr id="21" name="Oval 20">
            <a:extLst>
              <a:ext uri="{FF2B5EF4-FFF2-40B4-BE49-F238E27FC236}">
                <a16:creationId xmlns:a16="http://schemas.microsoft.com/office/drawing/2014/main" id="{51D942A5-5F20-1FA4-072E-25C96900AFC8}"/>
              </a:ext>
            </a:extLst>
          </p:cNvPr>
          <p:cNvSpPr/>
          <p:nvPr/>
        </p:nvSpPr>
        <p:spPr>
          <a:xfrm>
            <a:off x="535024" y="3596067"/>
            <a:ext cx="2210938" cy="5186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u="sng" dirty="0" err="1"/>
              <a:t>Dept_id</a:t>
            </a:r>
            <a:endParaRPr lang="en-US" u="sng" dirty="0"/>
          </a:p>
        </p:txBody>
      </p:sp>
      <p:cxnSp>
        <p:nvCxnSpPr>
          <p:cNvPr id="22" name="Straight Connector 21">
            <a:extLst>
              <a:ext uri="{FF2B5EF4-FFF2-40B4-BE49-F238E27FC236}">
                <a16:creationId xmlns:a16="http://schemas.microsoft.com/office/drawing/2014/main" id="{51D9EAA4-EA5E-A9DB-A4CC-9739D9B91F57}"/>
              </a:ext>
            </a:extLst>
          </p:cNvPr>
          <p:cNvCxnSpPr>
            <a:cxnSpLocks/>
            <a:stCxn id="20" idx="1"/>
            <a:endCxn id="21" idx="6"/>
          </p:cNvCxnSpPr>
          <p:nvPr/>
        </p:nvCxnSpPr>
        <p:spPr>
          <a:xfrm flipH="1" flipV="1">
            <a:off x="2745962" y="3855375"/>
            <a:ext cx="613486" cy="1018906"/>
          </a:xfrm>
          <a:prstGeom prst="line">
            <a:avLst/>
          </a:prstGeom>
        </p:spPr>
        <p:style>
          <a:lnRef idx="1">
            <a:schemeClr val="dk1"/>
          </a:lnRef>
          <a:fillRef idx="0">
            <a:schemeClr val="dk1"/>
          </a:fillRef>
          <a:effectRef idx="0">
            <a:schemeClr val="dk1"/>
          </a:effectRef>
          <a:fontRef idx="minor">
            <a:schemeClr val="tx1"/>
          </a:fontRef>
        </p:style>
      </p:cxnSp>
      <p:sp>
        <p:nvSpPr>
          <p:cNvPr id="23" name="Diamond 22">
            <a:extLst>
              <a:ext uri="{FF2B5EF4-FFF2-40B4-BE49-F238E27FC236}">
                <a16:creationId xmlns:a16="http://schemas.microsoft.com/office/drawing/2014/main" id="{E902D45D-218C-0885-6953-562116678107}"/>
              </a:ext>
            </a:extLst>
          </p:cNvPr>
          <p:cNvSpPr/>
          <p:nvPr/>
        </p:nvSpPr>
        <p:spPr>
          <a:xfrm>
            <a:off x="6552189" y="4490256"/>
            <a:ext cx="1498395" cy="757368"/>
          </a:xfrm>
          <a:prstGeom prst="diamond">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has</a:t>
            </a:r>
            <a:endParaRPr lang="en-US" dirty="0"/>
          </a:p>
        </p:txBody>
      </p:sp>
      <p:cxnSp>
        <p:nvCxnSpPr>
          <p:cNvPr id="24" name="Straight Connector 23">
            <a:extLst>
              <a:ext uri="{FF2B5EF4-FFF2-40B4-BE49-F238E27FC236}">
                <a16:creationId xmlns:a16="http://schemas.microsoft.com/office/drawing/2014/main" id="{3F11789A-0733-DF1E-86C2-BA7B9544D79E}"/>
              </a:ext>
            </a:extLst>
          </p:cNvPr>
          <p:cNvCxnSpPr>
            <a:cxnSpLocks/>
            <a:stCxn id="23" idx="1"/>
            <a:endCxn id="20" idx="3"/>
          </p:cNvCxnSpPr>
          <p:nvPr/>
        </p:nvCxnSpPr>
        <p:spPr>
          <a:xfrm flipH="1">
            <a:off x="5365669" y="4868940"/>
            <a:ext cx="1186520" cy="5341"/>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5E4A670D-E0E9-2C1C-24E5-D326AB19AA12}"/>
              </a:ext>
            </a:extLst>
          </p:cNvPr>
          <p:cNvCxnSpPr>
            <a:cxnSpLocks/>
            <a:stCxn id="4" idx="1"/>
            <a:endCxn id="23" idx="3"/>
          </p:cNvCxnSpPr>
          <p:nvPr/>
        </p:nvCxnSpPr>
        <p:spPr>
          <a:xfrm flipH="1" flipV="1">
            <a:off x="8050584" y="4868940"/>
            <a:ext cx="741959" cy="5340"/>
          </a:xfrm>
          <a:prstGeom prst="line">
            <a:avLst/>
          </a:prstGeom>
        </p:spPr>
        <p:style>
          <a:lnRef idx="1">
            <a:schemeClr val="dk1"/>
          </a:lnRef>
          <a:fillRef idx="0">
            <a:schemeClr val="dk1"/>
          </a:fillRef>
          <a:effectRef idx="0">
            <a:schemeClr val="dk1"/>
          </a:effectRef>
          <a:fontRef idx="minor">
            <a:schemeClr val="tx1"/>
          </a:fontRef>
        </p:style>
      </p:cxnSp>
      <p:sp>
        <p:nvSpPr>
          <p:cNvPr id="26" name="Oval 25">
            <a:extLst>
              <a:ext uri="{FF2B5EF4-FFF2-40B4-BE49-F238E27FC236}">
                <a16:creationId xmlns:a16="http://schemas.microsoft.com/office/drawing/2014/main" id="{B28117D2-5C28-7097-B6F1-94D60F4E08DB}"/>
              </a:ext>
            </a:extLst>
          </p:cNvPr>
          <p:cNvSpPr/>
          <p:nvPr/>
        </p:nvSpPr>
        <p:spPr>
          <a:xfrm>
            <a:off x="9898013" y="3242245"/>
            <a:ext cx="2210938" cy="5186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err="1"/>
              <a:t>Birth_date</a:t>
            </a:r>
            <a:endParaRPr lang="en-US" dirty="0"/>
          </a:p>
        </p:txBody>
      </p:sp>
      <p:cxnSp>
        <p:nvCxnSpPr>
          <p:cNvPr id="27" name="Straight Connector 26">
            <a:extLst>
              <a:ext uri="{FF2B5EF4-FFF2-40B4-BE49-F238E27FC236}">
                <a16:creationId xmlns:a16="http://schemas.microsoft.com/office/drawing/2014/main" id="{5A1DB1FA-6295-B51F-20D3-0B5C34E7CD48}"/>
              </a:ext>
            </a:extLst>
          </p:cNvPr>
          <p:cNvCxnSpPr>
            <a:cxnSpLocks/>
          </p:cNvCxnSpPr>
          <p:nvPr/>
        </p:nvCxnSpPr>
        <p:spPr>
          <a:xfrm flipH="1">
            <a:off x="5365668" y="4953105"/>
            <a:ext cx="1303079" cy="0"/>
          </a:xfrm>
          <a:prstGeom prst="line">
            <a:avLst/>
          </a:prstGeom>
        </p:spPr>
        <p:style>
          <a:lnRef idx="1">
            <a:schemeClr val="dk1"/>
          </a:lnRef>
          <a:fillRef idx="0">
            <a:schemeClr val="dk1"/>
          </a:fillRef>
          <a:effectRef idx="0">
            <a:schemeClr val="dk1"/>
          </a:effectRef>
          <a:fontRef idx="minor">
            <a:schemeClr val="tx1"/>
          </a:fontRef>
        </p:style>
      </p:cxnSp>
      <p:sp>
        <p:nvSpPr>
          <p:cNvPr id="30" name="Oval 29">
            <a:extLst>
              <a:ext uri="{FF2B5EF4-FFF2-40B4-BE49-F238E27FC236}">
                <a16:creationId xmlns:a16="http://schemas.microsoft.com/office/drawing/2014/main" id="{5D2B2668-B886-2EE1-8377-6A50C44395FB}"/>
              </a:ext>
            </a:extLst>
          </p:cNvPr>
          <p:cNvSpPr/>
          <p:nvPr/>
        </p:nvSpPr>
        <p:spPr>
          <a:xfrm>
            <a:off x="5738916" y="3901282"/>
            <a:ext cx="1562471" cy="5014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Grade</a:t>
            </a:r>
            <a:endParaRPr lang="en-US" dirty="0"/>
          </a:p>
        </p:txBody>
      </p:sp>
      <p:cxnSp>
        <p:nvCxnSpPr>
          <p:cNvPr id="31" name="Straight Connector 30">
            <a:extLst>
              <a:ext uri="{FF2B5EF4-FFF2-40B4-BE49-F238E27FC236}">
                <a16:creationId xmlns:a16="http://schemas.microsoft.com/office/drawing/2014/main" id="{707F9DF4-33D2-E4C3-A9F3-FAD78DC87205}"/>
              </a:ext>
            </a:extLst>
          </p:cNvPr>
          <p:cNvCxnSpPr>
            <a:cxnSpLocks/>
            <a:stCxn id="23" idx="0"/>
            <a:endCxn id="30" idx="6"/>
          </p:cNvCxnSpPr>
          <p:nvPr/>
        </p:nvCxnSpPr>
        <p:spPr>
          <a:xfrm flipV="1">
            <a:off x="7301387" y="4152011"/>
            <a:ext cx="0" cy="338245"/>
          </a:xfrm>
          <a:prstGeom prst="line">
            <a:avLst/>
          </a:prstGeom>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0EB6A629-E710-2C5C-3CE6-88517B23C7CA}"/>
              </a:ext>
            </a:extLst>
          </p:cNvPr>
          <p:cNvSpPr txBox="1"/>
          <p:nvPr/>
        </p:nvSpPr>
        <p:spPr>
          <a:xfrm>
            <a:off x="4376965" y="4281341"/>
            <a:ext cx="384611" cy="369332"/>
          </a:xfrm>
          <a:prstGeom prst="rect">
            <a:avLst/>
          </a:prstGeom>
          <a:noFill/>
        </p:spPr>
        <p:txBody>
          <a:bodyPr wrap="square" rtlCol="0">
            <a:spAutoFit/>
          </a:bodyPr>
          <a:lstStyle/>
          <a:p>
            <a:r>
              <a:rPr lang="en-US" dirty="0"/>
              <a:t>M</a:t>
            </a:r>
          </a:p>
        </p:txBody>
      </p:sp>
      <p:sp>
        <p:nvSpPr>
          <p:cNvPr id="33" name="TextBox 32">
            <a:extLst>
              <a:ext uri="{FF2B5EF4-FFF2-40B4-BE49-F238E27FC236}">
                <a16:creationId xmlns:a16="http://schemas.microsoft.com/office/drawing/2014/main" id="{85926ABB-E364-399B-0C21-8C9AEF3563E1}"/>
              </a:ext>
            </a:extLst>
          </p:cNvPr>
          <p:cNvSpPr txBox="1"/>
          <p:nvPr/>
        </p:nvSpPr>
        <p:spPr>
          <a:xfrm>
            <a:off x="4423022" y="3329220"/>
            <a:ext cx="338554" cy="369332"/>
          </a:xfrm>
          <a:prstGeom prst="rect">
            <a:avLst/>
          </a:prstGeom>
          <a:noFill/>
        </p:spPr>
        <p:txBody>
          <a:bodyPr wrap="none" rtlCol="0">
            <a:spAutoFit/>
          </a:bodyPr>
          <a:lstStyle/>
          <a:p>
            <a:r>
              <a:rPr lang="en-US" dirty="0"/>
              <a:t>N</a:t>
            </a:r>
          </a:p>
        </p:txBody>
      </p:sp>
      <p:sp>
        <p:nvSpPr>
          <p:cNvPr id="34" name="Oval 33">
            <a:extLst>
              <a:ext uri="{FF2B5EF4-FFF2-40B4-BE49-F238E27FC236}">
                <a16:creationId xmlns:a16="http://schemas.microsoft.com/office/drawing/2014/main" id="{76508DA8-0326-2820-18B9-5FA8ACBC7618}"/>
              </a:ext>
            </a:extLst>
          </p:cNvPr>
          <p:cNvSpPr/>
          <p:nvPr/>
        </p:nvSpPr>
        <p:spPr>
          <a:xfrm>
            <a:off x="2674232" y="1884574"/>
            <a:ext cx="1794291" cy="36005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u="sng" dirty="0" err="1"/>
              <a:t>Service_id</a:t>
            </a:r>
            <a:endParaRPr lang="en-US" u="sng" dirty="0"/>
          </a:p>
        </p:txBody>
      </p:sp>
      <p:sp>
        <p:nvSpPr>
          <p:cNvPr id="35" name="Rectangle 34">
            <a:extLst>
              <a:ext uri="{FF2B5EF4-FFF2-40B4-BE49-F238E27FC236}">
                <a16:creationId xmlns:a16="http://schemas.microsoft.com/office/drawing/2014/main" id="{3CF5EC9F-E5C8-6CA6-28BD-26C44E876315}"/>
              </a:ext>
            </a:extLst>
          </p:cNvPr>
          <p:cNvSpPr/>
          <p:nvPr/>
        </p:nvSpPr>
        <p:spPr>
          <a:xfrm>
            <a:off x="3359447" y="2747787"/>
            <a:ext cx="2006221" cy="593017"/>
          </a:xfrm>
          <a:prstGeom prst="rect">
            <a:avLst/>
          </a:prstGeom>
          <a:ln>
            <a:solidFill>
              <a:schemeClr val="tx2"/>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Exam</a:t>
            </a:r>
            <a:endParaRPr lang="en-US" dirty="0"/>
          </a:p>
        </p:txBody>
      </p:sp>
      <p:cxnSp>
        <p:nvCxnSpPr>
          <p:cNvPr id="36" name="Straight Connector 35">
            <a:extLst>
              <a:ext uri="{FF2B5EF4-FFF2-40B4-BE49-F238E27FC236}">
                <a16:creationId xmlns:a16="http://schemas.microsoft.com/office/drawing/2014/main" id="{FD264212-C5DE-65DB-9DA4-CD6A327C7ED7}"/>
              </a:ext>
            </a:extLst>
          </p:cNvPr>
          <p:cNvCxnSpPr>
            <a:cxnSpLocks/>
            <a:stCxn id="35" idx="0"/>
            <a:endCxn id="34" idx="4"/>
          </p:cNvCxnSpPr>
          <p:nvPr/>
        </p:nvCxnSpPr>
        <p:spPr>
          <a:xfrm flipH="1" flipV="1">
            <a:off x="3571378" y="2244631"/>
            <a:ext cx="791180" cy="503156"/>
          </a:xfrm>
          <a:prstGeom prst="line">
            <a:avLst/>
          </a:prstGeom>
        </p:spPr>
        <p:style>
          <a:lnRef idx="1">
            <a:schemeClr val="dk1"/>
          </a:lnRef>
          <a:fillRef idx="0">
            <a:schemeClr val="dk1"/>
          </a:fillRef>
          <a:effectRef idx="0">
            <a:schemeClr val="dk1"/>
          </a:effectRef>
          <a:fontRef idx="minor">
            <a:schemeClr val="tx1"/>
          </a:fontRef>
        </p:style>
      </p:cxnSp>
      <p:sp>
        <p:nvSpPr>
          <p:cNvPr id="37" name="Rectangle 36">
            <a:extLst>
              <a:ext uri="{FF2B5EF4-FFF2-40B4-BE49-F238E27FC236}">
                <a16:creationId xmlns:a16="http://schemas.microsoft.com/office/drawing/2014/main" id="{FBA1B1DB-E652-6795-D227-743777944781}"/>
              </a:ext>
            </a:extLst>
          </p:cNvPr>
          <p:cNvSpPr/>
          <p:nvPr/>
        </p:nvSpPr>
        <p:spPr>
          <a:xfrm>
            <a:off x="3414565" y="2805226"/>
            <a:ext cx="1889530" cy="478444"/>
          </a:xfrm>
          <a:prstGeom prst="rect">
            <a:avLst/>
          </a:prstGeom>
          <a:ln>
            <a:solidFill>
              <a:schemeClr val="tx2"/>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Service</a:t>
            </a:r>
            <a:endParaRPr lang="en-US" dirty="0"/>
          </a:p>
        </p:txBody>
      </p:sp>
      <p:cxnSp>
        <p:nvCxnSpPr>
          <p:cNvPr id="38" name="Straight Connector 37">
            <a:extLst>
              <a:ext uri="{FF2B5EF4-FFF2-40B4-BE49-F238E27FC236}">
                <a16:creationId xmlns:a16="http://schemas.microsoft.com/office/drawing/2014/main" id="{5CB1C7CB-B3AE-2695-1403-2B47FF14F9C8}"/>
              </a:ext>
            </a:extLst>
          </p:cNvPr>
          <p:cNvCxnSpPr>
            <a:cxnSpLocks/>
            <a:stCxn id="39" idx="0"/>
            <a:endCxn id="35" idx="2"/>
          </p:cNvCxnSpPr>
          <p:nvPr/>
        </p:nvCxnSpPr>
        <p:spPr>
          <a:xfrm flipV="1">
            <a:off x="4359505" y="3340804"/>
            <a:ext cx="3053" cy="308672"/>
          </a:xfrm>
          <a:prstGeom prst="line">
            <a:avLst/>
          </a:prstGeom>
        </p:spPr>
        <p:style>
          <a:lnRef idx="1">
            <a:schemeClr val="dk1"/>
          </a:lnRef>
          <a:fillRef idx="0">
            <a:schemeClr val="dk1"/>
          </a:fillRef>
          <a:effectRef idx="0">
            <a:schemeClr val="dk1"/>
          </a:effectRef>
          <a:fontRef idx="minor">
            <a:schemeClr val="tx1"/>
          </a:fontRef>
        </p:style>
      </p:cxnSp>
      <p:sp>
        <p:nvSpPr>
          <p:cNvPr id="39" name="Diamond 38">
            <a:extLst>
              <a:ext uri="{FF2B5EF4-FFF2-40B4-BE49-F238E27FC236}">
                <a16:creationId xmlns:a16="http://schemas.microsoft.com/office/drawing/2014/main" id="{5AFB68E6-2ABF-9811-0CE8-FAE806622833}"/>
              </a:ext>
            </a:extLst>
          </p:cNvPr>
          <p:cNvSpPr/>
          <p:nvPr/>
        </p:nvSpPr>
        <p:spPr>
          <a:xfrm>
            <a:off x="3206007" y="3649476"/>
            <a:ext cx="2306996" cy="753264"/>
          </a:xfrm>
          <a:prstGeom prst="diamond">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Has</a:t>
            </a:r>
            <a:endParaRPr lang="en-US" dirty="0"/>
          </a:p>
        </p:txBody>
      </p:sp>
      <p:sp>
        <p:nvSpPr>
          <p:cNvPr id="40" name="Diamond 39">
            <a:extLst>
              <a:ext uri="{FF2B5EF4-FFF2-40B4-BE49-F238E27FC236}">
                <a16:creationId xmlns:a16="http://schemas.microsoft.com/office/drawing/2014/main" id="{4D0EAC34-70E0-BE41-8D8D-3D9BAB883DCC}"/>
              </a:ext>
            </a:extLst>
          </p:cNvPr>
          <p:cNvSpPr/>
          <p:nvPr/>
        </p:nvSpPr>
        <p:spPr>
          <a:xfrm>
            <a:off x="3410614" y="3729820"/>
            <a:ext cx="1912027" cy="607267"/>
          </a:xfrm>
          <a:prstGeom prst="diamond">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41" name="Straight Connector 40">
            <a:extLst>
              <a:ext uri="{FF2B5EF4-FFF2-40B4-BE49-F238E27FC236}">
                <a16:creationId xmlns:a16="http://schemas.microsoft.com/office/drawing/2014/main" id="{8D02D48A-7856-7BBC-C8D1-E545A2D3E75E}"/>
              </a:ext>
            </a:extLst>
          </p:cNvPr>
          <p:cNvCxnSpPr>
            <a:cxnSpLocks/>
            <a:stCxn id="20" idx="0"/>
            <a:endCxn id="39" idx="2"/>
          </p:cNvCxnSpPr>
          <p:nvPr/>
        </p:nvCxnSpPr>
        <p:spPr>
          <a:xfrm flipH="1" flipV="1">
            <a:off x="4359505" y="4402740"/>
            <a:ext cx="3054" cy="175032"/>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D77EFDE9-4D58-87AE-C36A-8D85805D2534}"/>
              </a:ext>
            </a:extLst>
          </p:cNvPr>
          <p:cNvCxnSpPr>
            <a:cxnSpLocks/>
          </p:cNvCxnSpPr>
          <p:nvPr/>
        </p:nvCxnSpPr>
        <p:spPr>
          <a:xfrm flipV="1">
            <a:off x="4425695" y="3349323"/>
            <a:ext cx="0" cy="331370"/>
          </a:xfrm>
          <a:prstGeom prst="line">
            <a:avLst/>
          </a:prstGeom>
        </p:spPr>
        <p:style>
          <a:lnRef idx="1">
            <a:schemeClr val="dk1"/>
          </a:lnRef>
          <a:fillRef idx="0">
            <a:schemeClr val="dk1"/>
          </a:fillRef>
          <a:effectRef idx="0">
            <a:schemeClr val="dk1"/>
          </a:effectRef>
          <a:fontRef idx="minor">
            <a:schemeClr val="tx1"/>
          </a:fontRef>
        </p:style>
      </p:cxnSp>
      <p:sp>
        <p:nvSpPr>
          <p:cNvPr id="58" name="Oval 57">
            <a:extLst>
              <a:ext uri="{FF2B5EF4-FFF2-40B4-BE49-F238E27FC236}">
                <a16:creationId xmlns:a16="http://schemas.microsoft.com/office/drawing/2014/main" id="{2D641026-7F82-2819-D3C2-BA4D4717B548}"/>
              </a:ext>
            </a:extLst>
          </p:cNvPr>
          <p:cNvSpPr/>
          <p:nvPr/>
        </p:nvSpPr>
        <p:spPr>
          <a:xfrm>
            <a:off x="4585674" y="1872986"/>
            <a:ext cx="2286466" cy="37164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u="sng" dirty="0" err="1"/>
              <a:t>Service_name</a:t>
            </a:r>
            <a:endParaRPr lang="en-US" u="sng" dirty="0"/>
          </a:p>
        </p:txBody>
      </p:sp>
      <p:cxnSp>
        <p:nvCxnSpPr>
          <p:cNvPr id="59" name="Straight Connector 58">
            <a:extLst>
              <a:ext uri="{FF2B5EF4-FFF2-40B4-BE49-F238E27FC236}">
                <a16:creationId xmlns:a16="http://schemas.microsoft.com/office/drawing/2014/main" id="{9BC557C2-F13F-7E7D-CAA4-7A4C14040D44}"/>
              </a:ext>
            </a:extLst>
          </p:cNvPr>
          <p:cNvCxnSpPr>
            <a:cxnSpLocks/>
            <a:stCxn id="58" idx="4"/>
            <a:endCxn id="35" idx="0"/>
          </p:cNvCxnSpPr>
          <p:nvPr/>
        </p:nvCxnSpPr>
        <p:spPr>
          <a:xfrm flipH="1">
            <a:off x="4362558" y="2244631"/>
            <a:ext cx="1366349" cy="503156"/>
          </a:xfrm>
          <a:prstGeom prst="line">
            <a:avLst/>
          </a:prstGeom>
        </p:spPr>
        <p:style>
          <a:lnRef idx="1">
            <a:schemeClr val="dk1"/>
          </a:lnRef>
          <a:fillRef idx="0">
            <a:schemeClr val="dk1"/>
          </a:fillRef>
          <a:effectRef idx="0">
            <a:schemeClr val="dk1"/>
          </a:effectRef>
          <a:fontRef idx="minor">
            <a:schemeClr val="tx1"/>
          </a:fontRef>
        </p:style>
      </p:cxnSp>
      <p:sp>
        <p:nvSpPr>
          <p:cNvPr id="70" name="Oval 69">
            <a:extLst>
              <a:ext uri="{FF2B5EF4-FFF2-40B4-BE49-F238E27FC236}">
                <a16:creationId xmlns:a16="http://schemas.microsoft.com/office/drawing/2014/main" id="{48B2C525-DEA5-BD92-5806-D0D22C1838B5}"/>
              </a:ext>
            </a:extLst>
          </p:cNvPr>
          <p:cNvSpPr/>
          <p:nvPr/>
        </p:nvSpPr>
        <p:spPr>
          <a:xfrm>
            <a:off x="520728" y="4212702"/>
            <a:ext cx="2210938" cy="5186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u="sng" dirty="0" err="1"/>
              <a:t>Dept_name</a:t>
            </a:r>
            <a:endParaRPr lang="en-US" u="sng" dirty="0"/>
          </a:p>
        </p:txBody>
      </p:sp>
      <p:cxnSp>
        <p:nvCxnSpPr>
          <p:cNvPr id="71" name="Straight Connector 70">
            <a:extLst>
              <a:ext uri="{FF2B5EF4-FFF2-40B4-BE49-F238E27FC236}">
                <a16:creationId xmlns:a16="http://schemas.microsoft.com/office/drawing/2014/main" id="{F0ACE1F2-48CD-48EC-A842-CFEA87E04E1D}"/>
              </a:ext>
            </a:extLst>
          </p:cNvPr>
          <p:cNvCxnSpPr>
            <a:cxnSpLocks/>
            <a:stCxn id="20" idx="1"/>
            <a:endCxn id="70" idx="6"/>
          </p:cNvCxnSpPr>
          <p:nvPr/>
        </p:nvCxnSpPr>
        <p:spPr>
          <a:xfrm flipH="1" flipV="1">
            <a:off x="2731666" y="4472010"/>
            <a:ext cx="627782" cy="402271"/>
          </a:xfrm>
          <a:prstGeom prst="line">
            <a:avLst/>
          </a:prstGeom>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784A6882-AC05-F0D0-406D-B2AFF5CC984D}"/>
              </a:ext>
            </a:extLst>
          </p:cNvPr>
          <p:cNvCxnSpPr>
            <a:cxnSpLocks/>
          </p:cNvCxnSpPr>
          <p:nvPr/>
        </p:nvCxnSpPr>
        <p:spPr>
          <a:xfrm flipH="1">
            <a:off x="7916091" y="4953105"/>
            <a:ext cx="876452" cy="0"/>
          </a:xfrm>
          <a:prstGeom prst="line">
            <a:avLst/>
          </a:prstGeom>
        </p:spPr>
        <p:style>
          <a:lnRef idx="1">
            <a:schemeClr val="dk1"/>
          </a:lnRef>
          <a:fillRef idx="0">
            <a:schemeClr val="dk1"/>
          </a:fillRef>
          <a:effectRef idx="0">
            <a:schemeClr val="dk1"/>
          </a:effectRef>
          <a:fontRef idx="minor">
            <a:schemeClr val="tx1"/>
          </a:fontRef>
        </p:style>
      </p:cxnSp>
      <p:sp>
        <p:nvSpPr>
          <p:cNvPr id="95" name="TextBox 94">
            <a:extLst>
              <a:ext uri="{FF2B5EF4-FFF2-40B4-BE49-F238E27FC236}">
                <a16:creationId xmlns:a16="http://schemas.microsoft.com/office/drawing/2014/main" id="{0CD32995-180F-AB1A-F484-AB69D8663A8F}"/>
              </a:ext>
            </a:extLst>
          </p:cNvPr>
          <p:cNvSpPr txBox="1"/>
          <p:nvPr/>
        </p:nvSpPr>
        <p:spPr>
          <a:xfrm>
            <a:off x="6149505" y="4546232"/>
            <a:ext cx="311304" cy="369332"/>
          </a:xfrm>
          <a:prstGeom prst="rect">
            <a:avLst/>
          </a:prstGeom>
          <a:noFill/>
        </p:spPr>
        <p:txBody>
          <a:bodyPr wrap="none" rtlCol="0">
            <a:spAutoFit/>
          </a:bodyPr>
          <a:lstStyle/>
          <a:p>
            <a:r>
              <a:rPr lang="en-US" dirty="0"/>
              <a:t>1</a:t>
            </a:r>
          </a:p>
        </p:txBody>
      </p:sp>
      <p:sp>
        <p:nvSpPr>
          <p:cNvPr id="96" name="TextBox 95">
            <a:extLst>
              <a:ext uri="{FF2B5EF4-FFF2-40B4-BE49-F238E27FC236}">
                <a16:creationId xmlns:a16="http://schemas.microsoft.com/office/drawing/2014/main" id="{E2F5E9BF-8652-40D7-2CFC-CCED7AB39D0A}"/>
              </a:ext>
            </a:extLst>
          </p:cNvPr>
          <p:cNvSpPr txBox="1"/>
          <p:nvPr/>
        </p:nvSpPr>
        <p:spPr>
          <a:xfrm>
            <a:off x="8035987" y="4536387"/>
            <a:ext cx="338554" cy="369332"/>
          </a:xfrm>
          <a:prstGeom prst="rect">
            <a:avLst/>
          </a:prstGeom>
          <a:noFill/>
        </p:spPr>
        <p:txBody>
          <a:bodyPr wrap="none" rtlCol="0">
            <a:spAutoFit/>
          </a:bodyPr>
          <a:lstStyle/>
          <a:p>
            <a:r>
              <a:rPr lang="en-US" dirty="0"/>
              <a:t>N</a:t>
            </a:r>
          </a:p>
        </p:txBody>
      </p:sp>
      <p:sp>
        <p:nvSpPr>
          <p:cNvPr id="99" name="Rectangle 98">
            <a:extLst>
              <a:ext uri="{FF2B5EF4-FFF2-40B4-BE49-F238E27FC236}">
                <a16:creationId xmlns:a16="http://schemas.microsoft.com/office/drawing/2014/main" id="{9501789B-2544-838B-C9F9-923518F8834D}"/>
              </a:ext>
            </a:extLst>
          </p:cNvPr>
          <p:cNvSpPr/>
          <p:nvPr/>
        </p:nvSpPr>
        <p:spPr>
          <a:xfrm>
            <a:off x="3345864" y="6126537"/>
            <a:ext cx="2006221" cy="59301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Instructor</a:t>
            </a:r>
            <a:endParaRPr lang="en-US" dirty="0"/>
          </a:p>
        </p:txBody>
      </p:sp>
      <p:cxnSp>
        <p:nvCxnSpPr>
          <p:cNvPr id="102" name="Straight Connector 101">
            <a:extLst>
              <a:ext uri="{FF2B5EF4-FFF2-40B4-BE49-F238E27FC236}">
                <a16:creationId xmlns:a16="http://schemas.microsoft.com/office/drawing/2014/main" id="{7E7046E7-CC9C-D629-F422-8B114DD2A848}"/>
              </a:ext>
            </a:extLst>
          </p:cNvPr>
          <p:cNvCxnSpPr>
            <a:cxnSpLocks/>
            <a:stCxn id="105" idx="0"/>
            <a:endCxn id="20" idx="2"/>
          </p:cNvCxnSpPr>
          <p:nvPr/>
        </p:nvCxnSpPr>
        <p:spPr>
          <a:xfrm flipV="1">
            <a:off x="3773051" y="5170789"/>
            <a:ext cx="589508" cy="206777"/>
          </a:xfrm>
          <a:prstGeom prst="line">
            <a:avLst/>
          </a:prstGeom>
        </p:spPr>
        <p:style>
          <a:lnRef idx="1">
            <a:schemeClr val="dk1"/>
          </a:lnRef>
          <a:fillRef idx="0">
            <a:schemeClr val="dk1"/>
          </a:fillRef>
          <a:effectRef idx="0">
            <a:schemeClr val="dk1"/>
          </a:effectRef>
          <a:fontRef idx="minor">
            <a:schemeClr val="tx1"/>
          </a:fontRef>
        </p:style>
      </p:cxnSp>
      <p:sp>
        <p:nvSpPr>
          <p:cNvPr id="105" name="Diamond 104">
            <a:extLst>
              <a:ext uri="{FF2B5EF4-FFF2-40B4-BE49-F238E27FC236}">
                <a16:creationId xmlns:a16="http://schemas.microsoft.com/office/drawing/2014/main" id="{150E8B42-919C-29DF-20D0-B094F53F9DC6}"/>
              </a:ext>
            </a:extLst>
          </p:cNvPr>
          <p:cNvSpPr/>
          <p:nvPr/>
        </p:nvSpPr>
        <p:spPr>
          <a:xfrm>
            <a:off x="3169137" y="5377566"/>
            <a:ext cx="1207828" cy="520382"/>
          </a:xfrm>
          <a:prstGeom prst="diamond">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has</a:t>
            </a:r>
            <a:endParaRPr lang="en-US" dirty="0"/>
          </a:p>
        </p:txBody>
      </p:sp>
      <p:cxnSp>
        <p:nvCxnSpPr>
          <p:cNvPr id="107" name="Straight Connector 106">
            <a:extLst>
              <a:ext uri="{FF2B5EF4-FFF2-40B4-BE49-F238E27FC236}">
                <a16:creationId xmlns:a16="http://schemas.microsoft.com/office/drawing/2014/main" id="{6C4CCFA3-DB85-9055-0E2B-5EF968F5D667}"/>
              </a:ext>
            </a:extLst>
          </p:cNvPr>
          <p:cNvCxnSpPr>
            <a:cxnSpLocks/>
            <a:stCxn id="99" idx="0"/>
            <a:endCxn id="105" idx="2"/>
          </p:cNvCxnSpPr>
          <p:nvPr/>
        </p:nvCxnSpPr>
        <p:spPr>
          <a:xfrm flipH="1" flipV="1">
            <a:off x="3773051" y="5897948"/>
            <a:ext cx="575924" cy="228589"/>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1A43D5B0-A959-8E77-A4B4-F922E117115E}"/>
              </a:ext>
            </a:extLst>
          </p:cNvPr>
          <p:cNvCxnSpPr>
            <a:cxnSpLocks/>
            <a:stCxn id="99" idx="1"/>
            <a:endCxn id="116" idx="6"/>
          </p:cNvCxnSpPr>
          <p:nvPr/>
        </p:nvCxnSpPr>
        <p:spPr>
          <a:xfrm flipH="1" flipV="1">
            <a:off x="2748743" y="5716236"/>
            <a:ext cx="597121" cy="706810"/>
          </a:xfrm>
          <a:prstGeom prst="line">
            <a:avLst/>
          </a:prstGeom>
        </p:spPr>
        <p:style>
          <a:lnRef idx="1">
            <a:schemeClr val="dk1"/>
          </a:lnRef>
          <a:fillRef idx="0">
            <a:schemeClr val="dk1"/>
          </a:fillRef>
          <a:effectRef idx="0">
            <a:schemeClr val="dk1"/>
          </a:effectRef>
          <a:fontRef idx="minor">
            <a:schemeClr val="tx1"/>
          </a:fontRef>
        </p:style>
      </p:cxnSp>
      <p:sp>
        <p:nvSpPr>
          <p:cNvPr id="116" name="Oval 115">
            <a:extLst>
              <a:ext uri="{FF2B5EF4-FFF2-40B4-BE49-F238E27FC236}">
                <a16:creationId xmlns:a16="http://schemas.microsoft.com/office/drawing/2014/main" id="{41B4AF2F-DC42-1BDF-EBFC-567B51D26FF6}"/>
              </a:ext>
            </a:extLst>
          </p:cNvPr>
          <p:cNvSpPr/>
          <p:nvPr/>
        </p:nvSpPr>
        <p:spPr>
          <a:xfrm>
            <a:off x="537805" y="5456928"/>
            <a:ext cx="2210938" cy="5186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u="sng" dirty="0" err="1"/>
              <a:t>I_id</a:t>
            </a:r>
            <a:endParaRPr lang="en-US" u="sng" dirty="0"/>
          </a:p>
        </p:txBody>
      </p:sp>
      <p:sp>
        <p:nvSpPr>
          <p:cNvPr id="117" name="Oval 116">
            <a:extLst>
              <a:ext uri="{FF2B5EF4-FFF2-40B4-BE49-F238E27FC236}">
                <a16:creationId xmlns:a16="http://schemas.microsoft.com/office/drawing/2014/main" id="{B57CCF62-6A55-2D79-0079-4FC736D8EAD7}"/>
              </a:ext>
            </a:extLst>
          </p:cNvPr>
          <p:cNvSpPr/>
          <p:nvPr/>
        </p:nvSpPr>
        <p:spPr>
          <a:xfrm>
            <a:off x="459664" y="6126537"/>
            <a:ext cx="2210938" cy="5186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u="sng" dirty="0" err="1"/>
              <a:t>I_name</a:t>
            </a:r>
            <a:endParaRPr lang="en-US" u="sng" dirty="0"/>
          </a:p>
        </p:txBody>
      </p:sp>
      <p:cxnSp>
        <p:nvCxnSpPr>
          <p:cNvPr id="119" name="Straight Connector 118">
            <a:extLst>
              <a:ext uri="{FF2B5EF4-FFF2-40B4-BE49-F238E27FC236}">
                <a16:creationId xmlns:a16="http://schemas.microsoft.com/office/drawing/2014/main" id="{F36BA359-72EC-E9CA-D90C-4E92995D56AE}"/>
              </a:ext>
            </a:extLst>
          </p:cNvPr>
          <p:cNvCxnSpPr>
            <a:cxnSpLocks/>
            <a:stCxn id="99" idx="1"/>
            <a:endCxn id="117" idx="6"/>
          </p:cNvCxnSpPr>
          <p:nvPr/>
        </p:nvCxnSpPr>
        <p:spPr>
          <a:xfrm flipH="1" flipV="1">
            <a:off x="2670602" y="6385845"/>
            <a:ext cx="675262" cy="37201"/>
          </a:xfrm>
          <a:prstGeom prst="line">
            <a:avLst/>
          </a:prstGeom>
        </p:spPr>
        <p:style>
          <a:lnRef idx="1">
            <a:schemeClr val="dk1"/>
          </a:lnRef>
          <a:fillRef idx="0">
            <a:schemeClr val="dk1"/>
          </a:fillRef>
          <a:effectRef idx="0">
            <a:schemeClr val="dk1"/>
          </a:effectRef>
          <a:fontRef idx="minor">
            <a:schemeClr val="tx1"/>
          </a:fontRef>
        </p:style>
      </p:cxnSp>
      <p:sp>
        <p:nvSpPr>
          <p:cNvPr id="128" name="Diamond 127">
            <a:extLst>
              <a:ext uri="{FF2B5EF4-FFF2-40B4-BE49-F238E27FC236}">
                <a16:creationId xmlns:a16="http://schemas.microsoft.com/office/drawing/2014/main" id="{0AB6E71E-CED0-1551-5080-884398D2E4E1}"/>
              </a:ext>
            </a:extLst>
          </p:cNvPr>
          <p:cNvSpPr/>
          <p:nvPr/>
        </p:nvSpPr>
        <p:spPr>
          <a:xfrm>
            <a:off x="4569270" y="5328439"/>
            <a:ext cx="1207828" cy="576162"/>
          </a:xfrm>
          <a:prstGeom prst="diamond">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9" name="Straight Connector 128">
            <a:extLst>
              <a:ext uri="{FF2B5EF4-FFF2-40B4-BE49-F238E27FC236}">
                <a16:creationId xmlns:a16="http://schemas.microsoft.com/office/drawing/2014/main" id="{0245943C-877E-B054-CDEA-498950B9C731}"/>
              </a:ext>
            </a:extLst>
          </p:cNvPr>
          <p:cNvCxnSpPr>
            <a:cxnSpLocks/>
            <a:stCxn id="128" idx="0"/>
            <a:endCxn id="20" idx="2"/>
          </p:cNvCxnSpPr>
          <p:nvPr/>
        </p:nvCxnSpPr>
        <p:spPr>
          <a:xfrm flipH="1" flipV="1">
            <a:off x="4362559" y="5170789"/>
            <a:ext cx="810625" cy="157650"/>
          </a:xfrm>
          <a:prstGeom prst="line">
            <a:avLst/>
          </a:prstGeom>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60F75005-3554-9C99-E9EF-94780B37F21E}"/>
              </a:ext>
            </a:extLst>
          </p:cNvPr>
          <p:cNvCxnSpPr>
            <a:cxnSpLocks/>
            <a:stCxn id="128" idx="2"/>
            <a:endCxn id="99" idx="0"/>
          </p:cNvCxnSpPr>
          <p:nvPr/>
        </p:nvCxnSpPr>
        <p:spPr>
          <a:xfrm flipH="1">
            <a:off x="4348975" y="5904601"/>
            <a:ext cx="824209" cy="221936"/>
          </a:xfrm>
          <a:prstGeom prst="line">
            <a:avLst/>
          </a:prstGeom>
        </p:spPr>
        <p:style>
          <a:lnRef idx="1">
            <a:schemeClr val="dk1"/>
          </a:lnRef>
          <a:fillRef idx="0">
            <a:schemeClr val="dk1"/>
          </a:fillRef>
          <a:effectRef idx="0">
            <a:schemeClr val="dk1"/>
          </a:effectRef>
          <a:fontRef idx="minor">
            <a:schemeClr val="tx1"/>
          </a:fontRef>
        </p:style>
      </p:cxnSp>
      <p:cxnSp>
        <p:nvCxnSpPr>
          <p:cNvPr id="149" name="Straight Connector 148">
            <a:extLst>
              <a:ext uri="{FF2B5EF4-FFF2-40B4-BE49-F238E27FC236}">
                <a16:creationId xmlns:a16="http://schemas.microsoft.com/office/drawing/2014/main" id="{5941A35B-DA75-71B2-BA7E-9E1F8DB23559}"/>
              </a:ext>
            </a:extLst>
          </p:cNvPr>
          <p:cNvCxnSpPr>
            <a:cxnSpLocks/>
          </p:cNvCxnSpPr>
          <p:nvPr/>
        </p:nvCxnSpPr>
        <p:spPr>
          <a:xfrm flipH="1" flipV="1">
            <a:off x="4355766" y="5195352"/>
            <a:ext cx="810625" cy="157650"/>
          </a:xfrm>
          <a:prstGeom prst="line">
            <a:avLst/>
          </a:prstGeom>
        </p:spPr>
        <p:style>
          <a:lnRef idx="1">
            <a:schemeClr val="dk1"/>
          </a:lnRef>
          <a:fillRef idx="0">
            <a:schemeClr val="dk1"/>
          </a:fillRef>
          <a:effectRef idx="0">
            <a:schemeClr val="dk1"/>
          </a:effectRef>
          <a:fontRef idx="minor">
            <a:schemeClr val="tx1"/>
          </a:fontRef>
        </p:style>
      </p:cxnSp>
      <p:cxnSp>
        <p:nvCxnSpPr>
          <p:cNvPr id="151" name="Straight Connector 150">
            <a:extLst>
              <a:ext uri="{FF2B5EF4-FFF2-40B4-BE49-F238E27FC236}">
                <a16:creationId xmlns:a16="http://schemas.microsoft.com/office/drawing/2014/main" id="{1C00DD86-61B0-DED4-E9DD-1FF46499C163}"/>
              </a:ext>
            </a:extLst>
          </p:cNvPr>
          <p:cNvCxnSpPr>
            <a:cxnSpLocks/>
          </p:cNvCxnSpPr>
          <p:nvPr/>
        </p:nvCxnSpPr>
        <p:spPr>
          <a:xfrm flipV="1">
            <a:off x="3802717" y="5195352"/>
            <a:ext cx="589508" cy="206777"/>
          </a:xfrm>
          <a:prstGeom prst="line">
            <a:avLst/>
          </a:prstGeom>
        </p:spPr>
        <p:style>
          <a:lnRef idx="1">
            <a:schemeClr val="dk1"/>
          </a:lnRef>
          <a:fillRef idx="0">
            <a:schemeClr val="dk1"/>
          </a:fillRef>
          <a:effectRef idx="0">
            <a:schemeClr val="dk1"/>
          </a:effectRef>
          <a:fontRef idx="minor">
            <a:schemeClr val="tx1"/>
          </a:fontRef>
        </p:style>
      </p:cxnSp>
      <p:cxnSp>
        <p:nvCxnSpPr>
          <p:cNvPr id="152" name="Straight Connector 151">
            <a:extLst>
              <a:ext uri="{FF2B5EF4-FFF2-40B4-BE49-F238E27FC236}">
                <a16:creationId xmlns:a16="http://schemas.microsoft.com/office/drawing/2014/main" id="{20BF6D67-6D10-A431-544E-425B6FAAE9A0}"/>
              </a:ext>
            </a:extLst>
          </p:cNvPr>
          <p:cNvCxnSpPr>
            <a:cxnSpLocks/>
          </p:cNvCxnSpPr>
          <p:nvPr/>
        </p:nvCxnSpPr>
        <p:spPr>
          <a:xfrm flipH="1" flipV="1">
            <a:off x="3839654" y="5865287"/>
            <a:ext cx="628869" cy="254597"/>
          </a:xfrm>
          <a:prstGeom prst="line">
            <a:avLst/>
          </a:prstGeom>
        </p:spPr>
        <p:style>
          <a:lnRef idx="1">
            <a:schemeClr val="dk1"/>
          </a:lnRef>
          <a:fillRef idx="0">
            <a:schemeClr val="dk1"/>
          </a:fillRef>
          <a:effectRef idx="0">
            <a:schemeClr val="dk1"/>
          </a:effectRef>
          <a:fontRef idx="minor">
            <a:schemeClr val="tx1"/>
          </a:fontRef>
        </p:style>
      </p:cxnSp>
      <p:sp>
        <p:nvSpPr>
          <p:cNvPr id="155" name="TextBox 154">
            <a:extLst>
              <a:ext uri="{FF2B5EF4-FFF2-40B4-BE49-F238E27FC236}">
                <a16:creationId xmlns:a16="http://schemas.microsoft.com/office/drawing/2014/main" id="{665BC9FD-2B32-BBFB-458D-4233AF6DA831}"/>
              </a:ext>
            </a:extLst>
          </p:cNvPr>
          <p:cNvSpPr txBox="1"/>
          <p:nvPr/>
        </p:nvSpPr>
        <p:spPr>
          <a:xfrm>
            <a:off x="3690702" y="5067429"/>
            <a:ext cx="311304" cy="369332"/>
          </a:xfrm>
          <a:prstGeom prst="rect">
            <a:avLst/>
          </a:prstGeom>
          <a:noFill/>
        </p:spPr>
        <p:txBody>
          <a:bodyPr wrap="none" rtlCol="0">
            <a:spAutoFit/>
          </a:bodyPr>
          <a:lstStyle/>
          <a:p>
            <a:r>
              <a:rPr lang="en-US" dirty="0"/>
              <a:t>1</a:t>
            </a:r>
          </a:p>
        </p:txBody>
      </p:sp>
      <p:sp>
        <p:nvSpPr>
          <p:cNvPr id="156" name="TextBox 155">
            <a:extLst>
              <a:ext uri="{FF2B5EF4-FFF2-40B4-BE49-F238E27FC236}">
                <a16:creationId xmlns:a16="http://schemas.microsoft.com/office/drawing/2014/main" id="{0C2DC842-0286-C1D1-D9BF-F7062D78187E}"/>
              </a:ext>
            </a:extLst>
          </p:cNvPr>
          <p:cNvSpPr txBox="1"/>
          <p:nvPr/>
        </p:nvSpPr>
        <p:spPr>
          <a:xfrm>
            <a:off x="4708056" y="5419572"/>
            <a:ext cx="930255" cy="369332"/>
          </a:xfrm>
          <a:prstGeom prst="rect">
            <a:avLst/>
          </a:prstGeom>
          <a:noFill/>
        </p:spPr>
        <p:txBody>
          <a:bodyPr wrap="none" rtlCol="0">
            <a:spAutoFit/>
          </a:bodyPr>
          <a:lstStyle/>
          <a:p>
            <a:r>
              <a:rPr lang="en-US" dirty="0">
                <a:solidFill>
                  <a:schemeClr val="bg1"/>
                </a:solidFill>
              </a:rPr>
              <a:t>manage</a:t>
            </a:r>
          </a:p>
        </p:txBody>
      </p:sp>
      <p:sp>
        <p:nvSpPr>
          <p:cNvPr id="161" name="TextBox 160">
            <a:extLst>
              <a:ext uri="{FF2B5EF4-FFF2-40B4-BE49-F238E27FC236}">
                <a16:creationId xmlns:a16="http://schemas.microsoft.com/office/drawing/2014/main" id="{14A8DCEC-79C0-05E1-85A3-D1CBA61305F3}"/>
              </a:ext>
            </a:extLst>
          </p:cNvPr>
          <p:cNvSpPr txBox="1"/>
          <p:nvPr/>
        </p:nvSpPr>
        <p:spPr>
          <a:xfrm>
            <a:off x="3796851" y="3862882"/>
            <a:ext cx="1140056" cy="369332"/>
          </a:xfrm>
          <a:prstGeom prst="rect">
            <a:avLst/>
          </a:prstGeom>
          <a:noFill/>
        </p:spPr>
        <p:txBody>
          <a:bodyPr wrap="none" rtlCol="0">
            <a:spAutoFit/>
          </a:bodyPr>
          <a:lstStyle/>
          <a:p>
            <a:r>
              <a:rPr lang="en-US" dirty="0">
                <a:solidFill>
                  <a:schemeClr val="bg1"/>
                </a:solidFill>
              </a:rPr>
              <a:t>Subscribes</a:t>
            </a:r>
          </a:p>
        </p:txBody>
      </p:sp>
      <p:sp>
        <p:nvSpPr>
          <p:cNvPr id="163" name="TextBox 162">
            <a:extLst>
              <a:ext uri="{FF2B5EF4-FFF2-40B4-BE49-F238E27FC236}">
                <a16:creationId xmlns:a16="http://schemas.microsoft.com/office/drawing/2014/main" id="{8CB23582-1EC1-9B75-BCD7-D0EA87722426}"/>
              </a:ext>
            </a:extLst>
          </p:cNvPr>
          <p:cNvSpPr txBox="1"/>
          <p:nvPr/>
        </p:nvSpPr>
        <p:spPr>
          <a:xfrm>
            <a:off x="3521425" y="5825483"/>
            <a:ext cx="338554" cy="369332"/>
          </a:xfrm>
          <a:prstGeom prst="rect">
            <a:avLst/>
          </a:prstGeom>
          <a:noFill/>
        </p:spPr>
        <p:txBody>
          <a:bodyPr wrap="none" rtlCol="0">
            <a:spAutoFit/>
          </a:bodyPr>
          <a:lstStyle/>
          <a:p>
            <a:r>
              <a:rPr lang="en-US" dirty="0"/>
              <a:t>N</a:t>
            </a:r>
          </a:p>
        </p:txBody>
      </p:sp>
      <p:sp>
        <p:nvSpPr>
          <p:cNvPr id="164" name="TextBox 163">
            <a:extLst>
              <a:ext uri="{FF2B5EF4-FFF2-40B4-BE49-F238E27FC236}">
                <a16:creationId xmlns:a16="http://schemas.microsoft.com/office/drawing/2014/main" id="{56AEA3BF-486D-5085-0985-7F6623301AF5}"/>
              </a:ext>
            </a:extLst>
          </p:cNvPr>
          <p:cNvSpPr txBox="1"/>
          <p:nvPr/>
        </p:nvSpPr>
        <p:spPr>
          <a:xfrm>
            <a:off x="4650798" y="5194875"/>
            <a:ext cx="311304" cy="369332"/>
          </a:xfrm>
          <a:prstGeom prst="rect">
            <a:avLst/>
          </a:prstGeom>
          <a:noFill/>
        </p:spPr>
        <p:txBody>
          <a:bodyPr wrap="none" rtlCol="0">
            <a:spAutoFit/>
          </a:bodyPr>
          <a:lstStyle/>
          <a:p>
            <a:r>
              <a:rPr lang="en-US" dirty="0"/>
              <a:t>1</a:t>
            </a:r>
          </a:p>
        </p:txBody>
      </p:sp>
      <p:sp>
        <p:nvSpPr>
          <p:cNvPr id="165" name="TextBox 164">
            <a:extLst>
              <a:ext uri="{FF2B5EF4-FFF2-40B4-BE49-F238E27FC236}">
                <a16:creationId xmlns:a16="http://schemas.microsoft.com/office/drawing/2014/main" id="{A75AC16E-625A-0489-7E78-071AFDF4F009}"/>
              </a:ext>
            </a:extLst>
          </p:cNvPr>
          <p:cNvSpPr txBox="1"/>
          <p:nvPr/>
        </p:nvSpPr>
        <p:spPr>
          <a:xfrm>
            <a:off x="4920879" y="5845418"/>
            <a:ext cx="311304"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5433336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03FBC-3A6E-96E4-5411-3056D5039AA5}"/>
              </a:ext>
            </a:extLst>
          </p:cNvPr>
          <p:cNvSpPr>
            <a:spLocks noGrp="1"/>
          </p:cNvSpPr>
          <p:nvPr>
            <p:ph type="title"/>
          </p:nvPr>
        </p:nvSpPr>
        <p:spPr/>
        <p:txBody>
          <a:bodyPr>
            <a:normAutofit/>
          </a:bodyPr>
          <a:lstStyle/>
          <a:p>
            <a:r>
              <a:rPr lang="en-US" sz="4000" dirty="0"/>
              <a:t>University ER Diagram</a:t>
            </a:r>
          </a:p>
        </p:txBody>
      </p:sp>
      <p:sp>
        <p:nvSpPr>
          <p:cNvPr id="4" name="Rectangle 3">
            <a:extLst>
              <a:ext uri="{FF2B5EF4-FFF2-40B4-BE49-F238E27FC236}">
                <a16:creationId xmlns:a16="http://schemas.microsoft.com/office/drawing/2014/main" id="{8D697414-F11B-7EE9-6174-3AF0649CA984}"/>
              </a:ext>
            </a:extLst>
          </p:cNvPr>
          <p:cNvSpPr/>
          <p:nvPr/>
        </p:nvSpPr>
        <p:spPr>
          <a:xfrm>
            <a:off x="7070067" y="2985100"/>
            <a:ext cx="2413416" cy="1758591"/>
          </a:xfrm>
          <a:prstGeom prst="rect">
            <a:avLst/>
          </a:prstGeom>
          <a:solidFill>
            <a:schemeClr val="accent4">
              <a:lumMod val="40000"/>
              <a:lumOff val="60000"/>
            </a:schemeClr>
          </a:solid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a:extLst>
              <a:ext uri="{FF2B5EF4-FFF2-40B4-BE49-F238E27FC236}">
                <a16:creationId xmlns:a16="http://schemas.microsoft.com/office/drawing/2014/main" id="{D82CC7E4-50B5-F9D0-EBE5-90FD62EC699E}"/>
              </a:ext>
            </a:extLst>
          </p:cNvPr>
          <p:cNvCxnSpPr/>
          <p:nvPr/>
        </p:nvCxnSpPr>
        <p:spPr>
          <a:xfrm>
            <a:off x="7085057" y="3500536"/>
            <a:ext cx="239842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8122A2B-0AFA-3B17-411B-C91DB28F48E1}"/>
              </a:ext>
            </a:extLst>
          </p:cNvPr>
          <p:cNvSpPr txBox="1"/>
          <p:nvPr/>
        </p:nvSpPr>
        <p:spPr>
          <a:xfrm>
            <a:off x="7735081" y="3020342"/>
            <a:ext cx="1098378" cy="461665"/>
          </a:xfrm>
          <a:prstGeom prst="rect">
            <a:avLst/>
          </a:prstGeom>
          <a:noFill/>
        </p:spPr>
        <p:txBody>
          <a:bodyPr wrap="none" rtlCol="0">
            <a:spAutoFit/>
          </a:bodyPr>
          <a:lstStyle/>
          <a:p>
            <a:r>
              <a:rPr lang="en-US" sz="2400" dirty="0"/>
              <a:t>Student</a:t>
            </a:r>
            <a:endParaRPr lang="en-US" dirty="0"/>
          </a:p>
        </p:txBody>
      </p:sp>
      <p:sp>
        <p:nvSpPr>
          <p:cNvPr id="7" name="TextBox 6">
            <a:extLst>
              <a:ext uri="{FF2B5EF4-FFF2-40B4-BE49-F238E27FC236}">
                <a16:creationId xmlns:a16="http://schemas.microsoft.com/office/drawing/2014/main" id="{397743AD-A0E1-E6C1-1EC1-7F6B57B72CB1}"/>
              </a:ext>
            </a:extLst>
          </p:cNvPr>
          <p:cNvSpPr txBox="1"/>
          <p:nvPr/>
        </p:nvSpPr>
        <p:spPr>
          <a:xfrm>
            <a:off x="7085057" y="3482002"/>
            <a:ext cx="1186543" cy="1200329"/>
          </a:xfrm>
          <a:prstGeom prst="rect">
            <a:avLst/>
          </a:prstGeom>
          <a:noFill/>
        </p:spPr>
        <p:txBody>
          <a:bodyPr wrap="none" rtlCol="0">
            <a:spAutoFit/>
          </a:bodyPr>
          <a:lstStyle/>
          <a:p>
            <a:r>
              <a:rPr lang="en-US" b="1" dirty="0" err="1"/>
              <a:t>Student_Id</a:t>
            </a:r>
            <a:endParaRPr lang="en-US" b="1" dirty="0"/>
          </a:p>
          <a:p>
            <a:r>
              <a:rPr lang="en-US" dirty="0"/>
              <a:t>FName</a:t>
            </a:r>
          </a:p>
          <a:p>
            <a:r>
              <a:rPr lang="en-US" dirty="0" err="1"/>
              <a:t>LName</a:t>
            </a:r>
            <a:endParaRPr lang="en-US" dirty="0"/>
          </a:p>
          <a:p>
            <a:r>
              <a:rPr lang="en-US" dirty="0" err="1"/>
              <a:t>Birth_date</a:t>
            </a:r>
            <a:endParaRPr lang="en-US" dirty="0"/>
          </a:p>
        </p:txBody>
      </p:sp>
      <p:sp>
        <p:nvSpPr>
          <p:cNvPr id="8" name="Rectangle 7">
            <a:extLst>
              <a:ext uri="{FF2B5EF4-FFF2-40B4-BE49-F238E27FC236}">
                <a16:creationId xmlns:a16="http://schemas.microsoft.com/office/drawing/2014/main" id="{51BFAFAC-9907-1FD6-1D96-6AA7E465260C}"/>
              </a:ext>
            </a:extLst>
          </p:cNvPr>
          <p:cNvSpPr/>
          <p:nvPr/>
        </p:nvSpPr>
        <p:spPr>
          <a:xfrm>
            <a:off x="3970991" y="2819283"/>
            <a:ext cx="1896685" cy="1636615"/>
          </a:xfrm>
          <a:prstGeom prst="rect">
            <a:avLst/>
          </a:prstGeom>
          <a:solidFill>
            <a:schemeClr val="accent4">
              <a:lumMod val="40000"/>
              <a:lumOff val="60000"/>
            </a:schemeClr>
          </a:solid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F6C8E8BD-ECC3-9A78-0473-AD86EF6784D5}"/>
              </a:ext>
            </a:extLst>
          </p:cNvPr>
          <p:cNvCxnSpPr>
            <a:cxnSpLocks/>
          </p:cNvCxnSpPr>
          <p:nvPr/>
        </p:nvCxnSpPr>
        <p:spPr>
          <a:xfrm>
            <a:off x="3985981" y="3325411"/>
            <a:ext cx="1881695"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9EFE4D0-EBD1-3362-79B5-4B28931FAA33}"/>
              </a:ext>
            </a:extLst>
          </p:cNvPr>
          <p:cNvSpPr txBox="1"/>
          <p:nvPr/>
        </p:nvSpPr>
        <p:spPr>
          <a:xfrm>
            <a:off x="4101714" y="2830016"/>
            <a:ext cx="1633524" cy="461665"/>
          </a:xfrm>
          <a:prstGeom prst="rect">
            <a:avLst/>
          </a:prstGeom>
          <a:noFill/>
        </p:spPr>
        <p:txBody>
          <a:bodyPr wrap="none" rtlCol="0">
            <a:spAutoFit/>
          </a:bodyPr>
          <a:lstStyle/>
          <a:p>
            <a:r>
              <a:rPr lang="en-US" sz="2400" dirty="0"/>
              <a:t>Department</a:t>
            </a:r>
            <a:endParaRPr lang="en-US" dirty="0"/>
          </a:p>
        </p:txBody>
      </p:sp>
      <p:sp>
        <p:nvSpPr>
          <p:cNvPr id="11" name="TextBox 10">
            <a:extLst>
              <a:ext uri="{FF2B5EF4-FFF2-40B4-BE49-F238E27FC236}">
                <a16:creationId xmlns:a16="http://schemas.microsoft.com/office/drawing/2014/main" id="{1217D36D-A041-3575-6D87-FCB7F8B0E49B}"/>
              </a:ext>
            </a:extLst>
          </p:cNvPr>
          <p:cNvSpPr txBox="1"/>
          <p:nvPr/>
        </p:nvSpPr>
        <p:spPr>
          <a:xfrm>
            <a:off x="3985981" y="3346620"/>
            <a:ext cx="1241045" cy="923330"/>
          </a:xfrm>
          <a:prstGeom prst="rect">
            <a:avLst/>
          </a:prstGeom>
          <a:noFill/>
        </p:spPr>
        <p:txBody>
          <a:bodyPr wrap="none" rtlCol="0">
            <a:spAutoFit/>
          </a:bodyPr>
          <a:lstStyle/>
          <a:p>
            <a:r>
              <a:rPr lang="en-US" b="1" dirty="0" err="1"/>
              <a:t>Dept_Id</a:t>
            </a:r>
            <a:endParaRPr lang="en-US" b="1" dirty="0"/>
          </a:p>
          <a:p>
            <a:r>
              <a:rPr lang="en-US" dirty="0" err="1"/>
              <a:t>I_Id</a:t>
            </a:r>
            <a:r>
              <a:rPr lang="en-US" dirty="0"/>
              <a:t> (FK)</a:t>
            </a:r>
          </a:p>
          <a:p>
            <a:r>
              <a:rPr lang="en-US" dirty="0" err="1"/>
              <a:t>Dept_name</a:t>
            </a:r>
            <a:endParaRPr lang="en-US" dirty="0"/>
          </a:p>
        </p:txBody>
      </p:sp>
      <p:sp>
        <p:nvSpPr>
          <p:cNvPr id="12" name="Rectangle 11">
            <a:extLst>
              <a:ext uri="{FF2B5EF4-FFF2-40B4-BE49-F238E27FC236}">
                <a16:creationId xmlns:a16="http://schemas.microsoft.com/office/drawing/2014/main" id="{6B437C0F-1104-480B-D2DD-DA9007B9C4D0}"/>
              </a:ext>
            </a:extLst>
          </p:cNvPr>
          <p:cNvSpPr/>
          <p:nvPr/>
        </p:nvSpPr>
        <p:spPr>
          <a:xfrm>
            <a:off x="782135" y="2685288"/>
            <a:ext cx="1986465" cy="1497229"/>
          </a:xfrm>
          <a:prstGeom prst="rect">
            <a:avLst/>
          </a:prstGeom>
          <a:solidFill>
            <a:schemeClr val="accent4">
              <a:lumMod val="40000"/>
              <a:lumOff val="60000"/>
            </a:schemeClr>
          </a:solid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F31E100C-470B-EF85-8539-C7E99BA2618C}"/>
              </a:ext>
            </a:extLst>
          </p:cNvPr>
          <p:cNvCxnSpPr>
            <a:cxnSpLocks/>
          </p:cNvCxnSpPr>
          <p:nvPr/>
        </p:nvCxnSpPr>
        <p:spPr>
          <a:xfrm>
            <a:off x="782135" y="3203410"/>
            <a:ext cx="1986465"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75472EB-514B-34FC-4200-7ACE187A5D9B}"/>
              </a:ext>
            </a:extLst>
          </p:cNvPr>
          <p:cNvSpPr txBox="1"/>
          <p:nvPr/>
        </p:nvSpPr>
        <p:spPr>
          <a:xfrm>
            <a:off x="1249439" y="2709916"/>
            <a:ext cx="1081835" cy="461665"/>
          </a:xfrm>
          <a:prstGeom prst="rect">
            <a:avLst/>
          </a:prstGeom>
          <a:noFill/>
        </p:spPr>
        <p:txBody>
          <a:bodyPr wrap="none" rtlCol="0">
            <a:spAutoFit/>
          </a:bodyPr>
          <a:lstStyle/>
          <a:p>
            <a:r>
              <a:rPr lang="en-US" sz="2400" dirty="0"/>
              <a:t>Service</a:t>
            </a:r>
            <a:endParaRPr lang="en-US" dirty="0"/>
          </a:p>
        </p:txBody>
      </p:sp>
      <p:sp>
        <p:nvSpPr>
          <p:cNvPr id="15" name="TextBox 14">
            <a:extLst>
              <a:ext uri="{FF2B5EF4-FFF2-40B4-BE49-F238E27FC236}">
                <a16:creationId xmlns:a16="http://schemas.microsoft.com/office/drawing/2014/main" id="{F0C8BD1B-647D-95FC-12F6-D6DD77E693D7}"/>
              </a:ext>
            </a:extLst>
          </p:cNvPr>
          <p:cNvSpPr txBox="1"/>
          <p:nvPr/>
        </p:nvSpPr>
        <p:spPr>
          <a:xfrm>
            <a:off x="797125" y="3182191"/>
            <a:ext cx="1469890" cy="923330"/>
          </a:xfrm>
          <a:prstGeom prst="rect">
            <a:avLst/>
          </a:prstGeom>
          <a:noFill/>
        </p:spPr>
        <p:txBody>
          <a:bodyPr wrap="none" rtlCol="0">
            <a:spAutoFit/>
          </a:bodyPr>
          <a:lstStyle/>
          <a:p>
            <a:r>
              <a:rPr lang="en-US" b="1" dirty="0" err="1"/>
              <a:t>Serice_Id</a:t>
            </a:r>
            <a:endParaRPr lang="en-US" b="1" dirty="0"/>
          </a:p>
          <a:p>
            <a:r>
              <a:rPr lang="en-US" b="1" dirty="0" err="1"/>
              <a:t>Dept_Id</a:t>
            </a:r>
            <a:endParaRPr lang="en-US" b="1" dirty="0"/>
          </a:p>
          <a:p>
            <a:r>
              <a:rPr lang="en-US" dirty="0" err="1"/>
              <a:t>Service_name</a:t>
            </a:r>
            <a:endParaRPr lang="en-US" dirty="0"/>
          </a:p>
        </p:txBody>
      </p:sp>
      <p:grpSp>
        <p:nvGrpSpPr>
          <p:cNvPr id="16" name="Group 15">
            <a:extLst>
              <a:ext uri="{FF2B5EF4-FFF2-40B4-BE49-F238E27FC236}">
                <a16:creationId xmlns:a16="http://schemas.microsoft.com/office/drawing/2014/main" id="{57CE6C74-7E32-E075-A02D-5D0E2C005EDB}"/>
              </a:ext>
            </a:extLst>
          </p:cNvPr>
          <p:cNvGrpSpPr/>
          <p:nvPr/>
        </p:nvGrpSpPr>
        <p:grpSpPr>
          <a:xfrm>
            <a:off x="2772878" y="3257523"/>
            <a:ext cx="1074960" cy="258120"/>
            <a:chOff x="2772878" y="3839412"/>
            <a:chExt cx="1074960" cy="258120"/>
          </a:xfrm>
        </p:grpSpPr>
        <mc:AlternateContent xmlns:mc="http://schemas.openxmlformats.org/markup-compatibility/2006">
          <mc:Choice xmlns:p14="http://schemas.microsoft.com/office/powerpoint/2010/main" Requires="p14">
            <p:contentPart p14:bwMode="auto" r:id="rId2">
              <p14:nvContentPartPr>
                <p14:cNvPr id="17" name="Ink 16">
                  <a:extLst>
                    <a:ext uri="{FF2B5EF4-FFF2-40B4-BE49-F238E27FC236}">
                      <a16:creationId xmlns:a16="http://schemas.microsoft.com/office/drawing/2014/main" id="{FB5B1210-5830-03D0-9DC6-698F9250F767}"/>
                    </a:ext>
                  </a:extLst>
                </p14:cNvPr>
                <p14:cNvContentPartPr/>
                <p14:nvPr/>
              </p14:nvContentPartPr>
              <p14:xfrm>
                <a:off x="2772878" y="3839412"/>
                <a:ext cx="135720" cy="258120"/>
              </p14:xfrm>
            </p:contentPart>
          </mc:Choice>
          <mc:Fallback>
            <p:pic>
              <p:nvPicPr>
                <p:cNvPr id="17" name="Ink 16">
                  <a:extLst>
                    <a:ext uri="{FF2B5EF4-FFF2-40B4-BE49-F238E27FC236}">
                      <a16:creationId xmlns:a16="http://schemas.microsoft.com/office/drawing/2014/main" id="{FB5B1210-5830-03D0-9DC6-698F9250F767}"/>
                    </a:ext>
                  </a:extLst>
                </p:cNvPr>
                <p:cNvPicPr/>
                <p:nvPr/>
              </p:nvPicPr>
              <p:blipFill>
                <a:blip r:embed="rId3"/>
                <a:stretch>
                  <a:fillRect/>
                </a:stretch>
              </p:blipFill>
              <p:spPr>
                <a:xfrm>
                  <a:off x="2766758" y="3833292"/>
                  <a:ext cx="14796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8" name="Ink 17">
                  <a:extLst>
                    <a:ext uri="{FF2B5EF4-FFF2-40B4-BE49-F238E27FC236}">
                      <a16:creationId xmlns:a16="http://schemas.microsoft.com/office/drawing/2014/main" id="{AE28B345-1258-3EFE-8279-8C1FB3E9270C}"/>
                    </a:ext>
                  </a:extLst>
                </p14:cNvPr>
                <p14:cNvContentPartPr/>
                <p14:nvPr/>
              </p14:nvContentPartPr>
              <p14:xfrm>
                <a:off x="3847478" y="3892332"/>
                <a:ext cx="360" cy="201960"/>
              </p14:xfrm>
            </p:contentPart>
          </mc:Choice>
          <mc:Fallback>
            <p:pic>
              <p:nvPicPr>
                <p:cNvPr id="18" name="Ink 17">
                  <a:extLst>
                    <a:ext uri="{FF2B5EF4-FFF2-40B4-BE49-F238E27FC236}">
                      <a16:creationId xmlns:a16="http://schemas.microsoft.com/office/drawing/2014/main" id="{AE28B345-1258-3EFE-8279-8C1FB3E9270C}"/>
                    </a:ext>
                  </a:extLst>
                </p:cNvPr>
                <p:cNvPicPr/>
                <p:nvPr/>
              </p:nvPicPr>
              <p:blipFill>
                <a:blip r:embed="rId5"/>
                <a:stretch>
                  <a:fillRect/>
                </a:stretch>
              </p:blipFill>
              <p:spPr>
                <a:xfrm>
                  <a:off x="3841358" y="3886212"/>
                  <a:ext cx="1260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9" name="Ink 18">
                  <a:extLst>
                    <a:ext uri="{FF2B5EF4-FFF2-40B4-BE49-F238E27FC236}">
                      <a16:creationId xmlns:a16="http://schemas.microsoft.com/office/drawing/2014/main" id="{169EB9CA-EBFE-21AA-59BA-D279B452FAC2}"/>
                    </a:ext>
                  </a:extLst>
                </p14:cNvPr>
                <p14:cNvContentPartPr/>
                <p14:nvPr/>
              </p14:nvContentPartPr>
              <p14:xfrm>
                <a:off x="2910398" y="3927612"/>
                <a:ext cx="160920" cy="138960"/>
              </p14:xfrm>
            </p:contentPart>
          </mc:Choice>
          <mc:Fallback>
            <p:pic>
              <p:nvPicPr>
                <p:cNvPr id="19" name="Ink 18">
                  <a:extLst>
                    <a:ext uri="{FF2B5EF4-FFF2-40B4-BE49-F238E27FC236}">
                      <a16:creationId xmlns:a16="http://schemas.microsoft.com/office/drawing/2014/main" id="{169EB9CA-EBFE-21AA-59BA-D279B452FAC2}"/>
                    </a:ext>
                  </a:extLst>
                </p:cNvPr>
                <p:cNvPicPr/>
                <p:nvPr/>
              </p:nvPicPr>
              <p:blipFill>
                <a:blip r:embed="rId7"/>
                <a:stretch>
                  <a:fillRect/>
                </a:stretch>
              </p:blipFill>
              <p:spPr>
                <a:xfrm>
                  <a:off x="2904278" y="3921492"/>
                  <a:ext cx="173160" cy="151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
            <p14:nvContentPartPr>
              <p14:cNvPr id="20" name="Ink 19">
                <a:extLst>
                  <a:ext uri="{FF2B5EF4-FFF2-40B4-BE49-F238E27FC236}">
                    <a16:creationId xmlns:a16="http://schemas.microsoft.com/office/drawing/2014/main" id="{A9039034-C261-69E3-DAB7-B597C91430E6}"/>
                  </a:ext>
                </a:extLst>
              </p14:cNvPr>
              <p14:cNvContentPartPr/>
              <p14:nvPr/>
            </p14:nvContentPartPr>
            <p14:xfrm>
              <a:off x="2760638" y="3415923"/>
              <a:ext cx="132480" cy="360"/>
            </p14:xfrm>
          </p:contentPart>
        </mc:Choice>
        <mc:Fallback>
          <p:pic>
            <p:nvPicPr>
              <p:cNvPr id="20" name="Ink 19">
                <a:extLst>
                  <a:ext uri="{FF2B5EF4-FFF2-40B4-BE49-F238E27FC236}">
                    <a16:creationId xmlns:a16="http://schemas.microsoft.com/office/drawing/2014/main" id="{A9039034-C261-69E3-DAB7-B597C91430E6}"/>
                  </a:ext>
                </a:extLst>
              </p:cNvPr>
              <p:cNvPicPr/>
              <p:nvPr/>
            </p:nvPicPr>
            <p:blipFill>
              <a:blip r:embed="rId9"/>
              <a:stretch>
                <a:fillRect/>
              </a:stretch>
            </p:blipFill>
            <p:spPr>
              <a:xfrm>
                <a:off x="2754518" y="3409803"/>
                <a:ext cx="14472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1" name="Ink 20">
                <a:extLst>
                  <a:ext uri="{FF2B5EF4-FFF2-40B4-BE49-F238E27FC236}">
                    <a16:creationId xmlns:a16="http://schemas.microsoft.com/office/drawing/2014/main" id="{862772F6-649A-63FE-DE00-B6B3156B7549}"/>
                  </a:ext>
                </a:extLst>
              </p14:cNvPr>
              <p14:cNvContentPartPr/>
              <p14:nvPr/>
            </p14:nvContentPartPr>
            <p14:xfrm>
              <a:off x="3083918" y="3410514"/>
              <a:ext cx="894240" cy="8640"/>
            </p14:xfrm>
          </p:contentPart>
        </mc:Choice>
        <mc:Fallback>
          <p:pic>
            <p:nvPicPr>
              <p:cNvPr id="21" name="Ink 20">
                <a:extLst>
                  <a:ext uri="{FF2B5EF4-FFF2-40B4-BE49-F238E27FC236}">
                    <a16:creationId xmlns:a16="http://schemas.microsoft.com/office/drawing/2014/main" id="{862772F6-649A-63FE-DE00-B6B3156B7549}"/>
                  </a:ext>
                </a:extLst>
              </p:cNvPr>
              <p:cNvPicPr/>
              <p:nvPr/>
            </p:nvPicPr>
            <p:blipFill>
              <a:blip r:embed="rId11"/>
              <a:stretch>
                <a:fillRect/>
              </a:stretch>
            </p:blipFill>
            <p:spPr>
              <a:xfrm>
                <a:off x="3077798" y="3404394"/>
                <a:ext cx="906480" cy="20880"/>
              </a:xfrm>
              <a:prstGeom prst="rect">
                <a:avLst/>
              </a:prstGeom>
            </p:spPr>
          </p:pic>
        </mc:Fallback>
      </mc:AlternateContent>
      <p:sp>
        <p:nvSpPr>
          <p:cNvPr id="22" name="Rectangle 21">
            <a:extLst>
              <a:ext uri="{FF2B5EF4-FFF2-40B4-BE49-F238E27FC236}">
                <a16:creationId xmlns:a16="http://schemas.microsoft.com/office/drawing/2014/main" id="{70FEB2FE-3783-9D23-26E4-61A1672E72A5}"/>
              </a:ext>
            </a:extLst>
          </p:cNvPr>
          <p:cNvSpPr/>
          <p:nvPr/>
        </p:nvSpPr>
        <p:spPr>
          <a:xfrm>
            <a:off x="5400528" y="5034915"/>
            <a:ext cx="1896685" cy="1403665"/>
          </a:xfrm>
          <a:prstGeom prst="rect">
            <a:avLst/>
          </a:prstGeom>
          <a:solidFill>
            <a:schemeClr val="accent4">
              <a:lumMod val="40000"/>
              <a:lumOff val="60000"/>
            </a:schemeClr>
          </a:solid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0A83FAEA-52AB-0838-BE49-1FEFEC5480B0}"/>
              </a:ext>
            </a:extLst>
          </p:cNvPr>
          <p:cNvCxnSpPr>
            <a:cxnSpLocks/>
          </p:cNvCxnSpPr>
          <p:nvPr/>
        </p:nvCxnSpPr>
        <p:spPr>
          <a:xfrm>
            <a:off x="5415518" y="5550352"/>
            <a:ext cx="1881695"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25564F7-5D0B-E889-ACA1-AFF16A800105}"/>
              </a:ext>
            </a:extLst>
          </p:cNvPr>
          <p:cNvSpPr txBox="1"/>
          <p:nvPr/>
        </p:nvSpPr>
        <p:spPr>
          <a:xfrm>
            <a:off x="5797461" y="5088687"/>
            <a:ext cx="1117807" cy="461665"/>
          </a:xfrm>
          <a:prstGeom prst="rect">
            <a:avLst/>
          </a:prstGeom>
          <a:noFill/>
        </p:spPr>
        <p:txBody>
          <a:bodyPr wrap="none" rtlCol="0">
            <a:spAutoFit/>
          </a:bodyPr>
          <a:lstStyle/>
          <a:p>
            <a:r>
              <a:rPr lang="en-US" sz="2400" dirty="0"/>
              <a:t>Grades</a:t>
            </a:r>
            <a:endParaRPr lang="en-US" dirty="0"/>
          </a:p>
        </p:txBody>
      </p:sp>
      <p:sp>
        <p:nvSpPr>
          <p:cNvPr id="25" name="TextBox 24">
            <a:extLst>
              <a:ext uri="{FF2B5EF4-FFF2-40B4-BE49-F238E27FC236}">
                <a16:creationId xmlns:a16="http://schemas.microsoft.com/office/drawing/2014/main" id="{5F6C2309-43B1-747C-2B72-2CD88A01F2EF}"/>
              </a:ext>
            </a:extLst>
          </p:cNvPr>
          <p:cNvSpPr txBox="1"/>
          <p:nvPr/>
        </p:nvSpPr>
        <p:spPr>
          <a:xfrm>
            <a:off x="5415518" y="5531818"/>
            <a:ext cx="1186543" cy="923330"/>
          </a:xfrm>
          <a:prstGeom prst="rect">
            <a:avLst/>
          </a:prstGeom>
          <a:noFill/>
        </p:spPr>
        <p:txBody>
          <a:bodyPr wrap="none" rtlCol="0">
            <a:spAutoFit/>
          </a:bodyPr>
          <a:lstStyle/>
          <a:p>
            <a:r>
              <a:rPr lang="en-US" b="1" dirty="0" err="1"/>
              <a:t>Class_Id</a:t>
            </a:r>
            <a:endParaRPr lang="en-US" b="1" dirty="0"/>
          </a:p>
          <a:p>
            <a:r>
              <a:rPr lang="en-US" b="1" dirty="0" err="1"/>
              <a:t>Student_Id</a:t>
            </a:r>
            <a:endParaRPr lang="en-US" b="1" dirty="0"/>
          </a:p>
          <a:p>
            <a:r>
              <a:rPr lang="en-US" dirty="0"/>
              <a:t>Grade</a:t>
            </a:r>
          </a:p>
        </p:txBody>
      </p:sp>
      <mc:AlternateContent xmlns:mc="http://schemas.openxmlformats.org/markup-compatibility/2006">
        <mc:Choice xmlns:p14="http://schemas.microsoft.com/office/powerpoint/2010/main" Requires="p14">
          <p:contentPart p14:bwMode="auto" r:id="rId12">
            <p14:nvContentPartPr>
              <p14:cNvPr id="26" name="Ink 25">
                <a:extLst>
                  <a:ext uri="{FF2B5EF4-FFF2-40B4-BE49-F238E27FC236}">
                    <a16:creationId xmlns:a16="http://schemas.microsoft.com/office/drawing/2014/main" id="{D8B59936-522B-505A-9132-0D86823F3009}"/>
                  </a:ext>
                </a:extLst>
              </p14:cNvPr>
              <p14:cNvContentPartPr/>
              <p14:nvPr/>
            </p14:nvContentPartPr>
            <p14:xfrm>
              <a:off x="5255527" y="5870687"/>
              <a:ext cx="140400" cy="178560"/>
            </p14:xfrm>
          </p:contentPart>
        </mc:Choice>
        <mc:Fallback>
          <p:pic>
            <p:nvPicPr>
              <p:cNvPr id="26" name="Ink 25">
                <a:extLst>
                  <a:ext uri="{FF2B5EF4-FFF2-40B4-BE49-F238E27FC236}">
                    <a16:creationId xmlns:a16="http://schemas.microsoft.com/office/drawing/2014/main" id="{D8B59936-522B-505A-9132-0D86823F3009}"/>
                  </a:ext>
                </a:extLst>
              </p:cNvPr>
              <p:cNvPicPr/>
              <p:nvPr/>
            </p:nvPicPr>
            <p:blipFill>
              <a:blip r:embed="rId13"/>
              <a:stretch>
                <a:fillRect/>
              </a:stretch>
            </p:blipFill>
            <p:spPr>
              <a:xfrm>
                <a:off x="5249407" y="5864567"/>
                <a:ext cx="15264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7" name="Ink 26">
                <a:extLst>
                  <a:ext uri="{FF2B5EF4-FFF2-40B4-BE49-F238E27FC236}">
                    <a16:creationId xmlns:a16="http://schemas.microsoft.com/office/drawing/2014/main" id="{58108DE7-A66E-FDCB-55A0-6C15285AFF9F}"/>
                  </a:ext>
                </a:extLst>
              </p14:cNvPr>
              <p14:cNvContentPartPr/>
              <p14:nvPr/>
            </p14:nvContentPartPr>
            <p14:xfrm>
              <a:off x="4511767" y="4606007"/>
              <a:ext cx="185400" cy="360"/>
            </p14:xfrm>
          </p:contentPart>
        </mc:Choice>
        <mc:Fallback>
          <p:pic>
            <p:nvPicPr>
              <p:cNvPr id="27" name="Ink 26">
                <a:extLst>
                  <a:ext uri="{FF2B5EF4-FFF2-40B4-BE49-F238E27FC236}">
                    <a16:creationId xmlns:a16="http://schemas.microsoft.com/office/drawing/2014/main" id="{58108DE7-A66E-FDCB-55A0-6C15285AFF9F}"/>
                  </a:ext>
                </a:extLst>
              </p:cNvPr>
              <p:cNvPicPr/>
              <p:nvPr/>
            </p:nvPicPr>
            <p:blipFill>
              <a:blip r:embed="rId15"/>
              <a:stretch>
                <a:fillRect/>
              </a:stretch>
            </p:blipFill>
            <p:spPr>
              <a:xfrm>
                <a:off x="4505647" y="4599887"/>
                <a:ext cx="19764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8" name="Ink 27">
                <a:extLst>
                  <a:ext uri="{FF2B5EF4-FFF2-40B4-BE49-F238E27FC236}">
                    <a16:creationId xmlns:a16="http://schemas.microsoft.com/office/drawing/2014/main" id="{6434068E-7F57-0EA7-9A3E-528A011FB2AC}"/>
                  </a:ext>
                </a:extLst>
              </p14:cNvPr>
              <p14:cNvContentPartPr/>
              <p14:nvPr/>
            </p14:nvContentPartPr>
            <p14:xfrm>
              <a:off x="7292047" y="4764407"/>
              <a:ext cx="826200" cy="1100880"/>
            </p14:xfrm>
          </p:contentPart>
        </mc:Choice>
        <mc:Fallback>
          <p:pic>
            <p:nvPicPr>
              <p:cNvPr id="28" name="Ink 27">
                <a:extLst>
                  <a:ext uri="{FF2B5EF4-FFF2-40B4-BE49-F238E27FC236}">
                    <a16:creationId xmlns:a16="http://schemas.microsoft.com/office/drawing/2014/main" id="{6434068E-7F57-0EA7-9A3E-528A011FB2AC}"/>
                  </a:ext>
                </a:extLst>
              </p:cNvPr>
              <p:cNvPicPr/>
              <p:nvPr/>
            </p:nvPicPr>
            <p:blipFill>
              <a:blip r:embed="rId17"/>
              <a:stretch>
                <a:fillRect/>
              </a:stretch>
            </p:blipFill>
            <p:spPr>
              <a:xfrm>
                <a:off x="7285927" y="4758287"/>
                <a:ext cx="838440" cy="11131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9" name="Ink 28">
                <a:extLst>
                  <a:ext uri="{FF2B5EF4-FFF2-40B4-BE49-F238E27FC236}">
                    <a16:creationId xmlns:a16="http://schemas.microsoft.com/office/drawing/2014/main" id="{B7D391B7-0956-F505-6BA0-782E495C14B4}"/>
                  </a:ext>
                </a:extLst>
              </p14:cNvPr>
              <p14:cNvContentPartPr/>
              <p14:nvPr/>
            </p14:nvContentPartPr>
            <p14:xfrm>
              <a:off x="7301407" y="5783207"/>
              <a:ext cx="127800" cy="166320"/>
            </p14:xfrm>
          </p:contentPart>
        </mc:Choice>
        <mc:Fallback>
          <p:pic>
            <p:nvPicPr>
              <p:cNvPr id="29" name="Ink 28">
                <a:extLst>
                  <a:ext uri="{FF2B5EF4-FFF2-40B4-BE49-F238E27FC236}">
                    <a16:creationId xmlns:a16="http://schemas.microsoft.com/office/drawing/2014/main" id="{B7D391B7-0956-F505-6BA0-782E495C14B4}"/>
                  </a:ext>
                </a:extLst>
              </p:cNvPr>
              <p:cNvPicPr/>
              <p:nvPr/>
            </p:nvPicPr>
            <p:blipFill>
              <a:blip r:embed="rId19"/>
              <a:stretch>
                <a:fillRect/>
              </a:stretch>
            </p:blipFill>
            <p:spPr>
              <a:xfrm>
                <a:off x="7295287" y="5777087"/>
                <a:ext cx="14004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0" name="Ink 29">
                <a:extLst>
                  <a:ext uri="{FF2B5EF4-FFF2-40B4-BE49-F238E27FC236}">
                    <a16:creationId xmlns:a16="http://schemas.microsoft.com/office/drawing/2014/main" id="{8E401D83-C093-3E18-06EF-C451ABC52F89}"/>
                  </a:ext>
                </a:extLst>
              </p14:cNvPr>
              <p14:cNvContentPartPr/>
              <p14:nvPr/>
            </p14:nvContentPartPr>
            <p14:xfrm>
              <a:off x="8044807" y="4861247"/>
              <a:ext cx="189720" cy="360"/>
            </p14:xfrm>
          </p:contentPart>
        </mc:Choice>
        <mc:Fallback>
          <p:pic>
            <p:nvPicPr>
              <p:cNvPr id="30" name="Ink 29">
                <a:extLst>
                  <a:ext uri="{FF2B5EF4-FFF2-40B4-BE49-F238E27FC236}">
                    <a16:creationId xmlns:a16="http://schemas.microsoft.com/office/drawing/2014/main" id="{8E401D83-C093-3E18-06EF-C451ABC52F89}"/>
                  </a:ext>
                </a:extLst>
              </p:cNvPr>
              <p:cNvPicPr/>
              <p:nvPr/>
            </p:nvPicPr>
            <p:blipFill>
              <a:blip r:embed="rId21"/>
              <a:stretch>
                <a:fillRect/>
              </a:stretch>
            </p:blipFill>
            <p:spPr>
              <a:xfrm>
                <a:off x="8038687" y="4855127"/>
                <a:ext cx="20196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1" name="Ink 30">
                <a:extLst>
                  <a:ext uri="{FF2B5EF4-FFF2-40B4-BE49-F238E27FC236}">
                    <a16:creationId xmlns:a16="http://schemas.microsoft.com/office/drawing/2014/main" id="{B60106B3-3CD4-D961-668E-3BBB4EB47864}"/>
                  </a:ext>
                </a:extLst>
              </p14:cNvPr>
              <p14:cNvContentPartPr/>
              <p14:nvPr/>
            </p14:nvContentPartPr>
            <p14:xfrm>
              <a:off x="5258047" y="5857367"/>
              <a:ext cx="4680" cy="194040"/>
            </p14:xfrm>
          </p:contentPart>
        </mc:Choice>
        <mc:Fallback>
          <p:pic>
            <p:nvPicPr>
              <p:cNvPr id="31" name="Ink 30">
                <a:extLst>
                  <a:ext uri="{FF2B5EF4-FFF2-40B4-BE49-F238E27FC236}">
                    <a16:creationId xmlns:a16="http://schemas.microsoft.com/office/drawing/2014/main" id="{B60106B3-3CD4-D961-668E-3BBB4EB47864}"/>
                  </a:ext>
                </a:extLst>
              </p:cNvPr>
              <p:cNvPicPr/>
              <p:nvPr/>
            </p:nvPicPr>
            <p:blipFill>
              <a:blip r:embed="rId23"/>
              <a:stretch>
                <a:fillRect/>
              </a:stretch>
            </p:blipFill>
            <p:spPr>
              <a:xfrm>
                <a:off x="5251927" y="5851247"/>
                <a:ext cx="1692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2" name="Ink 31">
                <a:extLst>
                  <a:ext uri="{FF2B5EF4-FFF2-40B4-BE49-F238E27FC236}">
                    <a16:creationId xmlns:a16="http://schemas.microsoft.com/office/drawing/2014/main" id="{F0523CAC-1BEB-15AD-4172-15EB6E11217B}"/>
                  </a:ext>
                </a:extLst>
              </p14:cNvPr>
              <p14:cNvContentPartPr/>
              <p14:nvPr/>
            </p14:nvContentPartPr>
            <p14:xfrm>
              <a:off x="7423087" y="5788607"/>
              <a:ext cx="360" cy="162720"/>
            </p14:xfrm>
          </p:contentPart>
        </mc:Choice>
        <mc:Fallback>
          <p:pic>
            <p:nvPicPr>
              <p:cNvPr id="32" name="Ink 31">
                <a:extLst>
                  <a:ext uri="{FF2B5EF4-FFF2-40B4-BE49-F238E27FC236}">
                    <a16:creationId xmlns:a16="http://schemas.microsoft.com/office/drawing/2014/main" id="{F0523CAC-1BEB-15AD-4172-15EB6E11217B}"/>
                  </a:ext>
                </a:extLst>
              </p:cNvPr>
              <p:cNvPicPr/>
              <p:nvPr/>
            </p:nvPicPr>
            <p:blipFill>
              <a:blip r:embed="rId25"/>
              <a:stretch>
                <a:fillRect/>
              </a:stretch>
            </p:blipFill>
            <p:spPr>
              <a:xfrm>
                <a:off x="7416967" y="5782487"/>
                <a:ext cx="1260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3" name="Ink 32">
                <a:extLst>
                  <a:ext uri="{FF2B5EF4-FFF2-40B4-BE49-F238E27FC236}">
                    <a16:creationId xmlns:a16="http://schemas.microsoft.com/office/drawing/2014/main" id="{A70FD55A-64C1-A1AE-00FC-AB184C741EDF}"/>
                  </a:ext>
                </a:extLst>
              </p14:cNvPr>
              <p14:cNvContentPartPr/>
              <p14:nvPr/>
            </p14:nvContentPartPr>
            <p14:xfrm>
              <a:off x="4618771" y="5963322"/>
              <a:ext cx="793800" cy="10800"/>
            </p14:xfrm>
          </p:contentPart>
        </mc:Choice>
        <mc:Fallback>
          <p:pic>
            <p:nvPicPr>
              <p:cNvPr id="33" name="Ink 32">
                <a:extLst>
                  <a:ext uri="{FF2B5EF4-FFF2-40B4-BE49-F238E27FC236}">
                    <a16:creationId xmlns:a16="http://schemas.microsoft.com/office/drawing/2014/main" id="{A70FD55A-64C1-A1AE-00FC-AB184C741EDF}"/>
                  </a:ext>
                </a:extLst>
              </p:cNvPr>
              <p:cNvPicPr/>
              <p:nvPr/>
            </p:nvPicPr>
            <p:blipFill>
              <a:blip r:embed="rId27"/>
              <a:stretch>
                <a:fillRect/>
              </a:stretch>
            </p:blipFill>
            <p:spPr>
              <a:xfrm>
                <a:off x="4612651" y="5957202"/>
                <a:ext cx="80604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4" name="Ink 33">
                <a:extLst>
                  <a:ext uri="{FF2B5EF4-FFF2-40B4-BE49-F238E27FC236}">
                    <a16:creationId xmlns:a16="http://schemas.microsoft.com/office/drawing/2014/main" id="{ACF32BE7-D8A1-99FE-4E2A-7A6D70BA7B27}"/>
                  </a:ext>
                </a:extLst>
              </p14:cNvPr>
              <p14:cNvContentPartPr/>
              <p14:nvPr/>
            </p14:nvContentPartPr>
            <p14:xfrm>
              <a:off x="4602211" y="4475442"/>
              <a:ext cx="11160" cy="1474920"/>
            </p14:xfrm>
          </p:contentPart>
        </mc:Choice>
        <mc:Fallback>
          <p:pic>
            <p:nvPicPr>
              <p:cNvPr id="34" name="Ink 33">
                <a:extLst>
                  <a:ext uri="{FF2B5EF4-FFF2-40B4-BE49-F238E27FC236}">
                    <a16:creationId xmlns:a16="http://schemas.microsoft.com/office/drawing/2014/main" id="{ACF32BE7-D8A1-99FE-4E2A-7A6D70BA7B27}"/>
                  </a:ext>
                </a:extLst>
              </p:cNvPr>
              <p:cNvPicPr/>
              <p:nvPr/>
            </p:nvPicPr>
            <p:blipFill>
              <a:blip r:embed="rId29"/>
              <a:stretch>
                <a:fillRect/>
              </a:stretch>
            </p:blipFill>
            <p:spPr>
              <a:xfrm>
                <a:off x="4596091" y="4469322"/>
                <a:ext cx="23400" cy="1487160"/>
              </a:xfrm>
              <a:prstGeom prst="rect">
                <a:avLst/>
              </a:prstGeom>
            </p:spPr>
          </p:pic>
        </mc:Fallback>
      </mc:AlternateContent>
      <p:sp>
        <p:nvSpPr>
          <p:cNvPr id="35" name="Rectangle 34">
            <a:extLst>
              <a:ext uri="{FF2B5EF4-FFF2-40B4-BE49-F238E27FC236}">
                <a16:creationId xmlns:a16="http://schemas.microsoft.com/office/drawing/2014/main" id="{7DBD122F-A9B3-3FE5-E8CE-94D702DB0321}"/>
              </a:ext>
            </a:extLst>
          </p:cNvPr>
          <p:cNvSpPr/>
          <p:nvPr/>
        </p:nvSpPr>
        <p:spPr>
          <a:xfrm>
            <a:off x="797125" y="4874808"/>
            <a:ext cx="1986465" cy="1402945"/>
          </a:xfrm>
          <a:prstGeom prst="rect">
            <a:avLst/>
          </a:prstGeom>
          <a:solidFill>
            <a:schemeClr val="accent4">
              <a:lumMod val="40000"/>
              <a:lumOff val="60000"/>
            </a:schemeClr>
          </a:solid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6" name="Straight Connector 35">
            <a:extLst>
              <a:ext uri="{FF2B5EF4-FFF2-40B4-BE49-F238E27FC236}">
                <a16:creationId xmlns:a16="http://schemas.microsoft.com/office/drawing/2014/main" id="{FEF77EDE-42B9-12A6-35D3-68C03DF2F79C}"/>
              </a:ext>
            </a:extLst>
          </p:cNvPr>
          <p:cNvCxnSpPr>
            <a:cxnSpLocks/>
          </p:cNvCxnSpPr>
          <p:nvPr/>
        </p:nvCxnSpPr>
        <p:spPr>
          <a:xfrm>
            <a:off x="797125" y="5392930"/>
            <a:ext cx="1986465"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4E3C0B6D-7AA0-44E0-6ABD-0FE6A499092E}"/>
              </a:ext>
            </a:extLst>
          </p:cNvPr>
          <p:cNvSpPr txBox="1"/>
          <p:nvPr/>
        </p:nvSpPr>
        <p:spPr>
          <a:xfrm>
            <a:off x="1135483" y="4912693"/>
            <a:ext cx="1274451" cy="461665"/>
          </a:xfrm>
          <a:prstGeom prst="rect">
            <a:avLst/>
          </a:prstGeom>
          <a:noFill/>
        </p:spPr>
        <p:txBody>
          <a:bodyPr wrap="none" rtlCol="0">
            <a:spAutoFit/>
          </a:bodyPr>
          <a:lstStyle/>
          <a:p>
            <a:r>
              <a:rPr lang="en-US" sz="2400" dirty="0"/>
              <a:t>Instructor</a:t>
            </a:r>
            <a:endParaRPr lang="en-US" dirty="0"/>
          </a:p>
        </p:txBody>
      </p:sp>
      <p:sp>
        <p:nvSpPr>
          <p:cNvPr id="38" name="TextBox 37">
            <a:extLst>
              <a:ext uri="{FF2B5EF4-FFF2-40B4-BE49-F238E27FC236}">
                <a16:creationId xmlns:a16="http://schemas.microsoft.com/office/drawing/2014/main" id="{8924FE85-9A37-67C4-B822-D45B8A11D157}"/>
              </a:ext>
            </a:extLst>
          </p:cNvPr>
          <p:cNvSpPr txBox="1"/>
          <p:nvPr/>
        </p:nvSpPr>
        <p:spPr>
          <a:xfrm>
            <a:off x="812115" y="5371711"/>
            <a:ext cx="1338828" cy="923330"/>
          </a:xfrm>
          <a:prstGeom prst="rect">
            <a:avLst/>
          </a:prstGeom>
          <a:noFill/>
        </p:spPr>
        <p:txBody>
          <a:bodyPr wrap="none" rtlCol="0">
            <a:spAutoFit/>
          </a:bodyPr>
          <a:lstStyle/>
          <a:p>
            <a:r>
              <a:rPr lang="en-US" b="1" dirty="0" err="1"/>
              <a:t>I_Id</a:t>
            </a:r>
            <a:endParaRPr lang="en-US" b="1" dirty="0"/>
          </a:p>
          <a:p>
            <a:r>
              <a:rPr lang="en-US" dirty="0" err="1"/>
              <a:t>Dept_Id</a:t>
            </a:r>
            <a:r>
              <a:rPr lang="en-US" dirty="0"/>
              <a:t> (FK)</a:t>
            </a:r>
            <a:endParaRPr lang="en-US" b="1" dirty="0"/>
          </a:p>
          <a:p>
            <a:r>
              <a:rPr lang="en-US" dirty="0" err="1"/>
              <a:t>I_name</a:t>
            </a:r>
            <a:endParaRPr lang="en-US" dirty="0"/>
          </a:p>
        </p:txBody>
      </p:sp>
      <mc:AlternateContent xmlns:mc="http://schemas.openxmlformats.org/markup-compatibility/2006">
        <mc:Choice xmlns:p14="http://schemas.microsoft.com/office/powerpoint/2010/main" Requires="p14">
          <p:contentPart p14:bwMode="auto" r:id="rId30">
            <p14:nvContentPartPr>
              <p14:cNvPr id="41" name="Ink 40">
                <a:extLst>
                  <a:ext uri="{FF2B5EF4-FFF2-40B4-BE49-F238E27FC236}">
                    <a16:creationId xmlns:a16="http://schemas.microsoft.com/office/drawing/2014/main" id="{17FDE743-EFFE-52FE-70AE-A70FD3934DEF}"/>
                  </a:ext>
                </a:extLst>
              </p14:cNvPr>
              <p14:cNvContentPartPr/>
              <p14:nvPr/>
            </p14:nvContentPartPr>
            <p14:xfrm>
              <a:off x="4199105" y="4472378"/>
              <a:ext cx="27000" cy="1525320"/>
            </p14:xfrm>
          </p:contentPart>
        </mc:Choice>
        <mc:Fallback>
          <p:pic>
            <p:nvPicPr>
              <p:cNvPr id="41" name="Ink 40">
                <a:extLst>
                  <a:ext uri="{FF2B5EF4-FFF2-40B4-BE49-F238E27FC236}">
                    <a16:creationId xmlns:a16="http://schemas.microsoft.com/office/drawing/2014/main" id="{17FDE743-EFFE-52FE-70AE-A70FD3934DEF}"/>
                  </a:ext>
                </a:extLst>
              </p:cNvPr>
              <p:cNvPicPr/>
              <p:nvPr/>
            </p:nvPicPr>
            <p:blipFill>
              <a:blip r:embed="rId31"/>
              <a:stretch>
                <a:fillRect/>
              </a:stretch>
            </p:blipFill>
            <p:spPr>
              <a:xfrm>
                <a:off x="4192985" y="4466258"/>
                <a:ext cx="39240" cy="15375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3" name="Ink 42">
                <a:extLst>
                  <a:ext uri="{FF2B5EF4-FFF2-40B4-BE49-F238E27FC236}">
                    <a16:creationId xmlns:a16="http://schemas.microsoft.com/office/drawing/2014/main" id="{68C7262C-EBAC-53A4-C77B-43248998B273}"/>
                  </a:ext>
                </a:extLst>
              </p14:cNvPr>
              <p14:cNvContentPartPr/>
              <p14:nvPr/>
            </p14:nvContentPartPr>
            <p14:xfrm>
              <a:off x="4105865" y="4594058"/>
              <a:ext cx="297360" cy="360"/>
            </p14:xfrm>
          </p:contentPart>
        </mc:Choice>
        <mc:Fallback>
          <p:pic>
            <p:nvPicPr>
              <p:cNvPr id="43" name="Ink 42">
                <a:extLst>
                  <a:ext uri="{FF2B5EF4-FFF2-40B4-BE49-F238E27FC236}">
                    <a16:creationId xmlns:a16="http://schemas.microsoft.com/office/drawing/2014/main" id="{68C7262C-EBAC-53A4-C77B-43248998B273}"/>
                  </a:ext>
                </a:extLst>
              </p:cNvPr>
              <p:cNvPicPr/>
              <p:nvPr/>
            </p:nvPicPr>
            <p:blipFill>
              <a:blip r:embed="rId33"/>
              <a:stretch>
                <a:fillRect/>
              </a:stretch>
            </p:blipFill>
            <p:spPr>
              <a:xfrm>
                <a:off x="4099745" y="4587938"/>
                <a:ext cx="309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4" name="Ink 43">
                <a:extLst>
                  <a:ext uri="{FF2B5EF4-FFF2-40B4-BE49-F238E27FC236}">
                    <a16:creationId xmlns:a16="http://schemas.microsoft.com/office/drawing/2014/main" id="{0BB3D5E2-8F0B-D53B-180B-8085E60FEACF}"/>
                  </a:ext>
                </a:extLst>
              </p14:cNvPr>
              <p14:cNvContentPartPr/>
              <p14:nvPr/>
            </p14:nvContentPartPr>
            <p14:xfrm>
              <a:off x="2927945" y="5795738"/>
              <a:ext cx="18000" cy="228600"/>
            </p14:xfrm>
          </p:contentPart>
        </mc:Choice>
        <mc:Fallback>
          <p:pic>
            <p:nvPicPr>
              <p:cNvPr id="44" name="Ink 43">
                <a:extLst>
                  <a:ext uri="{FF2B5EF4-FFF2-40B4-BE49-F238E27FC236}">
                    <a16:creationId xmlns:a16="http://schemas.microsoft.com/office/drawing/2014/main" id="{0BB3D5E2-8F0B-D53B-180B-8085E60FEACF}"/>
                  </a:ext>
                </a:extLst>
              </p:cNvPr>
              <p:cNvPicPr/>
              <p:nvPr/>
            </p:nvPicPr>
            <p:blipFill>
              <a:blip r:embed="rId35"/>
              <a:stretch>
                <a:fillRect/>
              </a:stretch>
            </p:blipFill>
            <p:spPr>
              <a:xfrm>
                <a:off x="2921825" y="5789618"/>
                <a:ext cx="30240" cy="2408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5" name="Ink 44">
                <a:extLst>
                  <a:ext uri="{FF2B5EF4-FFF2-40B4-BE49-F238E27FC236}">
                    <a16:creationId xmlns:a16="http://schemas.microsoft.com/office/drawing/2014/main" id="{1B2A1204-3EBB-A42C-131A-5656CED704B0}"/>
                  </a:ext>
                </a:extLst>
              </p14:cNvPr>
              <p14:cNvContentPartPr/>
              <p14:nvPr/>
            </p14:nvContentPartPr>
            <p14:xfrm>
              <a:off x="1837865" y="4406138"/>
              <a:ext cx="4320" cy="477360"/>
            </p14:xfrm>
          </p:contentPart>
        </mc:Choice>
        <mc:Fallback>
          <p:pic>
            <p:nvPicPr>
              <p:cNvPr id="45" name="Ink 44">
                <a:extLst>
                  <a:ext uri="{FF2B5EF4-FFF2-40B4-BE49-F238E27FC236}">
                    <a16:creationId xmlns:a16="http://schemas.microsoft.com/office/drawing/2014/main" id="{1B2A1204-3EBB-A42C-131A-5656CED704B0}"/>
                  </a:ext>
                </a:extLst>
              </p:cNvPr>
              <p:cNvPicPr/>
              <p:nvPr/>
            </p:nvPicPr>
            <p:blipFill>
              <a:blip r:embed="rId37"/>
              <a:stretch>
                <a:fillRect/>
              </a:stretch>
            </p:blipFill>
            <p:spPr>
              <a:xfrm>
                <a:off x="1831745" y="4400018"/>
                <a:ext cx="16560" cy="4896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6" name="Ink 45">
                <a:extLst>
                  <a:ext uri="{FF2B5EF4-FFF2-40B4-BE49-F238E27FC236}">
                    <a16:creationId xmlns:a16="http://schemas.microsoft.com/office/drawing/2014/main" id="{02FC5D37-AB0E-F8B4-7019-9AF3B725BDD6}"/>
                  </a:ext>
                </a:extLst>
              </p14:cNvPr>
              <p14:cNvContentPartPr/>
              <p14:nvPr/>
            </p14:nvContentPartPr>
            <p14:xfrm>
              <a:off x="1837865" y="4406138"/>
              <a:ext cx="2160360" cy="4680"/>
            </p14:xfrm>
          </p:contentPart>
        </mc:Choice>
        <mc:Fallback>
          <p:pic>
            <p:nvPicPr>
              <p:cNvPr id="46" name="Ink 45">
                <a:extLst>
                  <a:ext uri="{FF2B5EF4-FFF2-40B4-BE49-F238E27FC236}">
                    <a16:creationId xmlns:a16="http://schemas.microsoft.com/office/drawing/2014/main" id="{02FC5D37-AB0E-F8B4-7019-9AF3B725BDD6}"/>
                  </a:ext>
                </a:extLst>
              </p:cNvPr>
              <p:cNvPicPr/>
              <p:nvPr/>
            </p:nvPicPr>
            <p:blipFill>
              <a:blip r:embed="rId39"/>
              <a:stretch>
                <a:fillRect/>
              </a:stretch>
            </p:blipFill>
            <p:spPr>
              <a:xfrm>
                <a:off x="1831745" y="4400018"/>
                <a:ext cx="2172600" cy="169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7" name="Ink 46">
                <a:extLst>
                  <a:ext uri="{FF2B5EF4-FFF2-40B4-BE49-F238E27FC236}">
                    <a16:creationId xmlns:a16="http://schemas.microsoft.com/office/drawing/2014/main" id="{171D120F-723C-2771-25A0-06EBF72E4A0E}"/>
                  </a:ext>
                </a:extLst>
              </p14:cNvPr>
              <p14:cNvContentPartPr/>
              <p14:nvPr/>
            </p14:nvContentPartPr>
            <p14:xfrm>
              <a:off x="3857825" y="4326578"/>
              <a:ext cx="8280" cy="164160"/>
            </p14:xfrm>
          </p:contentPart>
        </mc:Choice>
        <mc:Fallback>
          <p:pic>
            <p:nvPicPr>
              <p:cNvPr id="47" name="Ink 46">
                <a:extLst>
                  <a:ext uri="{FF2B5EF4-FFF2-40B4-BE49-F238E27FC236}">
                    <a16:creationId xmlns:a16="http://schemas.microsoft.com/office/drawing/2014/main" id="{171D120F-723C-2771-25A0-06EBF72E4A0E}"/>
                  </a:ext>
                </a:extLst>
              </p:cNvPr>
              <p:cNvPicPr/>
              <p:nvPr/>
            </p:nvPicPr>
            <p:blipFill>
              <a:blip r:embed="rId41"/>
              <a:stretch>
                <a:fillRect/>
              </a:stretch>
            </p:blipFill>
            <p:spPr>
              <a:xfrm>
                <a:off x="3851705" y="4320458"/>
                <a:ext cx="2052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8" name="Ink 47">
                <a:extLst>
                  <a:ext uri="{FF2B5EF4-FFF2-40B4-BE49-F238E27FC236}">
                    <a16:creationId xmlns:a16="http://schemas.microsoft.com/office/drawing/2014/main" id="{5EFB2452-B722-55B1-48E2-2E79ACC3A419}"/>
                  </a:ext>
                </a:extLst>
              </p14:cNvPr>
              <p14:cNvContentPartPr/>
              <p14:nvPr/>
            </p14:nvContentPartPr>
            <p14:xfrm>
              <a:off x="1749665" y="4727618"/>
              <a:ext cx="227160" cy="153720"/>
            </p14:xfrm>
          </p:contentPart>
        </mc:Choice>
        <mc:Fallback>
          <p:pic>
            <p:nvPicPr>
              <p:cNvPr id="48" name="Ink 47">
                <a:extLst>
                  <a:ext uri="{FF2B5EF4-FFF2-40B4-BE49-F238E27FC236}">
                    <a16:creationId xmlns:a16="http://schemas.microsoft.com/office/drawing/2014/main" id="{5EFB2452-B722-55B1-48E2-2E79ACC3A419}"/>
                  </a:ext>
                </a:extLst>
              </p:cNvPr>
              <p:cNvPicPr/>
              <p:nvPr/>
            </p:nvPicPr>
            <p:blipFill>
              <a:blip r:embed="rId43"/>
              <a:stretch>
                <a:fillRect/>
              </a:stretch>
            </p:blipFill>
            <p:spPr>
              <a:xfrm>
                <a:off x="1743545" y="4721498"/>
                <a:ext cx="23940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9" name="Ink 48">
                <a:extLst>
                  <a:ext uri="{FF2B5EF4-FFF2-40B4-BE49-F238E27FC236}">
                    <a16:creationId xmlns:a16="http://schemas.microsoft.com/office/drawing/2014/main" id="{8E20134A-B1A0-8740-8CCF-4BDA1007C118}"/>
                  </a:ext>
                </a:extLst>
              </p14:cNvPr>
              <p14:cNvContentPartPr/>
              <p14:nvPr/>
            </p14:nvContentPartPr>
            <p14:xfrm>
              <a:off x="2790820" y="5927465"/>
              <a:ext cx="1404360" cy="63360"/>
            </p14:xfrm>
          </p:contentPart>
        </mc:Choice>
        <mc:Fallback>
          <p:pic>
            <p:nvPicPr>
              <p:cNvPr id="49" name="Ink 48">
                <a:extLst>
                  <a:ext uri="{FF2B5EF4-FFF2-40B4-BE49-F238E27FC236}">
                    <a16:creationId xmlns:a16="http://schemas.microsoft.com/office/drawing/2014/main" id="{8E20134A-B1A0-8740-8CCF-4BDA1007C118}"/>
                  </a:ext>
                </a:extLst>
              </p:cNvPr>
              <p:cNvPicPr/>
              <p:nvPr/>
            </p:nvPicPr>
            <p:blipFill>
              <a:blip r:embed="rId45"/>
              <a:stretch>
                <a:fillRect/>
              </a:stretch>
            </p:blipFill>
            <p:spPr>
              <a:xfrm>
                <a:off x="2784700" y="5921345"/>
                <a:ext cx="1416600" cy="75600"/>
              </a:xfrm>
              <a:prstGeom prst="rect">
                <a:avLst/>
              </a:prstGeom>
            </p:spPr>
          </p:pic>
        </mc:Fallback>
      </mc:AlternateContent>
    </p:spTree>
    <p:extLst>
      <p:ext uri="{BB962C8B-B14F-4D97-AF65-F5344CB8AC3E}">
        <p14:creationId xmlns:p14="http://schemas.microsoft.com/office/powerpoint/2010/main" val="590900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8ED5F-FF51-3BE1-BB9E-71F962EAB9F6}"/>
              </a:ext>
            </a:extLst>
          </p:cNvPr>
          <p:cNvSpPr>
            <a:spLocks noGrp="1"/>
          </p:cNvSpPr>
          <p:nvPr>
            <p:ph type="title"/>
          </p:nvPr>
        </p:nvSpPr>
        <p:spPr/>
        <p:txBody>
          <a:bodyPr>
            <a:normAutofit/>
          </a:bodyPr>
          <a:lstStyle/>
          <a:p>
            <a:r>
              <a:rPr lang="en-US" sz="4000" dirty="0"/>
              <a:t>What is database (DB)?</a:t>
            </a:r>
          </a:p>
        </p:txBody>
      </p:sp>
      <p:sp>
        <p:nvSpPr>
          <p:cNvPr id="3" name="Content Placeholder 2">
            <a:extLst>
              <a:ext uri="{FF2B5EF4-FFF2-40B4-BE49-F238E27FC236}">
                <a16:creationId xmlns:a16="http://schemas.microsoft.com/office/drawing/2014/main" id="{4C78771C-E4F6-E741-8930-8D697ACFC613}"/>
              </a:ext>
            </a:extLst>
          </p:cNvPr>
          <p:cNvSpPr>
            <a:spLocks noGrp="1"/>
          </p:cNvSpPr>
          <p:nvPr>
            <p:ph idx="1"/>
          </p:nvPr>
        </p:nvSpPr>
        <p:spPr/>
        <p:txBody>
          <a:bodyPr>
            <a:normAutofit/>
          </a:bodyPr>
          <a:lstStyle/>
          <a:p>
            <a:r>
              <a:rPr lang="en-US" sz="2400" dirty="0"/>
              <a:t>Any collection of related information</a:t>
            </a:r>
          </a:p>
          <a:p>
            <a:r>
              <a:rPr lang="en-US" sz="2400" dirty="0"/>
              <a:t>Computers make it easier to handle large amounts of data</a:t>
            </a:r>
          </a:p>
        </p:txBody>
      </p:sp>
      <p:pic>
        <p:nvPicPr>
          <p:cNvPr id="8" name="Picture 7">
            <a:extLst>
              <a:ext uri="{FF2B5EF4-FFF2-40B4-BE49-F238E27FC236}">
                <a16:creationId xmlns:a16="http://schemas.microsoft.com/office/drawing/2014/main" id="{63104C6A-AF81-4F85-D268-24C205BA0CD8}"/>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268396" y="2267644"/>
            <a:ext cx="3613077" cy="26759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id="{C081938A-D5B3-DA69-28C4-230BDBC7E6E2}"/>
              </a:ext>
            </a:extLst>
          </p:cNvPr>
          <p:cNvSpPr txBox="1"/>
          <p:nvPr/>
        </p:nvSpPr>
        <p:spPr>
          <a:xfrm>
            <a:off x="8208436" y="5016816"/>
            <a:ext cx="2840999" cy="230832"/>
          </a:xfrm>
          <a:prstGeom prst="rect">
            <a:avLst/>
          </a:prstGeom>
          <a:noFill/>
        </p:spPr>
        <p:txBody>
          <a:bodyPr wrap="square" rtlCol="0">
            <a:spAutoFit/>
          </a:bodyPr>
          <a:lstStyle/>
          <a:p>
            <a:r>
              <a:rPr lang="en-US" sz="900" dirty="0">
                <a:hlinkClick r:id="rId4" tooltip="http://dba.stackexchange.com/questions/64945/airline-reservation-system"/>
              </a:rPr>
              <a:t>This Photo</a:t>
            </a:r>
            <a:r>
              <a:rPr lang="en-US" sz="900" dirty="0"/>
              <a:t> by Unknown Author is licensed under </a:t>
            </a:r>
            <a:r>
              <a:rPr lang="en-US" sz="900" dirty="0">
                <a:hlinkClick r:id="rId5" tooltip="https://creativecommons.org/licenses/by-sa/3.0/"/>
              </a:rPr>
              <a:t>CC BY-SA</a:t>
            </a:r>
            <a:endParaRPr lang="en-US" sz="900" dirty="0"/>
          </a:p>
        </p:txBody>
      </p:sp>
    </p:spTree>
    <p:extLst>
      <p:ext uri="{BB962C8B-B14F-4D97-AF65-F5344CB8AC3E}">
        <p14:creationId xmlns:p14="http://schemas.microsoft.com/office/powerpoint/2010/main" val="28704471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6B36F-EFB0-BAE6-E4F3-CB4785B2B5FC}"/>
              </a:ext>
            </a:extLst>
          </p:cNvPr>
          <p:cNvSpPr>
            <a:spLocks noGrp="1"/>
          </p:cNvSpPr>
          <p:nvPr>
            <p:ph type="title"/>
          </p:nvPr>
        </p:nvSpPr>
        <p:spPr/>
        <p:txBody>
          <a:bodyPr>
            <a:normAutofit/>
          </a:bodyPr>
          <a:lstStyle/>
          <a:p>
            <a:r>
              <a:rPr lang="en-US" sz="4000" dirty="0"/>
              <a:t>Summary</a:t>
            </a:r>
          </a:p>
        </p:txBody>
      </p:sp>
      <p:sp>
        <p:nvSpPr>
          <p:cNvPr id="3" name="Content Placeholder 2">
            <a:extLst>
              <a:ext uri="{FF2B5EF4-FFF2-40B4-BE49-F238E27FC236}">
                <a16:creationId xmlns:a16="http://schemas.microsoft.com/office/drawing/2014/main" id="{CA58682C-9A81-59CD-3B3A-B98324A027FA}"/>
              </a:ext>
            </a:extLst>
          </p:cNvPr>
          <p:cNvSpPr>
            <a:spLocks noGrp="1"/>
          </p:cNvSpPr>
          <p:nvPr>
            <p:ph idx="1"/>
          </p:nvPr>
        </p:nvSpPr>
        <p:spPr/>
        <p:txBody>
          <a:bodyPr>
            <a:normAutofit/>
          </a:bodyPr>
          <a:lstStyle/>
          <a:p>
            <a:r>
              <a:rPr lang="en-US" sz="2400" dirty="0"/>
              <a:t>ER Model contains, entities, attributes and relationships.</a:t>
            </a:r>
          </a:p>
          <a:p>
            <a:r>
              <a:rPr lang="en-US" sz="2400" dirty="0"/>
              <a:t>ER Diagram/Model is the middleman between business requirement and the actual implementation of the database schema.</a:t>
            </a:r>
          </a:p>
          <a:p>
            <a:r>
              <a:rPr lang="en-US" sz="2400" dirty="0"/>
              <a:t>Primary Key is the unique attribute to identify every row in the table.</a:t>
            </a:r>
          </a:p>
          <a:p>
            <a:r>
              <a:rPr lang="en-US" sz="2400" dirty="0"/>
              <a:t>Foreign key is an attribute that links the table values to another table using their primary key</a:t>
            </a:r>
          </a:p>
        </p:txBody>
      </p:sp>
    </p:spTree>
    <p:extLst>
      <p:ext uri="{BB962C8B-B14F-4D97-AF65-F5344CB8AC3E}">
        <p14:creationId xmlns:p14="http://schemas.microsoft.com/office/powerpoint/2010/main" val="2119260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BECC1-6D1B-846D-6E80-FCE6F07AC479}"/>
              </a:ext>
            </a:extLst>
          </p:cNvPr>
          <p:cNvSpPr>
            <a:spLocks noGrp="1"/>
          </p:cNvSpPr>
          <p:nvPr>
            <p:ph type="title"/>
          </p:nvPr>
        </p:nvSpPr>
        <p:spPr/>
        <p:txBody>
          <a:bodyPr>
            <a:normAutofit/>
          </a:bodyPr>
          <a:lstStyle/>
          <a:p>
            <a:r>
              <a:rPr lang="en-US" sz="4000" dirty="0"/>
              <a:t>What is DBMS?</a:t>
            </a:r>
          </a:p>
        </p:txBody>
      </p:sp>
      <p:sp>
        <p:nvSpPr>
          <p:cNvPr id="3" name="Content Placeholder 2">
            <a:extLst>
              <a:ext uri="{FF2B5EF4-FFF2-40B4-BE49-F238E27FC236}">
                <a16:creationId xmlns:a16="http://schemas.microsoft.com/office/drawing/2014/main" id="{CCF79E3C-BA50-F62E-01A2-C7654A36AE55}"/>
              </a:ext>
            </a:extLst>
          </p:cNvPr>
          <p:cNvSpPr>
            <a:spLocks noGrp="1"/>
          </p:cNvSpPr>
          <p:nvPr>
            <p:ph idx="1"/>
          </p:nvPr>
        </p:nvSpPr>
        <p:spPr/>
        <p:txBody>
          <a:bodyPr>
            <a:normAutofit fontScale="92500" lnSpcReduction="10000"/>
          </a:bodyPr>
          <a:lstStyle/>
          <a:p>
            <a:r>
              <a:rPr lang="en-US" sz="2400" dirty="0"/>
              <a:t>Database Management System</a:t>
            </a:r>
          </a:p>
          <a:p>
            <a:r>
              <a:rPr lang="en-US" sz="2400" dirty="0"/>
              <a:t>Special software program that helps users create and maintain database</a:t>
            </a:r>
          </a:p>
          <a:p>
            <a:pPr lvl="1"/>
            <a:r>
              <a:rPr lang="en-US" sz="2000" dirty="0"/>
              <a:t>Manages security of the data</a:t>
            </a:r>
          </a:p>
          <a:p>
            <a:pPr lvl="1"/>
            <a:r>
              <a:rPr lang="en-US" sz="2000" dirty="0"/>
              <a:t>Backups </a:t>
            </a:r>
          </a:p>
          <a:p>
            <a:pPr lvl="1"/>
            <a:r>
              <a:rPr lang="en-US" sz="2000" dirty="0"/>
              <a:t>Importing/Exporting Data</a:t>
            </a:r>
          </a:p>
          <a:p>
            <a:pPr lvl="1"/>
            <a:r>
              <a:rPr lang="en-US" sz="2000" dirty="0"/>
              <a:t>Easy to manage large amounts of data</a:t>
            </a:r>
          </a:p>
          <a:p>
            <a:pPr lvl="1"/>
            <a:r>
              <a:rPr lang="en-US" sz="2000" dirty="0"/>
              <a:t>Programming language can be used for interacting</a:t>
            </a:r>
          </a:p>
          <a:p>
            <a:r>
              <a:rPr lang="en-US" sz="2400" dirty="0"/>
              <a:t>Performs CRUD operations – Create, Read/Retrieve, Update, Delete</a:t>
            </a:r>
          </a:p>
        </p:txBody>
      </p:sp>
      <p:pic>
        <p:nvPicPr>
          <p:cNvPr id="5" name="Picture 4" descr="A diagram of a software application&#10;&#10;Description automatically generated">
            <a:extLst>
              <a:ext uri="{FF2B5EF4-FFF2-40B4-BE49-F238E27FC236}">
                <a16:creationId xmlns:a16="http://schemas.microsoft.com/office/drawing/2014/main" id="{859B258A-DE9E-3CAE-E0C0-204D6E252705}"/>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766810" y="3386782"/>
            <a:ext cx="3009900" cy="22733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A9608E7B-6AD0-2B16-ECBD-AD242F2D7BD2}"/>
              </a:ext>
            </a:extLst>
          </p:cNvPr>
          <p:cNvSpPr txBox="1"/>
          <p:nvPr/>
        </p:nvSpPr>
        <p:spPr>
          <a:xfrm>
            <a:off x="8766810" y="5702300"/>
            <a:ext cx="3009900" cy="230832"/>
          </a:xfrm>
          <a:prstGeom prst="rect">
            <a:avLst/>
          </a:prstGeom>
          <a:noFill/>
        </p:spPr>
        <p:txBody>
          <a:bodyPr wrap="square" rtlCol="0">
            <a:spAutoFit/>
          </a:bodyPr>
          <a:lstStyle/>
          <a:p>
            <a:r>
              <a:rPr lang="en-US" sz="900" dirty="0">
                <a:hlinkClick r:id="rId4" tooltip="https://omicstutorials.com/database-management-systems-for-bioinformatics/"/>
              </a:rPr>
              <a:t>This Photo</a:t>
            </a:r>
            <a:r>
              <a:rPr lang="en-US" sz="900" dirty="0"/>
              <a:t> by Unknown Author is licensed under </a:t>
            </a:r>
            <a:r>
              <a:rPr lang="en-US" sz="900" dirty="0">
                <a:hlinkClick r:id="rId5" tooltip="https://creativecommons.org/licenses/by-nc-sa/3.0/"/>
              </a:rPr>
              <a:t>CC BY-SA-NC</a:t>
            </a:r>
            <a:endParaRPr lang="en-US" sz="900" dirty="0"/>
          </a:p>
        </p:txBody>
      </p:sp>
    </p:spTree>
    <p:extLst>
      <p:ext uri="{BB962C8B-B14F-4D97-AF65-F5344CB8AC3E}">
        <p14:creationId xmlns:p14="http://schemas.microsoft.com/office/powerpoint/2010/main" val="171213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nip Single Corner Rectangle 11">
            <a:extLst>
              <a:ext uri="{FF2B5EF4-FFF2-40B4-BE49-F238E27FC236}">
                <a16:creationId xmlns:a16="http://schemas.microsoft.com/office/drawing/2014/main" id="{17F15EEC-2AFA-520F-2769-700B8000486C}"/>
              </a:ext>
            </a:extLst>
          </p:cNvPr>
          <p:cNvSpPr/>
          <p:nvPr/>
        </p:nvSpPr>
        <p:spPr>
          <a:xfrm>
            <a:off x="7791718" y="2176530"/>
            <a:ext cx="3155324" cy="3086636"/>
          </a:xfrm>
          <a:prstGeom prst="snip1Rect">
            <a:avLst/>
          </a:prstGeom>
          <a:solidFill>
            <a:schemeClr val="accent1">
              <a:lumMod val="40000"/>
              <a:lumOff val="60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B56E11-A6BF-DC4A-D547-2D312D63C9BF}"/>
              </a:ext>
            </a:extLst>
          </p:cNvPr>
          <p:cNvSpPr>
            <a:spLocks noGrp="1"/>
          </p:cNvSpPr>
          <p:nvPr>
            <p:ph type="title"/>
          </p:nvPr>
        </p:nvSpPr>
        <p:spPr/>
        <p:txBody>
          <a:bodyPr>
            <a:normAutofit/>
          </a:bodyPr>
          <a:lstStyle/>
          <a:p>
            <a:r>
              <a:rPr lang="en-US" sz="4000" dirty="0"/>
              <a:t>Database interaction</a:t>
            </a:r>
          </a:p>
        </p:txBody>
      </p:sp>
      <p:pic>
        <p:nvPicPr>
          <p:cNvPr id="4" name="Content Placeholder 3" descr="A logo of a server&#10;&#10;Description automatically generated">
            <a:extLst>
              <a:ext uri="{FF2B5EF4-FFF2-40B4-BE49-F238E27FC236}">
                <a16:creationId xmlns:a16="http://schemas.microsoft.com/office/drawing/2014/main" id="{617C3C39-3E7E-7D60-E60B-AB56599D453D}"/>
              </a:ext>
            </a:extLst>
          </p:cNvPr>
          <p:cNvPicPr>
            <a:picLocks noGrp="1" noChangeAspect="1"/>
          </p:cNvPicPr>
          <p:nvPr>
            <p:ph idx="1"/>
          </p:nvPr>
        </p:nvPicPr>
        <p:blipFill>
          <a:blip r:embed="rId3"/>
          <a:srcRect r="53787"/>
          <a:stretch/>
        </p:blipFill>
        <p:spPr>
          <a:xfrm>
            <a:off x="8016087" y="2492170"/>
            <a:ext cx="2583060" cy="2681197"/>
          </a:xfrm>
          <a:prstGeom prst="rect">
            <a:avLst/>
          </a:prstGeom>
        </p:spPr>
      </p:pic>
      <p:pic>
        <p:nvPicPr>
          <p:cNvPr id="8" name="Picture 7" descr="A blue square with white text&#10;&#10;Description automatically generated">
            <a:extLst>
              <a:ext uri="{FF2B5EF4-FFF2-40B4-BE49-F238E27FC236}">
                <a16:creationId xmlns:a16="http://schemas.microsoft.com/office/drawing/2014/main" id="{F94ED15D-429F-5567-B15E-C25F3E2ECAEA}"/>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32834" y="2698413"/>
            <a:ext cx="4048259" cy="2268712"/>
          </a:xfrm>
          <a:prstGeom prst="rect">
            <a:avLst/>
          </a:prstGeom>
        </p:spPr>
      </p:pic>
      <p:sp>
        <p:nvSpPr>
          <p:cNvPr id="9" name="Right Arrow 8">
            <a:extLst>
              <a:ext uri="{FF2B5EF4-FFF2-40B4-BE49-F238E27FC236}">
                <a16:creationId xmlns:a16="http://schemas.microsoft.com/office/drawing/2014/main" id="{976B6D13-8A4B-011A-DE4F-01E10988829A}"/>
              </a:ext>
            </a:extLst>
          </p:cNvPr>
          <p:cNvSpPr/>
          <p:nvPr/>
        </p:nvSpPr>
        <p:spPr>
          <a:xfrm>
            <a:off x="5306096" y="3206839"/>
            <a:ext cx="2253803" cy="4378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233F8465-2F4B-BBFD-B3BA-D7CFC66A1896}"/>
              </a:ext>
            </a:extLst>
          </p:cNvPr>
          <p:cNvSpPr/>
          <p:nvPr/>
        </p:nvSpPr>
        <p:spPr>
          <a:xfrm rot="10800000">
            <a:off x="5337281" y="4235002"/>
            <a:ext cx="2253803" cy="4378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BE55619-E0BB-589E-DF69-E894601B7947}"/>
              </a:ext>
            </a:extLst>
          </p:cNvPr>
          <p:cNvSpPr txBox="1"/>
          <p:nvPr/>
        </p:nvSpPr>
        <p:spPr>
          <a:xfrm>
            <a:off x="6868406" y="5327474"/>
            <a:ext cx="5001947" cy="461665"/>
          </a:xfrm>
          <a:prstGeom prst="rect">
            <a:avLst/>
          </a:prstGeom>
          <a:noFill/>
        </p:spPr>
        <p:txBody>
          <a:bodyPr wrap="none" rtlCol="0">
            <a:spAutoFit/>
          </a:bodyPr>
          <a:lstStyle/>
          <a:p>
            <a:r>
              <a:rPr lang="en-US" sz="2400" dirty="0"/>
              <a:t>Database Management System (DBMS)</a:t>
            </a:r>
          </a:p>
        </p:txBody>
      </p:sp>
      <p:sp>
        <p:nvSpPr>
          <p:cNvPr id="13" name="TextBox 12">
            <a:extLst>
              <a:ext uri="{FF2B5EF4-FFF2-40B4-BE49-F238E27FC236}">
                <a16:creationId xmlns:a16="http://schemas.microsoft.com/office/drawing/2014/main" id="{C03B1113-9F76-6754-70EA-E17BD77CD770}"/>
              </a:ext>
            </a:extLst>
          </p:cNvPr>
          <p:cNvSpPr txBox="1"/>
          <p:nvPr/>
        </p:nvSpPr>
        <p:spPr>
          <a:xfrm>
            <a:off x="8826603" y="2878273"/>
            <a:ext cx="1085554" cy="369332"/>
          </a:xfrm>
          <a:prstGeom prst="rect">
            <a:avLst/>
          </a:prstGeom>
          <a:noFill/>
        </p:spPr>
        <p:txBody>
          <a:bodyPr wrap="none" rtlCol="0">
            <a:spAutoFit/>
          </a:bodyPr>
          <a:lstStyle/>
          <a:p>
            <a:r>
              <a:rPr lang="en-US" dirty="0"/>
              <a:t>Database</a:t>
            </a:r>
          </a:p>
        </p:txBody>
      </p:sp>
    </p:spTree>
    <p:extLst>
      <p:ext uri="{BB962C8B-B14F-4D97-AF65-F5344CB8AC3E}">
        <p14:creationId xmlns:p14="http://schemas.microsoft.com/office/powerpoint/2010/main" val="1346960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E0A80-9E8F-8B1A-0126-6635F0B457AF}"/>
              </a:ext>
            </a:extLst>
          </p:cNvPr>
          <p:cNvSpPr>
            <a:spLocks noGrp="1"/>
          </p:cNvSpPr>
          <p:nvPr>
            <p:ph type="title"/>
          </p:nvPr>
        </p:nvSpPr>
        <p:spPr/>
        <p:txBody>
          <a:bodyPr>
            <a:normAutofit/>
          </a:bodyPr>
          <a:lstStyle/>
          <a:p>
            <a:r>
              <a:rPr lang="en-US" sz="4000" dirty="0"/>
              <a:t>Types of databases</a:t>
            </a:r>
          </a:p>
        </p:txBody>
      </p:sp>
      <p:graphicFrame>
        <p:nvGraphicFramePr>
          <p:cNvPr id="4" name="Content Placeholder 3">
            <a:extLst>
              <a:ext uri="{FF2B5EF4-FFF2-40B4-BE49-F238E27FC236}">
                <a16:creationId xmlns:a16="http://schemas.microsoft.com/office/drawing/2014/main" id="{C94A80E3-B100-0110-ABF7-1E517D53FA92}"/>
              </a:ext>
            </a:extLst>
          </p:cNvPr>
          <p:cNvGraphicFramePr>
            <a:graphicFrameLocks noGrp="1"/>
          </p:cNvGraphicFramePr>
          <p:nvPr>
            <p:ph idx="1"/>
            <p:extLst>
              <p:ext uri="{D42A27DB-BD31-4B8C-83A1-F6EECF244321}">
                <p14:modId xmlns:p14="http://schemas.microsoft.com/office/powerpoint/2010/main" val="1822051385"/>
              </p:ext>
            </p:extLst>
          </p:nvPr>
        </p:nvGraphicFramePr>
        <p:xfrm>
          <a:off x="581025" y="2341563"/>
          <a:ext cx="11029950" cy="2651760"/>
        </p:xfrm>
        <a:graphic>
          <a:graphicData uri="http://schemas.openxmlformats.org/drawingml/2006/table">
            <a:tbl>
              <a:tblPr firstRow="1" bandRow="1">
                <a:tableStyleId>{5C22544A-7EE6-4342-B048-85BDC9FD1C3A}</a:tableStyleId>
              </a:tblPr>
              <a:tblGrid>
                <a:gridCol w="5514975">
                  <a:extLst>
                    <a:ext uri="{9D8B030D-6E8A-4147-A177-3AD203B41FA5}">
                      <a16:colId xmlns:a16="http://schemas.microsoft.com/office/drawing/2014/main" val="1090529910"/>
                    </a:ext>
                  </a:extLst>
                </a:gridCol>
                <a:gridCol w="5514975">
                  <a:extLst>
                    <a:ext uri="{9D8B030D-6E8A-4147-A177-3AD203B41FA5}">
                      <a16:colId xmlns:a16="http://schemas.microsoft.com/office/drawing/2014/main" val="3086295804"/>
                    </a:ext>
                  </a:extLst>
                </a:gridCol>
              </a:tblGrid>
              <a:tr h="370840">
                <a:tc>
                  <a:txBody>
                    <a:bodyPr/>
                    <a:lstStyle/>
                    <a:p>
                      <a:pPr algn="ctr"/>
                      <a:r>
                        <a:rPr lang="en-US" sz="2400" dirty="0"/>
                        <a:t>Relational Database</a:t>
                      </a:r>
                    </a:p>
                  </a:txBody>
                  <a:tcPr/>
                </a:tc>
                <a:tc>
                  <a:txBody>
                    <a:bodyPr/>
                    <a:lstStyle/>
                    <a:p>
                      <a:pPr algn="ctr"/>
                      <a:r>
                        <a:rPr lang="en-US" sz="2400" dirty="0"/>
                        <a:t>Non-Relational Database</a:t>
                      </a:r>
                    </a:p>
                  </a:txBody>
                  <a:tcPr/>
                </a:tc>
                <a:extLst>
                  <a:ext uri="{0D108BD9-81ED-4DB2-BD59-A6C34878D82A}">
                    <a16:rowId xmlns:a16="http://schemas.microsoft.com/office/drawing/2014/main" val="3818533464"/>
                  </a:ext>
                </a:extLst>
              </a:tr>
              <a:tr h="370840">
                <a:tc>
                  <a:txBody>
                    <a:bodyPr/>
                    <a:lstStyle/>
                    <a:p>
                      <a:r>
                        <a:rPr lang="en-US" sz="2400" dirty="0"/>
                        <a:t>SQL Database</a:t>
                      </a:r>
                    </a:p>
                  </a:txBody>
                  <a:tcPr/>
                </a:tc>
                <a:tc>
                  <a:txBody>
                    <a:bodyPr/>
                    <a:lstStyle/>
                    <a:p>
                      <a:r>
                        <a:rPr lang="en-US" sz="2400" dirty="0"/>
                        <a:t>No SQL/Not only SQL</a:t>
                      </a:r>
                    </a:p>
                  </a:txBody>
                  <a:tcPr/>
                </a:tc>
                <a:extLst>
                  <a:ext uri="{0D108BD9-81ED-4DB2-BD59-A6C34878D82A}">
                    <a16:rowId xmlns:a16="http://schemas.microsoft.com/office/drawing/2014/main" val="1088502407"/>
                  </a:ext>
                </a:extLst>
              </a:tr>
              <a:tr h="370840">
                <a:tc>
                  <a:txBody>
                    <a:bodyPr/>
                    <a:lstStyle/>
                    <a:p>
                      <a:r>
                        <a:rPr lang="en-US" sz="2400" dirty="0"/>
                        <a:t>Organizes data into one or more tables</a:t>
                      </a:r>
                    </a:p>
                  </a:txBody>
                  <a:tcPr/>
                </a:tc>
                <a:tc>
                  <a:txBody>
                    <a:bodyPr/>
                    <a:lstStyle/>
                    <a:p>
                      <a:r>
                        <a:rPr lang="en-US" sz="2400" dirty="0"/>
                        <a:t>Any database with information, not a table</a:t>
                      </a:r>
                    </a:p>
                  </a:txBody>
                  <a:tcPr/>
                </a:tc>
                <a:extLst>
                  <a:ext uri="{0D108BD9-81ED-4DB2-BD59-A6C34878D82A}">
                    <a16:rowId xmlns:a16="http://schemas.microsoft.com/office/drawing/2014/main" val="752497113"/>
                  </a:ext>
                </a:extLst>
              </a:tr>
              <a:tr h="370840">
                <a:tc>
                  <a:txBody>
                    <a:bodyPr/>
                    <a:lstStyle/>
                    <a:p>
                      <a:r>
                        <a:rPr lang="en-US" sz="2400" dirty="0"/>
                        <a:t>Tables have rows and columns, more like excel sheet</a:t>
                      </a:r>
                    </a:p>
                  </a:txBody>
                  <a:tcPr/>
                </a:tc>
                <a:tc>
                  <a:txBody>
                    <a:bodyPr/>
                    <a:lstStyle/>
                    <a:p>
                      <a:r>
                        <a:rPr lang="en-US" sz="2400" dirty="0"/>
                        <a:t>Documents like JSON, XML file, etc.</a:t>
                      </a:r>
                    </a:p>
                  </a:txBody>
                  <a:tcPr/>
                </a:tc>
                <a:extLst>
                  <a:ext uri="{0D108BD9-81ED-4DB2-BD59-A6C34878D82A}">
                    <a16:rowId xmlns:a16="http://schemas.microsoft.com/office/drawing/2014/main" val="4089007069"/>
                  </a:ext>
                </a:extLst>
              </a:tr>
              <a:tr h="370840">
                <a:tc>
                  <a:txBody>
                    <a:bodyPr/>
                    <a:lstStyle/>
                    <a:p>
                      <a:r>
                        <a:rPr lang="en-US" sz="2400" dirty="0"/>
                        <a:t>Unique key for each row</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Key – value storage</a:t>
                      </a:r>
                    </a:p>
                  </a:txBody>
                  <a:tcPr/>
                </a:tc>
                <a:extLst>
                  <a:ext uri="{0D108BD9-81ED-4DB2-BD59-A6C34878D82A}">
                    <a16:rowId xmlns:a16="http://schemas.microsoft.com/office/drawing/2014/main" val="4161019533"/>
                  </a:ext>
                </a:extLst>
              </a:tr>
            </a:tbl>
          </a:graphicData>
        </a:graphic>
      </p:graphicFrame>
    </p:spTree>
    <p:extLst>
      <p:ext uri="{BB962C8B-B14F-4D97-AF65-F5344CB8AC3E}">
        <p14:creationId xmlns:p14="http://schemas.microsoft.com/office/powerpoint/2010/main" val="3151957892"/>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20532</TotalTime>
  <Words>2636</Words>
  <Application>Microsoft Macintosh PowerPoint</Application>
  <PresentationFormat>Widescreen</PresentationFormat>
  <Paragraphs>509</Paragraphs>
  <Slides>60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Aptos</vt:lpstr>
      <vt:lpstr>Arial</vt:lpstr>
      <vt:lpstr>Tw Cen MT</vt:lpstr>
      <vt:lpstr>Wingdings 2</vt:lpstr>
      <vt:lpstr>DividendVTI</vt:lpstr>
      <vt:lpstr>Foundations of SQL</vt:lpstr>
      <vt:lpstr>About me</vt:lpstr>
      <vt:lpstr>notes</vt:lpstr>
      <vt:lpstr>Course outline</vt:lpstr>
      <vt:lpstr>Assessment</vt:lpstr>
      <vt:lpstr>What is database (DB)?</vt:lpstr>
      <vt:lpstr>What is DBMS?</vt:lpstr>
      <vt:lpstr>Database interaction</vt:lpstr>
      <vt:lpstr>Types of databases</vt:lpstr>
      <vt:lpstr>What is RDBMS?</vt:lpstr>
      <vt:lpstr>DBMS vs RDBMS</vt:lpstr>
      <vt:lpstr>DBMS vs RDBMS</vt:lpstr>
      <vt:lpstr>What is NRDBMS?</vt:lpstr>
      <vt:lpstr>RDBMS vs NRDBMS</vt:lpstr>
      <vt:lpstr>Any questions?</vt:lpstr>
      <vt:lpstr>Introduction to SQL</vt:lpstr>
      <vt:lpstr>What is sql?</vt:lpstr>
      <vt:lpstr>Why sql?</vt:lpstr>
      <vt:lpstr>Where is sql used?</vt:lpstr>
      <vt:lpstr>Summary</vt:lpstr>
      <vt:lpstr>Build ER Model</vt:lpstr>
      <vt:lpstr>What is table?</vt:lpstr>
      <vt:lpstr>What is an Attribute?</vt:lpstr>
      <vt:lpstr>What is Database Schema?</vt:lpstr>
      <vt:lpstr>ER Model – entity relationship Model</vt:lpstr>
      <vt:lpstr>Business Requirement</vt:lpstr>
      <vt:lpstr>Problem statement</vt:lpstr>
      <vt:lpstr>solution</vt:lpstr>
      <vt:lpstr>Entity</vt:lpstr>
      <vt:lpstr>Entity attributes</vt:lpstr>
      <vt:lpstr>Primary key</vt:lpstr>
      <vt:lpstr>Composite attribute</vt:lpstr>
      <vt:lpstr>Multi-valued attributes</vt:lpstr>
      <vt:lpstr>Derived attribute</vt:lpstr>
      <vt:lpstr>Multiple entities</vt:lpstr>
      <vt:lpstr>relationships</vt:lpstr>
      <vt:lpstr>Relationships</vt:lpstr>
      <vt:lpstr>Relationship attribute</vt:lpstr>
      <vt:lpstr>Relationship attribute</vt:lpstr>
      <vt:lpstr>Relationship cardinality</vt:lpstr>
      <vt:lpstr>Relationship cardinality</vt:lpstr>
      <vt:lpstr>Weak entity</vt:lpstr>
      <vt:lpstr>Identifying relationship</vt:lpstr>
      <vt:lpstr>PowerPoint Presentation</vt:lpstr>
      <vt:lpstr>Important note</vt:lpstr>
      <vt:lpstr>Practice ER Modelling</vt:lpstr>
      <vt:lpstr>Introduction</vt:lpstr>
      <vt:lpstr>Business Requirements</vt:lpstr>
      <vt:lpstr>Business requirements</vt:lpstr>
      <vt:lpstr>Steps to build an ER Model</vt:lpstr>
      <vt:lpstr>Complete ER Model</vt:lpstr>
      <vt:lpstr>Converting to ER Diagram</vt:lpstr>
      <vt:lpstr>Entity</vt:lpstr>
      <vt:lpstr>Attributes</vt:lpstr>
      <vt:lpstr>Relationship cardinality</vt:lpstr>
      <vt:lpstr>Foreign key</vt:lpstr>
      <vt:lpstr>Converting to ER Diagram</vt:lpstr>
      <vt:lpstr>Design ER Diagram</vt:lpstr>
      <vt:lpstr>University ER Diagram</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Vishwa Patel</dc:creator>
  <cp:lastModifiedBy>Vishwa Patel</cp:lastModifiedBy>
  <cp:revision>111</cp:revision>
  <dcterms:created xsi:type="dcterms:W3CDTF">2024-12-19T21:06:44Z</dcterms:created>
  <dcterms:modified xsi:type="dcterms:W3CDTF">2025-01-03T13:37:38Z</dcterms:modified>
</cp:coreProperties>
</file>