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69" d="100"/>
          <a:sy n="69" d="100"/>
        </p:scale>
        <p:origin x="-117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33531653-F7DD-4A48-88F3-9CC357DA861E}" type="datetimeFigureOut">
              <a:rPr lang="en-US" smtClean="0"/>
              <a:t>4/25/2016</a:t>
            </a:fld>
            <a:endParaRPr lang="en-US"/>
          </a:p>
        </p:txBody>
      </p:sp>
      <p:sp>
        <p:nvSpPr>
          <p:cNvPr id="23" name="Slide Number Placeholder 22"/>
          <p:cNvSpPr>
            <a:spLocks noGrp="1"/>
          </p:cNvSpPr>
          <p:nvPr>
            <p:ph type="sldNum" sz="quarter" idx="11"/>
          </p:nvPr>
        </p:nvSpPr>
        <p:spPr/>
        <p:txBody>
          <a:bodyPr/>
          <a:lstStyle/>
          <a:p>
            <a:fld id="{B8CE5F52-36FA-4066-804C-2157BD2D403F}"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31653-F7DD-4A48-88F3-9CC357DA861E}"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5F52-36FA-4066-804C-2157BD2D403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531653-F7DD-4A48-88F3-9CC357DA861E}"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E5F52-36FA-4066-804C-2157BD2D403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33531653-F7DD-4A48-88F3-9CC357DA861E}" type="datetimeFigureOut">
              <a:rPr lang="en-US" smtClean="0"/>
              <a:t>4/25/2016</a:t>
            </a:fld>
            <a:endParaRPr lang="en-US"/>
          </a:p>
        </p:txBody>
      </p:sp>
      <p:sp>
        <p:nvSpPr>
          <p:cNvPr id="19" name="Slide Number Placeholder 18"/>
          <p:cNvSpPr>
            <a:spLocks noGrp="1"/>
          </p:cNvSpPr>
          <p:nvPr>
            <p:ph type="sldNum" sz="quarter" idx="15"/>
          </p:nvPr>
        </p:nvSpPr>
        <p:spPr/>
        <p:txBody>
          <a:bodyPr/>
          <a:lstStyle/>
          <a:p>
            <a:fld id="{B8CE5F52-36FA-4066-804C-2157BD2D403F}"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33531653-F7DD-4A48-88F3-9CC357DA861E}" type="datetimeFigureOut">
              <a:rPr lang="en-US" smtClean="0"/>
              <a:t>4/25/2016</a:t>
            </a:fld>
            <a:endParaRPr lang="en-US"/>
          </a:p>
        </p:txBody>
      </p:sp>
      <p:sp>
        <p:nvSpPr>
          <p:cNvPr id="20" name="Slide Number Placeholder 19"/>
          <p:cNvSpPr>
            <a:spLocks noGrp="1"/>
          </p:cNvSpPr>
          <p:nvPr>
            <p:ph type="sldNum" sz="quarter" idx="11"/>
          </p:nvPr>
        </p:nvSpPr>
        <p:spPr/>
        <p:txBody>
          <a:bodyPr/>
          <a:lstStyle/>
          <a:p>
            <a:fld id="{B8CE5F52-36FA-4066-804C-2157BD2D403F}"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33531653-F7DD-4A48-88F3-9CC357DA861E}" type="datetimeFigureOut">
              <a:rPr lang="en-US" smtClean="0"/>
              <a:t>4/25/2016</a:t>
            </a:fld>
            <a:endParaRPr lang="en-US"/>
          </a:p>
        </p:txBody>
      </p:sp>
      <p:sp>
        <p:nvSpPr>
          <p:cNvPr id="25" name="Slide Number Placeholder 24"/>
          <p:cNvSpPr>
            <a:spLocks noGrp="1"/>
          </p:cNvSpPr>
          <p:nvPr>
            <p:ph type="sldNum" sz="quarter" idx="16"/>
          </p:nvPr>
        </p:nvSpPr>
        <p:spPr/>
        <p:txBody>
          <a:bodyPr/>
          <a:lstStyle/>
          <a:p>
            <a:fld id="{B8CE5F52-36FA-4066-804C-2157BD2D403F}"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33531653-F7DD-4A48-88F3-9CC357DA861E}" type="datetimeFigureOut">
              <a:rPr lang="en-US" smtClean="0"/>
              <a:t>4/25/2016</a:t>
            </a:fld>
            <a:endParaRPr lang="en-US"/>
          </a:p>
        </p:txBody>
      </p:sp>
      <p:sp>
        <p:nvSpPr>
          <p:cNvPr id="24" name="Slide Number Placeholder 23"/>
          <p:cNvSpPr>
            <a:spLocks noGrp="1"/>
          </p:cNvSpPr>
          <p:nvPr>
            <p:ph type="sldNum" sz="quarter" idx="17"/>
          </p:nvPr>
        </p:nvSpPr>
        <p:spPr/>
        <p:txBody>
          <a:bodyPr/>
          <a:lstStyle/>
          <a:p>
            <a:fld id="{B8CE5F52-36FA-4066-804C-2157BD2D403F}"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33531653-F7DD-4A48-88F3-9CC357DA861E}" type="datetimeFigureOut">
              <a:rPr lang="en-US" smtClean="0"/>
              <a:t>4/25/2016</a:t>
            </a:fld>
            <a:endParaRPr lang="en-US"/>
          </a:p>
        </p:txBody>
      </p:sp>
      <p:sp>
        <p:nvSpPr>
          <p:cNvPr id="14" name="Slide Number Placeholder 13"/>
          <p:cNvSpPr>
            <a:spLocks noGrp="1"/>
          </p:cNvSpPr>
          <p:nvPr>
            <p:ph type="sldNum" sz="quarter" idx="11"/>
          </p:nvPr>
        </p:nvSpPr>
        <p:spPr/>
        <p:txBody>
          <a:bodyPr/>
          <a:lstStyle/>
          <a:p>
            <a:fld id="{B8CE5F52-36FA-4066-804C-2157BD2D403F}"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33531653-F7DD-4A48-88F3-9CC357DA861E}" type="datetimeFigureOut">
              <a:rPr lang="en-US" smtClean="0"/>
              <a:t>4/25/2016</a:t>
            </a:fld>
            <a:endParaRPr lang="en-US"/>
          </a:p>
        </p:txBody>
      </p:sp>
      <p:sp>
        <p:nvSpPr>
          <p:cNvPr id="12" name="Slide Number Placeholder 11"/>
          <p:cNvSpPr>
            <a:spLocks noGrp="1"/>
          </p:cNvSpPr>
          <p:nvPr>
            <p:ph type="sldNum" sz="quarter" idx="11"/>
          </p:nvPr>
        </p:nvSpPr>
        <p:spPr/>
        <p:txBody>
          <a:bodyPr/>
          <a:lstStyle/>
          <a:p>
            <a:fld id="{B8CE5F52-36FA-4066-804C-2157BD2D403F}"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33531653-F7DD-4A48-88F3-9CC357DA861E}" type="datetimeFigureOut">
              <a:rPr lang="en-US" smtClean="0"/>
              <a:t>4/25/2016</a:t>
            </a:fld>
            <a:endParaRPr lang="en-US"/>
          </a:p>
        </p:txBody>
      </p:sp>
      <p:sp>
        <p:nvSpPr>
          <p:cNvPr id="18" name="Slide Number Placeholder 17"/>
          <p:cNvSpPr>
            <a:spLocks noGrp="1"/>
          </p:cNvSpPr>
          <p:nvPr>
            <p:ph type="sldNum" sz="quarter" idx="16"/>
          </p:nvPr>
        </p:nvSpPr>
        <p:spPr/>
        <p:txBody>
          <a:bodyPr/>
          <a:lstStyle/>
          <a:p>
            <a:fld id="{B8CE5F52-36FA-4066-804C-2157BD2D403F}"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33531653-F7DD-4A48-88F3-9CC357DA861E}" type="datetimeFigureOut">
              <a:rPr lang="en-US" smtClean="0"/>
              <a:t>4/25/2016</a:t>
            </a:fld>
            <a:endParaRPr lang="en-US"/>
          </a:p>
        </p:txBody>
      </p:sp>
      <p:sp>
        <p:nvSpPr>
          <p:cNvPr id="20" name="Slide Number Placeholder 19"/>
          <p:cNvSpPr>
            <a:spLocks noGrp="1"/>
          </p:cNvSpPr>
          <p:nvPr>
            <p:ph type="sldNum" sz="quarter" idx="15"/>
          </p:nvPr>
        </p:nvSpPr>
        <p:spPr/>
        <p:txBody>
          <a:bodyPr/>
          <a:lstStyle/>
          <a:p>
            <a:fld id="{B8CE5F52-36FA-4066-804C-2157BD2D403F}"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33531653-F7DD-4A48-88F3-9CC357DA861E}" type="datetimeFigureOut">
              <a:rPr lang="en-US" smtClean="0"/>
              <a:t>4/25/2016</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B8CE5F52-36FA-4066-804C-2157BD2D403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sz="quarter" idx="13"/>
          </p:nvPr>
        </p:nvSpPr>
        <p:spPr/>
        <p:txBody>
          <a:bodyPr/>
          <a:lstStyle/>
          <a:p>
            <a:endParaRPr lang="en-US" b="1" dirty="0"/>
          </a:p>
        </p:txBody>
      </p:sp>
      <p:sp>
        <p:nvSpPr>
          <p:cNvPr id="2" name="Title 1"/>
          <p:cNvSpPr>
            <a:spLocks noGrp="1"/>
          </p:cNvSpPr>
          <p:nvPr>
            <p:ph type="title"/>
          </p:nvPr>
        </p:nvSpPr>
        <p:spPr/>
        <p:txBody>
          <a:bodyPr>
            <a:noAutofit/>
          </a:bodyPr>
          <a:lstStyle/>
          <a:p>
            <a:r>
              <a:rPr lang="en-US" sz="2800" dirty="0"/>
              <a:t/>
            </a:r>
            <a:br>
              <a:rPr lang="en-US" sz="2800" dirty="0"/>
            </a:br>
            <a:r>
              <a:rPr lang="en-US" sz="2800" dirty="0"/>
              <a:t>A Space Apps Challenge 2016 Conceptual Project under the Challenge “Asteroid Mining”</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7800"/>
            <a:ext cx="9144000" cy="4928239"/>
          </a:xfrm>
          <a:prstGeom prst="rect">
            <a:avLst/>
          </a:prstGeom>
        </p:spPr>
      </p:pic>
    </p:spTree>
    <p:extLst>
      <p:ext uri="{BB962C8B-B14F-4D97-AF65-F5344CB8AC3E}">
        <p14:creationId xmlns:p14="http://schemas.microsoft.com/office/powerpoint/2010/main" val="285756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4495801" y="1828800"/>
            <a:ext cx="4648199" cy="4267200"/>
          </a:xfrm>
        </p:spPr>
      </p:pic>
      <p:sp>
        <p:nvSpPr>
          <p:cNvPr id="3" name="Content Placeholder 2"/>
          <p:cNvSpPr>
            <a:spLocks noGrp="1"/>
          </p:cNvSpPr>
          <p:nvPr>
            <p:ph sz="quarter" idx="13"/>
          </p:nvPr>
        </p:nvSpPr>
        <p:spPr>
          <a:xfrm>
            <a:off x="457200" y="1600200"/>
            <a:ext cx="4038600" cy="4876800"/>
          </a:xfrm>
        </p:spPr>
        <p:txBody>
          <a:bodyPr>
            <a:noAutofit/>
          </a:bodyPr>
          <a:lstStyle/>
          <a:p>
            <a:pPr marL="0" indent="0">
              <a:buNone/>
            </a:pPr>
            <a:r>
              <a:rPr lang="en-US" sz="2000" dirty="0" smtClean="0"/>
              <a:t>Types of sensors used for asteroid surface scanning are the following:</a:t>
            </a:r>
          </a:p>
          <a:p>
            <a:pPr marL="0" indent="0">
              <a:buNone/>
            </a:pPr>
            <a:r>
              <a:rPr lang="en-US" sz="2000" dirty="0" smtClean="0"/>
              <a:t>    1) Hyperspectral sensors and LiDAR used for scanning the surface of the asteroid identifying materials.</a:t>
            </a:r>
          </a:p>
          <a:p>
            <a:pPr marL="0" indent="0">
              <a:buNone/>
            </a:pPr>
            <a:r>
              <a:rPr lang="en-US" sz="2000" dirty="0" smtClean="0"/>
              <a:t>    2)A CT Scanner is used to map the interior of an asteroid revealing its composition and material distribution.</a:t>
            </a:r>
          </a:p>
          <a:p>
            <a:pPr marL="0" indent="0">
              <a:buNone/>
            </a:pPr>
            <a:r>
              <a:rPr lang="en-US" sz="2000" dirty="0" smtClean="0"/>
              <a:t>    3)Ground sounding equipment for further   asteroid composure examination.</a:t>
            </a:r>
            <a:endParaRPr lang="en-US" sz="2000" dirty="0"/>
          </a:p>
        </p:txBody>
      </p:sp>
      <p:sp>
        <p:nvSpPr>
          <p:cNvPr id="2" name="Title 1"/>
          <p:cNvSpPr>
            <a:spLocks noGrp="1"/>
          </p:cNvSpPr>
          <p:nvPr>
            <p:ph type="title"/>
          </p:nvPr>
        </p:nvSpPr>
        <p:spPr/>
        <p:txBody>
          <a:bodyPr>
            <a:normAutofit fontScale="90000"/>
          </a:bodyPr>
          <a:lstStyle/>
          <a:p>
            <a:r>
              <a:rPr lang="en-US" smtClean="0"/>
              <a:t>Brief description of Asteroid Scanning robots Operation</a:t>
            </a:r>
            <a:endParaRPr lang="en-US" dirty="0"/>
          </a:p>
        </p:txBody>
      </p:sp>
    </p:spTree>
    <p:extLst>
      <p:ext uri="{BB962C8B-B14F-4D97-AF65-F5344CB8AC3E}">
        <p14:creationId xmlns:p14="http://schemas.microsoft.com/office/powerpoint/2010/main" val="2474814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572000" y="1676400"/>
            <a:ext cx="4038600" cy="3809999"/>
          </a:xfrm>
        </p:spPr>
      </p:pic>
      <p:sp>
        <p:nvSpPr>
          <p:cNvPr id="3" name="Content Placeholder 2"/>
          <p:cNvSpPr>
            <a:spLocks noGrp="1"/>
          </p:cNvSpPr>
          <p:nvPr>
            <p:ph sz="quarter" idx="13"/>
          </p:nvPr>
        </p:nvSpPr>
        <p:spPr/>
        <p:txBody>
          <a:bodyPr>
            <a:noAutofit/>
          </a:bodyPr>
          <a:lstStyle/>
          <a:p>
            <a:r>
              <a:rPr lang="en-US" sz="2000" dirty="0" smtClean="0"/>
              <a:t>Water mining robot uses solar energy in order to break the ice of asteroid surface.</a:t>
            </a:r>
          </a:p>
          <a:p>
            <a:r>
              <a:rPr lang="en-US" sz="2000" dirty="0" smtClean="0"/>
              <a:t>Operation as </a:t>
            </a:r>
            <a:r>
              <a:rPr lang="en-US" sz="2000" dirty="0" err="1" smtClean="0"/>
              <a:t>magnyfying</a:t>
            </a:r>
            <a:r>
              <a:rPr lang="en-US" sz="2000" dirty="0" smtClean="0"/>
              <a:t> </a:t>
            </a:r>
            <a:r>
              <a:rPr lang="en-US" sz="2000" dirty="0" err="1" smtClean="0"/>
              <a:t>lense</a:t>
            </a:r>
            <a:r>
              <a:rPr lang="en-US" sz="2000" dirty="0" smtClean="0"/>
              <a:t> – many mirrors focus solar energy in one part on asteroid surface.</a:t>
            </a:r>
          </a:p>
          <a:p>
            <a:r>
              <a:rPr lang="en-US" sz="2000" dirty="0" smtClean="0"/>
              <a:t>Ice pieces are gathered in “bag” attached to the robot.</a:t>
            </a:r>
          </a:p>
          <a:p>
            <a:r>
              <a:rPr lang="en-US" sz="2000" dirty="0" smtClean="0"/>
              <a:t>Necessity for cooler inside “bag”.</a:t>
            </a:r>
          </a:p>
          <a:p>
            <a:r>
              <a:rPr lang="en-US" sz="2000" dirty="0" smtClean="0"/>
              <a:t>Ice pieces mechanically guided into bag.</a:t>
            </a:r>
            <a:endParaRPr lang="en-US" sz="2000" dirty="0"/>
          </a:p>
        </p:txBody>
      </p:sp>
      <p:sp>
        <p:nvSpPr>
          <p:cNvPr id="2" name="Title 1"/>
          <p:cNvSpPr>
            <a:spLocks noGrp="1"/>
          </p:cNvSpPr>
          <p:nvPr>
            <p:ph type="title"/>
          </p:nvPr>
        </p:nvSpPr>
        <p:spPr/>
        <p:txBody>
          <a:bodyPr>
            <a:normAutofit fontScale="90000"/>
          </a:bodyPr>
          <a:lstStyle/>
          <a:p>
            <a:r>
              <a:rPr lang="en-US" dirty="0" smtClean="0"/>
              <a:t>Brief description of Water Miner robots Operation</a:t>
            </a:r>
            <a:endParaRPr lang="en-US" dirty="0"/>
          </a:p>
        </p:txBody>
      </p:sp>
    </p:spTree>
    <p:extLst>
      <p:ext uri="{BB962C8B-B14F-4D97-AF65-F5344CB8AC3E}">
        <p14:creationId xmlns:p14="http://schemas.microsoft.com/office/powerpoint/2010/main" val="2344412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724400" y="1295400"/>
            <a:ext cx="3886200" cy="4953000"/>
          </a:xfrm>
        </p:spPr>
      </p:pic>
      <p:sp>
        <p:nvSpPr>
          <p:cNvPr id="3" name="Content Placeholder 2"/>
          <p:cNvSpPr>
            <a:spLocks noGrp="1"/>
          </p:cNvSpPr>
          <p:nvPr>
            <p:ph sz="quarter" idx="13"/>
          </p:nvPr>
        </p:nvSpPr>
        <p:spPr/>
        <p:txBody>
          <a:bodyPr>
            <a:normAutofit/>
          </a:bodyPr>
          <a:lstStyle/>
          <a:p>
            <a:r>
              <a:rPr lang="en-US" sz="2000" dirty="0" smtClean="0"/>
              <a:t>Use for metal extraction or ice buried in asteroid volume.</a:t>
            </a:r>
          </a:p>
          <a:p>
            <a:r>
              <a:rPr lang="en-US" sz="2000" dirty="0" smtClean="0"/>
              <a:t>Drill has hole in the middle and material is pushed into “bag” as drilling gets deeper.</a:t>
            </a:r>
          </a:p>
          <a:p>
            <a:pPr marL="0" indent="0">
              <a:buNone/>
            </a:pPr>
            <a:r>
              <a:rPr lang="en-US" sz="2000" dirty="0" smtClean="0"/>
              <a:t>*Under consideration proposals: </a:t>
            </a:r>
          </a:p>
          <a:p>
            <a:pPr marL="0" indent="0">
              <a:buNone/>
            </a:pPr>
            <a:r>
              <a:rPr lang="en-US" sz="2000" dirty="0"/>
              <a:t> </a:t>
            </a:r>
            <a:r>
              <a:rPr lang="en-US" sz="2000" dirty="0" smtClean="0"/>
              <a:t> -”Bags” from carbon </a:t>
            </a:r>
            <a:r>
              <a:rPr lang="en-US" sz="2000" dirty="0" err="1" smtClean="0"/>
              <a:t>nanotubes?Carbon</a:t>
            </a:r>
            <a:r>
              <a:rPr lang="en-US" sz="2000" dirty="0" smtClean="0"/>
              <a:t>  nanotubes strengthen the material which contains them (already use in ship </a:t>
            </a:r>
            <a:r>
              <a:rPr lang="en-US" sz="2000" dirty="0" err="1" smtClean="0"/>
              <a:t>dyings</a:t>
            </a:r>
            <a:r>
              <a:rPr lang="en-US" sz="2000" dirty="0" smtClean="0"/>
              <a:t>).</a:t>
            </a:r>
            <a:endParaRPr lang="en-US" sz="2000" dirty="0"/>
          </a:p>
        </p:txBody>
      </p:sp>
      <p:sp>
        <p:nvSpPr>
          <p:cNvPr id="2" name="Title 1"/>
          <p:cNvSpPr>
            <a:spLocks noGrp="1"/>
          </p:cNvSpPr>
          <p:nvPr>
            <p:ph type="title"/>
          </p:nvPr>
        </p:nvSpPr>
        <p:spPr/>
        <p:txBody>
          <a:bodyPr>
            <a:normAutofit fontScale="90000"/>
          </a:bodyPr>
          <a:lstStyle/>
          <a:p>
            <a:r>
              <a:rPr lang="en-US" dirty="0" smtClean="0"/>
              <a:t>Brief description of Driller Miner robots Operation</a:t>
            </a:r>
            <a:endParaRPr lang="en-US" dirty="0"/>
          </a:p>
        </p:txBody>
      </p:sp>
    </p:spTree>
    <p:extLst>
      <p:ext uri="{BB962C8B-B14F-4D97-AF65-F5344CB8AC3E}">
        <p14:creationId xmlns:p14="http://schemas.microsoft.com/office/powerpoint/2010/main" val="2903128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smtClean="0"/>
              <a:t>“Genealogy tree” of space robots scanning and mining asteroids in order to bring resources to Earth as well as auto-refuel themselves.</a:t>
            </a:r>
          </a:p>
          <a:p>
            <a:r>
              <a:rPr lang="en-US" sz="2400" dirty="0" smtClean="0"/>
              <a:t>3 types of existing asteroids: </a:t>
            </a:r>
            <a:endParaRPr lang="en-US" sz="2400" dirty="0" smtClean="0"/>
          </a:p>
          <a:p>
            <a:r>
              <a:rPr lang="en-US" sz="2400" dirty="0"/>
              <a:t> </a:t>
            </a:r>
            <a:r>
              <a:rPr lang="en-US" sz="2400" dirty="0" smtClean="0"/>
              <a:t>   </a:t>
            </a:r>
            <a:r>
              <a:rPr lang="en-US" sz="2400" dirty="0" smtClean="0"/>
              <a:t>1)Carbonaceous </a:t>
            </a:r>
            <a:r>
              <a:rPr lang="en-US" sz="2400" dirty="0" smtClean="0"/>
              <a:t>(C-type) containing water as ice,</a:t>
            </a:r>
          </a:p>
          <a:p>
            <a:pPr marL="0" indent="0">
              <a:buNone/>
            </a:pPr>
            <a:r>
              <a:rPr lang="en-US" sz="2400" dirty="0" smtClean="0"/>
              <a:t>    2)</a:t>
            </a:r>
            <a:r>
              <a:rPr lang="en-US" sz="2400" dirty="0" err="1" smtClean="0"/>
              <a:t>Silicaceous</a:t>
            </a:r>
            <a:r>
              <a:rPr lang="en-US" sz="2400" dirty="0" smtClean="0"/>
              <a:t> (S-type) containing silica (silicon   oxide) and some metal,</a:t>
            </a:r>
          </a:p>
          <a:p>
            <a:pPr marL="0" indent="0">
              <a:buNone/>
            </a:pPr>
            <a:r>
              <a:rPr lang="en-US" sz="2400" dirty="0" smtClean="0"/>
              <a:t>    3)Metallic (M-type) containing larger amounts of  metals (80% iron – 20% nickel, iridium, platinum!, and more).</a:t>
            </a:r>
          </a:p>
          <a:p>
            <a:endParaRPr lang="en-US" dirty="0"/>
          </a:p>
        </p:txBody>
      </p:sp>
      <p:sp>
        <p:nvSpPr>
          <p:cNvPr id="2" name="Title 1"/>
          <p:cNvSpPr>
            <a:spLocks noGrp="1"/>
          </p:cNvSpPr>
          <p:nvPr>
            <p:ph type="title"/>
          </p:nvPr>
        </p:nvSpPr>
        <p:spPr/>
        <p:txBody>
          <a:bodyPr/>
          <a:lstStyle/>
          <a:p>
            <a:r>
              <a:rPr lang="en-US" dirty="0" smtClean="0"/>
              <a:t>“</a:t>
            </a:r>
            <a:r>
              <a:rPr lang="en-US" dirty="0" err="1" smtClean="0"/>
              <a:t>Termining</a:t>
            </a:r>
            <a:r>
              <a:rPr lang="en-US" dirty="0" smtClean="0"/>
              <a:t>” Concept</a:t>
            </a:r>
            <a:endParaRPr lang="en-US" dirty="0"/>
          </a:p>
        </p:txBody>
      </p:sp>
    </p:spTree>
    <p:extLst>
      <p:ext uri="{BB962C8B-B14F-4D97-AF65-F5344CB8AC3E}">
        <p14:creationId xmlns:p14="http://schemas.microsoft.com/office/powerpoint/2010/main" val="81328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smtClean="0"/>
              <a:t>Necessity for different miner robots to implement different tasks: “</a:t>
            </a:r>
            <a:r>
              <a:rPr lang="en-US" sz="2400" dirty="0" err="1" smtClean="0"/>
              <a:t>Termining</a:t>
            </a:r>
            <a:r>
              <a:rPr lang="en-US" sz="2400" dirty="0" smtClean="0"/>
              <a:t>” suggestion for 1)Water mining robots and 2)Metal mining robots (drillers).</a:t>
            </a:r>
            <a:endParaRPr lang="en-US" sz="2400" dirty="0"/>
          </a:p>
        </p:txBody>
      </p:sp>
      <p:sp>
        <p:nvSpPr>
          <p:cNvPr id="2" name="Title 1"/>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165478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342900" indent="-342900">
              <a:buFont typeface="Arial" panose="020B0604020202020204" pitchFamily="34" charset="0"/>
              <a:buChar char="•"/>
            </a:pPr>
            <a:r>
              <a:rPr lang="en-US" sz="2400" dirty="0" smtClean="0"/>
              <a:t>Orbital factory spacecraft in orbit around Earth.</a:t>
            </a:r>
          </a:p>
          <a:p>
            <a:pPr marL="342900" indent="-342900">
              <a:buFont typeface="Arial" panose="020B0604020202020204" pitchFamily="34" charset="0"/>
              <a:buChar char="•"/>
            </a:pPr>
            <a:r>
              <a:rPr lang="en-US" sz="2400" dirty="0" smtClean="0"/>
              <a:t>Hive “mother </a:t>
            </a:r>
            <a:r>
              <a:rPr lang="en-US" sz="2400" dirty="0" err="1" smtClean="0"/>
              <a:t>spacecrafts</a:t>
            </a:r>
            <a:r>
              <a:rPr lang="en-US" sz="2400" dirty="0" smtClean="0"/>
              <a:t>” sent to follow orbits of specific asteroids.</a:t>
            </a:r>
          </a:p>
          <a:p>
            <a:pPr marL="342900" indent="-342900">
              <a:buFont typeface="Arial" panose="020B0604020202020204" pitchFamily="34" charset="0"/>
              <a:buChar char="•"/>
            </a:pPr>
            <a:r>
              <a:rPr lang="en-US" sz="2400" dirty="0" smtClean="0"/>
              <a:t>“Daughterly robots” asteroid surface scanners and miners (both water and metal).</a:t>
            </a:r>
          </a:p>
          <a:p>
            <a:pPr marL="0" indent="0">
              <a:buNone/>
            </a:pPr>
            <a:r>
              <a:rPr lang="en-US" sz="2400" dirty="0"/>
              <a:t> </a:t>
            </a:r>
            <a:r>
              <a:rPr lang="en-US" sz="2400" dirty="0" smtClean="0"/>
              <a:t>   The concept is that all “daughterly robots” </a:t>
            </a:r>
            <a:r>
              <a:rPr lang="en-US" sz="2400" dirty="0" smtClean="0"/>
              <a:t> communicate </a:t>
            </a:r>
            <a:r>
              <a:rPr lang="en-US" sz="2400" dirty="0" smtClean="0"/>
              <a:t>with each other with use of machine </a:t>
            </a:r>
            <a:r>
              <a:rPr lang="en-US" sz="2400" dirty="0" err="1" smtClean="0"/>
              <a:t>learning.Human</a:t>
            </a:r>
            <a:r>
              <a:rPr lang="en-US" sz="2400" dirty="0" smtClean="0"/>
              <a:t> intervention is limited ideally to zero.</a:t>
            </a:r>
          </a:p>
        </p:txBody>
      </p:sp>
      <p:sp>
        <p:nvSpPr>
          <p:cNvPr id="2" name="Title 1"/>
          <p:cNvSpPr>
            <a:spLocks noGrp="1"/>
          </p:cNvSpPr>
          <p:nvPr>
            <p:ph type="title"/>
          </p:nvPr>
        </p:nvSpPr>
        <p:spPr/>
        <p:txBody>
          <a:bodyPr>
            <a:normAutofit fontScale="90000"/>
          </a:bodyPr>
          <a:lstStyle/>
          <a:p>
            <a:r>
              <a:rPr lang="en-US" dirty="0" smtClean="0"/>
              <a:t>Space Robots “Genealogy Tree” Description</a:t>
            </a:r>
            <a:endParaRPr lang="en-US" dirty="0"/>
          </a:p>
        </p:txBody>
      </p:sp>
    </p:spTree>
    <p:extLst>
      <p:ext uri="{BB962C8B-B14F-4D97-AF65-F5344CB8AC3E}">
        <p14:creationId xmlns:p14="http://schemas.microsoft.com/office/powerpoint/2010/main" val="2787557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buNone/>
            </a:pPr>
            <a:r>
              <a:rPr lang="en-US" sz="2400" dirty="0" smtClean="0"/>
              <a:t>*From data taken by asteroid databases we know the spectral analysis of many asteroids in asteroid belt between Mars and Jupiter so as for the spacecraft around Earth to “decide” where and what types of robots to send (e.g. water or metal miners).</a:t>
            </a:r>
          </a:p>
          <a:p>
            <a:pPr marL="0" indent="0">
              <a:buNone/>
            </a:pPr>
            <a:r>
              <a:rPr lang="en-US" sz="2400" dirty="0" smtClean="0"/>
              <a:t>*Use of existing satellite networks could detect new asteroids possible candidates for mining.</a:t>
            </a:r>
            <a:endParaRPr lang="en-US" sz="2400" dirty="0"/>
          </a:p>
        </p:txBody>
      </p:sp>
      <p:sp>
        <p:nvSpPr>
          <p:cNvPr id="2" name="Title 1"/>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629054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smtClean="0"/>
              <a:t>At first, orbital factory (around Earth) calculates all possible orbit transfers.</a:t>
            </a:r>
          </a:p>
          <a:p>
            <a:r>
              <a:rPr lang="en-US" sz="2400" dirty="0" smtClean="0"/>
              <a:t>The orbit with the greater efficiency factor (e.g. least fuel consumption) and lower risk factor should ideally be chosen.</a:t>
            </a:r>
          </a:p>
          <a:p>
            <a:r>
              <a:rPr lang="en-US" sz="2400" dirty="0" smtClean="0"/>
              <a:t>The calculations are to take under consideration all known space objects’ orbits and dynamic map of the area from which the hive “mother spacecraft” will pass so as to avoid possible unwanted collisions.</a:t>
            </a:r>
            <a:endParaRPr lang="en-US" sz="2400" dirty="0"/>
          </a:p>
        </p:txBody>
      </p:sp>
      <p:sp>
        <p:nvSpPr>
          <p:cNvPr id="2" name="Title 1"/>
          <p:cNvSpPr>
            <a:spLocks noGrp="1"/>
          </p:cNvSpPr>
          <p:nvPr>
            <p:ph type="title"/>
          </p:nvPr>
        </p:nvSpPr>
        <p:spPr/>
        <p:txBody>
          <a:bodyPr/>
          <a:lstStyle/>
          <a:p>
            <a:r>
              <a:rPr lang="en-US" dirty="0" smtClean="0"/>
              <a:t>Suggested Mission </a:t>
            </a:r>
            <a:r>
              <a:rPr lang="en-US" dirty="0"/>
              <a:t>P</a:t>
            </a:r>
            <a:r>
              <a:rPr lang="en-US" dirty="0" smtClean="0"/>
              <a:t>lanning</a:t>
            </a:r>
            <a:endParaRPr lang="en-US" dirty="0"/>
          </a:p>
        </p:txBody>
      </p:sp>
    </p:spTree>
    <p:extLst>
      <p:ext uri="{BB962C8B-B14F-4D97-AF65-F5344CB8AC3E}">
        <p14:creationId xmlns:p14="http://schemas.microsoft.com/office/powerpoint/2010/main" val="78789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smtClean="0"/>
              <a:t>Even if asteroids have purer materials compared to the Moon due to their big porosity, not all asteroids are worth mining.</a:t>
            </a:r>
          </a:p>
          <a:p>
            <a:r>
              <a:rPr lang="en-US" sz="2400" dirty="0" smtClean="0"/>
              <a:t>Dr. Martin Elvis (</a:t>
            </a:r>
            <a:r>
              <a:rPr lang="en-US" sz="2400" dirty="0"/>
              <a:t>H</a:t>
            </a:r>
            <a:r>
              <a:rPr lang="en-US" sz="2400" dirty="0" smtClean="0"/>
              <a:t>arvard-Smithsonian University) claims that about 10 near-Earth Objects (NEOs) are highly likely to be resourceful.</a:t>
            </a:r>
          </a:p>
          <a:p>
            <a:r>
              <a:rPr lang="en-US" sz="2400" dirty="0" smtClean="0"/>
              <a:t>Asteroid size matters (diameter &gt; 100m preferred).</a:t>
            </a:r>
          </a:p>
          <a:p>
            <a:r>
              <a:rPr lang="en-US" sz="2400" dirty="0" smtClean="0"/>
              <a:t>Very small asteroids have even smaller gravity as well.</a:t>
            </a:r>
          </a:p>
          <a:p>
            <a:r>
              <a:rPr lang="en-US" sz="2400" dirty="0" smtClean="0"/>
              <a:t>However, near-zero gravity is an issue to consider for all asteroid missions.</a:t>
            </a:r>
            <a:endParaRPr lang="en-US" sz="2400" dirty="0"/>
          </a:p>
        </p:txBody>
      </p:sp>
      <p:sp>
        <p:nvSpPr>
          <p:cNvPr id="2" name="Title 1"/>
          <p:cNvSpPr>
            <a:spLocks noGrp="1"/>
          </p:cNvSpPr>
          <p:nvPr>
            <p:ph type="title"/>
          </p:nvPr>
        </p:nvSpPr>
        <p:spPr/>
        <p:txBody>
          <a:bodyPr/>
          <a:lstStyle/>
          <a:p>
            <a:r>
              <a:rPr lang="en-US" dirty="0" smtClean="0"/>
              <a:t>Asteroids worth mining</a:t>
            </a:r>
            <a:endParaRPr lang="en-US" dirty="0"/>
          </a:p>
        </p:txBody>
      </p:sp>
    </p:spTree>
    <p:extLst>
      <p:ext uri="{BB962C8B-B14F-4D97-AF65-F5344CB8AC3E}">
        <p14:creationId xmlns:p14="http://schemas.microsoft.com/office/powerpoint/2010/main" val="1895256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92500"/>
          </a:bodyPr>
          <a:lstStyle/>
          <a:p>
            <a:r>
              <a:rPr lang="en-US" sz="2400" dirty="0" smtClean="0"/>
              <a:t>According to Dr. Elvis, asteroids &lt;100m also contain less water.</a:t>
            </a:r>
          </a:p>
          <a:p>
            <a:r>
              <a:rPr lang="en-US" sz="2400" dirty="0" smtClean="0"/>
              <a:t>Dr. Elvis has developed an equation based on previous existing equation and finally worth exploiting asteroids near us are determined by the product of the following probabilities more or less:</a:t>
            </a:r>
          </a:p>
          <a:p>
            <a:pPr marL="0" indent="0">
              <a:buNone/>
            </a:pPr>
            <a:r>
              <a:rPr lang="en-US" sz="2400" dirty="0" smtClean="0"/>
              <a:t>1)	The probability for the asteroid to have resources,</a:t>
            </a:r>
          </a:p>
          <a:p>
            <a:pPr marL="0" indent="0">
              <a:buNone/>
            </a:pPr>
            <a:r>
              <a:rPr lang="en-US" sz="2400" dirty="0" smtClean="0"/>
              <a:t>2)	The probability to have resources in considerable  </a:t>
            </a:r>
            <a:r>
              <a:rPr lang="en-US" sz="2400" dirty="0" smtClean="0"/>
              <a:t> quantity</a:t>
            </a:r>
            <a:r>
              <a:rPr lang="en-US" sz="2400" dirty="0" smtClean="0"/>
              <a:t>,</a:t>
            </a:r>
          </a:p>
          <a:p>
            <a:pPr marL="0" indent="0">
              <a:buNone/>
            </a:pPr>
            <a:r>
              <a:rPr lang="en-US" sz="2400" dirty="0" smtClean="0"/>
              <a:t>3)	The probability reaching the asteroid,</a:t>
            </a:r>
          </a:p>
          <a:p>
            <a:pPr marL="0" indent="0">
              <a:buNone/>
            </a:pPr>
            <a:r>
              <a:rPr lang="en-US" sz="2400" dirty="0" smtClean="0"/>
              <a:t>4)	The probability of a successful mining operation,</a:t>
            </a:r>
          </a:p>
          <a:p>
            <a:pPr marL="0" indent="0">
              <a:buNone/>
            </a:pPr>
            <a:r>
              <a:rPr lang="en-US" sz="2400" dirty="0" smtClean="0"/>
              <a:t>5)	The number of asteroids worth mining.</a:t>
            </a:r>
          </a:p>
          <a:p>
            <a:endParaRPr lang="en-US" dirty="0"/>
          </a:p>
        </p:txBody>
      </p:sp>
      <p:sp>
        <p:nvSpPr>
          <p:cNvPr id="2" name="Title 1"/>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146913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4343400" y="1676400"/>
            <a:ext cx="4800599" cy="5181600"/>
          </a:xfrm>
        </p:spPr>
      </p:pic>
      <p:sp>
        <p:nvSpPr>
          <p:cNvPr id="3" name="Content Placeholder 2"/>
          <p:cNvSpPr>
            <a:spLocks noGrp="1"/>
          </p:cNvSpPr>
          <p:nvPr>
            <p:ph sz="quarter" idx="13"/>
          </p:nvPr>
        </p:nvSpPr>
        <p:spPr/>
        <p:txBody>
          <a:bodyPr>
            <a:noAutofit/>
          </a:bodyPr>
          <a:lstStyle/>
          <a:p>
            <a:r>
              <a:rPr lang="en-US" sz="2400" dirty="0" smtClean="0"/>
              <a:t>But let’s say the asteroid has been </a:t>
            </a:r>
            <a:r>
              <a:rPr lang="en-US" sz="2400" dirty="0" err="1" smtClean="0"/>
              <a:t>chosen.Hive</a:t>
            </a:r>
            <a:r>
              <a:rPr lang="en-US" sz="2400" dirty="0" smtClean="0"/>
              <a:t> is set to orbit around the asteroid.</a:t>
            </a:r>
          </a:p>
          <a:p>
            <a:r>
              <a:rPr lang="en-US" sz="2400" dirty="0" smtClean="0"/>
              <a:t>Hive carries </a:t>
            </a:r>
          </a:p>
          <a:p>
            <a:pPr marL="0" indent="0">
              <a:buNone/>
            </a:pPr>
            <a:r>
              <a:rPr lang="en-US" sz="2400" dirty="0" smtClean="0"/>
              <a:t>    1)robots for spectral scanning of asteroid surface,</a:t>
            </a:r>
          </a:p>
          <a:p>
            <a:pPr marL="0" indent="0">
              <a:buNone/>
            </a:pPr>
            <a:r>
              <a:rPr lang="en-US" sz="2400" dirty="0" smtClean="0"/>
              <a:t>    2)robots water miners,</a:t>
            </a:r>
          </a:p>
          <a:p>
            <a:pPr marL="0" indent="0">
              <a:buNone/>
            </a:pPr>
            <a:r>
              <a:rPr lang="en-US" sz="2400" dirty="0"/>
              <a:t> </a:t>
            </a:r>
            <a:r>
              <a:rPr lang="en-US" sz="2400" dirty="0" smtClean="0"/>
              <a:t>   3)driller robots (both for buried ice rock and metal extraction).</a:t>
            </a:r>
          </a:p>
        </p:txBody>
      </p:sp>
      <p:sp>
        <p:nvSpPr>
          <p:cNvPr id="2" name="Title 1"/>
          <p:cNvSpPr>
            <a:spLocks noGrp="1"/>
          </p:cNvSpPr>
          <p:nvPr>
            <p:ph type="title"/>
          </p:nvPr>
        </p:nvSpPr>
        <p:spPr/>
        <p:txBody>
          <a:bodyPr/>
          <a:lstStyle/>
          <a:p>
            <a:r>
              <a:rPr lang="en-US" dirty="0" smtClean="0"/>
              <a:t>Miner Robot Types</a:t>
            </a:r>
            <a:endParaRPr lang="en-US" dirty="0"/>
          </a:p>
        </p:txBody>
      </p:sp>
    </p:spTree>
    <p:extLst>
      <p:ext uri="{BB962C8B-B14F-4D97-AF65-F5344CB8AC3E}">
        <p14:creationId xmlns:p14="http://schemas.microsoft.com/office/powerpoint/2010/main" val="4749686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518</TotalTime>
  <Words>700</Words>
  <Application>Microsoft Office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Mylar</vt:lpstr>
      <vt:lpstr> A Space Apps Challenge 2016 Conceptual Project under the Challenge “Asteroid Mining”</vt:lpstr>
      <vt:lpstr>“Termining” Concept</vt:lpstr>
      <vt:lpstr> </vt:lpstr>
      <vt:lpstr>Space Robots “Genealogy Tree” Description</vt:lpstr>
      <vt:lpstr> </vt:lpstr>
      <vt:lpstr>Suggested Mission Planning</vt:lpstr>
      <vt:lpstr>Asteroids worth mining</vt:lpstr>
      <vt:lpstr> </vt:lpstr>
      <vt:lpstr>Miner Robot Types</vt:lpstr>
      <vt:lpstr>Brief description of Asteroid Scanning robots Operation</vt:lpstr>
      <vt:lpstr>Brief description of Water Miner robots Operation</vt:lpstr>
      <vt:lpstr>Brief description of Driller Miner robots Operation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Termining</dc:title>
  <dc:creator>User</dc:creator>
  <cp:lastModifiedBy>User</cp:lastModifiedBy>
  <cp:revision>23</cp:revision>
  <dcterms:created xsi:type="dcterms:W3CDTF">2016-04-24T16:06:29Z</dcterms:created>
  <dcterms:modified xsi:type="dcterms:W3CDTF">2016-04-25T09:01:44Z</dcterms:modified>
</cp:coreProperties>
</file>