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14" r:id="rId2"/>
    <p:sldId id="320" r:id="rId3"/>
    <p:sldId id="327" r:id="rId4"/>
    <p:sldId id="344" r:id="rId5"/>
    <p:sldId id="345" r:id="rId6"/>
    <p:sldId id="353" r:id="rId7"/>
    <p:sldId id="330" r:id="rId8"/>
    <p:sldId id="331" r:id="rId9"/>
    <p:sldId id="332" r:id="rId10"/>
    <p:sldId id="32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36" autoAdjust="0"/>
    <p:restoredTop sz="94660"/>
  </p:normalViewPr>
  <p:slideViewPr>
    <p:cSldViewPr>
      <p:cViewPr varScale="1">
        <p:scale>
          <a:sx n="82" d="100"/>
          <a:sy n="82" d="100"/>
        </p:scale>
        <p:origin x="-8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=""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sperf.com/append-doc-fragment/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700" dirty="0" err="1" smtClean="0"/>
              <a:t>element.</a:t>
            </a:r>
            <a:r>
              <a:rPr lang="en-US" sz="17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parentNode</a:t>
            </a:r>
            <a:r>
              <a:rPr lang="en-US" sz="1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1700" dirty="0" smtClean="0"/>
              <a:t>returns the direct </a:t>
            </a:r>
            <a:r>
              <a:rPr lang="en-US" sz="1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</a:t>
            </a:r>
            <a:endParaRPr lang="en-US" sz="1700" dirty="0" smtClean="0"/>
          </a:p>
          <a:p>
            <a:pPr>
              <a:lnSpc>
                <a:spcPct val="100000"/>
              </a:lnSpc>
            </a:pPr>
            <a:r>
              <a:rPr lang="en-US" sz="1700" dirty="0" err="1" smtClean="0"/>
              <a:t>element.</a:t>
            </a:r>
            <a:r>
              <a:rPr lang="en-US" sz="17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childNodes</a:t>
            </a:r>
            <a:r>
              <a:rPr lang="en-US" sz="1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1700" dirty="0" smtClean="0"/>
              <a:t>returns a nodeList of all the </a:t>
            </a:r>
            <a:r>
              <a:rPr lang="en-US" sz="1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child nodes </a:t>
            </a:r>
            <a:r>
              <a:rPr lang="en-US" sz="1700" dirty="0" smtClean="0"/>
              <a:t>including the whitespaces</a:t>
            </a:r>
          </a:p>
          <a:p>
            <a:pPr lvl="2">
              <a:lnSpc>
                <a:spcPct val="100000"/>
              </a:lnSpc>
            </a:pPr>
            <a:r>
              <a:rPr lang="en-US" sz="1400" dirty="0" smtClean="0"/>
              <a:t>.</a:t>
            </a:r>
            <a:r>
              <a:rPr lang="en-US" sz="1400" dirty="0" err="1" smtClean="0"/>
              <a:t>nodeType</a:t>
            </a:r>
            <a:r>
              <a:rPr lang="en-US" sz="1400" dirty="0" smtClean="0"/>
              <a:t>; -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check it!</a:t>
            </a:r>
            <a:endParaRPr lang="en-US" sz="13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1700" dirty="0" smtClean="0"/>
              <a:t>The named elements are:</a:t>
            </a:r>
          </a:p>
          <a:p>
            <a:pPr lvl="1"/>
            <a:r>
              <a:rPr lang="en-US" sz="1700" dirty="0" err="1" smtClean="0"/>
              <a:t>firstChild</a:t>
            </a:r>
            <a:r>
              <a:rPr lang="en-US" sz="1700" dirty="0" smtClean="0"/>
              <a:t> and </a:t>
            </a:r>
            <a:r>
              <a:rPr lang="en-US" sz="1700" dirty="0" err="1" smtClean="0"/>
              <a:t>lastChild</a:t>
            </a:r>
            <a:endParaRPr lang="bg-BG" sz="1700" dirty="0" smtClean="0"/>
          </a:p>
          <a:p>
            <a:pPr lvl="1"/>
            <a:r>
              <a:rPr lang="en-US" sz="1700" dirty="0" err="1" smtClean="0"/>
              <a:t>nextSibling</a:t>
            </a:r>
            <a:r>
              <a:rPr lang="en-US" sz="1700" dirty="0" smtClean="0"/>
              <a:t> / </a:t>
            </a:r>
            <a:r>
              <a:rPr lang="en-US" sz="1700" dirty="0" err="1" smtClean="0"/>
              <a:t>nextElementSibling</a:t>
            </a:r>
            <a:endParaRPr lang="en-US" sz="1700" dirty="0" smtClean="0"/>
          </a:p>
          <a:p>
            <a:pPr lvl="1"/>
            <a:r>
              <a:rPr lang="en-US" sz="1700" dirty="0" err="1" smtClean="0"/>
              <a:t>previousSibling</a:t>
            </a:r>
            <a:r>
              <a:rPr lang="en-US" sz="1700" dirty="0" smtClean="0"/>
              <a:t> / </a:t>
            </a:r>
            <a:r>
              <a:rPr lang="en-US" sz="1700" dirty="0" err="1" smtClean="0"/>
              <a:t>previousElementSibling</a:t>
            </a:r>
            <a:endParaRPr lang="en-US" sz="1700" dirty="0" smtClean="0"/>
          </a:p>
          <a:p>
            <a:pPr>
              <a:defRPr/>
            </a:pPr>
            <a:r>
              <a:rPr lang="en-US" sz="1700" noProof="1" smtClean="0">
                <a:sym typeface="Wingdings" pitchFamily="2" charset="2"/>
              </a:rPr>
              <a:t>Create Element:</a:t>
            </a:r>
          </a:p>
          <a:p>
            <a:pPr lvl="1" eaLnBrk="0" hangingPunct="0">
              <a:defRPr/>
            </a:pPr>
            <a:r>
              <a:rPr lang="en-US" sz="13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 test = document.createElement(“div") </a:t>
            </a:r>
            <a:r>
              <a:rPr lang="en-US" sz="13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300" dirty="0" smtClean="0"/>
              <a:t>creates new DIV element (not added to DOM)</a:t>
            </a:r>
            <a:endParaRPr lang="en-US" sz="13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 eaLnBrk="0" hangingPunct="0">
              <a:defRPr/>
            </a:pPr>
            <a:r>
              <a:rPr lang="en-US" sz="13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document.body.</a:t>
            </a:r>
            <a:r>
              <a:rPr lang="en-US" sz="1300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appendChild</a:t>
            </a:r>
            <a:r>
              <a:rPr lang="en-US" sz="13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(test);</a:t>
            </a:r>
            <a:r>
              <a:rPr lang="en-US" sz="1400" dirty="0" smtClean="0"/>
              <a:t> - inserts the element always at the end of the DOM element</a:t>
            </a:r>
          </a:p>
          <a:p>
            <a:pPr lvl="2"/>
            <a:r>
              <a:rPr lang="en-US" sz="1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parent.insertBefore</a:t>
            </a:r>
            <a:r>
              <a:rPr lang="en-US" sz="1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newNode</a:t>
            </a:r>
            <a:r>
              <a:rPr lang="en-US" sz="1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specificElement</a:t>
            </a:r>
            <a:r>
              <a:rPr lang="en-US" sz="1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en-US" sz="1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parent.insertAfter</a:t>
            </a:r>
            <a:r>
              <a:rPr lang="en-US" sz="1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newNode</a:t>
            </a:r>
            <a:r>
              <a:rPr lang="en-US" sz="1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specificElement</a:t>
            </a:r>
            <a:r>
              <a:rPr lang="en-US" sz="1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 eaLnBrk="0" hangingPunct="0">
              <a:defRPr/>
            </a:pPr>
            <a:endParaRPr lang="en-US" sz="1300" noProof="1" smtClean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1700" dirty="0" smtClean="0"/>
          </a:p>
        </p:txBody>
      </p:sp>
    </p:spTree>
    <p:extLst>
      <p:ext uri="{BB962C8B-B14F-4D97-AF65-F5344CB8AC3E}">
        <p14:creationId xmlns="" xmlns:p14="http://schemas.microsoft.com/office/powerpoint/2010/main" val="8355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514350" indent="-403225">
              <a:lnSpc>
                <a:spcPct val="100000"/>
              </a:lnSpc>
              <a:buFont typeface="+mj-lt"/>
              <a:buAutoNum type="arabicPeriod" startAt="5"/>
              <a:tabLst>
                <a:tab pos="282575" algn="l"/>
                <a:tab pos="346075" algn="l"/>
              </a:tabLst>
            </a:pPr>
            <a:r>
              <a:rPr lang="en-US" sz="2800" dirty="0" smtClean="0"/>
              <a:t>*Create a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component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Initially only the top items must be visible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On item click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hidden (collapsed), </a:t>
            </a:r>
            <a:br>
              <a:rPr lang="en-US" sz="2400" dirty="0" smtClean="0"/>
            </a:br>
            <a:r>
              <a:rPr lang="en-US" sz="2400" dirty="0" smtClean="0"/>
              <a:t>they must be made visible (expanded)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visible (expanded), </a:t>
            </a:r>
            <a:br>
              <a:rPr lang="en-US" sz="2400" dirty="0" smtClean="0"/>
            </a:br>
            <a:r>
              <a:rPr lang="en-US" sz="2400" dirty="0" smtClean="0"/>
              <a:t>they must be made hidden (collapsed)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Research about events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267863" y="3190482"/>
            <a:ext cx="1006957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649169" y="6223025"/>
            <a:ext cx="2244346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Top level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35998" y="6223843"/>
            <a:ext cx="2138225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 item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0447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1174160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36606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1371600"/>
          </a:xfrm>
        </p:spPr>
        <p:txBody>
          <a:bodyPr/>
          <a:lstStyle/>
          <a:p>
            <a:r>
              <a:rPr lang="en-US" sz="1700" dirty="0" smtClean="0"/>
              <a:t>Elements can be removed from the DOM</a:t>
            </a:r>
          </a:p>
          <a:p>
            <a:pPr lvl="1"/>
            <a:r>
              <a:rPr lang="en-US" sz="1700" dirty="0" smtClean="0"/>
              <a:t>Using </a:t>
            </a:r>
            <a:r>
              <a:rPr lang="en-US" sz="17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element.removeChild</a:t>
            </a:r>
            <a:r>
              <a:rPr lang="en-US" sz="1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elToRemove</a:t>
            </a:r>
            <a:r>
              <a:rPr lang="en-US" sz="1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1700" dirty="0" smtClean="0"/>
              <a:t>Pass the element-to-remove to their parent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2057400"/>
            <a:ext cx="86106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trainers = document.getElementsByTagName("ul")[0];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trainer = trainers.getElementsByTagName("li")[0];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trainers.removeChild(trainer);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5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//remove a selected element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selectedElement = selectedElement.parentNode.removeChild(selectedElement);</a:t>
            </a:r>
            <a:endParaRPr lang="en-US" sz="15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3659356"/>
            <a:ext cx="8610600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</a:t>
            </a:r>
            <a:r>
              <a:rPr lang="en-US" sz="1700" dirty="0" smtClean="0"/>
              <a:t> Altering the Elements</a:t>
            </a:r>
            <a:endParaRPr lang="en-US" sz="17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id="f"&gt;</a:t>
            </a:r>
            <a:r>
              <a:rPr lang="en-US" sz="17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id="the-p"&gt;text&lt;/p&gt;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id="s"&gt;&lt;/div&gt;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second = document.getElementById("s");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theP = document.getElementById("the-p");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second.appendChild(theP);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//the DOM is: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id="f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"&gt;&lt;/</a:t>
            </a: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id="s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r>
              <a:rPr lang="en-US" sz="17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id="the-p"&gt;text&lt;/p&gt;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</p:txBody>
      </p:sp>
    </p:spTree>
    <p:extLst>
      <p:ext uri="{BB962C8B-B14F-4D97-AF65-F5344CB8AC3E}">
        <p14:creationId xmlns="" xmlns:p14="http://schemas.microsoft.com/office/powerpoint/2010/main" val="338016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75347"/>
            <a:ext cx="8686800" cy="496253"/>
          </a:xfrm>
        </p:spPr>
        <p:txBody>
          <a:bodyPr/>
          <a:lstStyle/>
          <a:p>
            <a:r>
              <a:rPr lang="en-US" sz="1700" dirty="0" smtClean="0"/>
              <a:t>The inline style (not CSS) of each HTML element can be changed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1447800"/>
            <a:ext cx="8153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div = document.getElementById("content");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div.style.display = "block";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div.style.width = "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123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28600" y="2819400"/>
            <a:ext cx="8686800" cy="1676400"/>
          </a:xfrm>
          <a:prstGeom prst="rect">
            <a:avLst/>
          </a:prstGeom>
        </p:spPr>
        <p:txBody>
          <a:bodyPr/>
          <a:lstStyle/>
          <a:p>
            <a:pPr marL="282575" marR="0" lvl="1" indent="-282575" algn="l" defTabSz="914400" rtl="0" eaLnBrk="1" fontAlgn="base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appendChild() - </a:t>
            </a:r>
            <a:r>
              <a:rPr kumimoji="0" lang="en-US" sz="1700" b="1" i="0" u="none" strike="noStrike" kern="1200" cap="none" spc="0" normalizeH="0" baseline="0" noProof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appending DOM elements to an element</a:t>
            </a:r>
          </a:p>
          <a:p>
            <a:pPr marL="282575" marR="0" lvl="0" indent="-282575" algn="l" defTabSz="914400" rtl="0" eaLnBrk="1" fontAlgn="base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parentNode.appendChild(node)</a:t>
            </a:r>
            <a:r>
              <a:rPr kumimoji="0" lang="en-US" sz="1700" b="1" i="0" u="none" strike="noStrike" kern="1200" cap="none" spc="0" normalizeH="0" baseline="0" noProof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appends the DOM element </a:t>
            </a:r>
            <a:r>
              <a:rPr kumimoji="0" 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node</a:t>
            </a:r>
            <a:r>
              <a:rPr kumimoji="0" lang="en-US" sz="1700" b="1" i="0" u="none" strike="noStrike" kern="1200" cap="none" spc="0" normalizeH="0" baseline="0" noProof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the DOM element </a:t>
            </a:r>
            <a:r>
              <a:rPr kumimoji="0" 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parentNode</a:t>
            </a:r>
            <a:endParaRPr kumimoji="0" lang="bg-BG" sz="1700" b="1" i="0" u="none" strike="noStrike" kern="1200" cap="none" spc="0" normalizeH="0" baseline="0" noProof="0" smtClean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630238" marR="0" lvl="1" indent="-273050" algn="l" defTabSz="914400" rtl="0" eaLnBrk="1" fontAlgn="base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parentNode</a:t>
            </a:r>
            <a:r>
              <a:rPr kumimoji="0" 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 appended to the DOM, the </a:t>
            </a:r>
            <a:r>
              <a:rPr kumimoji="0" 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node</a:t>
            </a:r>
            <a:r>
              <a:rPr kumimoji="0" 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 also appended</a:t>
            </a:r>
            <a:endParaRPr kumimoji="0" lang="bg-BG" sz="17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0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Optimizing the </a:t>
            </a:r>
            <a:br>
              <a:rPr lang="en-US" dirty="0" smtClean="0"/>
            </a:br>
            <a:r>
              <a:rPr lang="en-US" dirty="0" smtClean="0"/>
              <a:t>Appending of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700" dirty="0" smtClean="0"/>
              <a:t>Appending elements to the DOM is a</a:t>
            </a:r>
            <a:r>
              <a:rPr lang="bg-BG" sz="1700" dirty="0" smtClean="0"/>
              <a:t> </a:t>
            </a:r>
            <a:r>
              <a:rPr lang="en-US" sz="1700" dirty="0" smtClean="0"/>
              <a:t>very </a:t>
            </a:r>
            <a:r>
              <a:rPr lang="en-US" sz="1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slow</a:t>
            </a:r>
          </a:p>
          <a:p>
            <a:pPr>
              <a:lnSpc>
                <a:spcPct val="100000"/>
              </a:lnSpc>
            </a:pPr>
            <a:r>
              <a:rPr lang="en-US" sz="1700" dirty="0" smtClean="0"/>
              <a:t>Here comes the </a:t>
            </a:r>
            <a:r>
              <a:rPr lang="en-US" sz="17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r>
              <a:rPr lang="en-US" sz="1700" dirty="0" smtClean="0"/>
              <a:t> element; It is a minimal DOM element, with no parent; It is used </a:t>
            </a:r>
            <a:r>
              <a:rPr lang="en-US" sz="1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 store ready-to-append </a:t>
            </a:r>
            <a:r>
              <a:rPr lang="en-US" sz="1700" dirty="0" smtClean="0"/>
              <a:t>elements</a:t>
            </a:r>
            <a:r>
              <a:rPr lang="en-US" sz="1700" dirty="0"/>
              <a:t> </a:t>
            </a:r>
            <a:r>
              <a:rPr lang="en-US" sz="1700" dirty="0" smtClean="0"/>
              <a:t>and append them at once to the DOM</a:t>
            </a:r>
          </a:p>
        </p:txBody>
      </p:sp>
    </p:spTree>
    <p:extLst>
      <p:ext uri="{BB962C8B-B14F-4D97-AF65-F5344CB8AC3E}">
        <p14:creationId xmlns="" xmlns:p14="http://schemas.microsoft.com/office/powerpoint/2010/main" val="3967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Elements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76400"/>
          </a:xfrm>
        </p:spPr>
        <p:txBody>
          <a:bodyPr/>
          <a:lstStyle/>
          <a:p>
            <a:r>
              <a:rPr lang="en-US" sz="17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r>
              <a:rPr lang="en-US" sz="1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1700" dirty="0" smtClean="0"/>
              <a:t>Append </a:t>
            </a:r>
            <a:r>
              <a:rPr lang="en-US" sz="17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r>
              <a:rPr lang="en-US" sz="1700" dirty="0" smtClean="0"/>
              <a:t> to the DOM appends only its child elements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jsperf.com/append-doc-fragment/2</a:t>
            </a:r>
            <a:r>
              <a:rPr lang="en-US" dirty="0" smtClean="0"/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4182208"/>
            <a:ext cx="8610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dFrag = document.createDocumentFragment();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dFrag.appendChild(div);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document.body.appendChild(dFrag);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7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Creation of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431709"/>
          </a:xfrm>
        </p:spPr>
        <p:txBody>
          <a:bodyPr/>
          <a:lstStyle/>
          <a:p>
            <a:r>
              <a:rPr lang="en-US" dirty="0" smtClean="0"/>
              <a:t>Creating a dynamic list of elements</a:t>
            </a:r>
          </a:p>
          <a:p>
            <a:pPr lvl="1"/>
            <a:r>
              <a:rPr lang="en-US" dirty="0" smtClean="0"/>
              <a:t>All of the LI elements have the same classes, styles, attributes</a:t>
            </a:r>
          </a:p>
          <a:p>
            <a:pPr lvl="1"/>
            <a:r>
              <a:rPr lang="en-US" dirty="0" smtClean="0"/>
              <a:t>Only the </a:t>
            </a:r>
            <a:r>
              <a:rPr lang="en-US" dirty="0" err="1" smtClean="0"/>
              <a:t>innerHTML</a:t>
            </a:r>
            <a:r>
              <a:rPr lang="en-US" dirty="0" smtClean="0"/>
              <a:t> is different</a:t>
            </a:r>
          </a:p>
          <a:p>
            <a:r>
              <a:rPr lang="en-US" dirty="0" err="1" smtClean="0"/>
              <a:t>DOMElement.cloneNode</a:t>
            </a:r>
            <a:r>
              <a:rPr lang="en-US" dirty="0" smtClean="0"/>
              <a:t>(true)</a:t>
            </a:r>
            <a:r>
              <a:rPr lang="en-US" dirty="0"/>
              <a:t> </a:t>
            </a:r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Creates a full copy (deep copy) of the element</a:t>
            </a:r>
          </a:p>
        </p:txBody>
      </p:sp>
    </p:spTree>
    <p:extLst>
      <p:ext uri="{BB962C8B-B14F-4D97-AF65-F5344CB8AC3E}">
        <p14:creationId xmlns="" xmlns:p14="http://schemas.microsoft.com/office/powerpoint/2010/main" val="410366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a number of div elements. Each div element must have the following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width and height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2600" dirty="0" smtClean="0"/>
              <a:t>px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background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font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position on the screen (</a:t>
            </a:r>
            <a:r>
              <a:rPr lang="en-US" sz="2600" dirty="0" err="1" smtClean="0"/>
              <a:t>position:absolute</a:t>
            </a:r>
            <a:r>
              <a:rPr lang="en-US" sz="2600" dirty="0" smtClean="0"/>
              <a:t>)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A strong element with text "div" inside the div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radius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width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</a:t>
            </a:r>
            <a:endParaRPr lang="en-US" sz="2600" dirty="0"/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endParaRPr lang="en-US" sz="2600" dirty="0" smtClean="0"/>
          </a:p>
        </p:txBody>
      </p:sp>
    </p:spTree>
    <p:extLst>
      <p:ext uri="{BB962C8B-B14F-4D97-AF65-F5344CB8AC3E}">
        <p14:creationId xmlns="" xmlns:p14="http://schemas.microsoft.com/office/powerpoint/2010/main" val="40778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5 div elements and moves them in circular path with interval of 100 milliseconds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text area and two inputs with type="color"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font color of the text area as the value of the first color input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background color of the text area as the value of the second input</a:t>
            </a:r>
            <a:endParaRPr lang="en-US" sz="2600" dirty="0" smtClean="0"/>
          </a:p>
        </p:txBody>
      </p:sp>
    </p:spTree>
    <p:extLst>
      <p:ext uri="{BB962C8B-B14F-4D97-AF65-F5344CB8AC3E}">
        <p14:creationId xmlns="" xmlns:p14="http://schemas.microsoft.com/office/powerpoint/2010/main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400050" indent="-342900">
              <a:lnSpc>
                <a:spcPct val="100000"/>
              </a:lnSpc>
              <a:buFont typeface="+mj-lt"/>
              <a:buAutoNum type="arabicPeriod" startAt="4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tag cloud: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Visualize a string of tags (strings) in a given container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By given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minFontSize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 and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maxFontSize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, generate the tags with different font-size, depending on the number of occurrences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3429000"/>
            <a:ext cx="7931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tags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["cms", "javascript", "js",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 MVC", ".net", ".net", "css",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wordpress", "xaml", "js", "http", "web",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asp.net", "asp.net MVC", "ASP.NET MVC",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wp", "javascript", "js", "cms", "html",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javascript", "http", "http", "CMS"]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tagCloud = generateTagCloud(tags,17,42);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110" y="3048000"/>
            <a:ext cx="2191790" cy="2313556"/>
          </a:xfrm>
          <a:prstGeom prst="roundRect">
            <a:avLst>
              <a:gd name="adj" fmla="val 1825"/>
            </a:avLst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9079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>
    <a:spDef>
      <a:spPr bwMode="auto">
        <a:solidFill>
          <a:schemeClr val="accent5">
            <a:lumMod val="40000"/>
            <a:lumOff val="60000"/>
            <a:alpha val="15000"/>
          </a:schemeClr>
        </a:solidFill>
        <a:ln w="12700">
          <a:solidFill>
            <a:schemeClr val="accent5">
              <a:lumMod val="60000"/>
              <a:lumOff val="40000"/>
            </a:schemeClr>
          </a:solidFill>
        </a:ln>
      </a:spPr>
      <a:bodyPr wrap="square">
        <a:noAutofit/>
      </a:bodyPr>
      <a:lstStyle>
        <a:defPPr eaLnBrk="0" hangingPunct="0">
          <a:spcBef>
            <a:spcPts val="1800"/>
          </a:spcBef>
          <a:buClr>
            <a:schemeClr val="accent5">
              <a:lumMod val="40000"/>
              <a:lumOff val="60000"/>
            </a:schemeClr>
          </a:buClr>
          <a:buSzPct val="70000"/>
          <a:defRPr sz="2000" b="1" noProof="1">
            <a:solidFill>
              <a:srgbClr val="8CF4F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itchFamily="49" charset="0"/>
            <a:cs typeface="Consolas" pitchFamily="49" charset="0"/>
            <a:sym typeface="Wingdings" pitchFamily="2" charset="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15036</TotalTime>
  <Words>605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Telerik Academy</vt:lpstr>
      <vt:lpstr>Slide 1</vt:lpstr>
      <vt:lpstr>Slide 2</vt:lpstr>
      <vt:lpstr>Slide 3</vt:lpstr>
      <vt:lpstr>Optimizing the  Appending of Elements</vt:lpstr>
      <vt:lpstr>Appending Elements (2)</vt:lpstr>
      <vt:lpstr>Faster Creation of Elements</vt:lpstr>
      <vt:lpstr>Homework</vt:lpstr>
      <vt:lpstr>Homework (2)</vt:lpstr>
      <vt:lpstr>Homework (3)</vt:lpstr>
      <vt:lpstr>Homework (4)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Slavi</cp:lastModifiedBy>
  <cp:revision>1289</cp:revision>
  <dcterms:created xsi:type="dcterms:W3CDTF">2006-08-16T00:00:00Z</dcterms:created>
  <dcterms:modified xsi:type="dcterms:W3CDTF">2014-06-05T17:57:49Z</dcterms:modified>
</cp:coreProperties>
</file>