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5" r:id="rId3"/>
    <p:sldId id="270" r:id="rId4"/>
    <p:sldId id="296" r:id="rId5"/>
    <p:sldId id="273" r:id="rId6"/>
    <p:sldId id="279" r:id="rId7"/>
    <p:sldId id="285" r:id="rId8"/>
    <p:sldId id="286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Event Types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87" y="947058"/>
            <a:ext cx="7861055" cy="2579913"/>
          </a:xfrm>
        </p:spPr>
        <p:txBody>
          <a:bodyPr/>
          <a:lstStyle/>
          <a:p>
            <a:r>
              <a:rPr lang="en-US" sz="1700" smtClean="0"/>
              <a:t>Mouse </a:t>
            </a:r>
            <a:r>
              <a:rPr lang="en-US" sz="1700" smtClean="0"/>
              <a:t>Events – click, hover, </a:t>
            </a:r>
            <a:r>
              <a:rPr lang="en-US" sz="1700" err="1" smtClean="0"/>
              <a:t>mouseup</a:t>
            </a:r>
            <a:r>
              <a:rPr lang="en-US" sz="1700" smtClean="0"/>
              <a:t>, </a:t>
            </a:r>
            <a:r>
              <a:rPr lang="en-US" sz="1700" err="1" smtClean="0"/>
              <a:t>mousedown</a:t>
            </a:r>
            <a:r>
              <a:rPr lang="en-US" sz="1700" smtClean="0"/>
              <a:t>, </a:t>
            </a:r>
            <a:r>
              <a:rPr lang="en-US" sz="1700" err="1" smtClean="0"/>
              <a:t>mouseover</a:t>
            </a:r>
            <a:r>
              <a:rPr lang="en-US" sz="1700" smtClean="0"/>
              <a:t>, </a:t>
            </a:r>
            <a:r>
              <a:rPr lang="en-US" sz="1700" err="1" smtClean="0"/>
              <a:t>mouseout</a:t>
            </a:r>
            <a:endParaRPr lang="en-US" sz="1700" smtClean="0"/>
          </a:p>
          <a:p>
            <a:r>
              <a:rPr lang="en-US" sz="1700" smtClean="0"/>
              <a:t>Keyboard Events – </a:t>
            </a:r>
            <a:r>
              <a:rPr lang="en-US" sz="1700" err="1" smtClean="0"/>
              <a:t>keydown</a:t>
            </a:r>
            <a:r>
              <a:rPr lang="en-US" sz="1700" smtClean="0"/>
              <a:t> (with hold), </a:t>
            </a:r>
            <a:r>
              <a:rPr lang="en-US" sz="1700" err="1" smtClean="0"/>
              <a:t>keypress</a:t>
            </a:r>
            <a:r>
              <a:rPr lang="en-US" sz="1700" smtClean="0"/>
              <a:t> (only 1 click), </a:t>
            </a:r>
            <a:r>
              <a:rPr lang="en-US" sz="1700" err="1" smtClean="0"/>
              <a:t>keyup</a:t>
            </a:r>
            <a:endParaRPr lang="en-US" sz="1700" smtClean="0"/>
          </a:p>
          <a:p>
            <a:r>
              <a:rPr lang="en-US" sz="1700" smtClean="0"/>
              <a:t>UI Events – load, abort, select, resize, change</a:t>
            </a:r>
          </a:p>
          <a:p>
            <a:r>
              <a:rPr lang="en-US" sz="1700" smtClean="0"/>
              <a:t>Focus Events – blur, focus, </a:t>
            </a:r>
            <a:r>
              <a:rPr lang="en-US" sz="1700" err="1" smtClean="0"/>
              <a:t>focusin</a:t>
            </a:r>
            <a:r>
              <a:rPr lang="en-US" sz="1700" smtClean="0"/>
              <a:t>, </a:t>
            </a:r>
            <a:r>
              <a:rPr lang="en-US" sz="1700" err="1" smtClean="0"/>
              <a:t>focusout</a:t>
            </a:r>
            <a:endParaRPr lang="en-US" sz="1700" smtClean="0"/>
          </a:p>
          <a:p>
            <a:r>
              <a:rPr lang="en-US" sz="1700" smtClean="0"/>
              <a:t>Touch </a:t>
            </a:r>
            <a:r>
              <a:rPr lang="en-US" sz="1700" smtClean="0"/>
              <a:t>Events – </a:t>
            </a:r>
            <a:r>
              <a:rPr lang="en-US" sz="1700" err="1" smtClean="0"/>
              <a:t>touchstart</a:t>
            </a:r>
            <a:r>
              <a:rPr lang="en-US" sz="1700" smtClean="0"/>
              <a:t>, </a:t>
            </a:r>
            <a:r>
              <a:rPr lang="en-US" sz="1700" err="1" smtClean="0"/>
              <a:t>touchend</a:t>
            </a:r>
            <a:r>
              <a:rPr lang="en-US" sz="1700" smtClean="0"/>
              <a:t>, </a:t>
            </a:r>
            <a:r>
              <a:rPr lang="en-US" sz="1700" err="1" smtClean="0"/>
              <a:t>touchcancel</a:t>
            </a:r>
            <a:r>
              <a:rPr lang="en-US" sz="1700" smtClean="0"/>
              <a:t>, </a:t>
            </a:r>
            <a:r>
              <a:rPr lang="en-US" sz="1700" err="1" smtClean="0"/>
              <a:t>touchleave</a:t>
            </a:r>
            <a:r>
              <a:rPr lang="en-US" sz="1700" smtClean="0"/>
              <a:t>, </a:t>
            </a:r>
            <a:r>
              <a:rPr lang="en-US" sz="1700" err="1" smtClean="0"/>
              <a:t>touchmove</a:t>
            </a:r>
            <a:endParaRPr lang="en-US" sz="1700" smtClean="0"/>
          </a:p>
          <a:p>
            <a:endParaRPr lang="en-US" sz="1700" smtClean="0"/>
          </a:p>
          <a:p>
            <a:pPr>
              <a:buNone/>
            </a:pPr>
            <a:endParaRPr lang="en-US" sz="1700" smtClean="0"/>
          </a:p>
        </p:txBody>
      </p:sp>
    </p:spTree>
    <p:extLst>
      <p:ext uri="{BB962C8B-B14F-4D97-AF65-F5344CB8AC3E}">
        <p14:creationId xmlns=""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644"/>
            <a:ext cx="8686800" cy="4634593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700" smtClean="0"/>
              <a:t>The </a:t>
            </a:r>
            <a:r>
              <a:rPr lang="en-US" sz="1700" smtClean="0"/>
              <a:t>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sz="1700" smtClean="0"/>
              <a:t>HTML </a:t>
            </a:r>
            <a:r>
              <a:rPr lang="en-US" sz="1700" smtClean="0"/>
              <a:t>Attributes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US" sz="15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50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5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=“Function()”&gt;&lt;/div&gt;</a:t>
            </a:r>
            <a:endParaRPr lang="en-US" sz="150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700" smtClean="0"/>
              <a:t>Using DOM element </a:t>
            </a:r>
            <a:r>
              <a:rPr lang="en-US" sz="1700" smtClean="0"/>
              <a:t>properties</a:t>
            </a:r>
          </a:p>
          <a:p>
            <a:pPr lvl="2"/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 id="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click"&gt;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 me&lt;/button&gt;</a:t>
            </a:r>
          </a:p>
          <a:p>
            <a:pPr lvl="2">
              <a:spcBef>
                <a:spcPts val="900"/>
              </a:spcBef>
              <a:buNone/>
            </a:pP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 = 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document.getElementById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("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click");</a:t>
            </a:r>
            <a:endParaRPr lang="en-US" sz="13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900"/>
              </a:spcBef>
              <a:buNone/>
            </a:pP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button.onclick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 function onButtonClick() 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console.log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("You clicked the button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"); }</a:t>
            </a:r>
            <a:endParaRPr lang="en-US" sz="13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700" smtClean="0"/>
              <a:t>Using DOM event </a:t>
            </a:r>
            <a:r>
              <a:rPr lang="en-US" sz="1700" smtClean="0"/>
              <a:t>handler</a:t>
            </a:r>
          </a:p>
          <a:p>
            <a:pPr lvl="2">
              <a:lnSpc>
                <a:spcPct val="100000"/>
              </a:lnSpc>
            </a:pP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button = 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document.getElementById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("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clickID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");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30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button.addEventListener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("click", function () </a:t>
            </a:r>
            <a:r>
              <a:rPr lang="en-US" sz="13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 console.log(“Clicked"); }, false);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1300" smtClean="0">
                <a:solidFill>
                  <a:srgbClr val="00B0F0"/>
                </a:solidFill>
              </a:rPr>
              <a:t>	(</a:t>
            </a:r>
            <a:r>
              <a:rPr lang="en-US" sz="1400" err="1" smtClean="0">
                <a:solidFill>
                  <a:srgbClr val="00B0F0"/>
                </a:solidFill>
              </a:rPr>
              <a:t>domElement.addEventListener</a:t>
            </a:r>
            <a:r>
              <a:rPr lang="en-US" sz="1400" smtClean="0">
                <a:solidFill>
                  <a:srgbClr val="00B0F0"/>
                </a:solidFill>
              </a:rPr>
              <a:t>(</a:t>
            </a:r>
            <a:r>
              <a:rPr lang="en-US" sz="1400" err="1" smtClean="0">
                <a:solidFill>
                  <a:srgbClr val="00B0F0"/>
                </a:solidFill>
              </a:rPr>
              <a:t>eventType</a:t>
            </a:r>
            <a:r>
              <a:rPr lang="en-US" sz="1400" smtClean="0">
                <a:solidFill>
                  <a:srgbClr val="00B0F0"/>
                </a:solidFill>
              </a:rPr>
              <a:t>, </a:t>
            </a:r>
            <a:r>
              <a:rPr lang="en-US" sz="1400" err="1" smtClean="0">
                <a:solidFill>
                  <a:srgbClr val="00B0F0"/>
                </a:solidFill>
              </a:rPr>
              <a:t>eventHandler</a:t>
            </a:r>
            <a:r>
              <a:rPr lang="en-US" sz="1400" smtClean="0">
                <a:solidFill>
                  <a:srgbClr val="00B0F0"/>
                </a:solidFill>
              </a:rPr>
              <a:t>, </a:t>
            </a:r>
            <a:r>
              <a:rPr lang="en-US" sz="1400" err="1" smtClean="0">
                <a:solidFill>
                  <a:srgbClr val="00B0F0"/>
                </a:solidFill>
              </a:rPr>
              <a:t>isCaptureEvent</a:t>
            </a:r>
            <a:r>
              <a:rPr lang="en-US" sz="1400" smtClean="0">
                <a:solidFill>
                  <a:srgbClr val="00B0F0"/>
                </a:solidFill>
              </a:rPr>
              <a:t>)</a:t>
            </a:r>
            <a:r>
              <a:rPr lang="en-US" sz="1300" smtClean="0">
                <a:solidFill>
                  <a:srgbClr val="00B0F0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sz="17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17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smtClean="0"/>
              <a:t>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58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smtClean="0"/>
              <a:t>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/>
              <a:t> </a:t>
            </a:r>
            <a:r>
              <a:rPr lang="en-US" smtClean="0"/>
              <a:t>and 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/>
              <a:t> </a:t>
            </a:r>
            <a:r>
              <a:rPr lang="en-US" smtClean="0"/>
              <a:t>when a </a:t>
            </a:r>
            <a:br>
              <a:rPr lang="en-US" smtClean="0"/>
            </a:br>
            <a:r>
              <a:rPr lang="en-US" smtClean="0"/>
              <a:t>keyboard event was fired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smtClean="0"/>
              <a:t> when a</a:t>
            </a:r>
            <a:br>
              <a:rPr lang="en-US" smtClean="0"/>
            </a:br>
            <a:r>
              <a:rPr lang="en-US" smtClean="0"/>
              <a:t> mouse event was fired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smtClean="0"/>
              <a:t> of the mouse on the screen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smtClean="0"/>
              <a:t>Object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smtClean="0"/>
              <a:t>The event object is accessible as the only argument of the function handler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event.clientX + ", " + event.clientY + 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 onButtonClick, false</a:t>
            </a: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90109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mtClean="0"/>
              <a:t>Yet,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Keeps the event object in </a:t>
            </a:r>
            <a:r>
              <a:rPr lang="en-US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mtClean="0"/>
              <a:t>Fortunately there </a:t>
            </a:r>
            <a:r>
              <a:rPr lang="en-US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1595" y="5645281"/>
            <a:ext cx="82208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Your code…</a:t>
            </a:r>
            <a:endParaRPr lang="en-US" sz="180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Cross-browser </a:t>
            </a:r>
            <a:r>
              <a:rPr lang="en-US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smtClean="0"/>
              <a:t> is n0t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smtClean="0"/>
              <a:t>Older versions of IE have their own method to attach event </a:t>
            </a:r>
            <a:r>
              <a:rPr lang="en-US" sz="2800" smtClean="0"/>
              <a:t>handlers:</a:t>
            </a:r>
            <a:endParaRPr lang="en-US" sz="2800" smtClean="0"/>
          </a:p>
          <a:p>
            <a:pPr lvl="2">
              <a:lnSpc>
                <a:spcPct val="100000"/>
              </a:lnSpc>
            </a:pPr>
            <a:r>
              <a:rPr lang="en-US" sz="26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domElement.attachEvent</a:t>
            </a:r>
            <a:r>
              <a:rPr lang="en-US" smtClean="0"/>
              <a:t>("on" </a:t>
            </a:r>
            <a:r>
              <a:rPr lang="en-US"/>
              <a:t>+ </a:t>
            </a:r>
            <a:r>
              <a:rPr lang="en-US" smtClean="0"/>
              <a:t>eventType, </a:t>
            </a:r>
            <a:r>
              <a:rPr lang="en-US" err="1" smtClean="0"/>
              <a:t>eventHander</a:t>
            </a:r>
            <a:r>
              <a:rPr lang="en-US" smtClean="0"/>
              <a:t>);</a:t>
            </a:r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1892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smtClean="0"/>
              <a:t>// Up to IE8</a:t>
            </a:r>
          </a:p>
          <a:p>
            <a:r>
              <a:rPr lang="en-US" sz="1700" smtClean="0"/>
              <a:t>if (</a:t>
            </a:r>
            <a:r>
              <a:rPr lang="en-US" sz="1700" err="1" smtClean="0"/>
              <a:t>document.attachEvent</a:t>
            </a:r>
            <a:r>
              <a:rPr lang="en-US" sz="1700" smtClean="0"/>
              <a:t>){</a:t>
            </a:r>
            <a:r>
              <a:rPr lang="en-US" sz="17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sz="17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sz="170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sz="1700" smtClean="0"/>
              <a:t>// IE 9, IE 10, Firefox, Chrome, Opera, Safari</a:t>
            </a:r>
          </a:p>
          <a:p>
            <a:r>
              <a:rPr lang="en-US" sz="1700" smtClean="0"/>
              <a:t>else if (</a:t>
            </a:r>
            <a:r>
              <a:rPr lang="en-US" sz="1700" err="1" smtClean="0"/>
              <a:t>document.addEventListener</a:t>
            </a:r>
            <a:r>
              <a:rPr lang="en-US" sz="1700" smtClean="0"/>
              <a:t>) </a:t>
            </a:r>
            <a:r>
              <a:rPr lang="en-US" sz="1700" smtClean="0"/>
              <a:t>{</a:t>
            </a:r>
            <a:r>
              <a:rPr lang="en-US" sz="17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domElement.addEventListener(…)</a:t>
            </a:r>
            <a:r>
              <a:rPr lang="en-US" sz="1700" smtClean="0"/>
              <a:t>;}</a:t>
            </a:r>
            <a:endParaRPr lang="en-US" sz="1700" smtClean="0"/>
          </a:p>
          <a:p>
            <a:pPr>
              <a:spcBef>
                <a:spcPts val="900"/>
              </a:spcBef>
            </a:pPr>
            <a:r>
              <a:rPr lang="en-US" sz="1700" smtClean="0"/>
              <a:t>// </a:t>
            </a:r>
            <a:r>
              <a:rPr lang="en-US" sz="1700" err="1" smtClean="0"/>
              <a:t>Reeeally</a:t>
            </a:r>
            <a:r>
              <a:rPr lang="en-US" sz="1700" smtClean="0"/>
              <a:t> old browsers</a:t>
            </a:r>
          </a:p>
          <a:p>
            <a:r>
              <a:rPr lang="en-US" sz="1700" smtClean="0"/>
              <a:t>else { </a:t>
            </a:r>
            <a:r>
              <a:rPr lang="en-US" sz="170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sz="17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sz="1700" smtClean="0"/>
              <a:t>; }</a:t>
            </a:r>
            <a:endParaRPr lang="en-US" sz="170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smtClean="0"/>
              <a:t>Use feature detection:</a:t>
            </a:r>
            <a:endParaRPr lang="en-US" sz="3000"/>
          </a:p>
        </p:txBody>
      </p:sp>
    </p:spTree>
    <p:extLst>
      <p:ext uri="{BB962C8B-B14F-4D97-AF65-F5344CB8AC3E}">
        <p14:creationId xmlns=""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Chain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42934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smtClean="0"/>
              <a:t>When the user clicks on an HTML element, the event is also fired on all of its </a:t>
            </a:r>
            <a:r>
              <a:rPr lang="en-US" sz="1700" smtClean="0"/>
              <a:t>parents</a:t>
            </a:r>
          </a:p>
          <a:p>
            <a:pPr>
              <a:spcBef>
                <a:spcPts val="0"/>
              </a:spcBef>
            </a:pPr>
            <a:r>
              <a:rPr lang="en-US" sz="1700" smtClean="0"/>
              <a:t>The button is still the target, but the click event is fired on all of its parents</a:t>
            </a:r>
          </a:p>
          <a:p>
            <a:pPr lvl="1">
              <a:spcBef>
                <a:spcPts val="0"/>
              </a:spcBef>
            </a:pPr>
            <a:r>
              <a:rPr lang="en-US" sz="1700" smtClean="0"/>
              <a:t>An event is fired on all elements in the chain</a:t>
            </a:r>
          </a:p>
          <a:p>
            <a:pPr>
              <a:spcBef>
                <a:spcPts val="0"/>
              </a:spcBef>
            </a:pPr>
            <a:r>
              <a:rPr lang="en-US" sz="1700" smtClean="0"/>
              <a:t>Two Types of </a:t>
            </a:r>
            <a:r>
              <a:rPr lang="en-US" sz="1700" smtClean="0"/>
              <a:t>Event </a:t>
            </a:r>
            <a:r>
              <a:rPr lang="en-US" sz="1700" smtClean="0"/>
              <a:t>Chains:</a:t>
            </a:r>
          </a:p>
          <a:p>
            <a:pPr lvl="1">
              <a:spcBef>
                <a:spcPts val="0"/>
              </a:spcBef>
            </a:pPr>
            <a:r>
              <a:rPr lang="en-US" sz="1700" smtClean="0">
                <a:solidFill>
                  <a:srgbClr val="00B0F0"/>
                </a:solidFill>
              </a:rPr>
              <a:t>Bubbling</a:t>
            </a:r>
            <a:r>
              <a:rPr lang="en-US" sz="1700" smtClean="0"/>
              <a:t> </a:t>
            </a:r>
            <a:r>
              <a:rPr lang="en-US" sz="1700" smtClean="0"/>
              <a:t>- </a:t>
            </a:r>
            <a:r>
              <a:rPr lang="en-US" sz="1700" smtClean="0">
                <a:solidFill>
                  <a:srgbClr val="EBFFD2"/>
                </a:solidFill>
              </a:rPr>
              <a:t>the </a:t>
            </a:r>
            <a:r>
              <a:rPr lang="en-US" sz="1700" smtClean="0">
                <a:solidFill>
                  <a:srgbClr val="EBFFD2"/>
                </a:solidFill>
              </a:rPr>
              <a:t>first executed handler is on </a:t>
            </a:r>
            <a:r>
              <a:rPr lang="en-US" sz="1700" smtClean="0">
                <a:solidFill>
                  <a:srgbClr val="EBFFD2"/>
                </a:solidFill>
              </a:rPr>
              <a:t>the </a:t>
            </a:r>
            <a:r>
              <a:rPr lang="en-US" sz="1700" smtClean="0">
                <a:solidFill>
                  <a:srgbClr val="EBFFD2"/>
                </a:solidFill>
              </a:rPr>
              <a:t>target (the clicked button), then </a:t>
            </a:r>
            <a:r>
              <a:rPr lang="en-US" sz="1700" smtClean="0">
                <a:solidFill>
                  <a:srgbClr val="EBFFD2"/>
                </a:solidFill>
              </a:rPr>
              <a:t>its </a:t>
            </a:r>
            <a:r>
              <a:rPr lang="en-US" sz="1700" smtClean="0">
                <a:solidFill>
                  <a:srgbClr val="EBFFD2"/>
                </a:solidFill>
              </a:rPr>
              <a:t>parent's (div, body, html)</a:t>
            </a:r>
          </a:p>
          <a:p>
            <a:pPr lvl="1">
              <a:spcBef>
                <a:spcPts val="0"/>
              </a:spcBef>
            </a:pPr>
            <a:r>
              <a:rPr lang="en-US" sz="1700" smtClean="0">
                <a:solidFill>
                  <a:srgbClr val="EBFFD2"/>
                </a:solidFill>
              </a:rPr>
              <a:t> </a:t>
            </a:r>
            <a:r>
              <a:rPr lang="en-US" sz="1700" smtClean="0">
                <a:solidFill>
                  <a:srgbClr val="00B0F0"/>
                </a:solidFill>
              </a:rPr>
              <a:t>Capturing</a:t>
            </a:r>
            <a:r>
              <a:rPr lang="en-US" sz="1700" smtClean="0"/>
              <a:t> - handlers </a:t>
            </a:r>
            <a:r>
              <a:rPr lang="en-US" sz="1700" smtClean="0"/>
              <a:t>go down </a:t>
            </a:r>
            <a:r>
              <a:rPr lang="en-US" sz="1700" smtClean="0"/>
              <a:t>the </a:t>
            </a:r>
            <a:r>
              <a:rPr lang="en-US" sz="1700" smtClean="0"/>
              <a:t>chain (html, body, div, button); the </a:t>
            </a:r>
            <a:r>
              <a:rPr lang="en-US" sz="1700" smtClean="0">
                <a:solidFill>
                  <a:srgbClr val="EBFFD2"/>
                </a:solidFill>
              </a:rPr>
              <a:t>first executed handler is on the parent </a:t>
            </a:r>
            <a:r>
              <a:rPr lang="en-US" sz="1700" smtClean="0">
                <a:solidFill>
                  <a:srgbClr val="EBFFD2"/>
                </a:solidFill>
              </a:rPr>
              <a:t>of </a:t>
            </a:r>
            <a:r>
              <a:rPr lang="en-US" sz="1700" smtClean="0">
                <a:solidFill>
                  <a:srgbClr val="EBFFD2"/>
                </a:solidFill>
              </a:rPr>
              <a:t>all; the </a:t>
            </a:r>
            <a:r>
              <a:rPr lang="en-US" sz="1700" smtClean="0">
                <a:solidFill>
                  <a:srgbClr val="EBFFD2"/>
                </a:solidFill>
              </a:rPr>
              <a:t>last executed handler is on the target</a:t>
            </a:r>
          </a:p>
          <a:p>
            <a:pPr>
              <a:spcBef>
                <a:spcPts val="0"/>
              </a:spcBef>
            </a:pPr>
            <a:endParaRPr lang="en-US" sz="1700"/>
          </a:p>
        </p:txBody>
      </p:sp>
    </p:spTree>
    <p:extLst>
      <p:ext uri="{BB962C8B-B14F-4D97-AF65-F5344CB8AC3E}">
        <p14:creationId xmlns=""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CustomEvent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To create custom events use the </a:t>
            </a:r>
            <a:r>
              <a:rPr lang="en-US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smtClean="0"/>
              <a:t>constructor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smtClean="0"/>
              <a:t>Create custom event </a:t>
            </a:r>
            <a:r>
              <a:rPr lang="en-US" sz="3200" err="1" smtClean="0"/>
              <a:t>tripleclick</a:t>
            </a:r>
            <a:endParaRPr lang="en-US" sz="320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smtClean="0"/>
              <a:t>Get </a:t>
            </a:r>
            <a:r>
              <a:rPr lang="en-US" sz="3200"/>
              <a:t>body element to attach custom event to</a:t>
            </a:r>
            <a:br>
              <a:rPr lang="en-US" sz="3200"/>
            </a:br>
            <a:r>
              <a:rPr lang="en-US" sz="3200"/>
              <a:t>and addEventListener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 event = new </a:t>
            </a:r>
            <a:r>
              <a:rPr lang="en-US" err="1"/>
              <a:t>CustomEvent</a:t>
            </a:r>
            <a:r>
              <a:rPr lang="en-US" smtClean="0"/>
              <a:t>("</a:t>
            </a:r>
            <a:r>
              <a:rPr lang="en-US" err="1" smtClean="0"/>
              <a:t>tripleClick</a:t>
            </a:r>
            <a:r>
              <a:rPr lang="en-US" smtClean="0"/>
              <a:t>");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 body = </a:t>
            </a:r>
            <a:r>
              <a:rPr lang="en-US" err="1" smtClean="0"/>
              <a:t>document.getElementsByTagName</a:t>
            </a:r>
            <a:r>
              <a:rPr lang="en-US" smtClean="0"/>
              <a:t>("body")[</a:t>
            </a:r>
            <a:r>
              <a:rPr lang="en-US"/>
              <a:t>0];</a:t>
            </a:r>
          </a:p>
          <a:p>
            <a:r>
              <a:rPr lang="en-US" err="1"/>
              <a:t>body.addEventListener</a:t>
            </a:r>
            <a:r>
              <a:rPr lang="en-US" smtClean="0"/>
              <a:t>("</a:t>
            </a:r>
            <a:r>
              <a:rPr lang="en-US" err="1" smtClean="0"/>
              <a:t>tripleClick</a:t>
            </a:r>
            <a:r>
              <a:rPr lang="en-US" smtClean="0"/>
              <a:t>", function() {</a:t>
            </a:r>
            <a:endParaRPr lang="en-US"/>
          </a:p>
          <a:p>
            <a:r>
              <a:rPr lang="en-US"/>
              <a:t>	alert</a:t>
            </a:r>
            <a:r>
              <a:rPr lang="en-US" smtClean="0"/>
              <a:t>("You </a:t>
            </a:r>
            <a:r>
              <a:rPr lang="en-US"/>
              <a:t>click </a:t>
            </a:r>
            <a:r>
              <a:rPr lang="en-US" smtClean="0"/>
              <a:t>three times");</a:t>
            </a:r>
            <a:endParaRPr lang="en-US"/>
          </a:p>
          <a:p>
            <a:r>
              <a:rPr lang="en-US" smtClean="0"/>
              <a:t>}, false</a:t>
            </a:r>
            <a:r>
              <a:rPr lang="en-US"/>
              <a:t>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 event = new </a:t>
            </a:r>
            <a:r>
              <a:rPr lang="en-US" err="1" smtClean="0"/>
              <a:t>CustomEvent</a:t>
            </a:r>
            <a:r>
              <a:rPr lang="en-US" smtClean="0"/>
              <a:t>(eventType);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Events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smtClean="0"/>
              <a:t>Example</a:t>
            </a:r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(function() {</a:t>
            </a:r>
          </a:p>
          <a:p>
            <a:r>
              <a:rPr lang="en-US" smtClean="0"/>
              <a:t>  var </a:t>
            </a:r>
            <a:r>
              <a:rPr lang="en-US"/>
              <a:t>button </a:t>
            </a:r>
            <a:r>
              <a:rPr lang="en-US" smtClean="0"/>
              <a:t>= </a:t>
            </a:r>
            <a:r>
              <a:rPr lang="en-US" err="1" smtClean="0"/>
              <a:t>document.getElementById</a:t>
            </a:r>
            <a:r>
              <a:rPr lang="en-US" smtClean="0"/>
              <a:t>("</a:t>
            </a:r>
            <a:r>
              <a:rPr lang="en-US" err="1" smtClean="0"/>
              <a:t>btn</a:t>
            </a:r>
            <a:r>
              <a:rPr lang="en-US" smtClean="0"/>
              <a:t>-click");</a:t>
            </a:r>
            <a:endParaRPr lang="en-US"/>
          </a:p>
          <a:p>
            <a:r>
              <a:rPr lang="en-US" smtClean="0"/>
              <a:t>  var </a:t>
            </a:r>
            <a:r>
              <a:rPr lang="en-US"/>
              <a:t>counter = </a:t>
            </a:r>
            <a:r>
              <a:rPr lang="en-US" smtClean="0"/>
              <a:t>0;</a:t>
            </a:r>
          </a:p>
          <a:p>
            <a:r>
              <a:rPr lang="en-US"/>
              <a:t> </a:t>
            </a:r>
            <a:r>
              <a:rPr lang="en-US" smtClean="0"/>
              <a:t> button.addEventListener("click", function() {</a:t>
            </a:r>
            <a:endParaRPr lang="en-US"/>
          </a:p>
          <a:p>
            <a:r>
              <a:rPr lang="en-US"/>
              <a:t>    counter++;</a:t>
            </a:r>
          </a:p>
          <a:p>
            <a:r>
              <a:rPr lang="en-US"/>
              <a:t>    if(counter == 3</a:t>
            </a:r>
            <a:r>
              <a:rPr lang="en-US" smtClean="0"/>
              <a:t>) {</a:t>
            </a:r>
            <a:endParaRPr lang="en-US"/>
          </a:p>
          <a:p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 </a:t>
            </a:r>
            <a:r>
              <a:rPr lang="en-US" smtClean="0"/>
              <a:t>// Fire </a:t>
            </a:r>
            <a:r>
              <a:rPr lang="en-US"/>
              <a:t>the </a:t>
            </a:r>
            <a:r>
              <a:rPr lang="en-US" smtClean="0"/>
              <a:t>event</a:t>
            </a:r>
            <a:endParaRPr lang="en-US"/>
          </a:p>
          <a:p>
            <a:r>
              <a:rPr lang="en-US"/>
              <a:t>    </a:t>
            </a:r>
            <a:r>
              <a:rPr lang="en-US" smtClean="0"/>
              <a:t>}</a:t>
            </a:r>
            <a:endParaRPr lang="en-US"/>
          </a:p>
          <a:p>
            <a:r>
              <a:rPr lang="en-US" smtClean="0"/>
              <a:t>  }, false)</a:t>
            </a:r>
          </a:p>
          <a:p>
            <a:r>
              <a:rPr lang="en-US" smtClean="0"/>
              <a:t>}());</a:t>
            </a:r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body.dispatchEvent</a:t>
            </a:r>
            <a:r>
              <a:rPr lang="en-US"/>
              <a:t>(event);</a:t>
            </a:r>
          </a:p>
        </p:txBody>
      </p:sp>
    </p:spTree>
    <p:extLst>
      <p:ext uri="{BB962C8B-B14F-4D97-AF65-F5344CB8AC3E}">
        <p14:creationId xmlns=""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smtClean="0"/>
              <a:t>Show and Hide Button</a:t>
            </a:r>
          </a:p>
        </p:txBody>
      </p:sp>
    </p:spTree>
    <p:extLst>
      <p:ext uri="{BB962C8B-B14F-4D97-AF65-F5344CB8AC3E}">
        <p14:creationId xmlns=""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2096</TotalTime>
  <Words>558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Common Event Types</vt:lpstr>
      <vt:lpstr>Event Handlers</vt:lpstr>
      <vt:lpstr>Event Object</vt:lpstr>
      <vt:lpstr>Event Object (2)</vt:lpstr>
      <vt:lpstr>Cross-browser Compatibility</vt:lpstr>
      <vt:lpstr>Event Chain</vt:lpstr>
      <vt:lpstr>CustomEvent</vt:lpstr>
      <vt:lpstr>Custom Events (2)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Slavi</cp:lastModifiedBy>
  <cp:revision>419</cp:revision>
  <dcterms:created xsi:type="dcterms:W3CDTF">2013-04-23T10:17:04Z</dcterms:created>
  <dcterms:modified xsi:type="dcterms:W3CDTF">2014-06-05T19:03:11Z</dcterms:modified>
</cp:coreProperties>
</file>