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5" r:id="rId2"/>
    <p:sldId id="326" r:id="rId3"/>
    <p:sldId id="327" r:id="rId4"/>
    <p:sldId id="329" r:id="rId5"/>
    <p:sldId id="331" r:id="rId6"/>
    <p:sldId id="370" r:id="rId7"/>
    <p:sldId id="372" r:id="rId8"/>
    <p:sldId id="333" r:id="rId9"/>
    <p:sldId id="387" r:id="rId10"/>
    <p:sldId id="334" r:id="rId11"/>
    <p:sldId id="377" r:id="rId12"/>
    <p:sldId id="380" r:id="rId13"/>
    <p:sldId id="336" r:id="rId14"/>
    <p:sldId id="388" r:id="rId15"/>
    <p:sldId id="390" r:id="rId16"/>
    <p:sldId id="394" r:id="rId17"/>
    <p:sldId id="383" r:id="rId18"/>
    <p:sldId id="384" r:id="rId19"/>
    <p:sldId id="386" r:id="rId20"/>
  </p:sldIdLst>
  <p:sldSz cx="9144000" cy="6858000" type="screen4x3"/>
  <p:notesSz cx="6881813" cy="92964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79" autoAdjust="0"/>
    <p:restoredTop sz="94468" autoAdjust="0"/>
  </p:normalViewPr>
  <p:slideViewPr>
    <p:cSldViewPr>
      <p:cViewPr varScale="1">
        <p:scale>
          <a:sx n="77" d="100"/>
          <a:sy n="77" d="100"/>
        </p:scale>
        <p:origin x="-8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Talking Points:</a:t>
            </a:r>
          </a:p>
          <a:p>
            <a:pPr eaLnBrk="1" hangingPunct="1"/>
            <a:endParaRPr lang="en-US" sz="1200" dirty="0" smtClean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You can choose to self host files - this is including jQuery in the scripts folder in Visual Studio.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also just include jQuery from a CDN - simply change the script reference to point to jQuery on the CDN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Can be faster loading and client browser may already have jQuery file cached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Be careful! If the CDN goes down your site may also go down.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Source version is human readable.</a:t>
            </a:r>
          </a:p>
          <a:p>
            <a:pPr eaLnBrk="1" hangingPunct="1">
              <a:buClr>
                <a:srgbClr val="000000"/>
              </a:buClr>
              <a:buFontTx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Always include the minified version for your production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120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442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=""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jax.microsoft.com/ajax/jquery/jquery-2.1.1.min.js" TargetMode="External"/><Relationship Id="rId4" Type="http://schemas.openxmlformats.org/officeDocument/2006/relationships/hyperlink" Target="http://code.jquery.com/jquery-2.1.1.min.j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jQuery?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</a:t>
            </a:r>
            <a:r>
              <a:rPr lang="en-US" dirty="0"/>
              <a:t>also provides capabilities for developers to create </a:t>
            </a:r>
            <a:r>
              <a:rPr lang="en-US" dirty="0" smtClean="0"/>
              <a:t>plugins for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Low-level interaction and animation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Advanced effects and high-level, theme-able widgets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Creation of powerful and dynamic web pages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Microsoft adopted jQuery within</a:t>
            </a:r>
            <a:r>
              <a:rPr lang="en-US" dirty="0"/>
              <a:t> Visual </a:t>
            </a:r>
            <a:r>
              <a:rPr lang="en-US" dirty="0" smtClean="0"/>
              <a:t>Studio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Uses in </a:t>
            </a:r>
            <a:r>
              <a:rPr lang="en-US" dirty="0"/>
              <a:t>Microsoft's ASP.NET AJAX </a:t>
            </a:r>
            <a:r>
              <a:rPr lang="en-US" dirty="0" smtClean="0"/>
              <a:t>Framework </a:t>
            </a:r>
            <a:r>
              <a:rPr lang="en-US" dirty="0"/>
              <a:t>and ASP.NET MVC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89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2437685"/>
            <a:ext cx="8077200" cy="2477601"/>
          </a:xfrm>
        </p:spPr>
        <p:txBody>
          <a:bodyPr/>
          <a:lstStyle/>
          <a:p>
            <a:pPr eaLnBrk="1" hangingPunct="1"/>
            <a:r>
              <a:rPr lang="en-US" dirty="0"/>
              <a:t>// Before</a:t>
            </a:r>
          </a:p>
          <a:p>
            <a:pPr eaLnBrk="1" hangingPunct="1"/>
            <a:r>
              <a:rPr lang="en-US" dirty="0"/>
              <a:t>&lt;div&gt;</a:t>
            </a:r>
          </a:p>
          <a:p>
            <a:pPr eaLnBrk="1" hangingPunct="1"/>
            <a:r>
              <a:rPr lang="en-US" dirty="0"/>
              <a:t>  &lt;p&gt;Red&lt;/p&gt; </a:t>
            </a:r>
          </a:p>
          <a:p>
            <a:pPr eaLnBrk="1" hangingPunct="1"/>
            <a:r>
              <a:rPr lang="en-US" dirty="0"/>
              <a:t>  &lt;p&gt;Green&lt;/p&gt;</a:t>
            </a:r>
          </a:p>
          <a:p>
            <a:pPr eaLnBrk="1" hangingPunct="1"/>
            <a:r>
              <a:rPr lang="en-US" dirty="0"/>
              <a:t>&lt;/div</a:t>
            </a:r>
            <a:r>
              <a:rPr lang="en-US" dirty="0" smtClean="0"/>
              <a:t>&gt;</a:t>
            </a:r>
            <a:endParaRPr lang="en-US" dirty="0"/>
          </a:p>
          <a:p>
            <a:pPr eaLnBrk="1" hangingPunct="1">
              <a:spcBef>
                <a:spcPts val="1800"/>
              </a:spcBef>
            </a:pPr>
            <a:r>
              <a:rPr lang="en-US" dirty="0"/>
              <a:t>// Removing </a:t>
            </a:r>
            <a:r>
              <a:rPr lang="en-US" dirty="0" smtClean="0"/>
              <a:t>elements</a:t>
            </a:r>
          </a:p>
          <a:p>
            <a:pPr eaLnBrk="1" hangingPunct="1"/>
            <a:r>
              <a:rPr lang="en-US" dirty="0" smtClean="0"/>
              <a:t>$('p').</a:t>
            </a:r>
            <a:r>
              <a:rPr lang="en-US" dirty="0"/>
              <a:t>remove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38200" y="3099137"/>
            <a:ext cx="1816100" cy="6287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10</a:t>
            </a:fld>
            <a:endParaRPr lang="en-US" sz="11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28600" y="978694"/>
            <a:ext cx="8686800" cy="12311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You 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can also remove elements from the </a:t>
            </a: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DOM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Just as easy</a:t>
            </a:r>
            <a:endParaRPr lang="en-US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33400" y="5232737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// After</a:t>
            </a:r>
          </a:p>
          <a:p>
            <a:pPr eaLnBrk="1" hangingPunct="1"/>
            <a:r>
              <a:rPr lang="en-US" dirty="0" smtClean="0"/>
              <a:t>&lt;div&gt;</a:t>
            </a:r>
          </a:p>
          <a:p>
            <a:pPr eaLnBrk="1" hangingPunct="1"/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3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010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Selected with jQuery DOM elements</a:t>
            </a:r>
            <a:r>
              <a:rPr lang="en-US" dirty="0"/>
              <a:t> </a:t>
            </a:r>
            <a:r>
              <a:rPr lang="en-US" dirty="0" smtClean="0"/>
              <a:t>are NOT pure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are extended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additional properties and methods</a:t>
            </a:r>
          </a:p>
          <a:p>
            <a:pPr lvl="2">
              <a:lnSpc>
                <a:spcPct val="100000"/>
              </a:lnSpc>
            </a:pP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toogleClass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on(event, callback)</a:t>
            </a:r>
            <a:r>
              <a:rPr lang="en-US" dirty="0"/>
              <a:t> </a:t>
            </a:r>
            <a:r>
              <a:rPr lang="en-US" dirty="0" smtClean="0"/>
              <a:t>for attaching events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animate(), fade(), etc…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5181600"/>
            <a:ext cx="8077200" cy="1015663"/>
          </a:xfrm>
        </p:spPr>
        <p:txBody>
          <a:bodyPr/>
          <a:lstStyle/>
          <a:p>
            <a:r>
              <a:rPr lang="en-US" dirty="0" smtClean="0"/>
              <a:t>//Parsing a regular DOM element to jQuery Element</a:t>
            </a:r>
          </a:p>
          <a:p>
            <a:r>
              <a:rPr lang="en-US" dirty="0" smtClean="0"/>
              <a:t>var content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/>
              <a:t>c</a:t>
            </a:r>
            <a:r>
              <a:rPr lang="en-US" dirty="0" smtClean="0"/>
              <a:t>ontent = $(content);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5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jQuery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062907"/>
          </a:xfrm>
        </p:spPr>
        <p:txBody>
          <a:bodyPr/>
          <a:lstStyle/>
          <a:p>
            <a:r>
              <a:rPr lang="en-US" dirty="0" smtClean="0"/>
              <a:t>jQuery elements extend regular DOM elements</a:t>
            </a:r>
          </a:p>
          <a:p>
            <a:r>
              <a:rPr lang="en-US" dirty="0" smtClean="0"/>
              <a:t>Methods for altering the elements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jQuery.css("color", "#f3f")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jQuery.html()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jQuery.html(content)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jQuery.text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(content)</a:t>
            </a:r>
            <a:r>
              <a:rPr lang="en-US" dirty="0" smtClean="0"/>
              <a:t> sets the </a:t>
            </a:r>
            <a:r>
              <a:rPr lang="en-US" dirty="0" err="1" smtClean="0"/>
              <a:t>innerHTML</a:t>
            </a:r>
            <a:r>
              <a:rPr lang="en-US" dirty="0" smtClean="0"/>
              <a:t>, by escaping the content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70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160264"/>
            <a:ext cx="8686800" cy="2369880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jQuery has a convenient way for attaching and detaching events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Works cross-browser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Using methods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on()</a:t>
            </a: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latin typeface="+mj-lt"/>
                <a:ea typeface="Lucida Grande" charset="0"/>
                <a:cs typeface="Lucida Grande" charset="0"/>
                <a:sym typeface="Lucida Grande" charset="0"/>
              </a:rPr>
              <a:t>and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Lucida Grande" charset="0"/>
              </a:rPr>
              <a:t>off()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99808"/>
            <a:ext cx="7772400" cy="1631216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onButtonClick(){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/>
              <a:t> </a:t>
            </a:r>
            <a:r>
              <a:rPr lang="en-US" noProof="1" smtClean="0"/>
              <a:t> $(this).addClass("selected");</a:t>
            </a:r>
          </a:p>
          <a:p>
            <a:pPr eaLnBrk="1" hangingPunct="1"/>
            <a:r>
              <a:rPr lang="en-US" noProof="1"/>
              <a:t>}</a:t>
            </a:r>
            <a:endParaRPr lang="en-US" noProof="1" smtClean="0"/>
          </a:p>
          <a:p>
            <a:pPr eaLnBrk="1" hangingPunct="1"/>
            <a:r>
              <a:rPr lang="en-US" noProof="1" smtClean="0"/>
              <a:t>$("a.button").on("click", onButtonClick);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5648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 txBox="1">
            <a:spLocks/>
          </p:cNvSpPr>
          <p:nvPr/>
        </p:nvSpPr>
        <p:spPr>
          <a:xfrm>
            <a:off x="152400" y="1447800"/>
            <a:ext cx="8686800" cy="2508379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ea typeface="Lucida Grande" charset="0"/>
                <a:cs typeface="Lucida Grande" charset="0"/>
                <a:sym typeface="Lucida Grande" charset="0"/>
              </a:rPr>
              <a:t>Optimize the event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Add it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on the parent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 eaLnBrk="1" hangingPunct="1"/>
            <a:r>
              <a:rPr lang="en-US" sz="3200" dirty="0" smtClean="0">
                <a:ea typeface="Lucida Grande" charset="0"/>
                <a:cs typeface="Consolas" panose="020B0609020204030204" pitchFamily="49" charset="0"/>
                <a:sym typeface="Lucida Grande" charset="0"/>
              </a:rPr>
              <a:t>A bit different syntax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  <a:p>
            <a:pPr lvl="1" eaLnBrk="1" hangingPunct="1"/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Lucida Grand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Events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505200"/>
            <a:ext cx="7772400" cy="1938992"/>
          </a:xfrm>
        </p:spPr>
        <p:txBody>
          <a:bodyPr/>
          <a:lstStyle/>
          <a:p>
            <a:pPr eaLnBrk="1" hangingPunct="1"/>
            <a:r>
              <a:rPr lang="en-US" noProof="1" smtClean="0"/>
              <a:t>function onListItemClick(){</a:t>
            </a:r>
          </a:p>
          <a:p>
            <a:pPr eaLnBrk="1" hangingPunct="1"/>
            <a:r>
              <a:rPr lang="en-US" noProof="1" smtClean="0"/>
              <a:t>  $(".selected").removeClass("selected");</a:t>
            </a:r>
          </a:p>
          <a:p>
            <a:pPr eaLnBrk="1" hangingPunct="1"/>
            <a:r>
              <a:rPr lang="en-US" noProof="1" smtClean="0"/>
              <a:t>  $(this).addClass("selected");</a:t>
            </a:r>
          </a:p>
          <a:p>
            <a:pPr eaLnBrk="1" hangingPunct="1"/>
            <a:r>
              <a:rPr lang="en-US" noProof="1" smtClean="0"/>
              <a:t>}</a:t>
            </a:r>
          </a:p>
          <a:p>
            <a:pPr eaLnBrk="1" hangingPunct="1"/>
            <a:endParaRPr lang="en-US" noProof="1" smtClean="0"/>
          </a:p>
          <a:p>
            <a:pPr eaLnBrk="1" hangingPunct="1"/>
            <a:r>
              <a:rPr lang="en-US" noProof="1" smtClean="0"/>
              <a:t>$("ul").on("click", "li", </a:t>
            </a:r>
            <a:r>
              <a:rPr lang="en-US" noProof="1"/>
              <a:t>onListItemClick);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40040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Chaining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chaining paradigm is as follows:</a:t>
            </a:r>
          </a:p>
          <a:p>
            <a:pPr lvl="1"/>
            <a:r>
              <a:rPr lang="en-US" dirty="0" smtClean="0"/>
              <a:t>If a method should return result -&gt; Ok, return it</a:t>
            </a:r>
          </a:p>
          <a:p>
            <a:pPr lvl="1"/>
            <a:r>
              <a:rPr lang="en-US" dirty="0" smtClean="0"/>
              <a:t>If a method should NOT return a result </a:t>
            </a:r>
            <a:br>
              <a:rPr lang="en-US" dirty="0" smtClean="0"/>
            </a:br>
            <a:r>
              <a:rPr lang="en-US" dirty="0" smtClean="0"/>
              <a:t>-&gt; return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r>
              <a:rPr lang="en-US" dirty="0"/>
              <a:t>jQuery </a:t>
            </a:r>
            <a:r>
              <a:rPr lang="en-US" dirty="0" smtClean="0"/>
              <a:t>implements this paradigm, so methods can be chained to one another: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85800" y="44958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1" hangingPunct="1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spcBef>
                <a:spcPct val="20000"/>
              </a:spcBef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spcBef>
                <a:spcPct val="20000"/>
              </a:spcBef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spcBef>
                <a:spcPct val="20000"/>
              </a:spcBef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noProof="1" smtClean="0"/>
              <a:t>$('&lt;button /&gt;')</a:t>
            </a:r>
          </a:p>
          <a:p>
            <a:r>
              <a:rPr lang="en-US" noProof="1" smtClean="0"/>
              <a:t>  .addClass('btn-success')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.html('Click me for success')</a:t>
            </a:r>
          </a:p>
          <a:p>
            <a:r>
              <a:rPr lang="en-US" noProof="1"/>
              <a:t> </a:t>
            </a:r>
            <a:r>
              <a:rPr lang="en-US" noProof="1" smtClean="0"/>
              <a:t> .on('click', onSuccessButtonClick)</a:t>
            </a:r>
          </a:p>
          <a:p>
            <a:r>
              <a:rPr lang="en-US" noProof="1"/>
              <a:t> </a:t>
            </a:r>
            <a:r>
              <a:rPr lang="en-US" noProof="1" smtClean="0"/>
              <a:t> .appendTo(document.body);</a:t>
            </a:r>
            <a:endParaRPr lang="en-US" noProof="1"/>
          </a:p>
        </p:txBody>
      </p:sp>
    </p:spTree>
    <p:extLst>
      <p:ext uri="{BB962C8B-B14F-4D97-AF65-F5344CB8AC3E}">
        <p14:creationId xmlns="" xmlns:p14="http://schemas.microsoft.com/office/powerpoint/2010/main" val="46650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AJAX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2900" dirty="0" smtClean="0"/>
              <a:t> stands for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/>
              <a:t>Meaning asynchronously get data from a remote place and render it dynamically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jQuery provides some methods for AJAX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jQuery.ajax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</a:t>
            </a:r>
            <a:r>
              <a:rPr lang="en-US" sz="2700" dirty="0"/>
              <a:t> – HTTP request with full control (headers, data, method, etc…)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jQuery.get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GET request</a:t>
            </a:r>
          </a:p>
          <a:p>
            <a:pPr lvl="1">
              <a:lnSpc>
                <a:spcPct val="100000"/>
              </a:lnSpc>
            </a:pP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jQuery.post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HTTP POST request</a:t>
            </a:r>
          </a:p>
          <a:p>
            <a:pPr lvl="1">
              <a:lnSpc>
                <a:spcPct val="100000"/>
              </a:lnSpc>
            </a:pP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jQuery(selector).load(</a:t>
            </a:r>
            <a:r>
              <a:rPr lang="en-US" sz="27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27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00" dirty="0"/>
              <a:t> – loads the contents from the </a:t>
            </a:r>
            <a:r>
              <a:rPr lang="en-US" sz="2700" dirty="0" err="1" smtClean="0"/>
              <a:t>url</a:t>
            </a:r>
            <a:r>
              <a:rPr lang="en-US" sz="2700" dirty="0" smtClean="0"/>
              <a:t> inside </a:t>
            </a:r>
            <a:r>
              <a:rPr lang="en-US" sz="2700" dirty="0"/>
              <a:t>the selected </a:t>
            </a:r>
            <a:r>
              <a:rPr lang="en-US" sz="2700" dirty="0" smtClean="0"/>
              <a:t>node</a:t>
            </a:r>
            <a:endParaRPr 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981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Create a slider control using jQuery</a:t>
            </a:r>
          </a:p>
          <a:p>
            <a:pPr lvl="1"/>
            <a:r>
              <a:rPr lang="en-US" sz="2600" dirty="0" smtClean="0"/>
              <a:t>The slider can have many slides</a:t>
            </a:r>
          </a:p>
          <a:p>
            <a:pPr lvl="1"/>
            <a:r>
              <a:rPr lang="en-US" sz="2600" dirty="0" smtClean="0"/>
              <a:t>Only one slide is visible at a time</a:t>
            </a:r>
          </a:p>
          <a:p>
            <a:pPr lvl="1"/>
            <a:r>
              <a:rPr lang="en-US" sz="2600" dirty="0" smtClean="0"/>
              <a:t>Each slide contains HTML code</a:t>
            </a:r>
          </a:p>
          <a:p>
            <a:pPr lvl="2"/>
            <a:r>
              <a:rPr lang="en-US" sz="2400" dirty="0" smtClean="0"/>
              <a:t>i.e. it can contain images, forms, </a:t>
            </a:r>
            <a:r>
              <a:rPr lang="en-US" sz="2400" dirty="0" err="1" smtClean="0"/>
              <a:t>divs</a:t>
            </a:r>
            <a:r>
              <a:rPr lang="en-US" sz="2400" dirty="0" smtClean="0"/>
              <a:t>, headers, links, etc…</a:t>
            </a:r>
          </a:p>
          <a:p>
            <a:pPr lvl="1"/>
            <a:r>
              <a:rPr lang="en-US" sz="2600" dirty="0" smtClean="0"/>
              <a:t>Implement functionality for changing the visible slide after 5 seconds</a:t>
            </a:r>
          </a:p>
          <a:p>
            <a:pPr lvl="1"/>
            <a:r>
              <a:rPr lang="en-US" sz="2600" dirty="0" smtClean="0"/>
              <a:t>Create buttons for next and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Using jQuery implement functionality to insert a DOM element before or after another element</a:t>
            </a:r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/>
              <a:t>By given an array of students, generate a table that represents these </a:t>
            </a:r>
            <a:r>
              <a:rPr lang="en-US" sz="2800" dirty="0" smtClean="0"/>
              <a:t>students</a:t>
            </a:r>
          </a:p>
          <a:p>
            <a:pPr lvl="1"/>
            <a:r>
              <a:rPr lang="en-US" sz="2600" dirty="0" smtClean="0"/>
              <a:t>Each student has first name,</a:t>
            </a:r>
            <a:br>
              <a:rPr lang="en-US" sz="2600" dirty="0" smtClean="0"/>
            </a:br>
            <a:r>
              <a:rPr lang="en-US" sz="2600" dirty="0" smtClean="0"/>
              <a:t>last name and grade</a:t>
            </a:r>
          </a:p>
          <a:p>
            <a:pPr lvl="1"/>
            <a:r>
              <a:rPr lang="en-US" sz="2600" dirty="0" smtClean="0"/>
              <a:t>Use jQuery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r>
              <a:rPr lang="en-US" sz="2800" dirty="0" smtClean="0"/>
              <a:t>Implement functionality to change the background color of a web page</a:t>
            </a:r>
          </a:p>
          <a:p>
            <a:pPr lvl="1"/>
            <a:r>
              <a:rPr lang="en-US" sz="2600" dirty="0" smtClean="0"/>
              <a:t>i.e. select a color from a color picker and set this color as the background color of the page</a:t>
            </a:r>
            <a:endParaRPr lang="en-US" sz="2600" dirty="0"/>
          </a:p>
          <a:p>
            <a:pPr marL="292100" indent="-292100">
              <a:buFont typeface="+mj-lt"/>
              <a:buAutoNum type="arabicPeriod" startAt="2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824" b="12000"/>
          <a:stretch/>
        </p:blipFill>
        <p:spPr>
          <a:xfrm>
            <a:off x="5715000" y="2743200"/>
            <a:ext cx="2362200" cy="1676400"/>
          </a:xfrm>
          <a:prstGeom prst="roundRect">
            <a:avLst>
              <a:gd name="adj" fmla="val 2273"/>
            </a:avLst>
          </a:prstGeom>
        </p:spPr>
      </p:pic>
    </p:spTree>
    <p:extLst>
      <p:ext uri="{BB962C8B-B14F-4D97-AF65-F5344CB8AC3E}">
        <p14:creationId xmlns="" xmlns:p14="http://schemas.microsoft.com/office/powerpoint/2010/main" val="12518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buFont typeface="+mj-lt"/>
              <a:buAutoNum type="arabicPeriod" startAt="5"/>
            </a:pPr>
            <a:r>
              <a:rPr lang="en-US" sz="2800" dirty="0" smtClean="0"/>
              <a:t>*Implement a GridView control</a:t>
            </a:r>
          </a:p>
          <a:p>
            <a:pPr lvl="1"/>
            <a:r>
              <a:rPr lang="en-US" sz="2600" dirty="0" smtClean="0"/>
              <a:t>Rows can be added dynamically</a:t>
            </a:r>
          </a:p>
          <a:p>
            <a:pPr lvl="1"/>
            <a:r>
              <a:rPr lang="en-US" sz="2600" dirty="0" smtClean="0"/>
              <a:t>A header row can be added dynamically</a:t>
            </a:r>
          </a:p>
          <a:p>
            <a:pPr lvl="2"/>
            <a:r>
              <a:rPr lang="en-US" sz="2400" dirty="0" smtClean="0"/>
              <a:t>Each GridView can have at most one header row</a:t>
            </a:r>
          </a:p>
          <a:p>
            <a:pPr lvl="1"/>
            <a:r>
              <a:rPr lang="en-US" sz="2600" dirty="0" smtClean="0"/>
              <a:t>Each row can have  a nested GridView</a:t>
            </a:r>
          </a:p>
          <a:p>
            <a:pPr lvl="2"/>
            <a:r>
              <a:rPr lang="en-US" sz="2400" dirty="0"/>
              <a:t>Each GridView can have at most </a:t>
            </a:r>
            <a:r>
              <a:rPr lang="en-US" sz="2400" dirty="0" smtClean="0"/>
              <a:t>one </a:t>
            </a:r>
            <a:r>
              <a:rPr lang="en-US" sz="2400" smtClean="0"/>
              <a:t>nested GridView</a:t>
            </a:r>
            <a:endParaRPr lang="en-US" sz="2400" dirty="0"/>
          </a:p>
          <a:p>
            <a:pPr lvl="2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39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jQuery is So Popular?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Easy to learn 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Fluent </a:t>
            </a:r>
            <a:r>
              <a:rPr lang="en-US" dirty="0">
                <a:sym typeface="Lucida Grande" charset="0"/>
              </a:rPr>
              <a:t>programming </a:t>
            </a:r>
            <a:r>
              <a:rPr lang="en-US" dirty="0" smtClean="0">
                <a:sym typeface="Lucida Grande" charset="0"/>
              </a:rPr>
              <a:t>style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Easy </a:t>
            </a:r>
            <a:r>
              <a:rPr lang="en-US" dirty="0">
                <a:sym typeface="Lucida Grande" charset="0"/>
              </a:rPr>
              <a:t>to </a:t>
            </a:r>
            <a:r>
              <a:rPr lang="en-US" dirty="0" smtClean="0">
                <a:sym typeface="Lucida Grande" charset="0"/>
              </a:rPr>
              <a:t>extend</a:t>
            </a: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You </a:t>
            </a:r>
            <a:r>
              <a:rPr lang="en-US" dirty="0">
                <a:sym typeface="Lucida Grande" charset="0"/>
              </a:rPr>
              <a:t>create new jQuery plugins by creating new JavaScript </a:t>
            </a:r>
            <a:r>
              <a:rPr lang="en-US" dirty="0" smtClean="0">
                <a:sym typeface="Lucida Grande" charset="0"/>
              </a:rPr>
              <a:t>functions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Powerful DOM Selection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Powered </a:t>
            </a:r>
            <a:r>
              <a:rPr lang="en-US" dirty="0">
                <a:sym typeface="Lucida Grande" charset="0"/>
              </a:rPr>
              <a:t>by CSS 3.0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Lightweight</a:t>
            </a:r>
            <a:endParaRPr lang="en-US" dirty="0">
              <a:sym typeface="Lucida Grande" charset="0"/>
            </a:endParaRPr>
          </a:p>
          <a:p>
            <a:pPr>
              <a:lnSpc>
                <a:spcPct val="95000"/>
              </a:lnSpc>
            </a:pPr>
            <a:r>
              <a:rPr lang="en-US" dirty="0">
                <a:sym typeface="Lucida Grande" charset="0"/>
              </a:rPr>
              <a:t>Community Support </a:t>
            </a:r>
            <a:endParaRPr lang="en-US" dirty="0" smtClean="0">
              <a:sym typeface="Lucida Grande" charset="0"/>
            </a:endParaRPr>
          </a:p>
          <a:p>
            <a:pPr lvl="1">
              <a:lnSpc>
                <a:spcPct val="95000"/>
              </a:lnSpc>
            </a:pPr>
            <a:r>
              <a:rPr lang="en-US" dirty="0" smtClean="0">
                <a:sym typeface="Lucida Grande" charset="0"/>
              </a:rPr>
              <a:t>Large </a:t>
            </a:r>
            <a:r>
              <a:rPr lang="en-US" dirty="0">
                <a:sym typeface="Lucida Grande" charset="0"/>
              </a:rPr>
              <a:t>community of developers and </a:t>
            </a:r>
            <a:r>
              <a:rPr lang="en-US" dirty="0" smtClean="0">
                <a:sym typeface="Lucida Grande" charset="0"/>
              </a:rPr>
              <a:t>geeks</a:t>
            </a:r>
            <a:endParaRPr lang="en-US" dirty="0">
              <a:sym typeface="Lucida Grande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24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How to Add jQuery to a Web Site?</a:t>
            </a:r>
            <a:endParaRPr lang="en-US" sz="3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Download </a:t>
            </a:r>
            <a:r>
              <a:rPr lang="en-US" dirty="0" smtClean="0"/>
              <a:t>jQuery files from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>
                <a:hlinkClick r:id="rId3"/>
              </a:rPr>
              <a:t>http://www.jquery.com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Self hosted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can choose to self host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dirty="0" smtClean="0"/>
              <a:t> file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jquery-2.1.1.js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.min.js </a:t>
            </a:r>
            <a:r>
              <a:rPr lang="en-US" dirty="0"/>
              <a:t>file</a:t>
            </a:r>
            <a:endParaRPr lang="en-US" dirty="0" smtClean="0"/>
          </a:p>
          <a:p>
            <a:pPr marL="487338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Use it from CDN </a:t>
            </a:r>
            <a:r>
              <a:rPr lang="en-US" dirty="0" smtClean="0"/>
              <a:t>(content </a:t>
            </a:r>
            <a:r>
              <a:rPr lang="en-US" dirty="0"/>
              <a:t>delivery network)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Microsoft</a:t>
            </a:r>
            <a:r>
              <a:rPr lang="en-US" dirty="0"/>
              <a:t>, jQuery, </a:t>
            </a:r>
            <a:r>
              <a:rPr lang="en-US" dirty="0" smtClean="0"/>
              <a:t>Google CDNs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e.g. </a:t>
            </a:r>
            <a:r>
              <a:rPr lang="en-US" sz="2800" dirty="0" smtClean="0">
                <a:hlinkClick r:id="rId4"/>
              </a:rPr>
              <a:t>http://code.jquery.com/jquery-2.1.1.min.js</a:t>
            </a:r>
            <a:r>
              <a:rPr lang="en-US" sz="2800" dirty="0" smtClean="0"/>
              <a:t>,</a:t>
            </a:r>
          </a:p>
          <a:p>
            <a:pPr marL="835001" lvl="1" indent="-487338"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>
                <a:hlinkClick r:id="rId5"/>
              </a:rPr>
              <a:t>http://ajax.microsoft.com/ajax/jquery/jquery-2.1.1.min.js</a:t>
            </a:r>
            <a:endParaRPr lang="en-US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6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1999"/>
            <a:ext cx="8686800" cy="5667613"/>
          </a:xfrm>
        </p:spPr>
        <p:txBody>
          <a:bodyPr/>
          <a:lstStyle/>
          <a:p>
            <a:r>
              <a:rPr lang="en-US" dirty="0" smtClean="0"/>
              <a:t>Selection of DOM elements in jQuery is much like as in pure JavaScript</a:t>
            </a:r>
          </a:p>
          <a:p>
            <a:pPr lvl="1"/>
            <a:r>
              <a:rPr lang="en-US" dirty="0" smtClean="0"/>
              <a:t>Selection of elements using CSS selectors</a:t>
            </a:r>
          </a:p>
          <a:p>
            <a:pPr lvl="1">
              <a:spcBef>
                <a:spcPts val="3000"/>
              </a:spcBef>
            </a:pPr>
            <a:r>
              <a:rPr lang="en-US" dirty="0" smtClean="0"/>
              <a:t>Like querySelectorAll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38200" y="2495490"/>
            <a:ext cx="7543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$(selector)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457813"/>
            <a:ext cx="75438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tag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$("div") //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("div");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$(".menu-item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 </a:t>
            </a:r>
            <a:endParaRPr lang="en-US" sz="20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(".menu-item");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$("#navigation")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//by combination of selectors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ul.menu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li")</a:t>
            </a:r>
          </a:p>
        </p:txBody>
      </p:sp>
    </p:spTree>
    <p:extLst>
      <p:ext uri="{BB962C8B-B14F-4D97-AF65-F5344CB8AC3E}">
        <p14:creationId xmlns="" xmlns:p14="http://schemas.microsoft.com/office/powerpoint/2010/main" val="32107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2362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Selecting items with jQuery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Almost always returns a collection of the items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Can be stored in a variable or used right away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The usage of the elements is always the same, no matter whether a single or many elements</a:t>
            </a: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 smtClean="0">
              <a:latin typeface="+mj-lt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 smtClean="0">
                <a:latin typeface="+mj-lt"/>
                <a:cs typeface="Helvetica" charset="0"/>
                <a:sym typeface="Helvetica" charset="0"/>
              </a:rPr>
              <a:t>More at: </a:t>
            </a: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4267200"/>
            <a:ext cx="6934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select the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$("#something").hide();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$(".widgets").fade(1);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42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DOM Traversal:</a:t>
            </a:r>
            <a:br>
              <a:rPr lang="en-US" dirty="0" smtClean="0"/>
            </a:br>
            <a:r>
              <a:rPr lang="en-US" dirty="0" smtClean="0"/>
              <a:t>Next and Previous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36988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jQuery.next</a:t>
            </a:r>
            <a:r>
              <a:rPr lang="en-US" dirty="0" smtClean="0"/>
              <a:t>(), </a:t>
            </a:r>
            <a:r>
              <a:rPr lang="en-US" dirty="0" err="1" smtClean="0"/>
              <a:t>jQuery.prev</a:t>
            </a:r>
            <a:r>
              <a:rPr lang="en-US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next/</a:t>
            </a:r>
            <a:r>
              <a:rPr lang="en-US" dirty="0" err="1" smtClean="0"/>
              <a:t>prev</a:t>
            </a:r>
            <a:r>
              <a:rPr lang="en-US" dirty="0" smtClean="0"/>
              <a:t> sibling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an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a [text]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3893880"/>
            <a:ext cx="4381500" cy="1477328"/>
          </a:xfrm>
        </p:spPr>
        <p:txBody>
          <a:bodyPr/>
          <a:lstStyle/>
          <a:p>
            <a:r>
              <a:rPr lang="it-IT" sz="1800" dirty="0" smtClean="0"/>
              <a:t>&lt;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1&lt;/li&gt;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&lt;li&gt;Item 2&lt;/li&gt;</a:t>
            </a:r>
          </a:p>
          <a:p>
            <a:r>
              <a:rPr lang="it-IT" sz="1800" dirty="0" smtClean="0"/>
              <a:t>  </a:t>
            </a:r>
            <a:r>
              <a:rPr lang="it-IT" sz="1800" dirty="0"/>
              <a:t>&lt;</a:t>
            </a:r>
            <a:r>
              <a:rPr lang="it-IT" sz="1800" dirty="0" smtClean="0"/>
              <a:t>li&gt;Item </a:t>
            </a:r>
            <a:r>
              <a:rPr lang="it-IT" sz="1800" dirty="0"/>
              <a:t>3&lt;/li</a:t>
            </a:r>
            <a:r>
              <a:rPr lang="it-IT" sz="1800" dirty="0" smtClean="0"/>
              <a:t>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ul&gt;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800600" y="3893880"/>
            <a:ext cx="41148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var </a:t>
            </a:r>
            <a:r>
              <a:rPr lang="it-IT" sz="1800" dirty="0" smtClean="0"/>
              <a:t>$first </a:t>
            </a:r>
            <a:r>
              <a:rPr lang="it-IT" sz="1800" dirty="0"/>
              <a:t>= $("li").first();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</a:t>
            </a:r>
            <a:r>
              <a:rPr lang="it-IT" sz="1800" dirty="0"/>
              <a:t>);</a:t>
            </a:r>
          </a:p>
          <a:p>
            <a:r>
              <a:rPr lang="it-IT" sz="1800" dirty="0"/>
              <a:t>//logs "Item 1"</a:t>
            </a:r>
          </a:p>
          <a:p>
            <a:r>
              <a:rPr lang="it-IT" sz="1800" dirty="0"/>
              <a:t>log</a:t>
            </a:r>
            <a:r>
              <a:rPr lang="it-IT" sz="1800" dirty="0" smtClean="0"/>
              <a:t>($first.next</a:t>
            </a:r>
            <a:r>
              <a:rPr lang="it-IT" sz="1800" dirty="0"/>
              <a:t>());</a:t>
            </a:r>
          </a:p>
          <a:p>
            <a:r>
              <a:rPr lang="it-IT" sz="1800" dirty="0"/>
              <a:t>//logs "Item 2</a:t>
            </a:r>
            <a:r>
              <a:rPr lang="it-IT" sz="1800" dirty="0" smtClean="0"/>
              <a:t>"</a:t>
            </a:r>
            <a:endParaRPr lang="it-IT" sz="1800" dirty="0"/>
          </a:p>
        </p:txBody>
      </p:sp>
    </p:spTree>
    <p:extLst>
      <p:ext uri="{BB962C8B-B14F-4D97-AF65-F5344CB8AC3E}">
        <p14:creationId xmlns="" xmlns:p14="http://schemas.microsoft.com/office/powerpoint/2010/main" val="31306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DOM Traversal:</a:t>
            </a:r>
            <a:br>
              <a:rPr lang="en-US" dirty="0"/>
            </a:br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700" y="1295400"/>
            <a:ext cx="8686800" cy="28777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jQuery.parent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parent of the element</a:t>
            </a:r>
          </a:p>
          <a:p>
            <a:r>
              <a:rPr lang="en-US" dirty="0" err="1" smtClean="0"/>
              <a:t>jQuery.parents</a:t>
            </a:r>
            <a:r>
              <a:rPr lang="en-US" dirty="0" smtClean="0"/>
              <a:t>(selector)</a:t>
            </a:r>
          </a:p>
          <a:p>
            <a:pPr lvl="1"/>
            <a:r>
              <a:rPr lang="en-US" dirty="0" smtClean="0"/>
              <a:t>Returns the first parent that matches the selector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28600" y="4168676"/>
            <a:ext cx="4343400" cy="2308324"/>
          </a:xfrm>
        </p:spPr>
        <p:txBody>
          <a:bodyPr/>
          <a:lstStyle/>
          <a:p>
            <a:r>
              <a:rPr lang="it-IT" sz="1800" dirty="0" smtClean="0"/>
              <a:t>&lt;div </a:t>
            </a:r>
            <a:r>
              <a:rPr lang="it-IT" sz="1800" dirty="0"/>
              <a:t>id="wrapper"&gt;</a:t>
            </a:r>
          </a:p>
          <a:p>
            <a:r>
              <a:rPr lang="it-IT" sz="1800" dirty="0" smtClean="0"/>
              <a:t> &lt;ul </a:t>
            </a:r>
            <a:r>
              <a:rPr lang="it-IT" sz="1800" dirty="0"/>
              <a:t>id="items-list"&gt;</a:t>
            </a:r>
          </a:p>
          <a:p>
            <a:r>
              <a:rPr lang="it-IT" sz="1800" dirty="0"/>
              <a:t> </a:t>
            </a:r>
            <a:r>
              <a:rPr lang="it-IT" sz="1800" dirty="0" smtClean="0"/>
              <a:t> &lt;</a:t>
            </a:r>
            <a:r>
              <a:rPr lang="it-IT" sz="1800" dirty="0"/>
              <a:t>li&gt;Item 1&lt;/li&gt;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li&gt;Item 2&lt;/li&gt;</a:t>
            </a:r>
          </a:p>
          <a:p>
            <a:r>
              <a:rPr lang="it-IT" sz="1800" dirty="0"/>
              <a:t>  </a:t>
            </a:r>
            <a:r>
              <a:rPr lang="it-IT" sz="1800" dirty="0" smtClean="0"/>
              <a:t>&lt;</a:t>
            </a:r>
            <a:r>
              <a:rPr lang="it-IT" sz="1800" dirty="0"/>
              <a:t>li class="special"&gt;Item 3&lt;/li&gt;</a:t>
            </a:r>
          </a:p>
          <a:p>
            <a:r>
              <a:rPr lang="it-IT" sz="1800" dirty="0" smtClean="0"/>
              <a:t>  &lt;</a:t>
            </a:r>
            <a:r>
              <a:rPr lang="it-IT" sz="1800" dirty="0"/>
              <a:t>li&gt;Item 4&lt;/li&gt;</a:t>
            </a:r>
          </a:p>
          <a:p>
            <a:r>
              <a:rPr lang="it-IT" sz="1800" dirty="0" smtClean="0"/>
              <a:t> &lt;/</a:t>
            </a:r>
            <a:r>
              <a:rPr lang="it-IT" sz="1800" dirty="0"/>
              <a:t>ul&gt;</a:t>
            </a:r>
          </a:p>
          <a:p>
            <a:r>
              <a:rPr lang="it-IT" sz="1800" dirty="0" smtClean="0"/>
              <a:t>&lt;/</a:t>
            </a:r>
            <a:r>
              <a:rPr lang="it-IT" sz="1800" dirty="0"/>
              <a:t>div&gt;</a:t>
            </a:r>
            <a:endParaRPr lang="en-US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4724400" y="4168676"/>
            <a:ext cx="420561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smtClean="0"/>
              <a:t>var $node </a:t>
            </a:r>
            <a:r>
              <a:rPr lang="it-IT" sz="1800" dirty="0"/>
              <a:t>= </a:t>
            </a:r>
            <a:r>
              <a:rPr lang="it-IT" sz="1800" dirty="0" smtClean="0"/>
              <a:t>$(".</a:t>
            </a:r>
            <a:r>
              <a:rPr lang="it-IT" sz="1800" dirty="0"/>
              <a:t>special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$node.parent</a:t>
            </a:r>
            <a:r>
              <a:rPr lang="it-IT" sz="1800" dirty="0"/>
              <a:t>().attr("id</a:t>
            </a:r>
            <a:r>
              <a:rPr lang="it-IT" sz="1800" dirty="0" smtClean="0"/>
              <a:t>");</a:t>
            </a:r>
            <a:r>
              <a:rPr lang="it-IT" sz="1800" dirty="0"/>
              <a:t> </a:t>
            </a:r>
            <a:r>
              <a:rPr lang="it-IT" sz="1800" dirty="0" smtClean="0"/>
              <a:t/>
            </a:r>
            <a:br>
              <a:rPr lang="it-IT" sz="1800" dirty="0" smtClean="0"/>
            </a:br>
            <a:r>
              <a:rPr lang="it-IT" sz="1800" dirty="0" smtClean="0"/>
              <a:t>//</a:t>
            </a:r>
            <a:r>
              <a:rPr lang="it-IT" sz="1800" dirty="0"/>
              <a:t>logs "items-list"</a:t>
            </a:r>
            <a:endParaRPr lang="it-IT" sz="1800" dirty="0" smtClean="0"/>
          </a:p>
          <a:p>
            <a:r>
              <a:rPr lang="it-IT" sz="1800" dirty="0" smtClean="0"/>
              <a:t>$node.parents</a:t>
            </a:r>
            <a:r>
              <a:rPr lang="it-IT" sz="1800" dirty="0"/>
              <a:t>("div").attr("id</a:t>
            </a:r>
            <a:r>
              <a:rPr lang="it-IT" sz="1800" dirty="0" smtClean="0"/>
              <a:t>");</a:t>
            </a:r>
            <a:endParaRPr lang="it-IT" sz="1800" dirty="0"/>
          </a:p>
          <a:p>
            <a:r>
              <a:rPr lang="it-IT" sz="1800" dirty="0"/>
              <a:t>//logs </a:t>
            </a:r>
            <a:r>
              <a:rPr lang="it-IT" sz="1800" dirty="0" smtClean="0"/>
              <a:t>"wrapper"</a:t>
            </a:r>
          </a:p>
          <a:p>
            <a:r>
              <a:rPr lang="it-IT" sz="1800" dirty="0" smtClean="0"/>
              <a:t>$node.parents</a:t>
            </a:r>
            <a:r>
              <a:rPr lang="it-IT" sz="1800" dirty="0"/>
              <a:t>("#wrapper</a:t>
            </a:r>
            <a:r>
              <a:rPr lang="it-IT" sz="1800" dirty="0" smtClean="0"/>
              <a:t>")</a:t>
            </a:r>
            <a:br>
              <a:rPr lang="it-IT" sz="1800" dirty="0" smtClean="0"/>
            </a:br>
            <a:r>
              <a:rPr lang="it-IT" sz="1800" dirty="0" smtClean="0"/>
              <a:t>     .attr</a:t>
            </a:r>
            <a:r>
              <a:rPr lang="it-IT" sz="1800" dirty="0"/>
              <a:t>("id</a:t>
            </a:r>
            <a:r>
              <a:rPr lang="it-IT" sz="1800" dirty="0" smtClean="0"/>
              <a:t>");</a:t>
            </a:r>
          </a:p>
          <a:p>
            <a:r>
              <a:rPr lang="it-IT" sz="1800" dirty="0" smtClean="0"/>
              <a:t>/logs "wrapper"</a:t>
            </a:r>
            <a:endParaRPr lang="it-IT" sz="1800" dirty="0"/>
          </a:p>
        </p:txBody>
      </p:sp>
    </p:spTree>
    <p:extLst>
      <p:ext uri="{BB962C8B-B14F-4D97-AF65-F5344CB8AC3E}">
        <p14:creationId xmlns="" xmlns:p14="http://schemas.microsoft.com/office/powerpoint/2010/main" val="39010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51863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Adding elements can</a:t>
            </a:r>
          </a:p>
          <a:p>
            <a:pPr lvl="1" eaLnBrk="1" hangingPunct="1"/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 be done on the fly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jQuery.append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r>
              <a:rPr lang="en-US" sz="3200" dirty="0">
                <a:latin typeface="+mj-lt"/>
                <a:cs typeface="Helvetica" charset="0"/>
                <a:sym typeface="Helvetica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()</a:t>
            </a:r>
            <a:endParaRPr lang="en-US" dirty="0" smtClean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47486" y="4331977"/>
            <a:ext cx="7649028" cy="707886"/>
          </a:xfrm>
        </p:spPr>
        <p:txBody>
          <a:bodyPr/>
          <a:lstStyle/>
          <a:p>
            <a:r>
              <a:rPr lang="en-US" dirty="0" smtClean="0"/>
              <a:t>$('&lt;</a:t>
            </a:r>
            <a:r>
              <a:rPr lang="en-US" dirty="0"/>
              <a:t>ul&gt;&lt;li&gt;Hello&lt;/li&gt;&lt;/ul</a:t>
            </a:r>
            <a:r>
              <a:rPr lang="en-US" dirty="0" smtClean="0"/>
              <a:t>&gt;').appendTo('body');</a:t>
            </a:r>
          </a:p>
          <a:p>
            <a:r>
              <a:rPr lang="en-US" dirty="0" smtClean="0"/>
              <a:t>$("body").prepend("&lt;h1&gt;header&lt;/h1&gt;");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8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427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9939" y="2286000"/>
            <a:ext cx="8686800" cy="5847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latin typeface="+mj-lt"/>
                <a:cs typeface="Helvetica" charset="0"/>
                <a:sym typeface="Helvetica" charset="0"/>
              </a:rPr>
              <a:t>Creating new elements is also easy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2971800"/>
            <a:ext cx="7649028" cy="707886"/>
          </a:xfrm>
        </p:spPr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$</a:t>
            </a:r>
            <a:r>
              <a:rPr lang="en-US" dirty="0" err="1" smtClean="0"/>
              <a:t>divElement</a:t>
            </a:r>
            <a:r>
              <a:rPr lang="en-US" dirty="0" smtClean="0"/>
              <a:t> = $('&lt;</a:t>
            </a:r>
            <a:r>
              <a:rPr lang="en-US" dirty="0"/>
              <a:t>div</a:t>
            </a:r>
            <a:r>
              <a:rPr lang="en-US" dirty="0" smtClean="0"/>
              <a:t>&gt;');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$</a:t>
            </a:r>
            <a:r>
              <a:rPr lang="en-US" dirty="0" err="1" smtClean="0"/>
              <a:t>anotherDivElement</a:t>
            </a:r>
            <a:r>
              <a:rPr lang="en-US" dirty="0" smtClean="0"/>
              <a:t> </a:t>
            </a:r>
            <a:r>
              <a:rPr lang="en-US" dirty="0"/>
              <a:t>= $('&lt;</a:t>
            </a:r>
            <a:r>
              <a:rPr lang="en-US" dirty="0" smtClean="0"/>
              <a:t>div /&gt;');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defRPr/>
            </a:pPr>
            <a:fld id="{58452FF4-89E3-4D1B-9927-2DBDC00E58D7}" type="slidenum">
              <a:rPr lang="en-US" sz="1100"/>
              <a:pPr algn="r">
                <a:defRPr/>
              </a:pPr>
              <a:t>9</a:t>
            </a:fld>
            <a:endParaRPr lang="en-US" sz="11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0518">
            <a:off x="7407114" y="4936248"/>
            <a:ext cx="1264968" cy="159522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985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3850</TotalTime>
  <Words>1101</Words>
  <Application>Microsoft Office PowerPoint</Application>
  <PresentationFormat>On-screen Show (4:3)</PresentationFormat>
  <Paragraphs>210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Telerik Academy</vt:lpstr>
      <vt:lpstr>What is jQuery? (2)</vt:lpstr>
      <vt:lpstr>Why jQuery is So Popular?</vt:lpstr>
      <vt:lpstr>How to Add jQuery to a Web Site?</vt:lpstr>
      <vt:lpstr>Selectors</vt:lpstr>
      <vt:lpstr>Selection with jQuery</vt:lpstr>
      <vt:lpstr>DOM Traversal: Next and Previous</vt:lpstr>
      <vt:lpstr>DOM Traversal: Parent</vt:lpstr>
      <vt:lpstr>Adding Elements</vt:lpstr>
      <vt:lpstr>Creating elements</vt:lpstr>
      <vt:lpstr>Removing Elements</vt:lpstr>
      <vt:lpstr>jQuery Objects</vt:lpstr>
      <vt:lpstr>Properties of jQuery Elements</vt:lpstr>
      <vt:lpstr>jQuery Events</vt:lpstr>
      <vt:lpstr>jQuery Events</vt:lpstr>
      <vt:lpstr>jQuery Chaining</vt:lpstr>
      <vt:lpstr>jQuery AJAX</vt:lpstr>
      <vt:lpstr>Homework</vt:lpstr>
      <vt:lpstr>Homework (2)</vt:lpstr>
      <vt:lpstr>Homework (3)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Slavi</cp:lastModifiedBy>
  <cp:revision>969</cp:revision>
  <dcterms:created xsi:type="dcterms:W3CDTF">2007-12-08T16:03:35Z</dcterms:created>
  <dcterms:modified xsi:type="dcterms:W3CDTF">2014-06-11T16:00:43Z</dcterms:modified>
  <cp:category>software engineering</cp:category>
</cp:coreProperties>
</file>