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87" r:id="rId2"/>
    <p:sldId id="288" r:id="rId3"/>
    <p:sldId id="289" r:id="rId4"/>
    <p:sldId id="290" r:id="rId5"/>
    <p:sldId id="294" r:id="rId6"/>
    <p:sldId id="296" r:id="rId7"/>
    <p:sldId id="298" r:id="rId8"/>
    <p:sldId id="302" r:id="rId9"/>
    <p:sldId id="30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-74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A18E2-9294-4467-8151-57ABCEB4C41F}" type="datetimeFigureOut">
              <a:rPr lang="en-US" smtClean="0"/>
              <a:pPr/>
              <a:t>4/1/2014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93A9E-B826-4F0D-A449-3D03CC1153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41201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9821BB-5F6D-44AF-B77E-9D98FD15870F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424871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78235B-B128-4748-84CF-AB52611518A7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457699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AD156F-26BE-48DE-981E-FCEBE14CD3B7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65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0714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75542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9D7F1CC-63EC-4833-A32B-F5FF923938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56757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9D7F1CC-63EC-4833-A32B-F5FF923938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43779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57174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21480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 xmlns="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556568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6492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610600" cy="5638800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/>
            </a:pPr>
            <a:r>
              <a:rPr lang="en-US" sz="2800" dirty="0" smtClean="0"/>
              <a:t>Write </a:t>
            </a:r>
            <a:r>
              <a:rPr lang="en-US" sz="2800" dirty="0"/>
              <a:t>a </a:t>
            </a:r>
            <a:r>
              <a:rPr lang="en-US" sz="2800" dirty="0" smtClean="0"/>
              <a:t>JavaScript function reverses string </a:t>
            </a:r>
            <a:r>
              <a:rPr lang="en-US" sz="2800" dirty="0"/>
              <a:t>and </a:t>
            </a:r>
            <a:r>
              <a:rPr lang="en-US" sz="2800" dirty="0" smtClean="0"/>
              <a:t>returns it</a:t>
            </a:r>
            <a:br>
              <a:rPr lang="en-US" sz="2800" dirty="0" smtClean="0"/>
            </a:br>
            <a:r>
              <a:rPr lang="en-US" sz="2800" dirty="0" smtClean="0"/>
              <a:t>Example</a:t>
            </a:r>
            <a:r>
              <a:rPr lang="en-US" sz="2800" dirty="0"/>
              <a:t>: "sample" </a:t>
            </a:r>
            <a:r>
              <a:rPr lang="en-US" sz="2800" dirty="0">
                <a:sym typeface="Wingdings" pitchFamily="2" charset="2"/>
              </a:rPr>
              <a:t> "</a:t>
            </a:r>
            <a:r>
              <a:rPr lang="en-US" sz="2800" noProof="1">
                <a:sym typeface="Wingdings" pitchFamily="2" charset="2"/>
              </a:rPr>
              <a:t>elpmas</a:t>
            </a:r>
            <a:r>
              <a:rPr lang="en-US" sz="2800" dirty="0" smtClean="0">
                <a:sym typeface="Wingdings" pitchFamily="2" charset="2"/>
              </a:rPr>
              <a:t>".</a:t>
            </a:r>
            <a:endParaRPr lang="en-US" sz="2800" dirty="0">
              <a:sym typeface="Wingdings" pitchFamily="2" charset="2"/>
            </a:endParaRP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/>
            </a:pPr>
            <a:r>
              <a:rPr lang="en-US" sz="2800" dirty="0"/>
              <a:t>Write a JavaScript function to check if in a given expression the brackets are put correctly.</a:t>
            </a:r>
          </a:p>
          <a:p>
            <a:pPr marL="0" indent="444500">
              <a:lnSpc>
                <a:spcPct val="100000"/>
              </a:lnSpc>
              <a:buSzPct val="90000"/>
              <a:buNone/>
              <a:tabLst/>
            </a:pPr>
            <a:r>
              <a:rPr lang="en-US" sz="2800" dirty="0" smtClean="0"/>
              <a:t>Example </a:t>
            </a:r>
            <a:r>
              <a:rPr lang="en-US" sz="2800" dirty="0"/>
              <a:t>of correct expression: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((a+b)/5-d)</a:t>
            </a:r>
            <a:r>
              <a:rPr lang="en-US" sz="2800" dirty="0" smtClean="0"/>
              <a:t>.</a:t>
            </a:r>
          </a:p>
          <a:p>
            <a:pPr marL="0" indent="444500">
              <a:lnSpc>
                <a:spcPct val="100000"/>
              </a:lnSpc>
              <a:buSzPct val="90000"/>
              <a:buNone/>
              <a:tabLst/>
            </a:pPr>
            <a:r>
              <a:rPr lang="en-US" sz="2800" dirty="0" smtClean="0"/>
              <a:t>Example </a:t>
            </a:r>
            <a:r>
              <a:rPr lang="en-US" sz="2800" dirty="0"/>
              <a:t>of incorrect expression: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)(a+b))</a:t>
            </a:r>
            <a:r>
              <a:rPr lang="en-US" sz="2800" noProof="1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30022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65126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SzPct val="90000"/>
              <a:buFont typeface="+mj-lt"/>
              <a:buAutoNum type="arabicPeriod" startAt="3"/>
            </a:pPr>
            <a:r>
              <a:rPr lang="en-US" sz="2800" dirty="0"/>
              <a:t>Write a </a:t>
            </a:r>
            <a:r>
              <a:rPr lang="en-US" sz="2800" dirty="0" smtClean="0"/>
              <a:t>JavaScript function that </a:t>
            </a:r>
            <a:r>
              <a:rPr lang="en-US" sz="2800" dirty="0"/>
              <a:t>finds how many times a substring is contained in a given text (perform case insensitive search).</a:t>
            </a: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2800" dirty="0" smtClean="0"/>
              <a:t>	Example</a:t>
            </a:r>
            <a:r>
              <a:rPr lang="en-US" sz="2800" dirty="0"/>
              <a:t>: The target substring is </a:t>
            </a:r>
            <a:r>
              <a:rPr lang="en-US" sz="2800" dirty="0" smtClean="0"/>
              <a:t>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dirty="0" smtClean="0"/>
              <a:t>". </a:t>
            </a:r>
            <a:r>
              <a:rPr lang="en-US" sz="2800" dirty="0"/>
              <a:t>The text is as follows:</a:t>
            </a: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Char char="u"/>
            </a:pPr>
            <a:endParaRPr lang="en-US" sz="2800" dirty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Char char="u"/>
            </a:pPr>
            <a:endParaRPr lang="en-US" sz="2800" dirty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Char char="u"/>
            </a:pPr>
            <a:endParaRPr lang="en-US" sz="2800" dirty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None/>
            </a:pPr>
            <a:r>
              <a:rPr lang="en-US" sz="2800" dirty="0"/>
              <a:t>	The result is: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9</a:t>
            </a:r>
            <a:r>
              <a:rPr lang="en-US" sz="2800" dirty="0"/>
              <a:t>.</a:t>
            </a:r>
            <a:endParaRPr lang="en-US" sz="2800" noProof="1"/>
          </a:p>
        </p:txBody>
      </p:sp>
      <p:sp>
        <p:nvSpPr>
          <p:cNvPr id="651268" name="Text Box 4"/>
          <p:cNvSpPr txBox="1">
            <a:spLocks noChangeArrowheads="1"/>
          </p:cNvSpPr>
          <p:nvPr/>
        </p:nvSpPr>
        <p:spPr bwMode="auto">
          <a:xfrm>
            <a:off x="900113" y="3810000"/>
            <a:ext cx="7272337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liv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 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 yellow submar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e. We don't have anyth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 else. 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side the submar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 is very tight. So we are dr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ja-JP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 all the day. We will move out of it 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days.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6474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(3)</a:t>
            </a:r>
            <a:endParaRPr lang="bg-BG"/>
          </a:p>
        </p:txBody>
      </p:sp>
      <p:sp>
        <p:nvSpPr>
          <p:cNvPr id="65433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02089"/>
            <a:ext cx="8496300" cy="5472113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SzPct val="90000"/>
              <a:buFont typeface="+mj-lt"/>
              <a:buAutoNum type="arabicPeriod" startAt="4"/>
            </a:pPr>
            <a:r>
              <a:rPr lang="en-US" sz="2800" dirty="0"/>
              <a:t>You are given a text. Write a </a:t>
            </a:r>
            <a:r>
              <a:rPr lang="en-US" sz="2800" dirty="0" smtClean="0"/>
              <a:t>function that changes </a:t>
            </a:r>
            <a:r>
              <a:rPr lang="en-US" sz="2800" dirty="0"/>
              <a:t>the text in all </a:t>
            </a:r>
            <a:r>
              <a:rPr lang="en-US" sz="2800" dirty="0" smtClean="0"/>
              <a:t>regions:</a:t>
            </a:r>
          </a:p>
          <a:p>
            <a:pPr lvl="1" indent="-282575">
              <a:lnSpc>
                <a:spcPct val="100000"/>
              </a:lnSpc>
              <a:buSzPct val="90000"/>
            </a:pP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&lt;upcase&gt;</a:t>
            </a:r>
            <a:r>
              <a:rPr lang="en-US" sz="2600" noProof="1" smtClean="0"/>
              <a:t>text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upcase&gt;</a:t>
            </a:r>
            <a:r>
              <a:rPr lang="en-US" sz="2600" dirty="0"/>
              <a:t> to uppercase</a:t>
            </a:r>
            <a:r>
              <a:rPr lang="en-US" sz="2600" dirty="0" smtClean="0"/>
              <a:t>.</a:t>
            </a:r>
          </a:p>
          <a:p>
            <a:pPr lvl="1" indent="-282575">
              <a:lnSpc>
                <a:spcPct val="100000"/>
              </a:lnSpc>
              <a:buSzPct val="90000"/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lowcase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</a:t>
            </a:r>
            <a:r>
              <a:rPr lang="en-US" sz="2600" dirty="0" smtClean="0"/>
              <a:t>text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&lt;/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lowcase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</a:t>
            </a:r>
            <a:r>
              <a:rPr lang="en-US" sz="2600" dirty="0" smtClean="0"/>
              <a:t> to lowercase</a:t>
            </a:r>
          </a:p>
          <a:p>
            <a:pPr lvl="1" indent="-282575">
              <a:lnSpc>
                <a:spcPct val="100000"/>
              </a:lnSpc>
              <a:buSzPct val="90000"/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mixcase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</a:t>
            </a:r>
            <a:r>
              <a:rPr lang="en-US" sz="2600" dirty="0" smtClean="0"/>
              <a:t>text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&lt;/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mixcase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</a:t>
            </a:r>
            <a:r>
              <a:rPr lang="en-US" sz="2600" dirty="0" smtClean="0"/>
              <a:t> to mix casing(random)</a:t>
            </a:r>
          </a:p>
          <a:p>
            <a:pPr marL="804863" lvl="1" indent="-457200">
              <a:lnSpc>
                <a:spcPct val="100000"/>
              </a:lnSpc>
              <a:buSzPct val="90000"/>
            </a:pPr>
            <a:endParaRPr lang="en-US" sz="2800" dirty="0" smtClean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 startAt="4"/>
            </a:pPr>
            <a:endParaRPr lang="en-US" sz="2800" dirty="0" smtClean="0"/>
          </a:p>
          <a:p>
            <a:pPr marL="450850" indent="-450850">
              <a:lnSpc>
                <a:spcPct val="100000"/>
              </a:lnSpc>
              <a:buSzPct val="90000"/>
              <a:buNone/>
            </a:pPr>
            <a:r>
              <a:rPr lang="en-US" sz="2800" dirty="0" smtClean="0"/>
              <a:t>		</a:t>
            </a:r>
            <a:r>
              <a:rPr lang="en-US" sz="26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The expected result:</a:t>
            </a:r>
          </a:p>
          <a:p>
            <a:pPr marL="450850" indent="-450850">
              <a:lnSpc>
                <a:spcPct val="100000"/>
              </a:lnSpc>
              <a:buSzPct val="90000"/>
              <a:buNone/>
            </a:pPr>
            <a:endParaRPr lang="en-US" sz="26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450850" indent="-450850">
              <a:lnSpc>
                <a:spcPct val="100000"/>
              </a:lnSpc>
              <a:buSzPct val="90000"/>
              <a:buNone/>
            </a:pPr>
            <a:r>
              <a:rPr lang="en-US" sz="26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     Regions can be nested</a:t>
            </a:r>
          </a:p>
        </p:txBody>
      </p:sp>
      <p:sp>
        <p:nvSpPr>
          <p:cNvPr id="654340" name="Text Box 4"/>
          <p:cNvSpPr txBox="1">
            <a:spLocks noChangeArrowheads="1"/>
          </p:cNvSpPr>
          <p:nvPr/>
        </p:nvSpPr>
        <p:spPr bwMode="auto">
          <a:xfrm>
            <a:off x="773952" y="3751867"/>
            <a:ext cx="752466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&lt;mixcase&gt;living&lt;/mixcase&gt;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 a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&lt;upcase&gt;yellow submarine&lt;/upcase&gt;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 We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&lt;mixcase&gt;don't&lt;/mixcase&gt;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have </a:t>
            </a:r>
            <a:r>
              <a:rPr lang="en-US" altLang="ja-JP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&lt;lowcase&gt;anything&lt;/lowcase&gt;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else.</a:t>
            </a:r>
          </a:p>
        </p:txBody>
      </p:sp>
      <p:sp>
        <p:nvSpPr>
          <p:cNvPr id="654341" name="Text Box 5"/>
          <p:cNvSpPr txBox="1">
            <a:spLocks noChangeArrowheads="1"/>
          </p:cNvSpPr>
          <p:nvPr/>
        </p:nvSpPr>
        <p:spPr bwMode="auto">
          <a:xfrm>
            <a:off x="900113" y="5385762"/>
            <a:ext cx="7272337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LiVinG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 a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YELLOW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SUBMARINE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 We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dOn'T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have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anything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else.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984189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(4)</a:t>
            </a:r>
            <a:endParaRPr lang="bg-BG"/>
          </a:p>
        </p:txBody>
      </p:sp>
      <p:sp>
        <p:nvSpPr>
          <p:cNvPr id="685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486400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 startAt="5"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Write a function that replaces non breaking white-spaces in a text with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nbsp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2438" indent="-452438">
              <a:lnSpc>
                <a:spcPct val="100000"/>
              </a:lnSpc>
              <a:buFontTx/>
              <a:buAutoNum type="arabicPeriod" startAt="5"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Write a function that extracts the content of a html page given as text. The function should return anything that is in a tag, without the tags:</a:t>
            </a:r>
            <a:b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result: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05227" y="3843070"/>
            <a:ext cx="7272337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&lt;html&gt;&lt;head&gt;&lt;title&gt;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Sample site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&lt;/title&gt;&lt;/head&gt;&lt;body&gt;&lt;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more text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more...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body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&lt;/body&gt;&lt;/html&gt;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05227" y="5410198"/>
            <a:ext cx="727233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Sample sitetextmore textand more...in body</a:t>
            </a:r>
          </a:p>
        </p:txBody>
      </p:sp>
    </p:spTree>
    <p:extLst>
      <p:ext uri="{BB962C8B-B14F-4D97-AF65-F5344CB8AC3E}">
        <p14:creationId xmlns:p14="http://schemas.microsoft.com/office/powerpoint/2010/main" xmlns="" val="20702074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(5)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46812"/>
            <a:ext cx="8496300" cy="5329238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7"/>
            </a:pPr>
            <a:r>
              <a:rPr lang="en-US" sz="2800" dirty="0"/>
              <a:t>Write a </a:t>
            </a:r>
            <a:r>
              <a:rPr lang="en-US" sz="2800" dirty="0" smtClean="0"/>
              <a:t>script that </a:t>
            </a:r>
            <a:r>
              <a:rPr lang="en-US" sz="2800" dirty="0"/>
              <a:t>parses an URL address given in the format</a:t>
            </a:r>
            <a:r>
              <a:rPr lang="en-US" sz="2800" dirty="0" smtClean="0"/>
              <a:t>:</a:t>
            </a:r>
          </a:p>
          <a:p>
            <a:pPr marL="452438" indent="-452438">
              <a:lnSpc>
                <a:spcPct val="100000"/>
              </a:lnSpc>
              <a:buNone/>
            </a:pPr>
            <a:endParaRPr lang="en-US" sz="2800" dirty="0" smtClean="0"/>
          </a:p>
          <a:p>
            <a:pPr marL="452438" indent="-452438">
              <a:lnSpc>
                <a:spcPct val="100000"/>
              </a:lnSpc>
              <a:buNone/>
            </a:pPr>
            <a:r>
              <a:rPr lang="en-US" sz="2800" dirty="0"/>
              <a:t>	</a:t>
            </a:r>
            <a:r>
              <a:rPr lang="en-US" sz="2800" dirty="0">
                <a:latin typeface="Courier New" pitchFamily="49" charset="0"/>
              </a:rPr>
              <a:t>	</a:t>
            </a:r>
            <a:r>
              <a:rPr lang="en-US" sz="2800" dirty="0"/>
              <a:t>and extracts from it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[protocol]</a:t>
            </a:r>
            <a:r>
              <a:rPr lang="bg-BG" sz="2800" dirty="0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[server]</a:t>
            </a:r>
            <a:r>
              <a:rPr lang="bg-BG" sz="2800" dirty="0" smtClean="0"/>
              <a:t> </a:t>
            </a:r>
            <a:r>
              <a:rPr lang="en-US" sz="2800" dirty="0"/>
              <a:t>and</a:t>
            </a:r>
            <a:r>
              <a:rPr lang="bg-BG" sz="2800" dirty="0"/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[resource]</a:t>
            </a:r>
            <a:r>
              <a:rPr lang="en-US" sz="2800" dirty="0" smtClean="0"/>
              <a:t> </a:t>
            </a:r>
            <a:r>
              <a:rPr lang="en-US" sz="2800" dirty="0"/>
              <a:t>elements. </a:t>
            </a:r>
            <a:r>
              <a:rPr lang="en-US" sz="2800" dirty="0" smtClean="0"/>
              <a:t>Return the elements in a JSON object.</a:t>
            </a:r>
            <a:br>
              <a:rPr lang="en-US" sz="2800" dirty="0" smtClean="0"/>
            </a:br>
            <a:r>
              <a:rPr lang="en-US" sz="2800" dirty="0" smtClean="0"/>
              <a:t>For </a:t>
            </a:r>
            <a:r>
              <a:rPr lang="en-US" sz="2800" dirty="0"/>
              <a:t>example from the URL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http://www.devbg.org/forum/index.php</a:t>
            </a:r>
            <a:r>
              <a:rPr lang="bg-BG" sz="2800" dirty="0" smtClean="0"/>
              <a:t> </a:t>
            </a:r>
            <a:r>
              <a:rPr lang="en-US" sz="2800" dirty="0" smtClean="0"/>
              <a:t>the following </a:t>
            </a:r>
            <a:r>
              <a:rPr lang="en-US" sz="2800" dirty="0"/>
              <a:t>information should be extracted</a:t>
            </a:r>
            <a:r>
              <a:rPr lang="en-US" sz="2800" dirty="0" smtClean="0"/>
              <a:t>:</a:t>
            </a:r>
          </a:p>
        </p:txBody>
      </p:sp>
      <p:sp>
        <p:nvSpPr>
          <p:cNvPr id="652292" name="Text Box 4"/>
          <p:cNvSpPr txBox="1">
            <a:spLocks noChangeArrowheads="1"/>
          </p:cNvSpPr>
          <p:nvPr/>
        </p:nvSpPr>
        <p:spPr bwMode="auto">
          <a:xfrm>
            <a:off x="900113" y="1968692"/>
            <a:ext cx="7272337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[protocol]://[server]/[resource]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79985" y="5278360"/>
            <a:ext cx="7272337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da-DK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protocol</a:t>
            </a: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</a:t>
            </a:r>
            <a:r>
              <a:rPr lang="da-DK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</a:t>
            </a: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</a:t>
            </a:r>
            <a:b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server: "www.devbg.org",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resource: "/</a:t>
            </a:r>
            <a:r>
              <a:rPr lang="da-DK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forum/index.php</a:t>
            </a: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"}</a:t>
            </a: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09198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(6)</a:t>
            </a:r>
            <a:endParaRPr lang="bg-BG" dirty="0"/>
          </a:p>
        </p:txBody>
      </p:sp>
      <p:sp>
        <p:nvSpPr>
          <p:cNvPr id="66355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1"/>
            <a:ext cx="8496300" cy="1883228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8"/>
            </a:pPr>
            <a:r>
              <a:rPr lang="en-US" sz="2800" dirty="0"/>
              <a:t>Write a </a:t>
            </a:r>
            <a:r>
              <a:rPr lang="en-US" sz="2800" dirty="0" smtClean="0"/>
              <a:t>JavaScript function that </a:t>
            </a:r>
            <a:r>
              <a:rPr lang="en-US" sz="2800" dirty="0"/>
              <a:t>replaces in a HTML document given as string all the tags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="…"&gt;…&lt;/a&gt;</a:t>
            </a:r>
            <a:r>
              <a:rPr lang="en-US" sz="2800" dirty="0"/>
              <a:t> with corresponding tags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[URL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=…]…/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URL]</a:t>
            </a:r>
            <a:r>
              <a:rPr lang="en-US" sz="2800" dirty="0"/>
              <a:t>. Sample HTML fragment:</a:t>
            </a:r>
          </a:p>
        </p:txBody>
      </p:sp>
      <p:sp>
        <p:nvSpPr>
          <p:cNvPr id="663556" name="Text Box 4"/>
          <p:cNvSpPr txBox="1">
            <a:spLocks noChangeArrowheads="1"/>
          </p:cNvSpPr>
          <p:nvPr/>
        </p:nvSpPr>
        <p:spPr bwMode="auto">
          <a:xfrm>
            <a:off x="827088" y="3187005"/>
            <a:ext cx="734377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&lt;p&gt;Please visit &lt;a href="http://academy.telerik. com"&gt;our site&lt;/a&gt; to choose a training course. Also visit &lt;a href="www.devbg.org"&gt;our forum&lt;/a&gt; to discuss the courses.&lt;/p&gt;</a:t>
            </a:r>
          </a:p>
        </p:txBody>
      </p:sp>
      <p:sp>
        <p:nvSpPr>
          <p:cNvPr id="663557" name="Text Box 5"/>
          <p:cNvSpPr txBox="1">
            <a:spLocks noChangeArrowheads="1"/>
          </p:cNvSpPr>
          <p:nvPr/>
        </p:nvSpPr>
        <p:spPr bwMode="auto">
          <a:xfrm>
            <a:off x="827088" y="5015805"/>
            <a:ext cx="734377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&lt;p&gt;Please visit [URL=http://academy.telerik. com]our site[/URL] to choose a training course. Also visit [URL=www.devbg.org]our forum[/URL] to discuss the courses.&lt;/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</a:t>
            </a: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63558" name="AutoShape 6"/>
          <p:cNvCxnSpPr>
            <a:cxnSpLocks noChangeShapeType="1"/>
          </p:cNvCxnSpPr>
          <p:nvPr/>
        </p:nvCxnSpPr>
        <p:spPr bwMode="auto">
          <a:xfrm rot="16200000" flipH="1">
            <a:off x="4348957" y="4785401"/>
            <a:ext cx="296863" cy="3176"/>
          </a:xfrm>
          <a:prstGeom prst="straightConnector1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</p:cxn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457958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</a:t>
            </a:r>
            <a:r>
              <a:rPr lang="en-US" dirty="0"/>
              <a:t>7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72113"/>
          </a:xfrm>
        </p:spPr>
        <p:txBody>
          <a:bodyPr/>
          <a:lstStyle/>
          <a:p>
            <a:pPr marL="542925" indent="-542925">
              <a:lnSpc>
                <a:spcPct val="100000"/>
              </a:lnSpc>
              <a:buFont typeface="+mj-lt"/>
              <a:buAutoNum type="arabicPeriod" startAt="9"/>
              <a:tabLst/>
            </a:pPr>
            <a:r>
              <a:rPr lang="en-US" sz="2800" dirty="0"/>
              <a:t>Write a </a:t>
            </a:r>
            <a:r>
              <a:rPr lang="en-US" sz="2800" dirty="0" smtClean="0"/>
              <a:t>function for </a:t>
            </a:r>
            <a:r>
              <a:rPr lang="en-US" sz="2800" dirty="0"/>
              <a:t>extracting all </a:t>
            </a:r>
            <a:r>
              <a:rPr lang="en-US" sz="2800" dirty="0" smtClean="0"/>
              <a:t>email </a:t>
            </a:r>
            <a:r>
              <a:rPr lang="en-US" sz="2800" dirty="0"/>
              <a:t>addresses from </a:t>
            </a:r>
            <a:r>
              <a:rPr lang="en-US" sz="2800" dirty="0" smtClean="0"/>
              <a:t>given </a:t>
            </a:r>
            <a:r>
              <a:rPr lang="en-US" sz="2800" dirty="0"/>
              <a:t>text. All substrings that match the format </a:t>
            </a:r>
            <a:r>
              <a:rPr lang="ru-RU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&lt;identifier&gt;@&lt;host</a:t>
            </a:r>
            <a:r>
              <a:rPr lang="ru-RU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&gt;…&lt;</a:t>
            </a:r>
            <a:r>
              <a:rPr lang="ru-RU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domain&gt;</a:t>
            </a:r>
            <a:r>
              <a:rPr lang="ru-RU" sz="2800" dirty="0"/>
              <a:t> </a:t>
            </a:r>
            <a:r>
              <a:rPr lang="en-US" sz="2800" dirty="0"/>
              <a:t>should be recognized as emails</a:t>
            </a:r>
            <a:r>
              <a:rPr lang="en-US" sz="2800" dirty="0" smtClean="0"/>
              <a:t>. Return the emails as array of strings.</a:t>
            </a:r>
            <a:endParaRPr lang="en-US" sz="2800" dirty="0"/>
          </a:p>
          <a:p>
            <a:pPr marL="542925" indent="-542925">
              <a:lnSpc>
                <a:spcPct val="100000"/>
              </a:lnSpc>
              <a:buFontTx/>
              <a:buAutoNum type="arabicPeriod" startAt="9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program that extracts from a given text all </a:t>
            </a:r>
            <a:r>
              <a:rPr lang="en-US" sz="2800" dirty="0" smtClean="0"/>
              <a:t>palindromes</a:t>
            </a:r>
            <a:r>
              <a:rPr lang="en-US" sz="2800" dirty="0"/>
              <a:t>, e.g.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ABBA</a:t>
            </a:r>
            <a:r>
              <a:rPr lang="en-US" sz="2800" dirty="0"/>
              <a:t>", "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lamal</a:t>
            </a:r>
            <a:r>
              <a:rPr lang="en-US" sz="2800" dirty="0"/>
              <a:t>",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exe</a:t>
            </a:r>
            <a:r>
              <a:rPr lang="en-US" sz="2800" dirty="0" smtClean="0"/>
              <a:t>".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27088" y="5283215"/>
            <a:ext cx="7343775" cy="7386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str = stringFormat("Hello {0}!","Peter");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//str = "Hello Peter!";</a:t>
            </a:r>
          </a:p>
        </p:txBody>
      </p:sp>
    </p:spTree>
    <p:extLst>
      <p:ext uri="{BB962C8B-B14F-4D97-AF65-F5344CB8AC3E}">
        <p14:creationId xmlns:p14="http://schemas.microsoft.com/office/powerpoint/2010/main" xmlns="" val="38694293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</a:t>
            </a:r>
            <a:r>
              <a:rPr lang="en-US" dirty="0"/>
              <a:t>8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72113"/>
          </a:xfrm>
        </p:spPr>
        <p:txBody>
          <a:bodyPr/>
          <a:lstStyle/>
          <a:p>
            <a:pPr marL="542925" indent="-542925">
              <a:lnSpc>
                <a:spcPct val="100000"/>
              </a:lnSpc>
              <a:buFont typeface="+mj-lt"/>
              <a:buAutoNum type="arabicPeriod" startAt="11"/>
              <a:tabLst/>
            </a:pPr>
            <a:r>
              <a:rPr lang="en-US" sz="2800" dirty="0"/>
              <a:t>Write a function that formats a string using placeholders: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The function should work with </a:t>
            </a:r>
            <a:r>
              <a:rPr lang="en-US" sz="2800" dirty="0" smtClean="0"/>
              <a:t>up to 30 placeholders and all types</a:t>
            </a:r>
          </a:p>
          <a:p>
            <a:pPr marL="542925" indent="-542925">
              <a:lnSpc>
                <a:spcPct val="100000"/>
              </a:lnSpc>
              <a:buFontTx/>
              <a:buAutoNum type="arabicPeriod" startAt="11"/>
              <a:tabLst/>
            </a:pPr>
            <a:endParaRPr lang="en-US" sz="2800" dirty="0"/>
          </a:p>
          <a:p>
            <a:pPr marL="542925" indent="-542925">
              <a:lnSpc>
                <a:spcPct val="100000"/>
              </a:lnSpc>
              <a:buFontTx/>
              <a:buAutoNum type="arabicPeriod" startAt="11"/>
              <a:tabLst/>
            </a:pPr>
            <a:endParaRPr lang="en-US" sz="2800" dirty="0" smtClean="0"/>
          </a:p>
          <a:p>
            <a:pPr marL="542925" indent="-542925">
              <a:lnSpc>
                <a:spcPct val="100000"/>
              </a:lnSpc>
              <a:buFontTx/>
              <a:buAutoNum type="arabicPeriod" startAt="11"/>
              <a:tabLst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00112" y="2065562"/>
            <a:ext cx="7343775" cy="7386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str = stringFormat("Hello {0}!","Peter");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//str = "Hello Peter!";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00111" y="4010054"/>
            <a:ext cx="7343775" cy="10618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format = "{0}, {1}, {0} text {2}";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str = stringFormat(format,1,"Pesho","Gosho");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//str = 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"1, Pesho, 1 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 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Gosho"</a:t>
            </a:r>
            <a:endParaRPr lang="en-US" altLang="ja-JP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0714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(9)</a:t>
            </a:r>
            <a:endParaRPr lang="bg-BG" dirty="0"/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72113"/>
          </a:xfrm>
        </p:spPr>
        <p:txBody>
          <a:bodyPr/>
          <a:lstStyle/>
          <a:p>
            <a:pPr marL="444500" indent="-444500">
              <a:lnSpc>
                <a:spcPct val="100000"/>
              </a:lnSpc>
              <a:buFont typeface="+mj-lt"/>
              <a:buAutoNum type="arabicPeriod" startAt="12"/>
              <a:tabLst>
                <a:tab pos="355600" algn="l"/>
              </a:tabLst>
            </a:pPr>
            <a:r>
              <a:rPr lang="en-US" sz="2800" dirty="0" smtClean="0"/>
              <a:t>Write a function that creates a HTML UL using a template for every HTML LI. The source of the list should an array of elements. Replace all placeholders marked with –{…}–   with the value of the corresponding property of the object. Example: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33399" y="3502137"/>
            <a:ext cx="8077200" cy="951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data-type="template" id</a:t>
            </a: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="list-item"&gt;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&lt;strong&gt;-{name}-&lt;/strong&gt; &lt;span&gt;-{age}-&lt;/span&gt;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3398" y="4760174"/>
            <a:ext cx="8077202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people = </a:t>
            </a: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[{name</a:t>
            </a:r>
            <a:r>
              <a:rPr lang="en-US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"Peter", age: </a:t>
            </a: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14},…];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tmpl = document.getElementById("list-item").innerHtml;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peopleList = generateList(people,template);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peopleList = "&lt;ul&gt;&lt;li&gt;&lt;strong&gt;Peter&lt;/strong&gt; &lt;span&gt;14&lt;/span&gt;&lt;/li&gt;&lt;li&gt;…&lt;/li&gt;…&lt;/ul&gt;"</a:t>
            </a:r>
          </a:p>
        </p:txBody>
      </p:sp>
    </p:spTree>
    <p:extLst>
      <p:ext uri="{BB962C8B-B14F-4D97-AF65-F5344CB8AC3E}">
        <p14:creationId xmlns:p14="http://schemas.microsoft.com/office/powerpoint/2010/main" xmlns="" val="5978554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4703</TotalTime>
  <Words>772</Words>
  <Application>Microsoft Office PowerPoint</Application>
  <PresentationFormat>On-screen Show (4:3)</PresentationFormat>
  <Paragraphs>81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Telerik Academy</vt:lpstr>
      <vt:lpstr>Exercises</vt:lpstr>
      <vt:lpstr>Exercises (2)</vt:lpstr>
      <vt:lpstr>Exercises (3)</vt:lpstr>
      <vt:lpstr>Exercises (4)</vt:lpstr>
      <vt:lpstr>Exercises (5)</vt:lpstr>
      <vt:lpstr>Exercises (6)</vt:lpstr>
      <vt:lpstr>Exercises (7)</vt:lpstr>
      <vt:lpstr>Exercises (8)</vt:lpstr>
      <vt:lpstr>Exercises (9)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Slavi</cp:lastModifiedBy>
  <cp:revision>631</cp:revision>
  <dcterms:created xsi:type="dcterms:W3CDTF">2013-03-13T10:52:48Z</dcterms:created>
  <dcterms:modified xsi:type="dcterms:W3CDTF">2014-04-01T20:30:46Z</dcterms:modified>
</cp:coreProperties>
</file>