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handoutMasterIdLst>
    <p:handoutMasterId r:id="rId10"/>
  </p:handoutMasterIdLst>
  <p:sldIdLst>
    <p:sldId id="385" r:id="rId2"/>
    <p:sldId id="404" r:id="rId3"/>
    <p:sldId id="379" r:id="rId4"/>
    <p:sldId id="408" r:id="rId5"/>
    <p:sldId id="410" r:id="rId6"/>
    <p:sldId id="411" r:id="rId7"/>
    <p:sldId id="412" r:id="rId8"/>
  </p:sldIdLst>
  <p:sldSz cx="9144000" cy="6858000" type="screen4x3"/>
  <p:notesSz cx="6881813" cy="92964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879" autoAdjust="0"/>
    <p:restoredTop sz="94468" autoAdjust="0"/>
  </p:normalViewPr>
  <p:slideViewPr>
    <p:cSldViewPr>
      <p:cViewPr varScale="1">
        <p:scale>
          <a:sx n="77" d="100"/>
          <a:sy n="77" d="100"/>
        </p:scale>
        <p:origin x="-8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5/11/2014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5086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7381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677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628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77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109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=""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8749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8cw818w8.aspx" TargetMode="External"/><Relationship Id="rId2" Type="http://schemas.openxmlformats.org/officeDocument/2006/relationships/hyperlink" Target="http://msdn.microsoft.com/en-us/library/2d6dt3kf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3zw4z1ys.aspx" TargetMode="External"/><Relationship Id="rId4" Type="http://schemas.openxmlformats.org/officeDocument/2006/relationships/hyperlink" Target="http://msdn.microsoft.com/en-us/library/4dcfdeds.aspx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5ast78ax.aspx" TargetMode="External"/><Relationship Id="rId3" Type="http://schemas.openxmlformats.org/officeDocument/2006/relationships/hyperlink" Target="http://msdn.microsoft.com/en-us/library/f8hahtxf.aspx" TargetMode="External"/><Relationship Id="rId7" Type="http://schemas.openxmlformats.org/officeDocument/2006/relationships/hyperlink" Target="http://msdn.microsoft.com/en-us/library/w1htk11d.aspx" TargetMode="External"/><Relationship Id="rId2" Type="http://schemas.openxmlformats.org/officeDocument/2006/relationships/hyperlink" Target="http://msdn.microsoft.com/en-us/library/te6h7cx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cc837134.aspx" TargetMode="External"/><Relationship Id="rId5" Type="http://schemas.openxmlformats.org/officeDocument/2006/relationships/hyperlink" Target="http://msdn.microsoft.com/en-us/library/xhd7ehkk.aspx" TargetMode="External"/><Relationship Id="rId4" Type="http://schemas.openxmlformats.org/officeDocument/2006/relationships/hyperlink" Target="http://msdn.microsoft.com/en-us/library/acd0tfbe.asp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oodruff.us/shfbdocs/" TargetMode="External"/><Relationship Id="rId2" Type="http://schemas.openxmlformats.org/officeDocument/2006/relationships/hyperlink" Target="http://sandcastle.codeple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457200"/>
            <a:ext cx="8229600" cy="5560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Good code does not need comments. It is </a:t>
            </a: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self-explaining</a:t>
            </a: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</a:t>
            </a:r>
            <a:endParaRPr lang="en-US" sz="1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We found a divider -&gt; the number is not prime - </a:t>
            </a: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comment explain non-obvious details. It does not repeat the </a:t>
            </a: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code</a:t>
            </a:r>
            <a:r>
              <a:rPr lang="en-US" sz="1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</a:t>
            </a:r>
            <a:endParaRPr lang="en-US" sz="1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best documentation is the code itself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 </a:t>
            </a:r>
            <a:endParaRPr lang="en-US" sz="16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Make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code self-explainable and self-documenting, easy to read and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understand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not document bad code, rewrite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!</a:t>
            </a:r>
          </a:p>
          <a:p>
            <a:pPr marL="0" lvl="1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 smtClean="0"/>
              <a:t>Can you treat the </a:t>
            </a:r>
            <a:r>
              <a:rPr lang="en-US" sz="1600" b="1" dirty="0" smtClean="0">
                <a:solidFill>
                  <a:schemeClr val="bg2"/>
                </a:solidFill>
              </a:rPr>
              <a:t>class</a:t>
            </a:r>
            <a:r>
              <a:rPr lang="en-US" sz="1600" dirty="0" smtClean="0"/>
              <a:t> as a black box</a:t>
            </a:r>
            <a:r>
              <a:rPr lang="en-US" sz="1600" dirty="0" smtClean="0"/>
              <a:t>?</a:t>
            </a:r>
            <a:endParaRPr lang="en-US" sz="1600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not repeat the code in the comments</a:t>
            </a:r>
          </a:p>
          <a:p>
            <a:pPr>
              <a:lnSpc>
                <a:spcPct val="100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best documentation is the source code itself!</a:t>
            </a:r>
          </a:p>
          <a:p>
            <a:r>
              <a:rPr lang="en-US" sz="1600" dirty="0" smtClean="0"/>
              <a:t>Focus comments </a:t>
            </a:r>
            <a:r>
              <a:rPr lang="en-US" sz="1600" dirty="0" smtClean="0"/>
              <a:t>is </a:t>
            </a:r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why (what do) </a:t>
            </a:r>
            <a:r>
              <a:rPr lang="en-US" sz="1600" dirty="0" smtClean="0"/>
              <a:t>not </a:t>
            </a:r>
            <a:r>
              <a:rPr lang="en-US" sz="1600" dirty="0" smtClean="0">
                <a:solidFill>
                  <a:srgbClr val="FF0000"/>
                </a:solidFill>
              </a:rPr>
              <a:t>how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!</a:t>
            </a:r>
          </a:p>
          <a:p>
            <a:pPr lvl="0"/>
            <a:r>
              <a:rPr lang="en-US" sz="1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</a:t>
            </a:r>
            <a:r>
              <a:rPr lang="en-US" sz="1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abbreviations</a:t>
            </a:r>
          </a:p>
          <a:p>
            <a:r>
              <a:rPr lang="en-US" sz="1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comments to prepare the reader for what is to </a:t>
            </a:r>
            <a:r>
              <a:rPr lang="en-US" sz="1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</a:t>
            </a:r>
          </a:p>
          <a:p>
            <a:endParaRPr lang="en-US" sz="1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</a:t>
            </a:r>
            <a:r>
              <a:rPr lang="en-US" sz="1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anything that gets around an error or an undocumented </a:t>
            </a:r>
            <a:r>
              <a:rPr lang="en-US" sz="1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feature. E.g</a:t>
            </a:r>
            <a:r>
              <a:rPr lang="en-US" sz="1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// This is workaround for bug #</a:t>
            </a:r>
            <a:r>
              <a:rPr lang="en-US" sz="1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3712</a:t>
            </a:r>
          </a:p>
          <a:p>
            <a:endParaRPr lang="en-US" sz="1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endParaRPr lang="en-US" sz="1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160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668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General Guidelines for Higher Level Documentation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295400"/>
            <a:ext cx="8686800" cy="5257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the design approach to the class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limitations, usage assumptions, and so on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the class interface (public methods / properties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events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/ constructors)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document implementation details in the class interface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 the purpose and contents of each file </a:t>
            </a:r>
          </a:p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the file a name related to its contents </a:t>
            </a:r>
          </a:p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29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715000"/>
          </a:xfrm>
        </p:spPr>
        <p:txBody>
          <a:bodyPr/>
          <a:lstStyle/>
          <a:p>
            <a:r>
              <a:rPr lang="en-US" dirty="0" smtClean="0"/>
              <a:t>In C</a:t>
            </a:r>
            <a:r>
              <a:rPr lang="en-US" dirty="0"/>
              <a:t># you can </a:t>
            </a:r>
            <a:r>
              <a:rPr lang="en-US" dirty="0" smtClean="0"/>
              <a:t>document the code by XML </a:t>
            </a:r>
            <a:r>
              <a:rPr lang="en-US" dirty="0"/>
              <a:t>tags in special </a:t>
            </a:r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Directly in </a:t>
            </a:r>
            <a:r>
              <a:rPr lang="en-US" dirty="0"/>
              <a:t>the source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XML doc comments are not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included in the compiled assembly and </a:t>
            </a:r>
            <a:r>
              <a:rPr lang="en-US" dirty="0" smtClean="0"/>
              <a:t>not </a:t>
            </a:r>
            <a:r>
              <a:rPr lang="en-US" dirty="0"/>
              <a:t>accessible through reflection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3429000"/>
            <a:ext cx="7924800" cy="11182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performs an important function.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pPr>
              <a:lnSpc>
                <a:spcPts val="2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MyClass { }</a:t>
            </a:r>
          </a:p>
        </p:txBody>
      </p:sp>
    </p:spTree>
    <p:extLst>
      <p:ext uri="{BB962C8B-B14F-4D97-AF65-F5344CB8AC3E}">
        <p14:creationId xmlns="" xmlns:p14="http://schemas.microsoft.com/office/powerpoint/2010/main" val="42504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>
                <a:hlinkClick r:id="rId2"/>
              </a:rPr>
              <a:t>&lt;summary</a:t>
            </a:r>
            <a:r>
              <a:rPr lang="en-US" dirty="0" smtClean="0">
                <a:hlinkClick r:id="rId2"/>
              </a:rPr>
              <a:t>&gt;</a:t>
            </a:r>
            <a:endParaRPr lang="en-US" dirty="0" smtClean="0"/>
          </a:p>
          <a:p>
            <a:pPr lvl="1"/>
            <a:r>
              <a:rPr lang="en-US" dirty="0"/>
              <a:t>A summary of the </a:t>
            </a:r>
            <a:r>
              <a:rPr lang="en-US" dirty="0" smtClean="0"/>
              <a:t>class / method / object</a:t>
            </a:r>
          </a:p>
          <a:p>
            <a:r>
              <a:rPr lang="en-US" noProof="1" smtClean="0">
                <a:hlinkClick r:id="rId3"/>
              </a:rPr>
              <a:t>&lt;param&gt;</a:t>
            </a:r>
            <a:endParaRPr lang="en-US" noProof="1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Describes </a:t>
            </a:r>
            <a:r>
              <a:rPr lang="en-US" dirty="0"/>
              <a:t>one of the parameters for </a:t>
            </a:r>
            <a:r>
              <a:rPr lang="en-US" dirty="0" smtClean="0"/>
              <a:t>a method</a:t>
            </a:r>
          </a:p>
          <a:p>
            <a:r>
              <a:rPr lang="en-US" dirty="0">
                <a:hlinkClick r:id="rId4"/>
              </a:rPr>
              <a:t>&lt;returns&gt;</a:t>
            </a:r>
            <a:endParaRPr lang="en-US" dirty="0"/>
          </a:p>
          <a:p>
            <a:pPr lvl="1"/>
            <a:r>
              <a:rPr lang="en-US" dirty="0"/>
              <a:t>A description of the </a:t>
            </a:r>
            <a:r>
              <a:rPr lang="en-US" dirty="0" smtClean="0"/>
              <a:t>returned value</a:t>
            </a:r>
          </a:p>
          <a:p>
            <a:r>
              <a:rPr lang="en-US" dirty="0" smtClean="0">
                <a:hlinkClick r:id="rId5"/>
              </a:rPr>
              <a:t>&lt;remarks&gt;</a:t>
            </a:r>
            <a:endParaRPr lang="en-US" dirty="0" smtClean="0"/>
          </a:p>
          <a:p>
            <a:pPr lvl="1"/>
            <a:r>
              <a:rPr lang="en-US" dirty="0" smtClean="0"/>
              <a:t>Additional information (remarks)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819400"/>
            <a:ext cx="7086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&lt;param name="name"&gt;description&lt;/param&gt;</a:t>
            </a:r>
          </a:p>
        </p:txBody>
      </p:sp>
    </p:spTree>
    <p:extLst>
      <p:ext uri="{BB962C8B-B14F-4D97-AF65-F5344CB8AC3E}">
        <p14:creationId xmlns="" xmlns:p14="http://schemas.microsoft.com/office/powerpoint/2010/main" val="42329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Documentation Tags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7912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&lt;c&gt;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&lt;code&gt;</a:t>
            </a:r>
            <a:endParaRPr lang="en-US" dirty="0" smtClean="0"/>
          </a:p>
          <a:p>
            <a:pPr lvl="1"/>
            <a:r>
              <a:rPr lang="en-US" dirty="0" smtClean="0"/>
              <a:t>Gives </a:t>
            </a:r>
            <a:r>
              <a:rPr lang="en-US" dirty="0"/>
              <a:t>you a way to indicate </a:t>
            </a:r>
            <a:r>
              <a:rPr lang="en-US" dirty="0" smtClean="0"/>
              <a:t>code</a:t>
            </a:r>
          </a:p>
          <a:p>
            <a:r>
              <a:rPr lang="en-US" dirty="0" smtClean="0">
                <a:hlinkClick r:id="rId4"/>
              </a:rPr>
              <a:t>&lt;see&gt;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&lt;</a:t>
            </a:r>
            <a:r>
              <a:rPr lang="en-US" noProof="1" smtClean="0">
                <a:hlinkClick r:id="rId5"/>
              </a:rPr>
              <a:t>seealso</a:t>
            </a:r>
            <a:r>
              <a:rPr lang="en-US" dirty="0" smtClean="0">
                <a:hlinkClick r:id="rId5"/>
              </a:rPr>
              <a:t>&gt;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cref</a:t>
            </a:r>
            <a:endParaRPr lang="en-US" dirty="0" smtClean="0"/>
          </a:p>
          <a:p>
            <a:pPr lvl="1"/>
            <a:r>
              <a:rPr lang="en-US" dirty="0" smtClean="0"/>
              <a:t>Code reference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7"/>
              </a:rPr>
              <a:t>&lt;exception&gt;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Lets </a:t>
            </a:r>
            <a:r>
              <a:rPr lang="en-US" dirty="0"/>
              <a:t>you specify which exceptions can be thrown</a:t>
            </a:r>
            <a:endParaRPr lang="en-US" dirty="0" smtClean="0"/>
          </a:p>
          <a:p>
            <a:r>
              <a:rPr lang="en-US" dirty="0" smtClean="0"/>
              <a:t>All tags</a:t>
            </a:r>
            <a:r>
              <a:rPr lang="en-US" dirty="0"/>
              <a:t>: </a:t>
            </a:r>
            <a:r>
              <a:rPr lang="en-US" dirty="0">
                <a:hlinkClick r:id="rId8"/>
              </a:rPr>
              <a:t>http://msdn.microsoft.com/en-us/library/5ast78ax.aspx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17025" y="2940192"/>
            <a:ext cx="4953000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&lt;seealso cref="TestClass.Main"/&gt;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&lt;seealso cref="TestClass.Main"/&gt;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599" y="4199967"/>
            <a:ext cx="7579425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fr-FR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&lt;exception cref="type"&gt;description&lt;/exception&gt;</a:t>
            </a:r>
          </a:p>
        </p:txBody>
      </p:sp>
    </p:spTree>
    <p:extLst>
      <p:ext uri="{BB962C8B-B14F-4D97-AF65-F5344CB8AC3E}">
        <p14:creationId xmlns="" xmlns:p14="http://schemas.microsoft.com/office/powerpoint/2010/main" val="2532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Documentation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4424" y="1128503"/>
            <a:ext cx="7924800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&lt;summary&gt;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GetZero method.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Always returns zero.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&lt;/summary&gt;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&lt;example&gt;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sample shows how to call the &lt;see cref="GetZero"/&gt; method.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&lt;code&gt;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TestClass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Main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GetZero();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&lt;/code&gt; 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&lt;/example</a:t>
            </a: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GetZero()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>
              <a:lnSpc>
                <a:spcPts val="2000"/>
              </a:lnSpc>
            </a:pPr>
            <a:r>
              <a:rPr lang="en-US" sz="1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5687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 will use the XML documentation for autocomplete</a:t>
            </a:r>
          </a:p>
          <a:p>
            <a:pPr lvl="1"/>
            <a:r>
              <a:rPr lang="en-US" dirty="0" smtClean="0"/>
              <a:t>Automatically, just use XML docs</a:t>
            </a:r>
          </a:p>
          <a:p>
            <a:r>
              <a:rPr lang="en-US" dirty="0" smtClean="0"/>
              <a:t>Compiling the XML documentation:</a:t>
            </a:r>
          </a:p>
          <a:p>
            <a:pPr lvl="1"/>
            <a:r>
              <a:rPr lang="en-US" dirty="0" smtClean="0"/>
              <a:t>Compile </a:t>
            </a:r>
            <a:r>
              <a:rPr lang="en-US" dirty="0"/>
              <a:t>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/doc </a:t>
            </a:r>
            <a:r>
              <a:rPr lang="en-US" dirty="0"/>
              <a:t>the </a:t>
            </a:r>
            <a:r>
              <a:rPr lang="en-US" dirty="0" smtClean="0"/>
              <a:t>to extract the XML doc into an external XML file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hlinkClick r:id="rId2"/>
              </a:rPr>
              <a:t>Sandcastle</a:t>
            </a:r>
            <a:r>
              <a:rPr lang="en-US" dirty="0" smtClean="0"/>
              <a:t> or other tool to generate CHM / PDF / HTML / other MSDN-style documentation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>
                <a:hlinkClick r:id="rId3"/>
              </a:rPr>
              <a:t>http://www.ewoodruff.us/shfbdocs/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44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2081</TotalTime>
  <Words>538</Words>
  <Application>Microsoft Office PowerPoint</Application>
  <PresentationFormat>On-screen Show (4:3)</PresentationFormat>
  <Paragraphs>90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Telerik Academy theme</vt:lpstr>
      <vt:lpstr>Slide 1</vt:lpstr>
      <vt:lpstr>General Guidelines for Higher Level Documentation </vt:lpstr>
      <vt:lpstr>C# XML Documentation</vt:lpstr>
      <vt:lpstr>XML Documentation Tags</vt:lpstr>
      <vt:lpstr>XML Documentation Tags (2)</vt:lpstr>
      <vt:lpstr>XML Documentation Example</vt:lpstr>
      <vt:lpstr>C# XML Documentation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Documentation and Comments</dc:title>
  <dc:subject>Telerik Software Academy</dc:subject>
  <dc:creator>Svetlin Nakov</dc:creator>
  <cp:keywords>code, quality code, C#, JS, course</cp:keywords>
  <cp:lastModifiedBy>Slavi</cp:lastModifiedBy>
  <cp:revision>624</cp:revision>
  <dcterms:created xsi:type="dcterms:W3CDTF">2007-12-08T16:03:35Z</dcterms:created>
  <dcterms:modified xsi:type="dcterms:W3CDTF">2014-05-11T12:44:00Z</dcterms:modified>
  <cp:category>software engineering</cp:category>
</cp:coreProperties>
</file>