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2" r:id="rId9"/>
    <p:sldId id="263" r:id="rId10"/>
    <p:sldId id="266" r:id="rId11"/>
    <p:sldId id="270" r:id="rId12"/>
    <p:sldId id="273" r:id="rId13"/>
    <p:sldId id="274" r:id="rId14"/>
    <p:sldId id="275" r:id="rId15"/>
    <p:sldId id="276" r:id="rId16"/>
    <p:sldId id="272" r:id="rId17"/>
    <p:sldId id="271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422C16"/>
    <a:srgbClr val="0C788E"/>
    <a:srgbClr val="006666"/>
    <a:srgbClr val="0099CC"/>
    <a:srgbClr val="660066"/>
    <a:srgbClr val="003366"/>
    <a:srgbClr val="CC0000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26A5-051D-43FC-9DE9-FD0A7B2247A5}" type="datetimeFigureOut">
              <a:rPr lang="uk-UA" smtClean="0"/>
              <a:t>14.06.2016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3B85-E25C-4863-8C78-8B2CAE0D11B8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3B85-E25C-4863-8C78-8B2CAE0D11B8}" type="slidenum">
              <a:rPr lang="uk-UA" smtClean="0"/>
              <a:t>16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619C7-0BB1-4312-9BE1-6C402A4873D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CEECA-69AE-487E-A70A-EE35AC6EA68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44F53-481A-4EC3-9D3F-E77EC584B8C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D302B-EA66-4DD4-B49E-B709E65E76E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C1F27-330D-4598-9A28-F3E42E274C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1F8C2-1A21-4C96-BA0D-98B398CA88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EEFB-5BFD-460F-AB10-23B32EA9D0D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880FD-A8DE-45BF-9452-623D4699B15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A96F9-FFDE-400F-971E-23F04F70D08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F7126-1735-44E9-8487-5319AF686CC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F9E70-38F0-43E2-8B8B-5F60BC94721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8B1F4B9-E5F7-41BC-AB11-352CF15B4E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852863" y="1844675"/>
            <a:ext cx="5291137" cy="2016125"/>
          </a:xfrm>
        </p:spPr>
        <p:txBody>
          <a:bodyPr/>
          <a:lstStyle/>
          <a:p>
            <a:pPr algn="l" eaLnBrk="1" hangingPunct="1"/>
            <a:r>
              <a:rPr lang="uk-UA" b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Презентація курсового проекту на С++</a:t>
            </a:r>
            <a:endParaRPr lang="uk-UA" b="1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Rectangle 161"/>
          <p:cNvSpPr>
            <a:spLocks noChangeArrowheads="1"/>
          </p:cNvSpPr>
          <p:nvPr/>
        </p:nvSpPr>
        <p:spPr bwMode="auto">
          <a:xfrm>
            <a:off x="3851920" y="4005064"/>
            <a:ext cx="403225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uk-UA" sz="1600" b="1" dirty="0">
                <a:solidFill>
                  <a:schemeClr val="bg1"/>
                </a:solidFill>
              </a:rPr>
              <a:t>Виконали студенти групи СН-22</a:t>
            </a:r>
          </a:p>
          <a:p>
            <a:r>
              <a:rPr lang="uk-UA" sz="1600" b="1" dirty="0">
                <a:solidFill>
                  <a:schemeClr val="bg1"/>
                </a:solidFill>
              </a:rPr>
              <a:t>Палка Олег і Стеблик Валентин</a:t>
            </a:r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2053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 eaLnBrk="1" hangingPunct="1"/>
            <a:r>
              <a:rPr lang="uk-UA" b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lang="uk-UA" b="1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1547664" y="1052737"/>
            <a:ext cx="7272808" cy="1800200"/>
          </a:xfrm>
        </p:spPr>
        <p:txBody>
          <a:bodyPr/>
          <a:lstStyle/>
          <a:p>
            <a:pPr marL="0" lvl="1" indent="457200" algn="just" eaLnBrk="1" hangingPunct="1">
              <a:buFontTx/>
              <a:buNone/>
            </a:pPr>
            <a:r>
              <a:rPr lang="uk-UA" noProof="0" smtClean="0">
                <a:solidFill>
                  <a:schemeClr val="bg1"/>
                </a:solidFill>
              </a:rPr>
              <a:t>	</a:t>
            </a:r>
            <a:r>
              <a:rPr lang="uk-UA" b="1" i="1" noProof="0" smtClean="0">
                <a:solidFill>
                  <a:schemeClr val="bg1"/>
                </a:solidFill>
              </a:rPr>
              <a:t>Bootstrap </a:t>
            </a:r>
            <a:r>
              <a:rPr lang="uk-UA" noProof="0" smtClean="0">
                <a:solidFill>
                  <a:schemeClr val="bg1"/>
                </a:solidFill>
              </a:rPr>
              <a:t>є найбільш популярним HTML, CSS та JS фреймворком для зовнішнього вигляду та інтерактивності веб-сторінок.</a:t>
            </a:r>
            <a:endParaRPr lang="uk-UA" noProof="0" smtClean="0">
              <a:solidFill>
                <a:schemeClr val="bg1"/>
              </a:solidFill>
            </a:endParaRPr>
          </a:p>
        </p:txBody>
      </p:sp>
      <p:pic>
        <p:nvPicPr>
          <p:cNvPr id="11268" name="Рисунок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4944"/>
            <a:ext cx="4651127" cy="261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http://strappress.com/images/strappress-line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6826" y="4077073"/>
            <a:ext cx="4891718" cy="2780928"/>
          </a:xfrm>
          <a:prstGeom prst="rect">
            <a:avLst/>
          </a:prstGeom>
          <a:noFill/>
        </p:spPr>
      </p:pic>
      <p:pic>
        <p:nvPicPr>
          <p:cNvPr id="11274" name="Picture 10" descr="http://1.bp.blogspot.com/-zwwvywOF5F4/VpKXgsQfWuI/AAAAAAAAAGY/kC1yJq8X_7E/s1600/logo-boots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661248"/>
            <a:ext cx="4085352" cy="864096"/>
          </a:xfrm>
          <a:prstGeom prst="rect">
            <a:avLst/>
          </a:prstGeom>
          <a:noFill/>
        </p:spPr>
      </p:pic>
      <p:pic>
        <p:nvPicPr>
          <p:cNvPr id="8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1763688" y="1484784"/>
            <a:ext cx="7056784" cy="1612776"/>
          </a:xfrm>
        </p:spPr>
        <p:txBody>
          <a:bodyPr/>
          <a:lstStyle/>
          <a:p>
            <a:pPr marL="0" indent="450000" algn="just" eaLnBrk="1" hangingPunct="1">
              <a:buNone/>
            </a:pPr>
            <a:r>
              <a:rPr lang="uk-UA" sz="25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Для можливості користувачем після оцінювання фільмів дізнатись із яким іншим користувачем його вподобання схожі застосовується метод інверсії.</a:t>
            </a:r>
          </a:p>
          <a:p>
            <a:pPr eaLnBrk="1" hangingPunct="1">
              <a:buNone/>
            </a:pPr>
            <a:endParaRPr lang="uk-UA" noProof="0" smtClean="0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08912" cy="1417638"/>
          </a:xfrm>
        </p:spPr>
        <p:txBody>
          <a:bodyPr/>
          <a:lstStyle/>
          <a:p>
            <a:pPr marL="457200" indent="-457200" eaLnBrk="1" hangingPunct="1"/>
            <a:r>
              <a:rPr lang="uk-UA" sz="4000" b="1" noProof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Обгрунтування алгоритму і структури програми</a:t>
            </a:r>
            <a:endParaRPr lang="uk-UA" sz="4000" b="1" noProof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5" name="Рисунок 4" descr="C:\Users\pc\Desktop\Безымянный.png"/>
          <p:cNvPicPr/>
          <p:nvPr/>
        </p:nvPicPr>
        <p:blipFill>
          <a:blip r:embed="rId2" cstate="print"/>
          <a:srcRect b="3169"/>
          <a:stretch>
            <a:fillRect/>
          </a:stretch>
        </p:blipFill>
        <p:spPr bwMode="auto">
          <a:xfrm>
            <a:off x="1403648" y="3140968"/>
            <a:ext cx="48965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pc\Desktop\Безымянный2.png"/>
          <p:cNvPicPr/>
          <p:nvPr/>
        </p:nvPicPr>
        <p:blipFill>
          <a:blip r:embed="rId3" cstate="print"/>
          <a:srcRect t="12149" b="18692"/>
          <a:stretch>
            <a:fillRect/>
          </a:stretch>
        </p:blipFill>
        <p:spPr bwMode="auto">
          <a:xfrm>
            <a:off x="4716016" y="6093297"/>
            <a:ext cx="442798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pPr eaLnBrk="1" hangingPunct="1"/>
            <a:r>
              <a:rPr lang="uk-UA" b="1" noProof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Розробка програми</a:t>
            </a:r>
            <a:endParaRPr lang="uk-UA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Объект 2"/>
          <p:cNvSpPr>
            <a:spLocks noGrp="1"/>
          </p:cNvSpPr>
          <p:nvPr>
            <p:ph idx="1"/>
          </p:nvPr>
        </p:nvSpPr>
        <p:spPr>
          <a:xfrm>
            <a:off x="2843808" y="5013176"/>
            <a:ext cx="3672408" cy="648072"/>
          </a:xfrm>
        </p:spPr>
        <p:txBody>
          <a:bodyPr/>
          <a:lstStyle/>
          <a:p>
            <a:pPr eaLnBrk="1" hangingPunct="1">
              <a:buNone/>
            </a:pPr>
            <a:r>
              <a:rPr lang="uk-UA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Діаграма класів</a:t>
            </a:r>
            <a:endParaRPr lang="uk-UA" b="1" i="1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 descr="D:\СН-22\OOP\Курсова робота ООП\Діаграма класів.jpg"/>
          <p:cNvPicPr/>
          <p:nvPr/>
        </p:nvPicPr>
        <p:blipFill>
          <a:blip r:embed="rId2" cstate="print"/>
          <a:srcRect l="779" t="3315" r="875" b="2755"/>
          <a:stretch>
            <a:fillRect/>
          </a:stretch>
        </p:blipFill>
        <p:spPr bwMode="auto">
          <a:xfrm>
            <a:off x="0" y="2060848"/>
            <a:ext cx="91440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Объект 2"/>
          <p:cNvSpPr>
            <a:spLocks noGrp="1"/>
          </p:cNvSpPr>
          <p:nvPr>
            <p:ph idx="1"/>
          </p:nvPr>
        </p:nvSpPr>
        <p:spPr>
          <a:xfrm>
            <a:off x="1403648" y="188641"/>
            <a:ext cx="7488832" cy="2088232"/>
          </a:xfrm>
        </p:spPr>
        <p:txBody>
          <a:bodyPr/>
          <a:lstStyle/>
          <a:p>
            <a:pPr algn="ctr" eaLnBrk="1" hangingPunct="1">
              <a:buNone/>
            </a:pPr>
            <a:r>
              <a:rPr lang="uk-UA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  Ui_Films </a:t>
            </a:r>
          </a:p>
          <a:p>
            <a:pPr marL="0" indent="457200" algn="just" eaLnBrk="1" hangingPunct="1">
              <a:buNone/>
            </a:pPr>
            <a:r>
              <a:rPr lang="uk-UA" noProof="0" smtClean="0">
                <a:solidFill>
                  <a:schemeClr val="bg1"/>
                </a:solidFill>
              </a:rPr>
              <a:t>Виконує розмітку веб-сторінки (фронтент), проте також реагує на дії користувачів за допомогою методів. </a:t>
            </a:r>
            <a:endParaRPr lang="uk-UA" noProof="0" smtClean="0">
              <a:solidFill>
                <a:schemeClr val="bg1"/>
              </a:solidFill>
            </a:endParaRPr>
          </a:p>
        </p:txBody>
      </p:sp>
      <p:pic>
        <p:nvPicPr>
          <p:cNvPr id="4" name="Рисунок 3" descr="D:\СН-22\OOP\Курсова робота ООП\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564904"/>
            <a:ext cx="734481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Объект 2"/>
          <p:cNvSpPr>
            <a:spLocks noGrp="1"/>
          </p:cNvSpPr>
          <p:nvPr>
            <p:ph idx="1"/>
          </p:nvPr>
        </p:nvSpPr>
        <p:spPr>
          <a:xfrm>
            <a:off x="1259632" y="188640"/>
            <a:ext cx="7704856" cy="3024336"/>
          </a:xfrm>
        </p:spPr>
        <p:txBody>
          <a:bodyPr/>
          <a:lstStyle/>
          <a:p>
            <a:pPr algn="ctr" eaLnBrk="1" hangingPunct="1">
              <a:buNone/>
            </a:pPr>
            <a:r>
              <a:rPr lang="uk-UA" sz="2600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 Films </a:t>
            </a:r>
          </a:p>
          <a:p>
            <a:pPr marL="0" indent="457200" algn="just" eaLnBrk="1" hangingPunct="1">
              <a:buNone/>
            </a:pPr>
            <a:r>
              <a:rPr lang="uk-UA" sz="2300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 нащадком класу Wt::WApplication і призначений для зберігання вказівника на об’єкт ui класу Ui_Films у приватному полі. Конструктор даного класу видаляє файл із оцінками користувачів після завершення роботи програми, тобто вона не залишає після себе залишкових файлів.</a:t>
            </a:r>
          </a:p>
        </p:txBody>
      </p:sp>
      <p:pic>
        <p:nvPicPr>
          <p:cNvPr id="5" name="Рисунок 4" descr="D:\СН-22\OOP\Курсова робота ООП\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284984"/>
            <a:ext cx="460851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Объект 2"/>
          <p:cNvSpPr>
            <a:spLocks noGrp="1"/>
          </p:cNvSpPr>
          <p:nvPr>
            <p:ph idx="1"/>
          </p:nvPr>
        </p:nvSpPr>
        <p:spPr>
          <a:xfrm>
            <a:off x="1547664" y="188640"/>
            <a:ext cx="7416824" cy="2232247"/>
          </a:xfrm>
        </p:spPr>
        <p:txBody>
          <a:bodyPr/>
          <a:lstStyle/>
          <a:p>
            <a:pPr algn="ctr" eaLnBrk="1" hangingPunct="1">
              <a:buNone/>
            </a:pPr>
            <a:r>
              <a:rPr lang="uk-UA" sz="2600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 Users </a:t>
            </a:r>
          </a:p>
          <a:p>
            <a:pPr marL="0" indent="457200" algn="just" eaLnBrk="1" hangingPunct="1">
              <a:buNone/>
            </a:pPr>
            <a:r>
              <a:rPr lang="uk-UA" sz="2600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Забезпечує зчитування із файлу оцінок користувачів та за допомогою методу інверсії дозволяє дізнатись користувачів із схожими вподобаннями.</a:t>
            </a:r>
            <a:endParaRPr lang="uk-UA" sz="2600" noProof="0" smtClean="0">
              <a:solidFill>
                <a:schemeClr val="bg1"/>
              </a:solidFill>
            </a:endParaRPr>
          </a:p>
        </p:txBody>
      </p:sp>
      <p:pic>
        <p:nvPicPr>
          <p:cNvPr id="5" name="Рисунок 4" descr="D:\СН-22\OOP\Курсова робота ООП\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92896"/>
            <a:ext cx="727280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725544" cy="836712"/>
          </a:xfrm>
        </p:spPr>
        <p:txBody>
          <a:bodyPr/>
          <a:lstStyle/>
          <a:p>
            <a:pPr eaLnBrk="1" hangingPunct="1"/>
            <a:r>
              <a:rPr lang="uk-UA" sz="3600" b="1" noProof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Результат виконання програми</a:t>
            </a:r>
            <a:endParaRPr lang="uk-UA" sz="3600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Объект 2"/>
          <p:cNvSpPr>
            <a:spLocks noGrp="1"/>
          </p:cNvSpPr>
          <p:nvPr>
            <p:ph idx="1"/>
          </p:nvPr>
        </p:nvSpPr>
        <p:spPr>
          <a:xfrm>
            <a:off x="1547664" y="764704"/>
            <a:ext cx="7272808" cy="720080"/>
          </a:xfrm>
        </p:spPr>
        <p:txBody>
          <a:bodyPr/>
          <a:lstStyle/>
          <a:p>
            <a:pPr marL="0" indent="457200" algn="just" eaLnBrk="1" hangingPunct="1">
              <a:buNone/>
            </a:pPr>
            <a:r>
              <a:rPr lang="uk-UA" sz="2200" noProof="0" smtClean="0">
                <a:solidFill>
                  <a:schemeClr val="bg1"/>
                </a:solidFill>
              </a:rPr>
              <a:t>Запуск додатку і, відповідно, сервера відбувається у вигляді консольної програми.</a:t>
            </a:r>
            <a:endParaRPr lang="uk-UA" sz="2200" noProof="0" smtClean="0">
              <a:solidFill>
                <a:schemeClr val="bg1"/>
              </a:solidFill>
            </a:endParaRPr>
          </a:p>
        </p:txBody>
      </p:sp>
      <p:pic>
        <p:nvPicPr>
          <p:cNvPr id="4" name="Рисунок 3" descr="D:\СН-22\OOP\Курсова робота ООП\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4"/>
            <a:ext cx="7200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бъект 2"/>
          <p:cNvSpPr txBox="1">
            <a:spLocks/>
          </p:cNvSpPr>
          <p:nvPr/>
        </p:nvSpPr>
        <p:spPr bwMode="auto">
          <a:xfrm>
            <a:off x="1403648" y="2852936"/>
            <a:ext cx="74888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457200" algn="just">
              <a:spcBef>
                <a:spcPct val="20000"/>
              </a:spcBef>
            </a:pP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Щодо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вікна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самої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програми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то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воно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завантажується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у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будь-якому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браузері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ввівши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адресну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стрічку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посилання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localhost:8080 </a:t>
            </a:r>
            <a:endParaRPr kumimoji="0" lang="uk-UA" b="1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3605505"/>
            <a:ext cx="6119495" cy="325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259632" y="188640"/>
            <a:ext cx="7632848" cy="1080120"/>
          </a:xfrm>
        </p:spPr>
        <p:txBody>
          <a:bodyPr/>
          <a:lstStyle/>
          <a:p>
            <a:pPr marL="0" indent="457200" algn="just" eaLnBrk="1" hangingPunct="1">
              <a:buNone/>
            </a:pPr>
            <a:r>
              <a:rPr lang="uk-UA" sz="2200" noProof="0" smtClean="0">
                <a:solidFill>
                  <a:schemeClr val="bg1"/>
                </a:solidFill>
              </a:rPr>
              <a:t>Після надсилання запитів на </a:t>
            </a:r>
            <a:r>
              <a:rPr lang="uk-UA" sz="2200" b="1" i="1" noProof="0" smtClean="0">
                <a:solidFill>
                  <a:schemeClr val="bg1"/>
                </a:solidFill>
              </a:rPr>
              <a:t>localhost:8080</a:t>
            </a:r>
            <a:r>
              <a:rPr lang="uk-UA" sz="2200" noProof="0" smtClean="0">
                <a:solidFill>
                  <a:schemeClr val="bg1"/>
                </a:solidFill>
              </a:rPr>
              <a:t> у консольному додатку спостерігається процес надсилання пакетів, завантаження вмісту сторінок. </a:t>
            </a:r>
            <a:endParaRPr lang="uk-UA" sz="2200" noProof="0" smtClean="0">
              <a:solidFill>
                <a:schemeClr val="bg1"/>
              </a:solidFill>
            </a:endParaRPr>
          </a:p>
        </p:txBody>
      </p:sp>
      <p:pic>
        <p:nvPicPr>
          <p:cNvPr id="5" name="Рисунок 4" descr="D:\СН-22\OOP\Курсова робота ООП\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8488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38842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15616" y="0"/>
            <a:ext cx="7632848" cy="1268760"/>
          </a:xfrm>
        </p:spPr>
        <p:txBody>
          <a:bodyPr/>
          <a:lstStyle/>
          <a:p>
            <a:pPr marL="0" indent="457200" algn="just" eaLnBrk="1" hangingPunct="1">
              <a:buNone/>
            </a:pPr>
            <a:r>
              <a:rPr lang="uk-UA" sz="2000" noProof="0" smtClean="0">
                <a:solidFill>
                  <a:schemeClr val="bg1"/>
                </a:solidFill>
              </a:rPr>
              <a:t>Наявність різних категорій фільмів та декількох користувачів.</a:t>
            </a:r>
            <a:endParaRPr lang="uk-UA" sz="2000" noProof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259632" y="188640"/>
            <a:ext cx="7632848" cy="864096"/>
          </a:xfrm>
        </p:spPr>
        <p:txBody>
          <a:bodyPr/>
          <a:lstStyle/>
          <a:p>
            <a:pPr marL="0" indent="457200" algn="just" eaLnBrk="1" hangingPunct="1">
              <a:buNone/>
            </a:pPr>
            <a:r>
              <a:rPr lang="uk-UA" sz="2200" noProof="0" smtClean="0">
                <a:solidFill>
                  <a:schemeClr val="bg1"/>
                </a:solidFill>
              </a:rPr>
              <a:t>Перехід для перегляду у режимі онлайн фільму «Людина дощу» з категорії «Drama».</a:t>
            </a:r>
            <a:endParaRPr lang="uk-UA" sz="2200" noProof="0" smtClean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13690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29600" cy="981075"/>
          </a:xfrm>
        </p:spPr>
        <p:txBody>
          <a:bodyPr/>
          <a:lstStyle/>
          <a:p>
            <a:pPr eaLnBrk="1" hangingPunct="1"/>
            <a:r>
              <a:rPr lang="uk-UA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Завдання: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600200"/>
            <a:ext cx="7200800" cy="47815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uk-UA" b="1" noProof="0" smtClean="0">
                <a:solidFill>
                  <a:schemeClr val="bg1"/>
                </a:solidFill>
              </a:rPr>
              <a:t>Створення веб-додатку Netflix 2.0</a:t>
            </a:r>
          </a:p>
          <a:p>
            <a:pPr marL="0" indent="0" eaLnBrk="1" hangingPunct="1">
              <a:buFontTx/>
              <a:buNone/>
              <a:defRPr/>
            </a:pPr>
            <a:endParaRPr lang="uk-UA" noProof="0" smtClean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uk-UA" noProof="0" smtClean="0">
                <a:solidFill>
                  <a:schemeClr val="bg1"/>
                </a:solidFill>
              </a:rPr>
              <a:t>Середовище розробки: </a:t>
            </a:r>
            <a:r>
              <a:rPr lang="uk-UA" spc="150" noProof="0" smtClean="0">
                <a:ln w="11430"/>
                <a:solidFill>
                  <a:srgbClr val="F8F8F8"/>
                </a:solidFill>
                <a:cs typeface="Times New Roman" pitchFamily="18" charset="0"/>
              </a:rPr>
              <a:t>Microsoft Visual Studio 2012</a:t>
            </a:r>
          </a:p>
          <a:p>
            <a:pPr marL="0" indent="0" eaLnBrk="1" hangingPunct="1">
              <a:buFontTx/>
              <a:buNone/>
              <a:defRPr/>
            </a:pPr>
            <a:r>
              <a:rPr lang="uk-UA" spc="150" noProof="0" smtClean="0">
                <a:ln w="11430"/>
                <a:solidFill>
                  <a:srgbClr val="F8F8F8"/>
                </a:solidFill>
                <a:cs typeface="Times New Roman" pitchFamily="18" charset="0"/>
              </a:rPr>
              <a:t>Мова: С++</a:t>
            </a:r>
          </a:p>
          <a:p>
            <a:pPr marL="0" indent="0" eaLnBrk="1" hangingPunct="1">
              <a:buFontTx/>
              <a:buNone/>
              <a:defRPr/>
            </a:pPr>
            <a:r>
              <a:rPr lang="uk-UA" spc="150" noProof="0" smtClean="0">
                <a:ln w="11430"/>
                <a:solidFill>
                  <a:srgbClr val="F8F8F8"/>
                </a:solidFill>
                <a:cs typeface="Times New Roman" pitchFamily="18" charset="0"/>
              </a:rPr>
              <a:t>Платформа:x64</a:t>
            </a:r>
          </a:p>
          <a:p>
            <a:pPr marL="0" indent="0" eaLnBrk="1" hangingPunct="1">
              <a:buFontTx/>
              <a:buNone/>
              <a:defRPr/>
            </a:pPr>
            <a:r>
              <a:rPr lang="uk-UA" spc="150" noProof="0" smtClean="0">
                <a:ln w="11430"/>
                <a:solidFill>
                  <a:srgbClr val="F8F8F8"/>
                </a:solidFill>
                <a:cs typeface="Times New Roman" pitchFamily="18" charset="0"/>
              </a:rPr>
              <a:t>OC: Windows 7</a:t>
            </a:r>
          </a:p>
          <a:p>
            <a:pPr marL="0" indent="0" eaLnBrk="1" hangingPunct="1">
              <a:buFontTx/>
              <a:buNone/>
              <a:defRPr/>
            </a:pPr>
            <a:endParaRPr lang="uk-UA" noProof="0" smtClean="0">
              <a:solidFill>
                <a:schemeClr val="bg1"/>
              </a:solidFill>
            </a:endParaRPr>
          </a:p>
        </p:txBody>
      </p:sp>
      <p:pic>
        <p:nvPicPr>
          <p:cNvPr id="3079" name="Picture 7" descr="https://upload.wikimedia.org/wikipedia/commons/thumb/1/19/Visual_Studio_2012_logo_and_wordmark.svg/2000px-Visual_Studio_2012_logo_and_wordmar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9088" y="3717032"/>
            <a:ext cx="4684912" cy="787065"/>
          </a:xfrm>
          <a:prstGeom prst="rect">
            <a:avLst/>
          </a:prstGeom>
          <a:noFill/>
        </p:spPr>
      </p:pic>
      <p:pic>
        <p:nvPicPr>
          <p:cNvPr id="3081" name="Picture 9" descr="https://www.edx.org/sites/default/files/styles/course_video_banner/public/course/image/featured-card/dev210x-about_page_image-318x210.jpg?itok=sxqUEGW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504488"/>
            <a:ext cx="3563888" cy="2353512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 decel="100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1064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259632" y="188640"/>
            <a:ext cx="7632848" cy="864096"/>
          </a:xfrm>
        </p:spPr>
        <p:txBody>
          <a:bodyPr/>
          <a:lstStyle/>
          <a:p>
            <a:pPr marL="0" indent="457200" algn="just" eaLnBrk="1" hangingPunct="1">
              <a:buNone/>
            </a:pPr>
            <a:r>
              <a:rPr lang="uk-UA" sz="2200" noProof="0" smtClean="0">
                <a:solidFill>
                  <a:schemeClr val="bg1"/>
                </a:solidFill>
              </a:rPr>
              <a:t>Перегляд рейтингу фільму «Мовчання ягнят» із категорії «Horror».</a:t>
            </a:r>
            <a:endParaRPr lang="uk-UA" sz="2200" noProof="0" smtClean="0">
              <a:solidFill>
                <a:schemeClr val="bg1"/>
              </a:solidFill>
            </a:endParaRPr>
          </a:p>
        </p:txBody>
      </p:sp>
      <p:pic>
        <p:nvPicPr>
          <p:cNvPr id="5" name="Рисунок 4" descr="D:\СН-22\OOP\Курсова робота ООП\8.JPG"/>
          <p:cNvPicPr/>
          <p:nvPr/>
        </p:nvPicPr>
        <p:blipFill>
          <a:blip r:embed="rId2" cstate="print"/>
          <a:srcRect l="17757" r="12305"/>
          <a:stretch>
            <a:fillRect/>
          </a:stretch>
        </p:blipFill>
        <p:spPr bwMode="auto">
          <a:xfrm>
            <a:off x="899592" y="1052736"/>
            <a:ext cx="763284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259632" y="188640"/>
            <a:ext cx="7632848" cy="1080120"/>
          </a:xfrm>
        </p:spPr>
        <p:txBody>
          <a:bodyPr/>
          <a:lstStyle/>
          <a:p>
            <a:pPr marL="0" indent="457200" algn="just" eaLnBrk="1" hangingPunct="1">
              <a:buNone/>
            </a:pPr>
            <a:r>
              <a:rPr lang="uk-UA" sz="2200" noProof="0" smtClean="0">
                <a:solidFill>
                  <a:schemeClr val="bg1"/>
                </a:solidFill>
              </a:rPr>
              <a:t>Процес натискання по кнопках, тобто оцінювання фільмів категорії «Comedy» для User 1, кнопки стають неактивними.</a:t>
            </a:r>
            <a:endParaRPr lang="uk-UA" sz="2200" noProof="0" smtClean="0">
              <a:solidFill>
                <a:schemeClr val="bg1"/>
              </a:solidFill>
            </a:endParaRPr>
          </a:p>
        </p:txBody>
      </p:sp>
      <p:pic>
        <p:nvPicPr>
          <p:cNvPr id="7" name="Рисунок 6" descr="D:\СН-22\OOP\Курсова робота ООП\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6895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115616" y="188640"/>
            <a:ext cx="7776864" cy="1728192"/>
          </a:xfrm>
        </p:spPr>
        <p:txBody>
          <a:bodyPr/>
          <a:lstStyle/>
          <a:p>
            <a:pPr marL="0" indent="457200" algn="just" eaLnBrk="1" hangingPunct="1">
              <a:buNone/>
            </a:pPr>
            <a:r>
              <a:rPr lang="uk-UA" sz="2400" noProof="0" smtClean="0">
                <a:solidFill>
                  <a:schemeClr val="bg1"/>
                </a:solidFill>
              </a:rPr>
              <a:t>Усі дії користувача фіксуються і записуються у текстовий файл. </a:t>
            </a:r>
          </a:p>
          <a:p>
            <a:pPr marL="0" indent="457200" algn="just" eaLnBrk="1" hangingPunct="1">
              <a:buNone/>
            </a:pPr>
            <a:r>
              <a:rPr lang="uk-UA" sz="2400" noProof="0" smtClean="0">
                <a:solidFill>
                  <a:schemeClr val="bg1"/>
                </a:solidFill>
              </a:rPr>
              <a:t>Виведення User-а із схожими вподобаннями для користувача №2.</a:t>
            </a:r>
          </a:p>
          <a:p>
            <a:pPr marL="0" indent="457200" algn="just" eaLnBrk="1" hangingPunct="1">
              <a:buNone/>
            </a:pPr>
            <a:endParaRPr lang="uk-UA" sz="2400" noProof="0" smtClean="0">
              <a:solidFill>
                <a:schemeClr val="bg1"/>
              </a:solidFill>
            </a:endParaRPr>
          </a:p>
        </p:txBody>
      </p:sp>
      <p:pic>
        <p:nvPicPr>
          <p:cNvPr id="5" name="Рисунок 4" descr="D:\СН-22\OOP\Курсова робота ООП\10.JPG"/>
          <p:cNvPicPr/>
          <p:nvPr/>
        </p:nvPicPr>
        <p:blipFill>
          <a:blip r:embed="rId2" cstate="print"/>
          <a:srcRect r="20487"/>
          <a:stretch>
            <a:fillRect/>
          </a:stretch>
        </p:blipFill>
        <p:spPr bwMode="auto">
          <a:xfrm>
            <a:off x="0" y="0"/>
            <a:ext cx="111561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D:\СН-22\OOP\Курсова робота ООП\1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788436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0"/>
          <p:cNvSpPr txBox="1">
            <a:spLocks noChangeArrowheads="1"/>
          </p:cNvSpPr>
          <p:nvPr/>
        </p:nvSpPr>
        <p:spPr bwMode="auto">
          <a:xfrm>
            <a:off x="1547664" y="2564904"/>
            <a:ext cx="7056784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ДЯКУЄМО</a:t>
            </a:r>
            <a:r>
              <a:rPr kumimoji="0" lang="uk-UA" sz="4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ЗА УВАГУ !!!</a:t>
            </a:r>
            <a:endParaRPr kumimoji="0" lang="uk-UA" sz="4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  <p:pic>
        <p:nvPicPr>
          <p:cNvPr id="28674" name="Picture 2" descr="http://pablovizcaino.com/images/projects/netflix/images/netflix_logo.png"/>
          <p:cNvPicPr>
            <a:picLocks noChangeAspect="1" noChangeArrowheads="1"/>
          </p:cNvPicPr>
          <p:nvPr/>
        </p:nvPicPr>
        <p:blipFill>
          <a:blip r:embed="rId3" cstate="print"/>
          <a:srcRect l="2700" r="2801"/>
          <a:stretch>
            <a:fillRect/>
          </a:stretch>
        </p:blipFill>
        <p:spPr bwMode="auto">
          <a:xfrm>
            <a:off x="827584" y="-747464"/>
            <a:ext cx="7560840" cy="4500564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http://oribus.ru/wp-content/uploads/2015/09/algorit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908720"/>
            <a:ext cx="2555776" cy="2381250"/>
          </a:xfrm>
          <a:prstGeom prst="rect">
            <a:avLst/>
          </a:prstGeom>
          <a:noFill/>
        </p:spPr>
      </p:pic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/>
          <a:lstStyle/>
          <a:p>
            <a:pPr eaLnBrk="1" hangingPunct="1"/>
            <a:r>
              <a:rPr lang="uk-UA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Зміст: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1268760"/>
            <a:ext cx="7272808" cy="4248472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uk-UA" sz="3000" b="1" noProof="0" smtClean="0">
                <a:solidFill>
                  <a:srgbClr val="F8F8F8"/>
                </a:solidFill>
                <a:cs typeface="Times New Roman" pitchFamily="18" charset="0"/>
              </a:rPr>
              <a:t>Аналіз технічного завдання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uk-UA" sz="3000" b="1" noProof="0" smtClean="0">
                <a:solidFill>
                  <a:srgbClr val="F8F8F8"/>
                </a:solidFill>
                <a:cs typeface="Times New Roman" pitchFamily="18" charset="0"/>
              </a:rPr>
              <a:t>Обгрунтування алгоритму і структури програми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uk-UA" sz="3000" b="1" noProof="0" smtClean="0">
                <a:solidFill>
                  <a:srgbClr val="F8F8F8"/>
                </a:solidFill>
                <a:cs typeface="Times New Roman" pitchFamily="18" charset="0"/>
              </a:rPr>
              <a:t>Розробка програми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uk-UA" sz="3000" b="1" noProof="0" smtClean="0">
                <a:solidFill>
                  <a:srgbClr val="F8F8F8"/>
                </a:solidFill>
                <a:cs typeface="Times New Roman" pitchFamily="18" charset="0"/>
              </a:rPr>
              <a:t>Результат виконання програми</a:t>
            </a:r>
            <a:endParaRPr lang="uk-UA" sz="3000" noProof="0" smtClean="0">
              <a:solidFill>
                <a:schemeClr val="bg1"/>
              </a:solidFill>
            </a:endParaRPr>
          </a:p>
        </p:txBody>
      </p:sp>
      <p:pic>
        <p:nvPicPr>
          <p:cNvPr id="4101" name="Picture 5" descr="http://www.vikiweb.ru/images/ico/sozdanie-saitovt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585082" y="4005064"/>
            <a:ext cx="2307398" cy="2412657"/>
          </a:xfrm>
          <a:prstGeom prst="rect">
            <a:avLst/>
          </a:prstGeom>
          <a:noFill/>
        </p:spPr>
      </p:pic>
      <p:pic>
        <p:nvPicPr>
          <p:cNvPr id="4107" name="Picture 11" descr="http://www.vatp.lv/sites/default/files/imagecache/story_full/testesa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1700" y="4077072"/>
            <a:ext cx="3397560" cy="2265040"/>
          </a:xfrm>
          <a:prstGeom prst="rect">
            <a:avLst/>
          </a:prstGeom>
          <a:noFill/>
        </p:spPr>
      </p:pic>
      <p:pic>
        <p:nvPicPr>
          <p:cNvPr id="8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859216" cy="980728"/>
          </a:xfrm>
        </p:spPr>
        <p:txBody>
          <a:bodyPr/>
          <a:lstStyle/>
          <a:p>
            <a:pPr eaLnBrk="1" hangingPunct="1"/>
            <a:r>
              <a:rPr lang="uk-UA" sz="3800" b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Аналіз </a:t>
            </a:r>
            <a:r>
              <a:rPr lang="uk-UA" sz="3800" b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технічного завдання: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124744"/>
            <a:ext cx="5184576" cy="4896544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00050" lvl="1" indent="0" eaLnBrk="1" hangingPunct="1">
              <a:buFontTx/>
              <a:buNone/>
              <a:defRPr/>
            </a:pPr>
            <a:r>
              <a:rPr lang="uk-UA" sz="2400" b="1" i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Програма виконує:</a:t>
            </a:r>
          </a:p>
          <a:p>
            <a:pPr lvl="1" eaLnBrk="1" hangingPunct="1">
              <a:defRPr/>
            </a:pPr>
            <a:r>
              <a:rPr lang="uk-UA" sz="2400" b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Створення користувацького інтерфейсу</a:t>
            </a:r>
          </a:p>
          <a:p>
            <a:pPr lvl="1" eaLnBrk="1" hangingPunct="1">
              <a:defRPr/>
            </a:pPr>
            <a:r>
              <a:rPr lang="uk-UA" sz="2400" b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Перегляд фільмів </a:t>
            </a:r>
          </a:p>
          <a:p>
            <a:pPr lvl="1" eaLnBrk="1" hangingPunct="1">
              <a:defRPr/>
            </a:pPr>
            <a:r>
              <a:rPr lang="uk-UA" sz="2400" b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Пошук фільму в рейтингу за версією Kinopoisk.ru</a:t>
            </a:r>
          </a:p>
          <a:p>
            <a:pPr lvl="1" eaLnBrk="1" hangingPunct="1">
              <a:defRPr/>
            </a:pPr>
            <a:r>
              <a:rPr lang="uk-UA" sz="2400" b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Виставлення власних оцінок для порівняння з іншими користувачами</a:t>
            </a:r>
          </a:p>
          <a:p>
            <a:pPr lvl="1" eaLnBrk="1" hangingPunct="1">
              <a:defRPr/>
            </a:pPr>
            <a:r>
              <a:rPr lang="uk-UA" sz="2400" b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Метод інверсії між оцінками користувачів</a:t>
            </a:r>
          </a:p>
          <a:p>
            <a:pPr marL="400050" lvl="1" indent="0" eaLnBrk="1" hangingPunct="1">
              <a:buFontTx/>
              <a:buNone/>
              <a:defRPr/>
            </a:pPr>
            <a:endParaRPr lang="uk-UA" sz="2400" b="1" noProof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0" indent="0" eaLnBrk="1" hangingPunct="1">
              <a:buFontTx/>
              <a:buNone/>
              <a:defRPr/>
            </a:pPr>
            <a:endParaRPr lang="uk-UA" sz="2400" noProof="0" smtClean="0"/>
          </a:p>
        </p:txBody>
      </p:sp>
      <p:pic>
        <p:nvPicPr>
          <p:cNvPr id="5" name="Picture 5" descr="https://thumbs.dreamstime.com/thumb_1700/170096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628800"/>
            <a:ext cx="2752725" cy="3333750"/>
          </a:xfrm>
          <a:prstGeom prst="rect">
            <a:avLst/>
          </a:prstGeom>
          <a:noFill/>
        </p:spPr>
      </p:pic>
      <p:pic>
        <p:nvPicPr>
          <p:cNvPr id="6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19256" cy="1296144"/>
          </a:xfrm>
        </p:spPr>
        <p:txBody>
          <a:bodyPr/>
          <a:lstStyle/>
          <a:p>
            <a:pPr eaLnBrk="1" hangingPunct="1"/>
            <a:r>
              <a:rPr lang="uk-UA" sz="4000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Використані </a:t>
            </a:r>
            <a:r>
              <a:rPr lang="uk-UA" sz="4000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фреймворки, бібліотеки </a:t>
            </a:r>
            <a:r>
              <a:rPr lang="uk-UA" sz="4000" b="1" i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програми: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0072" y="2132856"/>
            <a:ext cx="3456384" cy="223224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indent="-342900" eaLnBrk="1" hangingPunct="1">
              <a:defRPr/>
            </a:pPr>
            <a:r>
              <a:rPr lang="uk-UA" sz="2400" b="1" i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Wt Framework;</a:t>
            </a:r>
          </a:p>
          <a:p>
            <a:pPr lvl="1" indent="-342900" eaLnBrk="1" hangingPunct="1">
              <a:defRPr/>
            </a:pPr>
            <a:r>
              <a:rPr lang="uk-UA" sz="2400" b="1" i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Boost;</a:t>
            </a:r>
          </a:p>
          <a:p>
            <a:pPr lvl="1" indent="-342900" eaLnBrk="1" hangingPunct="1">
              <a:defRPr/>
            </a:pPr>
            <a:r>
              <a:rPr lang="uk-UA" sz="2400" b="1" i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WtDesigner;</a:t>
            </a:r>
          </a:p>
          <a:p>
            <a:pPr lvl="1" indent="-342900" eaLnBrk="1" hangingPunct="1">
              <a:defRPr/>
            </a:pPr>
            <a:r>
              <a:rPr lang="uk-UA" sz="2400" b="1" i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CMake;</a:t>
            </a:r>
          </a:p>
          <a:p>
            <a:pPr lvl="1" indent="-342900" eaLnBrk="1" hangingPunct="1">
              <a:defRPr/>
            </a:pPr>
            <a:r>
              <a:rPr lang="uk-UA" sz="2400" b="1" i="1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Bootstrap 3.</a:t>
            </a:r>
          </a:p>
          <a:p>
            <a:pPr marL="400050" lvl="1" indent="0" eaLnBrk="1" hangingPunct="1">
              <a:buFontTx/>
              <a:buNone/>
              <a:defRPr/>
            </a:pPr>
            <a:endParaRPr lang="uk-UA" sz="2400" b="1" i="1" noProof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lvl="1" indent="-342900" eaLnBrk="1" hangingPunct="1">
              <a:defRPr/>
            </a:pPr>
            <a:endParaRPr lang="uk-UA" noProof="0" smtClean="0"/>
          </a:p>
        </p:txBody>
      </p:sp>
      <p:pic>
        <p:nvPicPr>
          <p:cNvPr id="4" name="Picture 5" descr="http://andrey.surzhikov.ru/data/uploads/site/w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3546304" cy="4248472"/>
          </a:xfrm>
          <a:prstGeom prst="rect">
            <a:avLst/>
          </a:prstGeom>
          <a:noFill/>
        </p:spPr>
      </p:pic>
      <p:pic>
        <p:nvPicPr>
          <p:cNvPr id="5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eaLnBrk="1" hangingPunct="1"/>
            <a:r>
              <a:rPr lang="uk-UA" b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 Framework</a:t>
            </a:r>
            <a:endParaRPr lang="uk-UA" b="1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1475656" y="1268761"/>
            <a:ext cx="7272808" cy="2736303"/>
          </a:xfrm>
        </p:spPr>
        <p:txBody>
          <a:bodyPr/>
          <a:lstStyle/>
          <a:p>
            <a:pPr marL="0" lvl="1" indent="457200" algn="just" eaLnBrk="1" hangingPunct="1">
              <a:buFontTx/>
              <a:buNone/>
            </a:pPr>
            <a:r>
              <a:rPr lang="uk-UA" sz="2400" b="1" i="1" noProof="0" smtClean="0">
                <a:solidFill>
                  <a:schemeClr val="bg1"/>
                </a:solidFill>
              </a:rPr>
              <a:t>Wt</a:t>
            </a:r>
            <a:r>
              <a:rPr lang="uk-UA" sz="2400" noProof="0" smtClean="0">
                <a:solidFill>
                  <a:schemeClr val="bg1"/>
                </a:solidFill>
              </a:rPr>
              <a:t> являється кросплатформеною, вільно підтримуваною С++ бібліотекою. Програмування з використанням Wt будується навколо віджетів. Wt-додатки працюють в основних браузерах. Бібліотеку зручно використовувати для створення веб-додатків, маючи написаний код на С++.</a:t>
            </a:r>
            <a:endParaRPr lang="uk-UA" sz="2400" noProof="0" smtClean="0">
              <a:solidFill>
                <a:schemeClr val="bg1"/>
              </a:solidFill>
            </a:endParaRPr>
          </a:p>
        </p:txBody>
      </p:sp>
      <p:pic>
        <p:nvPicPr>
          <p:cNvPr id="10244" name="Рисунок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293096"/>
            <a:ext cx="73358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 eaLnBrk="1" hangingPunct="1"/>
            <a:r>
              <a:rPr lang="uk-UA" b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</a:t>
            </a:r>
            <a:endParaRPr lang="uk-UA" b="1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908720"/>
            <a:ext cx="7283326" cy="5413028"/>
          </a:xfrm>
        </p:spPr>
        <p:txBody>
          <a:bodyPr/>
          <a:lstStyle/>
          <a:p>
            <a:pPr marL="400050" lvl="1" indent="0" eaLnBrk="1" hangingPunct="1">
              <a:buFontTx/>
              <a:buNone/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	</a:t>
            </a:r>
            <a:r>
              <a:rPr lang="uk-UA" sz="2000" b="1" i="1" noProof="0" smtClean="0">
                <a:solidFill>
                  <a:schemeClr val="bg1"/>
                </a:solidFill>
              </a:rPr>
              <a:t>Boost</a:t>
            </a:r>
            <a:r>
              <a:rPr lang="uk-UA" sz="2000" b="1" noProof="0" smtClean="0">
                <a:solidFill>
                  <a:schemeClr val="bg1"/>
                </a:solidFill>
              </a:rPr>
              <a:t> – </a:t>
            </a:r>
            <a:r>
              <a:rPr lang="uk-UA" sz="2000" noProof="0" smtClean="0">
                <a:solidFill>
                  <a:schemeClr val="bg1"/>
                </a:solidFill>
              </a:rPr>
              <a:t>набір бібліотек, які розширюють функціональність С++. </a:t>
            </a:r>
          </a:p>
          <a:p>
            <a:pPr marL="0" indent="0" eaLnBrk="1" hangingPunct="1">
              <a:buFontTx/>
              <a:buNone/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	Бібліотеки, які входять у набір Boost:</a:t>
            </a:r>
          </a:p>
          <a:p>
            <a:pPr eaLnBrk="1" hangingPunct="1"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Обхід помилок в компіляторах не відповідних стандарту</a:t>
            </a:r>
          </a:p>
          <a:p>
            <a:pPr eaLnBrk="1" hangingPunct="1"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Багатопотоковість</a:t>
            </a:r>
          </a:p>
          <a:p>
            <a:pPr eaLnBrk="1" hangingPunct="1"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Контейнери</a:t>
            </a:r>
          </a:p>
          <a:p>
            <a:pPr eaLnBrk="1" hangingPunct="1"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Юніт-тестування</a:t>
            </a:r>
          </a:p>
          <a:p>
            <a:pPr eaLnBrk="1" hangingPunct="1"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Структури даних</a:t>
            </a:r>
          </a:p>
          <a:p>
            <a:pPr eaLnBrk="1" hangingPunct="1"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Функціональні об’єкти</a:t>
            </a:r>
          </a:p>
          <a:p>
            <a:pPr eaLnBrk="1" hangingPunct="1"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Узагальнене програмування</a:t>
            </a:r>
          </a:p>
          <a:p>
            <a:pPr eaLnBrk="1" hangingPunct="1"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Графи</a:t>
            </a:r>
          </a:p>
          <a:p>
            <a:pPr eaLnBrk="1" hangingPunct="1">
              <a:defRPr/>
            </a:pPr>
            <a:r>
              <a:rPr lang="uk-UA" sz="2000" noProof="0" smtClean="0">
                <a:solidFill>
                  <a:schemeClr val="bg1"/>
                </a:solidFill>
              </a:rPr>
              <a:t>Літератори</a:t>
            </a:r>
          </a:p>
          <a:p>
            <a:pPr marL="0" indent="0" eaLnBrk="1" hangingPunct="1">
              <a:buFontTx/>
              <a:buNone/>
              <a:defRPr/>
            </a:pPr>
            <a:endParaRPr lang="uk-UA" sz="2000" noProof="0" smtClean="0">
              <a:solidFill>
                <a:schemeClr val="bg1"/>
              </a:solidFill>
            </a:endParaRPr>
          </a:p>
        </p:txBody>
      </p:sp>
      <p:pic>
        <p:nvPicPr>
          <p:cNvPr id="9221" name="Picture 5" descr="https://svn.boost.org/trac/boost/raw-attachment/wiki/UnifiedLookAndFeelProject/unified_look_and_f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492896"/>
            <a:ext cx="4562475" cy="1200150"/>
          </a:xfrm>
          <a:prstGeom prst="rect">
            <a:avLst/>
          </a:prstGeom>
          <a:noFill/>
        </p:spPr>
      </p:pic>
      <p:pic>
        <p:nvPicPr>
          <p:cNvPr id="9223" name="Picture 7" descr="http://www.boost.org/doc/libs/1_31_0/c%2B%2Bboo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013176"/>
            <a:ext cx="4536504" cy="1408446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09120"/>
            <a:ext cx="4095360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68313" y="22225"/>
            <a:ext cx="8229600" cy="814487"/>
          </a:xfrm>
        </p:spPr>
        <p:txBody>
          <a:bodyPr/>
          <a:lstStyle/>
          <a:p>
            <a:pPr eaLnBrk="1" hangingPunct="1"/>
            <a:r>
              <a:rPr lang="uk-UA" b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WtDesigner</a:t>
            </a:r>
            <a:endParaRPr lang="uk-UA" b="1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>
          <a:xfrm>
            <a:off x="1475656" y="908720"/>
            <a:ext cx="7272808" cy="1944216"/>
          </a:xfrm>
        </p:spPr>
        <p:txBody>
          <a:bodyPr/>
          <a:lstStyle/>
          <a:p>
            <a:pPr marL="0" lvl="1" indent="457200" algn="just" eaLnBrk="1" hangingPunct="1">
              <a:buFontTx/>
              <a:buNone/>
            </a:pPr>
            <a:r>
              <a:rPr lang="uk-UA" noProof="0" smtClean="0">
                <a:solidFill>
                  <a:schemeClr val="bg1"/>
                </a:solidFill>
              </a:rPr>
              <a:t>	</a:t>
            </a:r>
            <a:r>
              <a:rPr lang="uk-UA" sz="2200" b="1" i="1" noProof="0" smtClean="0">
                <a:solidFill>
                  <a:schemeClr val="bg1"/>
                </a:solidFill>
              </a:rPr>
              <a:t>WtDesigner </a:t>
            </a:r>
            <a:r>
              <a:rPr lang="uk-UA" sz="2200" noProof="0" smtClean="0">
                <a:solidFill>
                  <a:schemeClr val="bg1"/>
                </a:solidFill>
              </a:rPr>
              <a:t>– це програма для створення web-додатків на мові С++  на основі бібліотеки Wt. Вона допомагає створювати складні макети програм, які можуть підлаштовуватись автоматично до вашого браузера.</a:t>
            </a:r>
            <a:endParaRPr lang="uk-UA" sz="2200" noProof="0" smtClean="0">
              <a:solidFill>
                <a:schemeClr val="bg1"/>
              </a:solidFill>
            </a:endParaRPr>
          </a:p>
        </p:txBody>
      </p:sp>
      <p:pic>
        <p:nvPicPr>
          <p:cNvPr id="5" name="Рисунок 4" descr="G:\Wtt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4752528" cy="367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G:\Wttcmak.PN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3960440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G:\convv.png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01208"/>
            <a:ext cx="216024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67544" y="1"/>
            <a:ext cx="8229600" cy="764704"/>
          </a:xfrm>
        </p:spPr>
        <p:txBody>
          <a:bodyPr/>
          <a:lstStyle/>
          <a:p>
            <a:pPr eaLnBrk="1" hangingPunct="1"/>
            <a:r>
              <a:rPr lang="uk-UA" b="1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CMake</a:t>
            </a:r>
            <a:endParaRPr lang="uk-UA" b="1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1763688" y="908720"/>
            <a:ext cx="7128792" cy="1656184"/>
          </a:xfrm>
        </p:spPr>
        <p:txBody>
          <a:bodyPr/>
          <a:lstStyle/>
          <a:p>
            <a:pPr marL="0" lvl="1" indent="457200" algn="just" eaLnBrk="1" hangingPunct="1">
              <a:buFontTx/>
              <a:buNone/>
            </a:pPr>
            <a:r>
              <a:rPr lang="uk-UA" sz="2400" noProof="0" smtClean="0">
                <a:solidFill>
                  <a:schemeClr val="bg1"/>
                </a:solidFill>
              </a:rPr>
              <a:t>	</a:t>
            </a:r>
            <a:r>
              <a:rPr lang="uk-UA" sz="2400" b="1" i="1" noProof="0" smtClean="0">
                <a:solidFill>
                  <a:schemeClr val="bg1"/>
                </a:solidFill>
              </a:rPr>
              <a:t>CMake</a:t>
            </a:r>
            <a:r>
              <a:rPr lang="uk-UA" sz="2400" noProof="0" smtClean="0">
                <a:solidFill>
                  <a:schemeClr val="bg1"/>
                </a:solidFill>
              </a:rPr>
              <a:t> – це крос-платформена утиліта для автоматичної збірки програми із вихідного коду. При цьому розробник описує параметри в простому форматі у вигляді текстових файлів.</a:t>
            </a:r>
            <a:endParaRPr lang="uk-UA" noProof="0" smtClean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3916194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 r="12974"/>
          <a:stretch>
            <a:fillRect/>
          </a:stretch>
        </p:blipFill>
        <p:spPr bwMode="auto">
          <a:xfrm>
            <a:off x="4860032" y="2492896"/>
            <a:ext cx="387408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 descr="http://www.kitware.com/opensource/img/cmake_side_ma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437112"/>
            <a:ext cx="3667125" cy="952500"/>
          </a:xfrm>
          <a:prstGeom prst="rect">
            <a:avLst/>
          </a:prstGeom>
          <a:noFill/>
        </p:spPr>
      </p:pic>
      <p:pic>
        <p:nvPicPr>
          <p:cNvPr id="9" name="Picture 5" descr="http://famouslogos.net/images/netfli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6392898"/>
            <a:ext cx="827584" cy="465102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359</Words>
  <Application>Microsoft Office PowerPoint</Application>
  <PresentationFormat>Экран (4:3)</PresentationFormat>
  <Paragraphs>70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Diseño predeterminado</vt:lpstr>
      <vt:lpstr>Презентація курсового проекту на С++</vt:lpstr>
      <vt:lpstr>Завдання:</vt:lpstr>
      <vt:lpstr>Зміст:</vt:lpstr>
      <vt:lpstr>Аналіз технічного завдання:</vt:lpstr>
      <vt:lpstr>Використані фреймворки, бібліотеки та програми:</vt:lpstr>
      <vt:lpstr>Wt Framework</vt:lpstr>
      <vt:lpstr>Boost</vt:lpstr>
      <vt:lpstr>WtDesigner</vt:lpstr>
      <vt:lpstr>CMake</vt:lpstr>
      <vt:lpstr>Bootstrap</vt:lpstr>
      <vt:lpstr>Обгрунтування алгоритму і структури програми</vt:lpstr>
      <vt:lpstr>Розробка програми</vt:lpstr>
      <vt:lpstr>Слайд 13</vt:lpstr>
      <vt:lpstr>Слайд 14</vt:lpstr>
      <vt:lpstr>Слайд 15</vt:lpstr>
      <vt:lpstr>Результат виконання програми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Олег</dc:creator>
  <cp:lastModifiedBy>pc</cp:lastModifiedBy>
  <cp:revision>688</cp:revision>
  <dcterms:created xsi:type="dcterms:W3CDTF">2010-05-23T14:28:12Z</dcterms:created>
  <dcterms:modified xsi:type="dcterms:W3CDTF">2016-06-14T01:42:07Z</dcterms:modified>
</cp:coreProperties>
</file>