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56" r:id="rId2"/>
    <p:sldId id="258" r:id="rId3"/>
    <p:sldId id="257" r:id="rId4"/>
    <p:sldId id="261" r:id="rId5"/>
    <p:sldId id="263" r:id="rId6"/>
    <p:sldId id="262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452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40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3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4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5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3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412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2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1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2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7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53" r:id="rId6"/>
    <p:sldLayoutId id="2147483749" r:id="rId7"/>
    <p:sldLayoutId id="2147483750" r:id="rId8"/>
    <p:sldLayoutId id="2147483751" r:id="rId9"/>
    <p:sldLayoutId id="2147483752" r:id="rId10"/>
    <p:sldLayoutId id="2147483754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wright.dev/" TargetMode="External"/><Relationship Id="rId2" Type="http://schemas.openxmlformats.org/officeDocument/2006/relationships/hyperlink" Target="https://github.com/TeroAsilainen/ohjelmistotestaus-tyopaja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laywright.dev/docs/intr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wright.dev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12CB9FF-7D0E-C6EE-FD1E-5414C1C2F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AF4B06-53F0-C847-8C21-2E98F1814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Yhdistettyjen pisteiden verkko">
            <a:extLst>
              <a:ext uri="{FF2B5EF4-FFF2-40B4-BE49-F238E27FC236}">
                <a16:creationId xmlns:a16="http://schemas.microsoft.com/office/drawing/2014/main" id="{A1216404-EBDD-F6C1-E1EE-4C43EA7A261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20003" r="442" b="1"/>
          <a:stretch>
            <a:fillRect/>
          </a:stretch>
        </p:blipFill>
        <p:spPr>
          <a:xfrm>
            <a:off x="-6057" y="10"/>
            <a:ext cx="12192000" cy="685799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41773DC-FA35-0DC3-E6BA-EB1DBCE7E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05349" y="938623"/>
            <a:ext cx="10372250" cy="4987842"/>
          </a:xfrm>
          <a:custGeom>
            <a:avLst/>
            <a:gdLst>
              <a:gd name="connsiteX0" fmla="*/ 0 w 4116027"/>
              <a:gd name="connsiteY0" fmla="*/ 0 h 5058263"/>
              <a:gd name="connsiteX1" fmla="*/ 3203647 w 4116027"/>
              <a:gd name="connsiteY1" fmla="*/ 0 h 5058263"/>
              <a:gd name="connsiteX2" fmla="*/ 3203647 w 4116027"/>
              <a:gd name="connsiteY2" fmla="*/ 1439014 h 5058263"/>
              <a:gd name="connsiteX3" fmla="*/ 4116027 w 4116027"/>
              <a:gd name="connsiteY3" fmla="*/ 1439014 h 5058263"/>
              <a:gd name="connsiteX4" fmla="*/ 4116027 w 4116027"/>
              <a:gd name="connsiteY4" fmla="*/ 5058263 h 5058263"/>
              <a:gd name="connsiteX5" fmla="*/ 0 w 4116027"/>
              <a:gd name="connsiteY5" fmla="*/ 5058263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6" fmla="*/ 3295087 w 4116027"/>
              <a:gd name="connsiteY6" fmla="*/ 1530454 h 5058263"/>
              <a:gd name="connsiteX0" fmla="*/ 3203647 w 4116027"/>
              <a:gd name="connsiteY0" fmla="*/ 1439014 h 5058263"/>
              <a:gd name="connsiteX1" fmla="*/ 4116027 w 4116027"/>
              <a:gd name="connsiteY1" fmla="*/ 1439014 h 5058263"/>
              <a:gd name="connsiteX2" fmla="*/ 4116027 w 4116027"/>
              <a:gd name="connsiteY2" fmla="*/ 5058263 h 5058263"/>
              <a:gd name="connsiteX3" fmla="*/ 0 w 4116027"/>
              <a:gd name="connsiteY3" fmla="*/ 5058263 h 5058263"/>
              <a:gd name="connsiteX4" fmla="*/ 0 w 4116027"/>
              <a:gd name="connsiteY4" fmla="*/ 0 h 5058263"/>
              <a:gd name="connsiteX5" fmla="*/ 3203647 w 4116027"/>
              <a:gd name="connsiteY5" fmla="*/ 0 h 5058263"/>
              <a:gd name="connsiteX0" fmla="*/ 4116027 w 4116027"/>
              <a:gd name="connsiteY0" fmla="*/ 1439014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3203647 w 4116027"/>
              <a:gd name="connsiteY4" fmla="*/ 0 h 5058263"/>
              <a:gd name="connsiteX0" fmla="*/ 4110211 w 4116027"/>
              <a:gd name="connsiteY0" fmla="*/ 154939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858576 w 4116027"/>
              <a:gd name="connsiteY4" fmla="*/ 0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556812 w 4116027"/>
              <a:gd name="connsiteY4" fmla="*/ 6142 h 5058263"/>
              <a:gd name="connsiteX0" fmla="*/ 4110211 w 4116027"/>
              <a:gd name="connsiteY0" fmla="*/ 175176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470533 w 4116027"/>
              <a:gd name="connsiteY4" fmla="*/ 1434 h 5058263"/>
              <a:gd name="connsiteX0" fmla="*/ 4109005 w 4116027"/>
              <a:gd name="connsiteY0" fmla="*/ 161005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07074 w 4116027"/>
              <a:gd name="connsiteY0" fmla="*/ 1393022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10935 w 4116027"/>
              <a:gd name="connsiteY0" fmla="*/ 140288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11900 w 4116027"/>
              <a:gd name="connsiteY0" fmla="*/ 1496605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11900 w 4116027"/>
              <a:gd name="connsiteY0" fmla="*/ 1501537 h 5058263"/>
              <a:gd name="connsiteX1" fmla="*/ 4116027 w 4116027"/>
              <a:gd name="connsiteY1" fmla="*/ 5058263 h 5058263"/>
              <a:gd name="connsiteX2" fmla="*/ 0 w 4116027"/>
              <a:gd name="connsiteY2" fmla="*/ 5058263 h 5058263"/>
              <a:gd name="connsiteX3" fmla="*/ 0 w 4116027"/>
              <a:gd name="connsiteY3" fmla="*/ 0 h 5058263"/>
              <a:gd name="connsiteX4" fmla="*/ 2304495 w 4116027"/>
              <a:gd name="connsiteY4" fmla="*/ 1434 h 5058263"/>
              <a:gd name="connsiteX0" fmla="*/ 4116727 w 4117216"/>
              <a:gd name="connsiteY0" fmla="*/ 1511402 h 5058263"/>
              <a:gd name="connsiteX1" fmla="*/ 4116027 w 4117216"/>
              <a:gd name="connsiteY1" fmla="*/ 5058263 h 5058263"/>
              <a:gd name="connsiteX2" fmla="*/ 0 w 4117216"/>
              <a:gd name="connsiteY2" fmla="*/ 5058263 h 5058263"/>
              <a:gd name="connsiteX3" fmla="*/ 0 w 4117216"/>
              <a:gd name="connsiteY3" fmla="*/ 0 h 5058263"/>
              <a:gd name="connsiteX4" fmla="*/ 2304495 w 4117216"/>
              <a:gd name="connsiteY4" fmla="*/ 1434 h 5058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7216" h="5058263">
                <a:moveTo>
                  <a:pt x="4116727" y="1511402"/>
                </a:moveTo>
                <a:cubicBezTo>
                  <a:pt x="4118666" y="2681024"/>
                  <a:pt x="4114088" y="3888641"/>
                  <a:pt x="4116027" y="5058263"/>
                </a:cubicBezTo>
                <a:lnTo>
                  <a:pt x="0" y="5058263"/>
                </a:lnTo>
                <a:lnTo>
                  <a:pt x="0" y="0"/>
                </a:lnTo>
                <a:lnTo>
                  <a:pt x="2304495" y="1434"/>
                </a:ln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21A1DD0A-76E9-1EA0-4A06-DF0A0DF02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626" y="5143817"/>
            <a:ext cx="4850027" cy="991252"/>
          </a:xfrm>
          <a:noFill/>
        </p:spPr>
        <p:txBody>
          <a:bodyPr anchor="b">
            <a:normAutofit/>
          </a:bodyPr>
          <a:lstStyle/>
          <a:p>
            <a:r>
              <a:rPr lang="fi-FI">
                <a:solidFill>
                  <a:schemeClr val="accent1">
                    <a:lumMod val="60000"/>
                    <a:lumOff val="40000"/>
                  </a:schemeClr>
                </a:solidFill>
              </a:rPr>
              <a:t>Playwright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4EC61E61-D8BB-AB1A-EA0B-C00E4B2F1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353" y="4420887"/>
            <a:ext cx="4683045" cy="687996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fi-FI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Ohjelmistotestauksen perusteet</a:t>
            </a:r>
          </a:p>
          <a:p>
            <a:pPr>
              <a:lnSpc>
                <a:spcPct val="110000"/>
              </a:lnSpc>
            </a:pPr>
            <a:r>
              <a:rPr lang="fi-FI" sz="1400">
                <a:solidFill>
                  <a:schemeClr val="accent1">
                    <a:lumMod val="60000"/>
                    <a:lumOff val="40000"/>
                  </a:schemeClr>
                </a:solidFill>
              </a:rPr>
              <a:t>Tero Asilainen</a:t>
            </a:r>
          </a:p>
        </p:txBody>
      </p:sp>
    </p:spTree>
    <p:extLst>
      <p:ext uri="{BB962C8B-B14F-4D97-AF65-F5344CB8AC3E}">
        <p14:creationId xmlns:p14="http://schemas.microsoft.com/office/powerpoint/2010/main" val="1944853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15662F2-ECAF-D557-41BA-A82946AAC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1166497"/>
            <a:ext cx="4188635" cy="4525005"/>
          </a:xfrm>
        </p:spPr>
        <p:txBody>
          <a:bodyPr/>
          <a:lstStyle/>
          <a:p>
            <a:r>
              <a:rPr lang="fi-FI" dirty="0"/>
              <a:t>Sama testi useilla eri lukujen a ja b arvoilla voisi näyttää tältä</a:t>
            </a:r>
          </a:p>
          <a:p>
            <a:r>
              <a:rPr lang="fi-FI" dirty="0"/>
              <a:t>Testien nimien täytyy olla erilaiset, siksi luvut myös testin nimessä</a:t>
            </a:r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183C6D6C-6213-5C41-5462-E53EEDC60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848" y="1166497"/>
            <a:ext cx="4772691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49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73DD33-13A0-AC87-C15F-4493B9A33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793" y="446520"/>
            <a:ext cx="9164725" cy="1033670"/>
          </a:xfrm>
        </p:spPr>
        <p:txBody>
          <a:bodyPr/>
          <a:lstStyle/>
          <a:p>
            <a:r>
              <a:rPr lang="fi-FI" dirty="0" err="1"/>
              <a:t>Codegen</a:t>
            </a:r>
            <a:r>
              <a:rPr lang="fi-FI" dirty="0"/>
              <a:t> – testien nauhoittaminen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D6016F35-4192-2D98-E10D-9AFF04E71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3003" y="2340591"/>
            <a:ext cx="5261212" cy="3245201"/>
          </a:xfrm>
        </p:spPr>
        <p:txBody>
          <a:bodyPr>
            <a:normAutofit/>
          </a:bodyPr>
          <a:lstStyle/>
          <a:p>
            <a:r>
              <a:rPr lang="fi-FI" dirty="0"/>
              <a:t>VS </a:t>
            </a:r>
            <a:r>
              <a:rPr lang="fi-FI" dirty="0" err="1"/>
              <a:t>Coden</a:t>
            </a:r>
            <a:r>
              <a:rPr lang="fi-FI" dirty="0"/>
              <a:t> </a:t>
            </a:r>
            <a:r>
              <a:rPr lang="fi-FI" dirty="0" err="1"/>
              <a:t>Playwright</a:t>
            </a:r>
            <a:r>
              <a:rPr lang="fi-FI" dirty="0"/>
              <a:t>-laajennuksella testien generoiminen on helppoa</a:t>
            </a:r>
          </a:p>
          <a:p>
            <a:r>
              <a:rPr lang="fi-FI" dirty="0" err="1"/>
              <a:t>Record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 avaa uuden selainikkunan, jossa voi suorittaa haluamansa toiminnot</a:t>
            </a:r>
          </a:p>
          <a:p>
            <a:r>
              <a:rPr lang="fi-FI" dirty="0"/>
              <a:t>On myös mahdollisuudet valita testattavat asiat, kuten tekstisisällöt tai arvot</a:t>
            </a:r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9A06DD5D-BEB1-CA4D-B602-085A53E54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793" y="2340591"/>
            <a:ext cx="2378240" cy="248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16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0A81AA1-E2FA-6C78-FF19-91D0AA15C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1241946"/>
            <a:ext cx="4188635" cy="4343845"/>
          </a:xfrm>
        </p:spPr>
        <p:txBody>
          <a:bodyPr/>
          <a:lstStyle/>
          <a:p>
            <a:r>
              <a:rPr lang="fi-FI" dirty="0"/>
              <a:t>Kuvassa </a:t>
            </a:r>
            <a:r>
              <a:rPr lang="fi-FI" dirty="0" err="1"/>
              <a:t>Playwrightin</a:t>
            </a:r>
            <a:r>
              <a:rPr lang="fi-FI" dirty="0"/>
              <a:t> luomaa koodia seuraaville toiminnoille:</a:t>
            </a:r>
          </a:p>
          <a:p>
            <a:pPr lvl="1"/>
            <a:r>
              <a:rPr lang="fi-FI" dirty="0"/>
              <a:t>Mene sivulle</a:t>
            </a:r>
          </a:p>
          <a:p>
            <a:pPr lvl="1"/>
            <a:r>
              <a:rPr lang="fi-FI" dirty="0"/>
              <a:t>Valitse luvun a syöttökenttä</a:t>
            </a:r>
          </a:p>
          <a:p>
            <a:pPr lvl="1"/>
            <a:r>
              <a:rPr lang="fi-FI" dirty="0"/>
              <a:t>Syötä luku 1</a:t>
            </a:r>
          </a:p>
          <a:p>
            <a:pPr lvl="1"/>
            <a:r>
              <a:rPr lang="fi-FI" dirty="0"/>
              <a:t>Valitse luvun b syöttökenttä</a:t>
            </a:r>
          </a:p>
          <a:p>
            <a:r>
              <a:rPr lang="fi-FI" dirty="0"/>
              <a:t>Valkopohjaiselta työkalupalkilta voi mm. keskeyttää nauhoituksen, tai valita tehtävän testin (</a:t>
            </a:r>
            <a:r>
              <a:rPr lang="fi-FI" dirty="0" err="1"/>
              <a:t>assert</a:t>
            </a:r>
            <a:r>
              <a:rPr lang="fi-FI" dirty="0"/>
              <a:t> </a:t>
            </a:r>
            <a:r>
              <a:rPr lang="fi-FI" dirty="0" err="1"/>
              <a:t>text</a:t>
            </a:r>
            <a:r>
              <a:rPr lang="fi-FI" dirty="0"/>
              <a:t>, </a:t>
            </a:r>
            <a:r>
              <a:rPr lang="fi-FI" dirty="0" err="1"/>
              <a:t>assert</a:t>
            </a:r>
            <a:r>
              <a:rPr lang="fi-FI" dirty="0"/>
              <a:t> </a:t>
            </a:r>
            <a:r>
              <a:rPr lang="fi-FI" dirty="0" err="1"/>
              <a:t>value</a:t>
            </a:r>
            <a:r>
              <a:rPr lang="fi-FI" dirty="0"/>
              <a:t>…)</a:t>
            </a:r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A8AC259B-E843-36C0-EEE1-3FDEB2F36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765" y="1016929"/>
            <a:ext cx="4333745" cy="48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97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36D6C0B-95F2-7A0A-B4CC-B09D2671F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367" y="624509"/>
            <a:ext cx="9164725" cy="1033670"/>
          </a:xfrm>
        </p:spPr>
        <p:txBody>
          <a:bodyPr/>
          <a:lstStyle/>
          <a:p>
            <a:r>
              <a:rPr lang="fi-FI" dirty="0"/>
              <a:t>Testiraportti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70C317A5-FB66-EFFF-B0DF-FFAEC9575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71367" y="1913357"/>
            <a:ext cx="4188635" cy="3160644"/>
          </a:xfrm>
        </p:spPr>
        <p:txBody>
          <a:bodyPr/>
          <a:lstStyle/>
          <a:p>
            <a:r>
              <a:rPr lang="fi-FI" dirty="0" err="1"/>
              <a:t>Playwright</a:t>
            </a:r>
            <a:r>
              <a:rPr lang="fi-FI" dirty="0"/>
              <a:t> luo html-muotoisen testiraportin, josta nähdään läpi menneet ja epäonnistuneet testit, ja niihin kulunut aika</a:t>
            </a:r>
          </a:p>
          <a:p>
            <a:r>
              <a:rPr lang="fi-FI" dirty="0"/>
              <a:t>Yksittäistä testiä voidaan myös tarkastella lähemmin</a:t>
            </a:r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CAC172BB-3FEA-D2E5-E57F-210363096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461" y="3620460"/>
            <a:ext cx="5242057" cy="3180860"/>
          </a:xfrm>
          <a:prstGeom prst="rect">
            <a:avLst/>
          </a:prstGeom>
        </p:spPr>
      </p:pic>
      <p:pic>
        <p:nvPicPr>
          <p:cNvPr id="10" name="Kuva 9">
            <a:extLst>
              <a:ext uri="{FF2B5EF4-FFF2-40B4-BE49-F238E27FC236}">
                <a16:creationId xmlns:a16="http://schemas.microsoft.com/office/drawing/2014/main" id="{817649EC-30B6-6254-F1B1-F22EA4A7C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6680"/>
            <a:ext cx="4786980" cy="337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82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C5DF52E-CDF2-ED72-6FA7-F3C9DF262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480639"/>
            <a:ext cx="9164725" cy="1033670"/>
          </a:xfrm>
        </p:spPr>
        <p:txBody>
          <a:bodyPr/>
          <a:lstStyle/>
          <a:p>
            <a:r>
              <a:rPr lang="fi-FI" dirty="0"/>
              <a:t>Arviointi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9DF01C8-8EBF-4231-A9F0-474E638F9C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i-FI" dirty="0"/>
              <a:t>Alkukankeuksien jälkeen työkalun käyttö oli varsin sujuvaa</a:t>
            </a:r>
          </a:p>
          <a:p>
            <a:r>
              <a:rPr lang="fi-FI" dirty="0"/>
              <a:t>Etenkin nauhoitus ja valitsimen valintatyökalu nopeuttivat käyttöä huomattavasti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3A0A72AC-A23B-EA1E-B4FD-F4E1ABF3B8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i-FI" dirty="0"/>
              <a:t>Dokumentaatio on kattava</a:t>
            </a:r>
          </a:p>
          <a:p>
            <a:pPr lvl="1"/>
            <a:r>
              <a:rPr lang="fi-FI" dirty="0"/>
              <a:t>Paikallisen palvelimen käyttöönottoon ohjeet eivät olleet riittävät, piti tehdä muutakin kuin mitä ohjeissa luki</a:t>
            </a:r>
          </a:p>
          <a:p>
            <a:r>
              <a:rPr lang="fi-FI" dirty="0"/>
              <a:t>Yritys kirjoittaa koodia itse oli työlästä, suosittelen ehdottomasti nauhoitusta</a:t>
            </a:r>
          </a:p>
        </p:txBody>
      </p:sp>
    </p:spTree>
    <p:extLst>
      <p:ext uri="{BB962C8B-B14F-4D97-AF65-F5344CB8AC3E}">
        <p14:creationId xmlns:p14="http://schemas.microsoft.com/office/powerpoint/2010/main" val="3524504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08E53F2-C451-B571-4A0B-A8AEC7E5A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Lähteitä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B01F93F-1F44-E3FD-DF59-9C3149C81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8258433" cy="3160643"/>
          </a:xfrm>
        </p:spPr>
        <p:txBody>
          <a:bodyPr/>
          <a:lstStyle/>
          <a:p>
            <a:r>
              <a:rPr lang="fi-FI" dirty="0"/>
              <a:t>Projektin GitHub: </a:t>
            </a:r>
            <a:r>
              <a:rPr lang="fi-FI" dirty="0">
                <a:hlinkClick r:id="rId2"/>
              </a:rPr>
              <a:t>https://github.com/TeroAsilainen/ohjelmistotestaus-tyopaja</a:t>
            </a:r>
            <a:endParaRPr lang="fi-FI" dirty="0"/>
          </a:p>
          <a:p>
            <a:r>
              <a:rPr lang="fi-FI" dirty="0" err="1"/>
              <a:t>Playwrightin</a:t>
            </a:r>
            <a:r>
              <a:rPr lang="fi-FI" dirty="0"/>
              <a:t> kotisivu: </a:t>
            </a:r>
            <a:r>
              <a:rPr lang="fi-FI" dirty="0">
                <a:hlinkClick r:id="rId3"/>
              </a:rPr>
              <a:t>https://playwright.dev/</a:t>
            </a:r>
            <a:endParaRPr lang="fi-FI" dirty="0"/>
          </a:p>
          <a:p>
            <a:r>
              <a:rPr lang="fi-FI" dirty="0"/>
              <a:t>Dokumentaatio: </a:t>
            </a:r>
            <a:r>
              <a:rPr lang="fi-FI" dirty="0">
                <a:hlinkClick r:id="rId4"/>
              </a:rPr>
              <a:t>https://playwright.dev/docs/intro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46796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94B2228-F3AD-5482-26B5-3C3A8A42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PLAYWRIGHT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E686F1B-451B-901C-CDAE-A9981A7DC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Testausautomaatiotyökalu</a:t>
            </a:r>
          </a:p>
          <a:p>
            <a:r>
              <a:rPr lang="fi-FI" dirty="0"/>
              <a:t>Selainpohjaisten sovellusten testaamiseen</a:t>
            </a:r>
          </a:p>
          <a:p>
            <a:r>
              <a:rPr lang="fi-FI" dirty="0"/>
              <a:t>Tuki </a:t>
            </a:r>
            <a:r>
              <a:rPr lang="fi-FI" dirty="0" err="1"/>
              <a:t>Chromiumille</a:t>
            </a:r>
            <a:r>
              <a:rPr lang="fi-FI" dirty="0"/>
              <a:t>, Firefoxille ja </a:t>
            </a:r>
            <a:r>
              <a:rPr lang="fi-FI" dirty="0" err="1"/>
              <a:t>WebKitille</a:t>
            </a:r>
            <a:endParaRPr lang="fi-FI" dirty="0"/>
          </a:p>
          <a:p>
            <a:r>
              <a:rPr lang="fi-FI" dirty="0"/>
              <a:t>API kirjoitettu </a:t>
            </a:r>
            <a:r>
              <a:rPr lang="fi-FI" dirty="0" err="1"/>
              <a:t>Node.js:llä</a:t>
            </a:r>
            <a:r>
              <a:rPr lang="fi-FI" dirty="0"/>
              <a:t>, tukee myös mm. JavaScript, Python, C# &amp; Java</a:t>
            </a:r>
          </a:p>
          <a:p>
            <a:r>
              <a:rPr lang="fi-FI" dirty="0" err="1"/>
              <a:t>Codegen</a:t>
            </a:r>
            <a:r>
              <a:rPr lang="fi-FI" dirty="0"/>
              <a:t>: Mahdollisuus nauhoittaa testit kirjoittamisen sijaan – mille sivulle mennään, mitä nappia painetaan, mitä syötetään…</a:t>
            </a:r>
          </a:p>
        </p:txBody>
      </p:sp>
    </p:spTree>
    <p:extLst>
      <p:ext uri="{BB962C8B-B14F-4D97-AF65-F5344CB8AC3E}">
        <p14:creationId xmlns:p14="http://schemas.microsoft.com/office/powerpoint/2010/main" val="3134549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DF41EE3-723D-F077-DDB4-01690087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Tietoja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A68FFCA-3A37-EE71-8EFF-D03EE17AA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i-FI" dirty="0"/>
              <a:t>Kehittäjä Microsoft</a:t>
            </a:r>
          </a:p>
          <a:p>
            <a:r>
              <a:rPr lang="fi-FI" dirty="0"/>
              <a:t>Ensimmäinen julkaisu tammikuussa 2020</a:t>
            </a:r>
          </a:p>
          <a:p>
            <a:r>
              <a:rPr lang="fi-FI" dirty="0"/>
              <a:t>Avoin lähdekoodi</a:t>
            </a:r>
          </a:p>
          <a:p>
            <a:r>
              <a:rPr lang="fi-FI" dirty="0"/>
              <a:t>Apache License 2.0</a:t>
            </a:r>
          </a:p>
          <a:p>
            <a:r>
              <a:rPr lang="fi-FI" dirty="0"/>
              <a:t>Kehitetty kilpailijaksi </a:t>
            </a:r>
            <a:r>
              <a:rPr lang="fi-FI" dirty="0" err="1"/>
              <a:t>Puppeteerille</a:t>
            </a:r>
            <a:r>
              <a:rPr lang="fi-FI" dirty="0"/>
              <a:t> ja </a:t>
            </a:r>
            <a:r>
              <a:rPr lang="fi-FI" dirty="0" err="1"/>
              <a:t>Seleniumille</a:t>
            </a:r>
            <a:endParaRPr lang="fi-FI" dirty="0"/>
          </a:p>
          <a:p>
            <a:pPr lvl="1"/>
            <a:r>
              <a:rPr lang="fi-FI" dirty="0"/>
              <a:t>Tarkoitus ratkaista näiden työkalujen rajoituksia, kuten tuki usealle selaintyypille</a:t>
            </a:r>
          </a:p>
          <a:p>
            <a:endParaRPr lang="fi-FI" dirty="0"/>
          </a:p>
          <a:p>
            <a:endParaRPr lang="fi-FI" dirty="0"/>
          </a:p>
          <a:p>
            <a:r>
              <a:rPr lang="fi-FI" dirty="0">
                <a:hlinkClick r:id="rId2"/>
              </a:rPr>
              <a:t>https://playwright.dev/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66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D0488B1-76AF-34A8-5AC1-AAB4EF79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5" y="414334"/>
            <a:ext cx="8977511" cy="1073825"/>
          </a:xfrm>
        </p:spPr>
        <p:txBody>
          <a:bodyPr/>
          <a:lstStyle/>
          <a:p>
            <a:r>
              <a:rPr lang="fi-FI" dirty="0"/>
              <a:t>Asennus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D208F89-B75F-035D-CE59-F534630D2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0444" y="1566654"/>
            <a:ext cx="9345531" cy="3141785"/>
          </a:xfrm>
        </p:spPr>
        <p:txBody>
          <a:bodyPr/>
          <a:lstStyle/>
          <a:p>
            <a:r>
              <a:rPr lang="fi-FI" dirty="0" err="1"/>
              <a:t>Playwrightille</a:t>
            </a:r>
            <a:r>
              <a:rPr lang="fi-FI" dirty="0"/>
              <a:t> on tarjolla </a:t>
            </a:r>
            <a:r>
              <a:rPr lang="fi-FI" dirty="0" err="1"/>
              <a:t>npm</a:t>
            </a:r>
            <a:r>
              <a:rPr lang="fi-FI" dirty="0"/>
              <a:t>, </a:t>
            </a:r>
            <a:r>
              <a:rPr lang="fi-FI" dirty="0" err="1"/>
              <a:t>yarn</a:t>
            </a:r>
            <a:r>
              <a:rPr lang="fi-FI" dirty="0"/>
              <a:t> ja </a:t>
            </a:r>
            <a:r>
              <a:rPr lang="fi-FI" dirty="0" err="1"/>
              <a:t>pnpm</a:t>
            </a:r>
            <a:r>
              <a:rPr lang="fi-FI" dirty="0"/>
              <a:t> asennuspaketit</a:t>
            </a:r>
          </a:p>
          <a:p>
            <a:pPr lvl="1"/>
            <a:r>
              <a:rPr lang="fi-FI" dirty="0" err="1"/>
              <a:t>npm</a:t>
            </a:r>
            <a:r>
              <a:rPr lang="fi-FI" dirty="0"/>
              <a:t> </a:t>
            </a:r>
            <a:r>
              <a:rPr lang="fi-FI" dirty="0" err="1"/>
              <a:t>init</a:t>
            </a:r>
            <a:r>
              <a:rPr lang="fi-FI" dirty="0"/>
              <a:t> </a:t>
            </a:r>
            <a:r>
              <a:rPr lang="fi-FI" dirty="0" err="1"/>
              <a:t>playwright@latest</a:t>
            </a:r>
            <a:endParaRPr lang="fi-FI" dirty="0"/>
          </a:p>
          <a:p>
            <a:r>
              <a:rPr lang="fi-FI" dirty="0"/>
              <a:t>Tarjolla myös VS </a:t>
            </a:r>
            <a:r>
              <a:rPr lang="fi-FI" dirty="0" err="1"/>
              <a:t>Code</a:t>
            </a:r>
            <a:r>
              <a:rPr lang="fi-FI" dirty="0"/>
              <a:t> -laajennus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3925A79A-2A07-0382-924C-F3BF974B3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445" y="2814851"/>
            <a:ext cx="9239110" cy="296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26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23838EF-F96F-78F2-5718-224BC9F53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637" y="466991"/>
            <a:ext cx="9164725" cy="1033670"/>
          </a:xfrm>
        </p:spPr>
        <p:txBody>
          <a:bodyPr/>
          <a:lstStyle/>
          <a:p>
            <a:r>
              <a:rPr lang="fi-FI" dirty="0" err="1"/>
              <a:t>Webserver</a:t>
            </a:r>
            <a:r>
              <a:rPr lang="fi-FI" dirty="0"/>
              <a:t> - </a:t>
            </a:r>
            <a:r>
              <a:rPr lang="fi-FI" dirty="0" err="1"/>
              <a:t>localhost</a:t>
            </a:r>
            <a:endParaRPr lang="fi-FI" dirty="0"/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7BB980F2-4662-F97A-1536-6F28839F40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i-FI" dirty="0"/>
              <a:t>Jotta paikallista työnalla olevaa websovellusta voidaan testata, täytyy konfiguroida paikallinen </a:t>
            </a:r>
            <a:r>
              <a:rPr lang="fi-FI" dirty="0" err="1"/>
              <a:t>Node</a:t>
            </a:r>
            <a:r>
              <a:rPr lang="fi-FI" dirty="0"/>
              <a:t>-palvelin</a:t>
            </a:r>
          </a:p>
          <a:p>
            <a:r>
              <a:rPr lang="fi-FI" dirty="0"/>
              <a:t>Tämä pätkä onkin valmiiksi kommentoituna .config.js –tiedostossa</a:t>
            </a:r>
          </a:p>
          <a:p>
            <a:r>
              <a:rPr lang="fi-FI" dirty="0"/>
              <a:t>Myös muutama muu muutos täytyi tehdä</a:t>
            </a:r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DC0346E8-BDCB-657D-011B-0B5254D88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008" y="1500661"/>
            <a:ext cx="4572638" cy="1457528"/>
          </a:xfrm>
          <a:prstGeom prst="rect">
            <a:avLst/>
          </a:prstGeom>
        </p:spPr>
      </p:pic>
      <p:pic>
        <p:nvPicPr>
          <p:cNvPr id="8" name="Kuva 7">
            <a:extLst>
              <a:ext uri="{FF2B5EF4-FFF2-40B4-BE49-F238E27FC236}">
                <a16:creationId xmlns:a16="http://schemas.microsoft.com/office/drawing/2014/main" id="{B3883508-2A70-2DD6-E781-8EB036E9D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008" y="3035617"/>
            <a:ext cx="4572638" cy="3753374"/>
          </a:xfrm>
          <a:prstGeom prst="rect">
            <a:avLst/>
          </a:prstGeom>
        </p:spPr>
      </p:pic>
      <p:sp>
        <p:nvSpPr>
          <p:cNvPr id="11" name="Nuoli: Vasen 10">
            <a:extLst>
              <a:ext uri="{FF2B5EF4-FFF2-40B4-BE49-F238E27FC236}">
                <a16:creationId xmlns:a16="http://schemas.microsoft.com/office/drawing/2014/main" id="{57A93ECF-7CEC-FF6E-9FBC-A30D288BE5D4}"/>
              </a:ext>
            </a:extLst>
          </p:cNvPr>
          <p:cNvSpPr/>
          <p:nvPr/>
        </p:nvSpPr>
        <p:spPr>
          <a:xfrm>
            <a:off x="3676650" y="376315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2" name="Nuoli: Vasen 11">
            <a:extLst>
              <a:ext uri="{FF2B5EF4-FFF2-40B4-BE49-F238E27FC236}">
                <a16:creationId xmlns:a16="http://schemas.microsoft.com/office/drawing/2014/main" id="{871549D1-CD48-EF72-F15D-C1053A0A1168}"/>
              </a:ext>
            </a:extLst>
          </p:cNvPr>
          <p:cNvSpPr/>
          <p:nvPr/>
        </p:nvSpPr>
        <p:spPr>
          <a:xfrm>
            <a:off x="3676650" y="609360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71938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4BA99E2-4EE6-8945-79D8-47515D94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637" y="557718"/>
            <a:ext cx="9164725" cy="1033670"/>
          </a:xfrm>
        </p:spPr>
        <p:txBody>
          <a:bodyPr/>
          <a:lstStyle/>
          <a:p>
            <a:r>
              <a:rPr lang="fi-FI" dirty="0"/>
              <a:t>Graafinen näkymä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7FBF8FAE-6436-8B67-9D44-BDF78581D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35421" y="1961124"/>
            <a:ext cx="3524569" cy="3624668"/>
          </a:xfrm>
        </p:spPr>
        <p:txBody>
          <a:bodyPr/>
          <a:lstStyle/>
          <a:p>
            <a:r>
              <a:rPr lang="fi-FI" dirty="0"/>
              <a:t>Asennuksen mukana tulee esimerkkitesti</a:t>
            </a:r>
          </a:p>
          <a:p>
            <a:pPr lvl="1"/>
            <a:r>
              <a:rPr lang="fi-FI" dirty="0"/>
              <a:t>Menee ohjelman kotisivulle, ja tarkistaa onko sillä otsikko ja </a:t>
            </a: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dirty="0" err="1"/>
              <a:t>started</a:t>
            </a:r>
            <a:r>
              <a:rPr lang="fi-FI" dirty="0"/>
              <a:t> –linkki</a:t>
            </a:r>
          </a:p>
          <a:p>
            <a:r>
              <a:rPr lang="fi-FI" dirty="0"/>
              <a:t>Vieressä testien aikajana ja </a:t>
            </a:r>
            <a:r>
              <a:rPr lang="fi-FI" dirty="0" err="1"/>
              <a:t>Playwright</a:t>
            </a:r>
            <a:r>
              <a:rPr lang="fi-FI" dirty="0"/>
              <a:t> </a:t>
            </a:r>
            <a:r>
              <a:rPr lang="fi-FI" dirty="0" err="1"/>
              <a:t>Test</a:t>
            </a:r>
            <a:r>
              <a:rPr lang="fi-FI" dirty="0"/>
              <a:t> -näkymä</a:t>
            </a:r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CCF724ED-B9F1-9C98-4566-71CA7CBB3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400" y="1961124"/>
            <a:ext cx="5714075" cy="362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40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3D4C42F-0AFB-6C78-21E3-D51C3DAB3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1027872"/>
          </a:xfrm>
        </p:spPr>
        <p:txBody>
          <a:bodyPr/>
          <a:lstStyle/>
          <a:p>
            <a:r>
              <a:rPr lang="fi-FI" dirty="0"/>
              <a:t>Testattava sovellus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0ED59268-1B6B-53D9-090F-C9CC317CE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2419350"/>
            <a:ext cx="3322510" cy="2913703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fi-FI" dirty="0"/>
              <a:t>Tein itse yksinkertaisen laskurin</a:t>
            </a:r>
          </a:p>
          <a:p>
            <a:pPr marL="285750" indent="-285750">
              <a:buFontTx/>
              <a:buChar char="-"/>
            </a:pPr>
            <a:r>
              <a:rPr lang="fi-FI" dirty="0"/>
              <a:t>HTML, JavaScript &amp; CSS</a:t>
            </a:r>
          </a:p>
          <a:p>
            <a:pPr marL="285750" indent="-285750">
              <a:buFontTx/>
              <a:buChar char="-"/>
            </a:pPr>
            <a:r>
              <a:rPr lang="fi-FI" dirty="0"/>
              <a:t>Käyttäjä antaa syötteet ja valitsee haluamansa laskutoimituksen</a:t>
            </a:r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D01AFC6C-D676-4261-62A9-1525C077F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662" y="1409131"/>
            <a:ext cx="5988667" cy="4039737"/>
          </a:xfrm>
          <a:prstGeom prst="rect">
            <a:avLst/>
          </a:prstGeom>
        </p:spPr>
      </p:pic>
      <p:sp>
        <p:nvSpPr>
          <p:cNvPr id="7" name="Tekstiruutu 6">
            <a:extLst>
              <a:ext uri="{FF2B5EF4-FFF2-40B4-BE49-F238E27FC236}">
                <a16:creationId xmlns:a16="http://schemas.microsoft.com/office/drawing/2014/main" id="{0D453F8A-F05C-5AF3-6CAF-FE2E3B050B12}"/>
              </a:ext>
            </a:extLst>
          </p:cNvPr>
          <p:cNvSpPr txBox="1"/>
          <p:nvPr/>
        </p:nvSpPr>
        <p:spPr>
          <a:xfrm>
            <a:off x="6096000" y="5677469"/>
            <a:ext cx="411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Kuva sovelluksesta; 1 + 1 = 2</a:t>
            </a:r>
          </a:p>
        </p:txBody>
      </p:sp>
    </p:spTree>
    <p:extLst>
      <p:ext uri="{BB962C8B-B14F-4D97-AF65-F5344CB8AC3E}">
        <p14:creationId xmlns:p14="http://schemas.microsoft.com/office/powerpoint/2010/main" val="2811930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30584BB0-C37C-B7C2-F30E-200A195AF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46000" y="1279371"/>
            <a:ext cx="3322510" cy="424797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Koodissa on huomioitu virheelliset syötteet, kuten kirjaimet tai erikoismerkit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Tällöin tulos on ”Virhe!”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dirty="0"/>
              <a:t>Nollalla jakamista ei kuitenkaan ole huomioitu: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/>
              <a:t>JavaScript jostain syystä antaa tällöin automaattisesti tulokseksi ”(±) </a:t>
            </a:r>
            <a:r>
              <a:rPr lang="fi-FI" dirty="0" err="1"/>
              <a:t>Infinity</a:t>
            </a:r>
            <a:r>
              <a:rPr lang="fi-FI" dirty="0"/>
              <a:t>”, joka näin matemaatikkona vaivaa kyllä…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dirty="0"/>
              <a:t>Testin odottama tulos: ”Virhe!”</a:t>
            </a:r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8171435C-4749-02EA-0B60-691E9ACB7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296" y="211699"/>
            <a:ext cx="4287632" cy="3035065"/>
          </a:xfrm>
          <a:prstGeom prst="rect">
            <a:avLst/>
          </a:prstGeom>
        </p:spPr>
      </p:pic>
      <p:pic>
        <p:nvPicPr>
          <p:cNvPr id="8" name="Kuva 7">
            <a:extLst>
              <a:ext uri="{FF2B5EF4-FFF2-40B4-BE49-F238E27FC236}">
                <a16:creationId xmlns:a16="http://schemas.microsoft.com/office/drawing/2014/main" id="{EF21A98F-511C-9285-01FC-844B7BA70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296" y="3522525"/>
            <a:ext cx="4287632" cy="306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3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5E6818E-4CDE-7783-950C-702402FC3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067" y="459223"/>
            <a:ext cx="9164725" cy="1033670"/>
          </a:xfrm>
        </p:spPr>
        <p:txBody>
          <a:bodyPr/>
          <a:lstStyle/>
          <a:p>
            <a:r>
              <a:rPr lang="fi-FI" dirty="0"/>
              <a:t>Testien kirjoittaminen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5B124DB9-FDC9-2AE9-2D01-D1C011465B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i-FI" dirty="0"/>
              <a:t>Oheisessa testissä testataan 1 + 1 = 2</a:t>
            </a:r>
          </a:p>
          <a:p>
            <a:r>
              <a:rPr lang="fi-FI" dirty="0"/>
              <a:t>Valitsijoiden (</a:t>
            </a:r>
            <a:r>
              <a:rPr lang="fi-FI" dirty="0" err="1"/>
              <a:t>locator</a:t>
            </a:r>
            <a:r>
              <a:rPr lang="fi-FI" dirty="0"/>
              <a:t>) kirjoittaminen itse voi olla vaikeaa, ja tätäkin varten minun täytyi muokata html-koodia löytääkseni Tulos-kenttä</a:t>
            </a:r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03B29717-6227-7747-6E08-2F7E10BCD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15" y="1937208"/>
            <a:ext cx="4439270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67889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Limelight">
      <a:dk1>
        <a:sysClr val="windowText" lastClr="000000"/>
      </a:dk1>
      <a:lt1>
        <a:sysClr val="window" lastClr="FFFFFF"/>
      </a:lt1>
      <a:dk2>
        <a:srgbClr val="23353B"/>
      </a:dk2>
      <a:lt2>
        <a:srgbClr val="E0DDD8"/>
      </a:lt2>
      <a:accent1>
        <a:srgbClr val="90A208"/>
      </a:accent1>
      <a:accent2>
        <a:srgbClr val="6A8755"/>
      </a:accent2>
      <a:accent3>
        <a:srgbClr val="49716B"/>
      </a:accent3>
      <a:accent4>
        <a:srgbClr val="A16F7C"/>
      </a:accent4>
      <a:accent5>
        <a:srgbClr val="B16455"/>
      </a:accent5>
      <a:accent6>
        <a:srgbClr val="E08350"/>
      </a:accent6>
      <a:hlink>
        <a:srgbClr val="5F864B"/>
      </a:hlink>
      <a:folHlink>
        <a:srgbClr val="3F877D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466</Words>
  <Application>Microsoft Office PowerPoint</Application>
  <PresentationFormat>Laajakuva</PresentationFormat>
  <Paragraphs>69</Paragraphs>
  <Slides>15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15</vt:i4>
      </vt:variant>
    </vt:vector>
  </HeadingPairs>
  <TitlesOfParts>
    <vt:vector size="19" baseType="lpstr">
      <vt:lpstr>Arial</vt:lpstr>
      <vt:lpstr>Trade Gothic Next Cond</vt:lpstr>
      <vt:lpstr>Trade Gothic Next Light</vt:lpstr>
      <vt:lpstr>LimelightVTI</vt:lpstr>
      <vt:lpstr>Playwright</vt:lpstr>
      <vt:lpstr>PLAYWRIGHT</vt:lpstr>
      <vt:lpstr>Tietoja</vt:lpstr>
      <vt:lpstr>Asennus</vt:lpstr>
      <vt:lpstr>Webserver - localhost</vt:lpstr>
      <vt:lpstr>Graafinen näkymä</vt:lpstr>
      <vt:lpstr>Testattava sovellus</vt:lpstr>
      <vt:lpstr>PowerPoint-esitys</vt:lpstr>
      <vt:lpstr>Testien kirjoittaminen</vt:lpstr>
      <vt:lpstr>PowerPoint-esitys</vt:lpstr>
      <vt:lpstr>Codegen – testien nauhoittaminen</vt:lpstr>
      <vt:lpstr>PowerPoint-esitys</vt:lpstr>
      <vt:lpstr>Testiraportti</vt:lpstr>
      <vt:lpstr>Arviointi</vt:lpstr>
      <vt:lpstr>Lähteitä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Tero Asilainen</dc:creator>
  <cp:lastModifiedBy>Tero Asilainen</cp:lastModifiedBy>
  <cp:revision>5</cp:revision>
  <dcterms:created xsi:type="dcterms:W3CDTF">2025-07-24T06:22:37Z</dcterms:created>
  <dcterms:modified xsi:type="dcterms:W3CDTF">2025-07-30T15:20:15Z</dcterms:modified>
</cp:coreProperties>
</file>