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A9A6D"/>
    <a:srgbClr val="FFD961"/>
    <a:srgbClr val="937354"/>
    <a:srgbClr val="EACD99"/>
    <a:srgbClr val="996633"/>
    <a:srgbClr val="6A310A"/>
    <a:srgbClr val="5C2A08"/>
    <a:srgbClr val="4D23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224064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383475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64894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85332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379216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6A35D14-D256-4417-8015-709341E96557}" type="datetimeFigureOut">
              <a:rPr lang="en-US" smtClean="0"/>
              <a:t>6/21/2023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316295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6A35D14-D256-4417-8015-709341E96557}" type="datetimeFigureOut">
              <a:rPr lang="en-US" smtClean="0"/>
              <a:t>6/21/2023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429296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46A35D14-D256-4417-8015-709341E96557}" type="datetimeFigureOut">
              <a:rPr lang="en-US" smtClean="0"/>
              <a:t>6/21/2023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2896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A35D14-D256-4417-8015-709341E96557}" type="datetimeFigureOut">
              <a:rPr lang="en-US" smtClean="0"/>
              <a:t>6/21/2023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371550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6A35D14-D256-4417-8015-709341E96557}" type="datetimeFigureOut">
              <a:rPr lang="en-US" smtClean="0"/>
              <a:t>6/21/2023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33763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6A35D14-D256-4417-8015-709341E96557}" type="datetimeFigureOut">
              <a:rPr lang="en-US" smtClean="0"/>
              <a:t>6/21/2023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356F05-922E-41FE-B538-4E72EC688D0C}" type="slidenum">
              <a:rPr lang="en-US" smtClean="0"/>
              <a:t>‹N°›</a:t>
            </a:fld>
            <a:endParaRPr lang="en-US"/>
          </a:p>
        </p:txBody>
      </p:sp>
    </p:spTree>
    <p:extLst>
      <p:ext uri="{BB962C8B-B14F-4D97-AF65-F5344CB8AC3E}">
        <p14:creationId xmlns:p14="http://schemas.microsoft.com/office/powerpoint/2010/main" val="172327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35D14-D256-4417-8015-709341E96557}" type="datetimeFigureOut">
              <a:rPr lang="en-US" smtClean="0"/>
              <a:t>6/21/2023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56F05-922E-41FE-B538-4E72EC688D0C}" type="slidenum">
              <a:rPr lang="en-US" smtClean="0"/>
              <a:t>‹N°›</a:t>
            </a:fld>
            <a:endParaRPr lang="en-US"/>
          </a:p>
        </p:txBody>
      </p:sp>
    </p:spTree>
    <p:extLst>
      <p:ext uri="{BB962C8B-B14F-4D97-AF65-F5344CB8AC3E}">
        <p14:creationId xmlns:p14="http://schemas.microsoft.com/office/powerpoint/2010/main" val="862563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au 7"/>
          <p:cNvGraphicFramePr>
            <a:graphicFrameLocks noGrp="1"/>
          </p:cNvGraphicFramePr>
          <p:nvPr>
            <p:extLst>
              <p:ext uri="{D42A27DB-BD31-4B8C-83A1-F6EECF244321}">
                <p14:modId xmlns:p14="http://schemas.microsoft.com/office/powerpoint/2010/main" val="122704330"/>
              </p:ext>
            </p:extLst>
          </p:nvPr>
        </p:nvGraphicFramePr>
        <p:xfrm>
          <a:off x="0" y="0"/>
          <a:ext cx="12209929" cy="6844553"/>
        </p:xfrm>
        <a:graphic>
          <a:graphicData uri="http://schemas.openxmlformats.org/drawingml/2006/table">
            <a:tbl>
              <a:tblPr/>
              <a:tblGrid>
                <a:gridCol w="12209929">
                  <a:extLst>
                    <a:ext uri="{9D8B030D-6E8A-4147-A177-3AD203B41FA5}">
                      <a16:colId xmlns:a16="http://schemas.microsoft.com/office/drawing/2014/main" val="3281155599"/>
                    </a:ext>
                  </a:extLst>
                </a:gridCol>
              </a:tblGrid>
              <a:tr h="6844553">
                <a:tc>
                  <a:txBody>
                    <a:bodyPr/>
                    <a:lstStyle/>
                    <a:p>
                      <a:endParaRPr lang="en-US"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3075770642"/>
                  </a:ext>
                </a:extLst>
              </a:tr>
            </a:tbl>
          </a:graphicData>
        </a:graphic>
      </p:graphicFrame>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987553" cy="6844553"/>
          </a:xfrm>
          <a:prstGeom prst="rect">
            <a:avLst/>
          </a:prstGeom>
        </p:spPr>
      </p:pic>
      <p:sp>
        <p:nvSpPr>
          <p:cNvPr id="9" name="Rectangle 8"/>
          <p:cNvSpPr/>
          <p:nvPr/>
        </p:nvSpPr>
        <p:spPr>
          <a:xfrm>
            <a:off x="7987554" y="0"/>
            <a:ext cx="4204446" cy="68445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10300448" y="1896035"/>
            <a:ext cx="1918446" cy="11026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dirty="0" smtClean="0"/>
              <a:t>LuxuryCoffin</a:t>
            </a:r>
            <a:endParaRPr lang="en-US" sz="2000" dirty="0"/>
          </a:p>
        </p:txBody>
      </p:sp>
      <p:sp>
        <p:nvSpPr>
          <p:cNvPr id="12" name="Rectangle 11"/>
          <p:cNvSpPr/>
          <p:nvPr/>
        </p:nvSpPr>
        <p:spPr>
          <a:xfrm>
            <a:off x="9556376" y="2729753"/>
            <a:ext cx="2662518" cy="1586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4000" dirty="0" smtClean="0"/>
              <a:t>      Charte</a:t>
            </a:r>
          </a:p>
          <a:p>
            <a:pPr algn="ctr"/>
            <a:r>
              <a:rPr lang="fr-FR" sz="4000" dirty="0" smtClean="0"/>
              <a:t>graphique</a:t>
            </a:r>
            <a:endParaRPr lang="en-US" sz="4000" dirty="0"/>
          </a:p>
        </p:txBody>
      </p:sp>
      <p:sp>
        <p:nvSpPr>
          <p:cNvPr id="13" name="Rectangle 12"/>
          <p:cNvSpPr/>
          <p:nvPr/>
        </p:nvSpPr>
        <p:spPr>
          <a:xfrm>
            <a:off x="10878670" y="4477869"/>
            <a:ext cx="1322293"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2023</a:t>
            </a:r>
            <a:endParaRPr lang="en-US" dirty="0"/>
          </a:p>
        </p:txBody>
      </p:sp>
      <p:graphicFrame>
        <p:nvGraphicFramePr>
          <p:cNvPr id="2" name="Tableau 1"/>
          <p:cNvGraphicFramePr>
            <a:graphicFrameLocks noGrp="1"/>
          </p:cNvGraphicFramePr>
          <p:nvPr>
            <p:extLst>
              <p:ext uri="{D42A27DB-BD31-4B8C-83A1-F6EECF244321}">
                <p14:modId xmlns:p14="http://schemas.microsoft.com/office/powerpoint/2010/main" val="62840231"/>
              </p:ext>
            </p:extLst>
          </p:nvPr>
        </p:nvGraphicFramePr>
        <p:xfrm>
          <a:off x="-39189" y="-39189"/>
          <a:ext cx="12258083" cy="6883741"/>
        </p:xfrm>
        <a:graphic>
          <a:graphicData uri="http://schemas.openxmlformats.org/drawingml/2006/table">
            <a:tbl>
              <a:tblPr/>
              <a:tblGrid>
                <a:gridCol w="12258083">
                  <a:extLst>
                    <a:ext uri="{9D8B030D-6E8A-4147-A177-3AD203B41FA5}">
                      <a16:colId xmlns:a16="http://schemas.microsoft.com/office/drawing/2014/main" val="1830647624"/>
                    </a:ext>
                  </a:extLst>
                </a:gridCol>
              </a:tblGrid>
              <a:tr h="6883741">
                <a:tc>
                  <a:txBody>
                    <a:bodyPr/>
                    <a:lstStyle/>
                    <a:p>
                      <a:endParaRPr lang="en-US" dirty="0"/>
                    </a:p>
                  </a:txBody>
                  <a:tcPr>
                    <a:lnL w="76200" cmpd="sng">
                      <a:solidFill>
                        <a:srgbClr val="FFC000"/>
                      </a:solidFill>
                      <a:prstDash val="solid"/>
                    </a:lnL>
                    <a:lnR w="76200" cmpd="sng">
                      <a:solidFill>
                        <a:srgbClr val="FFC000"/>
                      </a:solidFill>
                      <a:prstDash val="solid"/>
                    </a:lnR>
                    <a:lnT w="76200" cmpd="sng">
                      <a:solidFill>
                        <a:srgbClr val="FFC000"/>
                      </a:solidFill>
                      <a:prstDash val="solid"/>
                    </a:lnT>
                    <a:lnB w="76200" cmpd="sng">
                      <a:solidFill>
                        <a:srgbClr val="FFC000"/>
                      </a:solidFill>
                      <a:prstDash val="solid"/>
                    </a:lnB>
                  </a:tcPr>
                </a:tc>
                <a:extLst>
                  <a:ext uri="{0D108BD9-81ED-4DB2-BD59-A6C34878D82A}">
                    <a16:rowId xmlns:a16="http://schemas.microsoft.com/office/drawing/2014/main" val="234093109"/>
                  </a:ext>
                </a:extLst>
              </a:tr>
            </a:tbl>
          </a:graphicData>
        </a:graphic>
      </p:graphicFrame>
    </p:spTree>
    <p:extLst>
      <p:ext uri="{BB962C8B-B14F-4D97-AF65-F5344CB8AC3E}">
        <p14:creationId xmlns:p14="http://schemas.microsoft.com/office/powerpoint/2010/main" val="3400638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135486882"/>
              </p:ext>
            </p:extLst>
          </p:nvPr>
        </p:nvGraphicFramePr>
        <p:xfrm>
          <a:off x="0" y="26894"/>
          <a:ext cx="12196482" cy="6817659"/>
        </p:xfrm>
        <a:graphic>
          <a:graphicData uri="http://schemas.openxmlformats.org/drawingml/2006/table">
            <a:tbl>
              <a:tblPr/>
              <a:tblGrid>
                <a:gridCol w="12196482">
                  <a:extLst>
                    <a:ext uri="{9D8B030D-6E8A-4147-A177-3AD203B41FA5}">
                      <a16:colId xmlns:a16="http://schemas.microsoft.com/office/drawing/2014/main" val="2314916628"/>
                    </a:ext>
                  </a:extLst>
                </a:gridCol>
              </a:tblGrid>
              <a:tr h="6817659">
                <a:tc>
                  <a:txBody>
                    <a:bodyPr/>
                    <a:lstStyle/>
                    <a:p>
                      <a:endParaRPr lang="en-US"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1302452278"/>
                  </a:ext>
                </a:extLst>
              </a:tr>
            </a:tbl>
          </a:graphicData>
        </a:graphic>
      </p:graphicFrame>
      <p:sp>
        <p:nvSpPr>
          <p:cNvPr id="6" name="Rectangle 5"/>
          <p:cNvSpPr/>
          <p:nvPr/>
        </p:nvSpPr>
        <p:spPr>
          <a:xfrm>
            <a:off x="0" y="0"/>
            <a:ext cx="12192000" cy="1519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47164" y="365125"/>
            <a:ext cx="10506635" cy="1325563"/>
          </a:xfrm>
        </p:spPr>
        <p:txBody>
          <a:bodyPr/>
          <a:lstStyle/>
          <a:p>
            <a:r>
              <a:rPr lang="fr-FR" dirty="0" smtClean="0">
                <a:solidFill>
                  <a:schemeClr val="bg1"/>
                </a:solidFill>
                <a:latin typeface="Bodoni MT" panose="02070603080606020203" pitchFamily="18" charset="0"/>
              </a:rPr>
              <a:t>Présentation de l’entreprise</a:t>
            </a:r>
            <a:endParaRPr lang="en-US" dirty="0">
              <a:solidFill>
                <a:schemeClr val="bg1"/>
              </a:solidFill>
              <a:latin typeface="Bodoni MT" panose="02070603080606020203" pitchFamily="18" charset="0"/>
            </a:endParaRPr>
          </a:p>
        </p:txBody>
      </p:sp>
      <p:sp>
        <p:nvSpPr>
          <p:cNvPr id="3" name="Espace réservé du contenu 2"/>
          <p:cNvSpPr>
            <a:spLocks noGrp="1"/>
          </p:cNvSpPr>
          <p:nvPr>
            <p:ph idx="1"/>
          </p:nvPr>
        </p:nvSpPr>
        <p:spPr>
          <a:xfrm>
            <a:off x="847164" y="1825625"/>
            <a:ext cx="10506635" cy="4938246"/>
          </a:xfrm>
        </p:spPr>
        <p:txBody>
          <a:bodyPr>
            <a:normAutofit fontScale="92500" lnSpcReduction="10000"/>
          </a:bodyPr>
          <a:lstStyle/>
          <a:p>
            <a:pPr marL="0" indent="0">
              <a:buNone/>
            </a:pPr>
            <a:r>
              <a:rPr lang="fr-FR" dirty="0" smtClean="0">
                <a:latin typeface="Arial" panose="020B0604020202020204" pitchFamily="34" charset="0"/>
                <a:cs typeface="Arial" panose="020B0604020202020204" pitchFamily="34" charset="0"/>
              </a:rPr>
              <a:t>Nous sommes une entreprise spécialisée dans la commercialisation de cercueils de qualité supérieur, dédiée à fournir des solutions professionnels et dignes pour accompagner les familles dans ces moments difficiles. Nous proposons une large gamme de cercueils de qualités supérieur adaptés à différents styles, préférences et budgets.</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Notre engagement envers l’excellence, notre attention aux détails et notre soutien chaleureux font de nous le choix de confiance pour assurer une dernière demeure digne et respectueuse. Nous sommes là pour écouter conseiller et accompagner les familles à chaque étapes, en veillant à ce qu’elles se sentent soutenues et entourées dans ces moments difficiles. Nous serions honorés de pouvoir vous aider à traverser cette période et à rendre hommage à votre être chers avec respect et compassion.</a:t>
            </a:r>
            <a:endParaRPr lang="en-US" dirty="0">
              <a:latin typeface="Arial" panose="020B0604020202020204" pitchFamily="34" charset="0"/>
              <a:cs typeface="Arial" panose="020B0604020202020204" pitchFamily="34"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237528530"/>
              </p:ext>
            </p:extLst>
          </p:nvPr>
        </p:nvGraphicFramePr>
        <p:xfrm>
          <a:off x="-1" y="26126"/>
          <a:ext cx="12192001" cy="6818427"/>
        </p:xfrm>
        <a:graphic>
          <a:graphicData uri="http://schemas.openxmlformats.org/drawingml/2006/table">
            <a:tbl>
              <a:tblPr/>
              <a:tblGrid>
                <a:gridCol w="12192001">
                  <a:extLst>
                    <a:ext uri="{9D8B030D-6E8A-4147-A177-3AD203B41FA5}">
                      <a16:colId xmlns:a16="http://schemas.microsoft.com/office/drawing/2014/main" val="2854169189"/>
                    </a:ext>
                  </a:extLst>
                </a:gridCol>
              </a:tblGrid>
              <a:tr h="6818427">
                <a:tc>
                  <a:txBody>
                    <a:bodyPr/>
                    <a:lstStyle/>
                    <a:p>
                      <a:endParaRPr lang="en-US" dirty="0"/>
                    </a:p>
                  </a:txBody>
                  <a:tcPr>
                    <a:lnL w="76200" cmpd="sng">
                      <a:solidFill>
                        <a:srgbClr val="FFC000"/>
                      </a:solidFill>
                      <a:prstDash val="solid"/>
                    </a:lnL>
                    <a:lnR w="76200" cmpd="sng">
                      <a:solidFill>
                        <a:srgbClr val="FFC000"/>
                      </a:solidFill>
                      <a:prstDash val="solid"/>
                    </a:lnR>
                    <a:lnT w="76200" cmpd="sng">
                      <a:solidFill>
                        <a:srgbClr val="FFC000"/>
                      </a:solidFill>
                      <a:prstDash val="solid"/>
                    </a:lnT>
                    <a:lnB w="76200" cmpd="sng">
                      <a:solidFill>
                        <a:srgbClr val="FFC000"/>
                      </a:solidFill>
                      <a:prstDash val="solid"/>
                    </a:lnB>
                  </a:tcPr>
                </a:tc>
                <a:extLst>
                  <a:ext uri="{0D108BD9-81ED-4DB2-BD59-A6C34878D82A}">
                    <a16:rowId xmlns:a16="http://schemas.microsoft.com/office/drawing/2014/main" val="586534269"/>
                  </a:ext>
                </a:extLst>
              </a:tr>
            </a:tbl>
          </a:graphicData>
        </a:graphic>
      </p:graphicFrame>
    </p:spTree>
    <p:extLst>
      <p:ext uri="{BB962C8B-B14F-4D97-AF65-F5344CB8AC3E}">
        <p14:creationId xmlns:p14="http://schemas.microsoft.com/office/powerpoint/2010/main" val="28789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587271567"/>
              </p:ext>
            </p:extLst>
          </p:nvPr>
        </p:nvGraphicFramePr>
        <p:xfrm>
          <a:off x="0" y="1"/>
          <a:ext cx="12187646" cy="6858000"/>
        </p:xfrm>
        <a:graphic>
          <a:graphicData uri="http://schemas.openxmlformats.org/drawingml/2006/table">
            <a:tbl>
              <a:tblPr/>
              <a:tblGrid>
                <a:gridCol w="12187646">
                  <a:extLst>
                    <a:ext uri="{9D8B030D-6E8A-4147-A177-3AD203B41FA5}">
                      <a16:colId xmlns:a16="http://schemas.microsoft.com/office/drawing/2014/main" val="1873497247"/>
                    </a:ext>
                  </a:extLst>
                </a:gridCol>
              </a:tblGrid>
              <a:tr h="6858000">
                <a:tc>
                  <a:txBody>
                    <a:bodyPr/>
                    <a:lstStyle/>
                    <a:p>
                      <a:endParaRPr lang="en-US" dirty="0"/>
                    </a:p>
                  </a:txBody>
                  <a:tcPr>
                    <a:lnL w="76200" cmpd="sng">
                      <a:solidFill>
                        <a:srgbClr val="FFC000"/>
                      </a:solidFill>
                      <a:prstDash val="solid"/>
                    </a:lnL>
                    <a:lnR w="76200" cmpd="sng">
                      <a:solidFill>
                        <a:srgbClr val="FFC000"/>
                      </a:solidFill>
                      <a:prstDash val="solid"/>
                    </a:lnR>
                    <a:lnT w="76200" cmpd="sng">
                      <a:solidFill>
                        <a:srgbClr val="FFC000"/>
                      </a:solidFill>
                      <a:prstDash val="solid"/>
                    </a:lnT>
                    <a:lnB w="76200" cmpd="sng">
                      <a:solidFill>
                        <a:srgbClr val="FFC000"/>
                      </a:solidFill>
                      <a:prstDash val="solid"/>
                    </a:lnB>
                  </a:tcPr>
                </a:tc>
                <a:extLst>
                  <a:ext uri="{0D108BD9-81ED-4DB2-BD59-A6C34878D82A}">
                    <a16:rowId xmlns:a16="http://schemas.microsoft.com/office/drawing/2014/main" val="3294330163"/>
                  </a:ext>
                </a:extLst>
              </a:tr>
            </a:tbl>
          </a:graphicData>
        </a:graphic>
      </p:graphicFrame>
      <p:sp>
        <p:nvSpPr>
          <p:cNvPr id="3" name="Espace réservé du contenu 2"/>
          <p:cNvSpPr>
            <a:spLocks noGrp="1"/>
          </p:cNvSpPr>
          <p:nvPr>
            <p:ph sz="half" idx="1"/>
          </p:nvPr>
        </p:nvSpPr>
        <p:spPr>
          <a:xfrm>
            <a:off x="165847" y="578224"/>
            <a:ext cx="4083424" cy="5719763"/>
          </a:xfrm>
        </p:spPr>
        <p:txBody>
          <a:bodyPr>
            <a:normAutofit/>
          </a:bodyPr>
          <a:lstStyle/>
          <a:p>
            <a:pPr marL="0" indent="0">
              <a:buNone/>
            </a:pPr>
            <a:r>
              <a:rPr lang="fr-FR" sz="4000" b="1" dirty="0" smtClean="0">
                <a:latin typeface="Bodoni MT" panose="02070603080606020203" pitchFamily="18" charset="0"/>
                <a:cs typeface="Arial" panose="020B0604020202020204" pitchFamily="34" charset="0"/>
              </a:rPr>
              <a:t>Couleurs</a:t>
            </a:r>
            <a:endParaRPr lang="fr-FR" sz="4000" b="1" dirty="0">
              <a:latin typeface="Bodoni MT" panose="02070603080606020203" pitchFamily="18" charset="0"/>
              <a:cs typeface="Arial" panose="020B0604020202020204" pitchFamily="34" charset="0"/>
            </a:endParaRPr>
          </a:p>
          <a:p>
            <a:pPr marL="0" indent="0">
              <a:buNone/>
            </a:pPr>
            <a:endParaRPr lang="fr-FR" sz="4000" dirty="0">
              <a:latin typeface="Arial" panose="020B0604020202020204" pitchFamily="34" charset="0"/>
              <a:cs typeface="Arial" panose="020B0604020202020204" pitchFamily="34" charset="0"/>
            </a:endParaRPr>
          </a:p>
          <a:p>
            <a:pPr marL="0" indent="0">
              <a:buNone/>
            </a:pPr>
            <a:r>
              <a:rPr lang="fr-FR" sz="2400" dirty="0" smtClean="0">
                <a:latin typeface="Arial" panose="020B0604020202020204" pitchFamily="34" charset="0"/>
                <a:cs typeface="Arial" panose="020B0604020202020204" pitchFamily="34" charset="0"/>
              </a:rPr>
              <a:t>Couleurs principales: </a:t>
            </a:r>
            <a:r>
              <a:rPr lang="fr-FR" sz="2000" dirty="0" smtClean="0">
                <a:solidFill>
                  <a:srgbClr val="1F1C1E"/>
                </a:solidFill>
                <a:latin typeface="Arial" panose="020B0604020202020204" pitchFamily="34" charset="0"/>
                <a:cs typeface="Arial" panose="020B0604020202020204" pitchFamily="34" charset="0"/>
              </a:rPr>
              <a:t>Pour les couleurs principales nous </a:t>
            </a:r>
            <a:r>
              <a:rPr lang="fr-FR" sz="2000" dirty="0" smtClean="0">
                <a:solidFill>
                  <a:srgbClr val="1F1C1E"/>
                </a:solidFill>
                <a:latin typeface="Arial" panose="020B0604020202020204" pitchFamily="34" charset="0"/>
                <a:cs typeface="Arial" panose="020B0604020202020204" pitchFamily="34" charset="0"/>
              </a:rPr>
              <a:t>allons prendre </a:t>
            </a:r>
            <a:r>
              <a:rPr lang="fr-FR" sz="2000" dirty="0" smtClean="0">
                <a:solidFill>
                  <a:srgbClr val="1F1C1E"/>
                </a:solidFill>
                <a:latin typeface="Arial" panose="020B0604020202020204" pitchFamily="34" charset="0"/>
                <a:cs typeface="Arial" panose="020B0604020202020204" pitchFamily="34" charset="0"/>
              </a:rPr>
              <a:t>les couleurs </a:t>
            </a:r>
            <a:r>
              <a:rPr lang="fr-FR" sz="2000" dirty="0" smtClean="0">
                <a:solidFill>
                  <a:srgbClr val="1F1C1E"/>
                </a:solidFill>
                <a:latin typeface="Arial" panose="020B0604020202020204" pitchFamily="34" charset="0"/>
                <a:cs typeface="Arial" panose="020B0604020202020204" pitchFamily="34" charset="0"/>
              </a:rPr>
              <a:t>noire, blanche et dorée.</a:t>
            </a:r>
            <a:endParaRPr lang="fr-FR" sz="2400" dirty="0">
              <a:latin typeface="Arial" panose="020B0604020202020204" pitchFamily="34" charset="0"/>
              <a:cs typeface="Arial" panose="020B0604020202020204" pitchFamily="34" charset="0"/>
            </a:endParaRPr>
          </a:p>
        </p:txBody>
      </p:sp>
      <p:sp>
        <p:nvSpPr>
          <p:cNvPr id="5" name="Rectangle 4"/>
          <p:cNvSpPr/>
          <p:nvPr/>
        </p:nvSpPr>
        <p:spPr>
          <a:xfrm>
            <a:off x="4415118" y="1235640"/>
            <a:ext cx="1487733" cy="2202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000" dirty="0" smtClean="0">
                <a:solidFill>
                  <a:schemeClr val="bg1"/>
                </a:solidFill>
              </a:rPr>
              <a:t>NOIR</a:t>
            </a:r>
            <a:endParaRPr lang="fr-FR" sz="2000" dirty="0">
              <a:solidFill>
                <a:schemeClr val="bg1"/>
              </a:solidFill>
            </a:endParaRPr>
          </a:p>
          <a:p>
            <a:pPr algn="ctr"/>
            <a:r>
              <a:rPr lang="fr-FR" sz="2000" dirty="0">
                <a:solidFill>
                  <a:schemeClr val="bg1"/>
                </a:solidFill>
              </a:rPr>
              <a:t>#000000</a:t>
            </a:r>
          </a:p>
          <a:p>
            <a:pPr algn="ctr"/>
            <a:r>
              <a:rPr lang="fr-FR" sz="2000" dirty="0">
                <a:solidFill>
                  <a:schemeClr val="bg1"/>
                </a:solidFill>
              </a:rPr>
              <a:t>rgb(0, 0, </a:t>
            </a:r>
            <a:r>
              <a:rPr lang="fr-FR" sz="2000" dirty="0" smtClean="0">
                <a:solidFill>
                  <a:schemeClr val="bg1"/>
                </a:solidFill>
              </a:rPr>
              <a:t>0)</a:t>
            </a:r>
            <a:endParaRPr lang="en-US" sz="2000" dirty="0"/>
          </a:p>
        </p:txBody>
      </p:sp>
      <p:sp>
        <p:nvSpPr>
          <p:cNvPr id="6" name="Rectangle 5"/>
          <p:cNvSpPr/>
          <p:nvPr/>
        </p:nvSpPr>
        <p:spPr>
          <a:xfrm>
            <a:off x="6433399" y="1226536"/>
            <a:ext cx="1468582" cy="22024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BLANC</a:t>
            </a:r>
          </a:p>
          <a:p>
            <a:pPr algn="ctr"/>
            <a:r>
              <a:rPr lang="fr-FR" dirty="0" smtClean="0"/>
              <a:t>#FFFFFF</a:t>
            </a:r>
          </a:p>
          <a:p>
            <a:pPr algn="ctr"/>
            <a:r>
              <a:rPr lang="fr-FR" dirty="0" smtClean="0"/>
              <a:t>Rgb(255, 255, 255)</a:t>
            </a:r>
            <a:endParaRPr lang="en-US" dirty="0"/>
          </a:p>
        </p:txBody>
      </p:sp>
      <p:sp>
        <p:nvSpPr>
          <p:cNvPr id="4" name="Rectangle 3"/>
          <p:cNvSpPr/>
          <p:nvPr/>
        </p:nvSpPr>
        <p:spPr>
          <a:xfrm>
            <a:off x="6336416" y="3962397"/>
            <a:ext cx="1565565" cy="214745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smtClean="0"/>
              <a:t>Dorée</a:t>
            </a:r>
            <a:endParaRPr lang="fr-FR" dirty="0" smtClean="0"/>
          </a:p>
          <a:p>
            <a:pPr algn="ctr"/>
            <a:r>
              <a:rPr lang="fr-FR" dirty="0" smtClean="0"/>
              <a:t>#FFD700</a:t>
            </a:r>
          </a:p>
          <a:p>
            <a:pPr algn="ctr"/>
            <a:r>
              <a:rPr lang="fr-FR" dirty="0" err="1" smtClean="0"/>
              <a:t>Rgb</a:t>
            </a:r>
            <a:r>
              <a:rPr lang="fr-FR" dirty="0" smtClean="0"/>
              <a:t>(255, 215, 0)</a:t>
            </a:r>
            <a:endParaRPr lang="en-US" dirty="0"/>
          </a:p>
        </p:txBody>
      </p:sp>
      <p:sp>
        <p:nvSpPr>
          <p:cNvPr id="8" name="Rectangle 7"/>
          <p:cNvSpPr/>
          <p:nvPr/>
        </p:nvSpPr>
        <p:spPr>
          <a:xfrm>
            <a:off x="8432529" y="1235640"/>
            <a:ext cx="1523999" cy="2202465"/>
          </a:xfrm>
          <a:prstGeom prst="rect">
            <a:avLst/>
          </a:prstGeom>
          <a:solidFill>
            <a:srgbClr val="5C2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smtClean="0"/>
              <a:t>#573a24</a:t>
            </a:r>
            <a:endParaRPr lang="fr-FR" dirty="0"/>
          </a:p>
          <a:p>
            <a:pPr algn="ctr"/>
            <a:r>
              <a:rPr lang="fr-FR" dirty="0" smtClean="0"/>
              <a:t>RVB(200, 154, 87)</a:t>
            </a:r>
            <a:endParaRPr lang="en-US" dirty="0"/>
          </a:p>
        </p:txBody>
      </p:sp>
      <p:sp>
        <p:nvSpPr>
          <p:cNvPr id="9" name="Rectangle 8"/>
          <p:cNvSpPr/>
          <p:nvPr/>
        </p:nvSpPr>
        <p:spPr>
          <a:xfrm>
            <a:off x="1445559" y="3962397"/>
            <a:ext cx="1496291" cy="2147458"/>
          </a:xfrm>
          <a:prstGeom prst="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Brun terreux</a:t>
            </a:r>
            <a:endParaRPr lang="fr-FR" dirty="0"/>
          </a:p>
          <a:p>
            <a:pPr algn="ctr"/>
            <a:r>
              <a:rPr lang="fr-FR" dirty="0" smtClean="0"/>
              <a:t>#937354</a:t>
            </a:r>
            <a:endParaRPr lang="fr-FR" dirty="0"/>
          </a:p>
          <a:p>
            <a:pPr algn="ctr"/>
            <a:r>
              <a:rPr lang="fr-FR" dirty="0" smtClean="0"/>
              <a:t>RVB(147, 115</a:t>
            </a:r>
            <a:r>
              <a:rPr lang="fr-FR" dirty="0"/>
              <a:t>, </a:t>
            </a:r>
            <a:r>
              <a:rPr lang="fr-FR" dirty="0" smtClean="0"/>
              <a:t>84)</a:t>
            </a:r>
            <a:endParaRPr lang="en-US" dirty="0"/>
          </a:p>
        </p:txBody>
      </p:sp>
      <p:sp>
        <p:nvSpPr>
          <p:cNvPr id="10" name="Rectangle 9"/>
          <p:cNvSpPr/>
          <p:nvPr/>
        </p:nvSpPr>
        <p:spPr>
          <a:xfrm>
            <a:off x="4249271" y="3962398"/>
            <a:ext cx="1440872" cy="2147457"/>
          </a:xfrm>
          <a:prstGeom prst="rect">
            <a:avLst/>
          </a:prstGeom>
          <a:solidFill>
            <a:srgbClr val="FFD9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Jaune pâle</a:t>
            </a:r>
            <a:endParaRPr lang="fr-FR" dirty="0"/>
          </a:p>
          <a:p>
            <a:pPr algn="ctr"/>
            <a:r>
              <a:rPr lang="fr-FR" dirty="0" smtClean="0"/>
              <a:t>#ba9a6d</a:t>
            </a:r>
            <a:endParaRPr lang="fr-FR" dirty="0"/>
          </a:p>
          <a:p>
            <a:pPr algn="ctr"/>
            <a:r>
              <a:rPr lang="fr-FR" dirty="0" smtClean="0"/>
              <a:t>RVB(234, 205, 152)</a:t>
            </a:r>
            <a:endParaRPr lang="en-US" dirty="0"/>
          </a:p>
        </p:txBody>
      </p:sp>
      <p:sp>
        <p:nvSpPr>
          <p:cNvPr id="13" name="Rectangle 12"/>
          <p:cNvSpPr/>
          <p:nvPr/>
        </p:nvSpPr>
        <p:spPr>
          <a:xfrm>
            <a:off x="8432529" y="3962398"/>
            <a:ext cx="1496291" cy="2147457"/>
          </a:xfrm>
          <a:prstGeom prst="rect">
            <a:avLst/>
          </a:prstGeom>
          <a:solidFill>
            <a:srgbClr val="BA9A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Teinte de brune clair</a:t>
            </a:r>
            <a:endParaRPr lang="fr-FR" dirty="0"/>
          </a:p>
          <a:p>
            <a:pPr algn="ctr"/>
            <a:r>
              <a:rPr lang="fr-FR" dirty="0" smtClean="0"/>
              <a:t>#ba9a6b</a:t>
            </a:r>
            <a:endParaRPr lang="fr-FR" dirty="0"/>
          </a:p>
          <a:p>
            <a:pPr algn="ctr"/>
            <a:r>
              <a:rPr lang="fr-FR" dirty="0" smtClean="0"/>
              <a:t>RVB(186, 154, 109)</a:t>
            </a:r>
            <a:endParaRPr lang="en-US" dirty="0"/>
          </a:p>
        </p:txBody>
      </p:sp>
    </p:spTree>
    <p:extLst>
      <p:ext uri="{BB962C8B-B14F-4D97-AF65-F5344CB8AC3E}">
        <p14:creationId xmlns:p14="http://schemas.microsoft.com/office/powerpoint/2010/main" val="1833397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825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smtClean="0">
                <a:solidFill>
                  <a:schemeClr val="bg1"/>
                </a:solidFill>
              </a:rPr>
              <a:t>Signification des couleurs</a:t>
            </a:r>
            <a:endParaRPr lang="en-US" dirty="0">
              <a:solidFill>
                <a:schemeClr val="bg1"/>
              </a:solidFill>
            </a:endParaRPr>
          </a:p>
        </p:txBody>
      </p:sp>
      <p:sp>
        <p:nvSpPr>
          <p:cNvPr id="3" name="Espace réservé du contenu 2"/>
          <p:cNvSpPr>
            <a:spLocks noGrp="1"/>
          </p:cNvSpPr>
          <p:nvPr>
            <p:ph sz="half" idx="1"/>
          </p:nvPr>
        </p:nvSpPr>
        <p:spPr/>
        <p:txBody>
          <a:bodyPr/>
          <a:lstStyle/>
          <a:p>
            <a:r>
              <a:rPr lang="fr-FR" dirty="0" smtClean="0">
                <a:latin typeface="Arial" panose="020B0604020202020204" pitchFamily="34" charset="0"/>
                <a:cs typeface="Arial" panose="020B0604020202020204" pitchFamily="34" charset="0"/>
              </a:rPr>
              <a:t>Couleur Noire</a:t>
            </a:r>
          </a:p>
          <a:p>
            <a:pPr marL="0" indent="0">
              <a:buNone/>
            </a:pPr>
            <a:r>
              <a:rPr lang="fr-FR" dirty="0" smtClean="0">
                <a:latin typeface="Arial" panose="020B0604020202020204" pitchFamily="34" charset="0"/>
                <a:cs typeface="Arial" panose="020B0604020202020204" pitchFamily="34" charset="0"/>
              </a:rPr>
              <a:t>       </a:t>
            </a:r>
            <a:r>
              <a:rPr lang="fr-FR" sz="1800" dirty="0" smtClean="0">
                <a:latin typeface="Arial" panose="020B0604020202020204" pitchFamily="34" charset="0"/>
                <a:cs typeface="Arial" panose="020B0604020202020204" pitchFamily="34" charset="0"/>
              </a:rPr>
              <a:t>Le noir est souvent associé à la mort, au deuil et au mystère. Il peut être également évoquer l’autorité, la puissance, et l’élégance.</a:t>
            </a:r>
          </a:p>
          <a:p>
            <a:pPr marL="0" lvl="0" indent="0">
              <a:buNone/>
            </a:pPr>
            <a:r>
              <a:rPr lang="fr-FR" sz="1800" dirty="0" smtClean="0">
                <a:latin typeface="Arial" panose="020B0604020202020204" pitchFamily="34" charset="0"/>
                <a:cs typeface="Arial" panose="020B0604020202020204" pitchFamily="34" charset="0"/>
              </a:rPr>
              <a:t>   </a:t>
            </a:r>
            <a:endParaRPr lang="fr-FR" sz="1800" dirty="0">
              <a:solidFill>
                <a:prstClr val="black"/>
              </a:solidFill>
              <a:latin typeface="Arial" panose="020B0604020202020204" pitchFamily="34" charset="0"/>
              <a:cs typeface="Arial" panose="020B0604020202020204" pitchFamily="34" charset="0"/>
            </a:endParaRPr>
          </a:p>
          <a:p>
            <a:pPr lvl="0"/>
            <a:r>
              <a:rPr lang="fr-FR" sz="2400" dirty="0">
                <a:solidFill>
                  <a:prstClr val="black"/>
                </a:solidFill>
                <a:latin typeface="Arial" panose="020B0604020202020204" pitchFamily="34" charset="0"/>
                <a:cs typeface="Arial" panose="020B0604020202020204" pitchFamily="34" charset="0"/>
              </a:rPr>
              <a:t>Couleur Doré</a:t>
            </a:r>
          </a:p>
          <a:p>
            <a:pPr marL="0" lvl="0" indent="0">
              <a:buNone/>
            </a:pPr>
            <a:r>
              <a:rPr lang="fr-FR" sz="2400" dirty="0">
                <a:solidFill>
                  <a:prstClr val="black"/>
                </a:solidFill>
                <a:latin typeface="Arial" panose="020B0604020202020204" pitchFamily="34" charset="0"/>
                <a:cs typeface="Arial" panose="020B0604020202020204" pitchFamily="34" charset="0"/>
              </a:rPr>
              <a:t>        </a:t>
            </a:r>
            <a:r>
              <a:rPr lang="fr-FR" sz="1800" dirty="0" smtClean="0">
                <a:solidFill>
                  <a:prstClr val="black"/>
                </a:solidFill>
                <a:latin typeface="Arial" panose="020B0604020202020204" pitchFamily="34" charset="0"/>
                <a:cs typeface="Arial" panose="020B0604020202020204" pitchFamily="34" charset="0"/>
              </a:rPr>
              <a:t>Le Doré est souvent vu comme un symbole de richesse, mais aussi de spiritualité plus profond.</a:t>
            </a:r>
            <a:endParaRPr lang="en-US" dirty="0">
              <a:latin typeface="Arial" panose="020B0604020202020204" pitchFamily="34" charset="0"/>
              <a:cs typeface="Arial" panose="020B0604020202020204" pitchFamily="34" charset="0"/>
            </a:endParaRPr>
          </a:p>
        </p:txBody>
      </p:sp>
      <p:sp>
        <p:nvSpPr>
          <p:cNvPr id="4" name="Espace réservé du contenu 3"/>
          <p:cNvSpPr>
            <a:spLocks noGrp="1"/>
          </p:cNvSpPr>
          <p:nvPr>
            <p:ph sz="half" idx="2"/>
          </p:nvPr>
        </p:nvSpPr>
        <p:spPr/>
        <p:txBody>
          <a:bodyPr/>
          <a:lstStyle/>
          <a:p>
            <a:r>
              <a:rPr lang="fr-FR" dirty="0" smtClean="0">
                <a:latin typeface="Arial" panose="020B0604020202020204" pitchFamily="34" charset="0"/>
                <a:cs typeface="Arial" panose="020B0604020202020204" pitchFamily="34" charset="0"/>
              </a:rPr>
              <a:t>Couleur blanche</a:t>
            </a:r>
            <a:endParaRPr lang="en-US" dirty="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       </a:t>
            </a:r>
            <a:r>
              <a:rPr lang="fr-FR" sz="1800" dirty="0" smtClean="0">
                <a:latin typeface="Arial" panose="020B0604020202020204" pitchFamily="34" charset="0"/>
                <a:cs typeface="Arial" panose="020B0604020202020204" pitchFamily="34" charset="0"/>
              </a:rPr>
              <a:t>Le blanc est généralement associé à la pureté, à l’innocence et à la simplicité. Il peut </a:t>
            </a:r>
            <a:r>
              <a:rPr lang="fr-FR" sz="1800" dirty="0" smtClean="0">
                <a:latin typeface="Arial" panose="020B0604020202020204" pitchFamily="34" charset="0"/>
                <a:cs typeface="Arial" panose="020B0604020202020204" pitchFamily="34" charset="0"/>
              </a:rPr>
              <a:t>symboliser </a:t>
            </a:r>
            <a:r>
              <a:rPr lang="fr-FR" sz="1800" dirty="0" smtClean="0">
                <a:latin typeface="Arial" panose="020B0604020202020204" pitchFamily="34" charset="0"/>
                <a:cs typeface="Arial" panose="020B0604020202020204" pitchFamily="34" charset="0"/>
              </a:rPr>
              <a:t>la paix, la tranquillité et l’harmonie</a:t>
            </a:r>
            <a:r>
              <a:rPr lang="fr-FR" sz="1800"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Couleur </a:t>
            </a:r>
            <a:r>
              <a:rPr lang="fr-FR" dirty="0"/>
              <a:t>Jaune </a:t>
            </a:r>
            <a:r>
              <a:rPr lang="fr-FR" dirty="0" smtClean="0"/>
              <a:t>pâle</a:t>
            </a:r>
          </a:p>
          <a:p>
            <a:pPr marL="0" indent="0">
              <a:buNone/>
            </a:pPr>
            <a:r>
              <a:rPr lang="fr-FR" sz="1800" dirty="0"/>
              <a:t> </a:t>
            </a:r>
            <a:r>
              <a:rPr lang="fr-FR" sz="1800" dirty="0" smtClean="0"/>
              <a:t>              </a:t>
            </a:r>
            <a:r>
              <a:rPr lang="fr-FR" sz="1800" dirty="0" smtClean="0">
                <a:latin typeface="Arial" panose="020B0604020202020204" pitchFamily="34" charset="0"/>
                <a:cs typeface="Arial" panose="020B0604020202020204" pitchFamily="34" charset="0"/>
              </a:rPr>
              <a:t>Le </a:t>
            </a:r>
            <a:r>
              <a:rPr lang="fr-FR" sz="1800" dirty="0">
                <a:latin typeface="Arial" panose="020B0604020202020204" pitchFamily="34" charset="0"/>
                <a:cs typeface="Arial" panose="020B0604020202020204" pitchFamily="34" charset="0"/>
              </a:rPr>
              <a:t>Jaune </a:t>
            </a:r>
            <a:r>
              <a:rPr lang="fr-FR" sz="1800" dirty="0" smtClean="0">
                <a:latin typeface="Arial" panose="020B0604020202020204" pitchFamily="34" charset="0"/>
                <a:cs typeface="Arial" panose="020B0604020202020204" pitchFamily="34" charset="0"/>
              </a:rPr>
              <a:t>pâle évoque des sentiments de chaleur ,de richesse ou de rusticité.</a:t>
            </a:r>
          </a:p>
          <a:p>
            <a:r>
              <a:rPr lang="fr-FR" dirty="0" smtClean="0"/>
              <a:t>Couleur Brun terreux </a:t>
            </a:r>
          </a:p>
          <a:p>
            <a:pPr marL="0" indent="0">
              <a:buNone/>
            </a:pPr>
            <a:r>
              <a:rPr lang="fr-FR" sz="1800" dirty="0" smtClean="0"/>
              <a:t>            </a:t>
            </a:r>
            <a:r>
              <a:rPr lang="fr-FR" sz="1800" dirty="0" smtClean="0">
                <a:latin typeface="Arial" panose="020B0604020202020204" pitchFamily="34" charset="0"/>
                <a:cs typeface="Arial" panose="020B0604020202020204" pitchFamily="34" charset="0"/>
              </a:rPr>
              <a:t>    Le Brun terreux évoque la chaleur et la rusticité.</a:t>
            </a:r>
            <a:endParaRPr lang="fr-FR" sz="1800" dirty="0">
              <a:latin typeface="Arial" panose="020B0604020202020204" pitchFamily="34" charset="0"/>
              <a:cs typeface="Arial" panose="020B0604020202020204" pitchFamily="34" charset="0"/>
            </a:endParaRPr>
          </a:p>
          <a:p>
            <a:pPr marL="0" indent="0">
              <a:buNone/>
            </a:pPr>
            <a:endParaRPr lang="fr-FR" sz="1800" dirty="0"/>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15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2385558026"/>
              </p:ext>
            </p:extLst>
          </p:nvPr>
        </p:nvGraphicFramePr>
        <p:xfrm>
          <a:off x="0" y="0"/>
          <a:ext cx="12192000" cy="6858000"/>
        </p:xfrm>
        <a:graphic>
          <a:graphicData uri="http://schemas.openxmlformats.org/drawingml/2006/table">
            <a:tbl>
              <a:tblPr/>
              <a:tblGrid>
                <a:gridCol w="12192000">
                  <a:extLst>
                    <a:ext uri="{9D8B030D-6E8A-4147-A177-3AD203B41FA5}">
                      <a16:colId xmlns:a16="http://schemas.microsoft.com/office/drawing/2014/main" val="1786152315"/>
                    </a:ext>
                  </a:extLst>
                </a:gridCol>
              </a:tblGrid>
              <a:tr h="6858000">
                <a:tc>
                  <a:txBody>
                    <a:bodyPr/>
                    <a:lstStyle/>
                    <a:p>
                      <a:endParaRPr lang="en-US"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131202251"/>
                  </a:ext>
                </a:extLst>
              </a:tr>
            </a:tbl>
          </a:graphicData>
        </a:graphic>
      </p:graphicFrame>
      <p:sp>
        <p:nvSpPr>
          <p:cNvPr id="5" name="Rectangle 4"/>
          <p:cNvSpPr/>
          <p:nvPr/>
        </p:nvSpPr>
        <p:spPr>
          <a:xfrm>
            <a:off x="0" y="0"/>
            <a:ext cx="12192000" cy="155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 name="Titre 1"/>
          <p:cNvSpPr>
            <a:spLocks noGrp="1"/>
          </p:cNvSpPr>
          <p:nvPr>
            <p:ph type="title"/>
          </p:nvPr>
        </p:nvSpPr>
        <p:spPr/>
        <p:txBody>
          <a:bodyPr/>
          <a:lstStyle/>
          <a:p>
            <a:r>
              <a:rPr lang="fr-FR" dirty="0" smtClean="0">
                <a:solidFill>
                  <a:schemeClr val="bg1"/>
                </a:solidFill>
                <a:latin typeface="Bodoni MT" panose="02070603080606020203" pitchFamily="18" charset="0"/>
              </a:rPr>
              <a:t>Typographie</a:t>
            </a:r>
            <a:endParaRPr lang="en-US" dirty="0">
              <a:solidFill>
                <a:schemeClr val="bg1"/>
              </a:solidFill>
              <a:latin typeface="Bodoni MT" panose="02070603080606020203" pitchFamily="18" charset="0"/>
            </a:endParaRPr>
          </a:p>
        </p:txBody>
      </p:sp>
      <p:sp>
        <p:nvSpPr>
          <p:cNvPr id="3" name="Espace réservé du contenu 2"/>
          <p:cNvSpPr>
            <a:spLocks noGrp="1"/>
          </p:cNvSpPr>
          <p:nvPr>
            <p:ph sz="half" idx="1"/>
          </p:nvPr>
        </p:nvSpPr>
        <p:spPr/>
        <p:txBody>
          <a:bodyPr/>
          <a:lstStyle/>
          <a:p>
            <a:pPr marL="0" indent="0">
              <a:buNone/>
            </a:pPr>
            <a:r>
              <a:rPr lang="fr-FR" dirty="0" smtClean="0">
                <a:latin typeface="Arial" panose="020B0604020202020204" pitchFamily="34" charset="0"/>
                <a:cs typeface="Arial" panose="020B0604020202020204" pitchFamily="34" charset="0"/>
              </a:rPr>
              <a:t>Logo/En-têtes: </a:t>
            </a:r>
          </a:p>
          <a:p>
            <a:pPr marL="0" indent="0">
              <a:buNone/>
            </a:pPr>
            <a:r>
              <a:rPr lang="fr-FR" dirty="0" smtClean="0">
                <a:latin typeface="Arial" panose="020B0604020202020204" pitchFamily="34" charset="0"/>
                <a:cs typeface="Arial" panose="020B0604020202020204" pitchFamily="34" charset="0"/>
              </a:rPr>
              <a:t>	-Bodoni: souvent considérée comme élégante, raffinée et classique. Elle est caractérisée par des traits fins et des empattements contrastés.</a:t>
            </a:r>
            <a:endParaRPr lang="en-US" dirty="0">
              <a:latin typeface="Arial" panose="020B0604020202020204" pitchFamily="34" charset="0"/>
              <a:cs typeface="Arial" panose="020B0604020202020204" pitchFamily="34" charset="0"/>
            </a:endParaRPr>
          </a:p>
        </p:txBody>
      </p:sp>
      <p:sp>
        <p:nvSpPr>
          <p:cNvPr id="4" name="Espace réservé du contenu 3"/>
          <p:cNvSpPr>
            <a:spLocks noGrp="1"/>
          </p:cNvSpPr>
          <p:nvPr>
            <p:ph sz="half" idx="2"/>
          </p:nvPr>
        </p:nvSpPr>
        <p:spPr/>
        <p:txBody>
          <a:bodyPr/>
          <a:lstStyle/>
          <a:p>
            <a:pPr marL="0" indent="0">
              <a:buNone/>
            </a:pPr>
            <a:r>
              <a:rPr lang="fr-FR" dirty="0" smtClean="0">
                <a:latin typeface="Arial" panose="020B0604020202020204" pitchFamily="34" charset="0"/>
                <a:cs typeface="Arial" panose="020B0604020202020204" pitchFamily="34" charset="0"/>
              </a:rPr>
              <a:t>Texte du corps:</a:t>
            </a:r>
          </a:p>
          <a:p>
            <a:pPr marL="0" indent="0">
              <a:buNone/>
            </a:pP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-Arial: est une police sans empattement couramment utilisée, offrant une grande lisibilité et une apparence nette.</a:t>
            </a:r>
            <a:endParaRPr lang="en-US" dirty="0">
              <a:latin typeface="Arial" panose="020B0604020202020204" pitchFamily="34" charset="0"/>
              <a:cs typeface="Arial" panose="020B0604020202020204" pitchFamily="34" charset="0"/>
            </a:endParaRPr>
          </a:p>
        </p:txBody>
      </p:sp>
      <p:graphicFrame>
        <p:nvGraphicFramePr>
          <p:cNvPr id="7" name="Tableau 6"/>
          <p:cNvGraphicFramePr>
            <a:graphicFrameLocks noGrp="1"/>
          </p:cNvGraphicFramePr>
          <p:nvPr>
            <p:extLst>
              <p:ext uri="{D42A27DB-BD31-4B8C-83A1-F6EECF244321}">
                <p14:modId xmlns:p14="http://schemas.microsoft.com/office/powerpoint/2010/main" val="3657370282"/>
              </p:ext>
            </p:extLst>
          </p:nvPr>
        </p:nvGraphicFramePr>
        <p:xfrm>
          <a:off x="0" y="-13063"/>
          <a:ext cx="12192000" cy="6871063"/>
        </p:xfrm>
        <a:graphic>
          <a:graphicData uri="http://schemas.openxmlformats.org/drawingml/2006/table">
            <a:tbl>
              <a:tblPr/>
              <a:tblGrid>
                <a:gridCol w="12192000">
                  <a:extLst>
                    <a:ext uri="{9D8B030D-6E8A-4147-A177-3AD203B41FA5}">
                      <a16:colId xmlns:a16="http://schemas.microsoft.com/office/drawing/2014/main" val="1242335965"/>
                    </a:ext>
                  </a:extLst>
                </a:gridCol>
              </a:tblGrid>
              <a:tr h="6871063">
                <a:tc>
                  <a:txBody>
                    <a:bodyPr/>
                    <a:lstStyle/>
                    <a:p>
                      <a:endParaRPr lang="en-US" dirty="0"/>
                    </a:p>
                  </a:txBody>
                  <a:tcPr>
                    <a:lnL w="76200" cmpd="sng">
                      <a:solidFill>
                        <a:srgbClr val="FFC000"/>
                      </a:solidFill>
                      <a:prstDash val="solid"/>
                    </a:lnL>
                    <a:lnR w="76200" cmpd="sng">
                      <a:solidFill>
                        <a:srgbClr val="FFC000"/>
                      </a:solidFill>
                      <a:prstDash val="solid"/>
                    </a:lnR>
                    <a:lnT w="76200" cmpd="sng">
                      <a:solidFill>
                        <a:srgbClr val="FFC000"/>
                      </a:solidFill>
                      <a:prstDash val="solid"/>
                    </a:lnT>
                    <a:lnB w="76200" cmpd="sng">
                      <a:solidFill>
                        <a:srgbClr val="FFC000"/>
                      </a:solidFill>
                      <a:prstDash val="solid"/>
                    </a:lnB>
                  </a:tcPr>
                </a:tc>
                <a:extLst>
                  <a:ext uri="{0D108BD9-81ED-4DB2-BD59-A6C34878D82A}">
                    <a16:rowId xmlns:a16="http://schemas.microsoft.com/office/drawing/2014/main" val="1366167714"/>
                  </a:ext>
                </a:extLst>
              </a:tr>
            </a:tbl>
          </a:graphicData>
        </a:graphic>
      </p:graphicFrame>
    </p:spTree>
    <p:extLst>
      <p:ext uri="{BB962C8B-B14F-4D97-AF65-F5344CB8AC3E}">
        <p14:creationId xmlns:p14="http://schemas.microsoft.com/office/powerpoint/2010/main" val="1761669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1134756095"/>
              </p:ext>
            </p:extLst>
          </p:nvPr>
        </p:nvGraphicFramePr>
        <p:xfrm>
          <a:off x="-39189" y="-1"/>
          <a:ext cx="12262565" cy="6871447"/>
        </p:xfrm>
        <a:graphic>
          <a:graphicData uri="http://schemas.openxmlformats.org/drawingml/2006/table">
            <a:tbl>
              <a:tblPr/>
              <a:tblGrid>
                <a:gridCol w="12262565">
                  <a:extLst>
                    <a:ext uri="{9D8B030D-6E8A-4147-A177-3AD203B41FA5}">
                      <a16:colId xmlns:a16="http://schemas.microsoft.com/office/drawing/2014/main" val="173726618"/>
                    </a:ext>
                  </a:extLst>
                </a:gridCol>
              </a:tblGrid>
              <a:tr h="6871447">
                <a:tc>
                  <a:txBody>
                    <a:bodyPr/>
                    <a:lstStyle/>
                    <a:p>
                      <a:endParaRPr lang="en-US" dirty="0"/>
                    </a:p>
                  </a:txBody>
                  <a:tcPr>
                    <a:lnL w="76200" cmpd="sng">
                      <a:solidFill>
                        <a:srgbClr val="FFC000"/>
                      </a:solidFill>
                      <a:prstDash val="solid"/>
                    </a:lnL>
                    <a:lnR w="76200" cmpd="sng">
                      <a:solidFill>
                        <a:srgbClr val="FFC000"/>
                      </a:solidFill>
                      <a:prstDash val="solid"/>
                    </a:lnR>
                    <a:lnT w="76200" cmpd="sng">
                      <a:solidFill>
                        <a:srgbClr val="FFC000"/>
                      </a:solidFill>
                      <a:prstDash val="solid"/>
                    </a:lnT>
                    <a:lnB w="76200" cmpd="sng">
                      <a:solidFill>
                        <a:srgbClr val="FFC000"/>
                      </a:solidFill>
                      <a:prstDash val="solid"/>
                    </a:lnB>
                  </a:tcPr>
                </a:tc>
                <a:extLst>
                  <a:ext uri="{0D108BD9-81ED-4DB2-BD59-A6C34878D82A}">
                    <a16:rowId xmlns:a16="http://schemas.microsoft.com/office/drawing/2014/main" val="2962668231"/>
                  </a:ext>
                </a:extLst>
              </a:tr>
            </a:tbl>
          </a:graphicData>
        </a:graphic>
      </p:graphicFrame>
      <p:sp>
        <p:nvSpPr>
          <p:cNvPr id="5" name="Rectangle 4"/>
          <p:cNvSpPr/>
          <p:nvPr/>
        </p:nvSpPr>
        <p:spPr>
          <a:xfrm>
            <a:off x="0" y="0"/>
            <a:ext cx="51831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2" name="Titre 1"/>
          <p:cNvSpPr>
            <a:spLocks noGrp="1"/>
          </p:cNvSpPr>
          <p:nvPr>
            <p:ph type="title"/>
          </p:nvPr>
        </p:nvSpPr>
        <p:spPr/>
        <p:txBody>
          <a:bodyPr/>
          <a:lstStyle/>
          <a:p>
            <a:r>
              <a:rPr lang="fr-FR" dirty="0" smtClean="0">
                <a:solidFill>
                  <a:schemeClr val="bg1"/>
                </a:solidFill>
                <a:latin typeface="Bodoni MT" panose="02070603080606020203" pitchFamily="18" charset="0"/>
              </a:rPr>
              <a:t>LOGO</a:t>
            </a:r>
            <a:endParaRPr lang="en-US" dirty="0">
              <a:solidFill>
                <a:schemeClr val="bg1"/>
              </a:solidFill>
              <a:latin typeface="Bodoni MT" panose="02070603080606020203" pitchFamily="18"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55" y="1440872"/>
            <a:ext cx="4724399" cy="4369377"/>
          </a:xfrm>
          <a:prstGeom prst="rect">
            <a:avLst/>
          </a:prstGeom>
        </p:spPr>
      </p:pic>
      <p:sp>
        <p:nvSpPr>
          <p:cNvPr id="8" name="Rectangle 7"/>
          <p:cNvSpPr/>
          <p:nvPr/>
        </p:nvSpPr>
        <p:spPr>
          <a:xfrm>
            <a:off x="428625" y="2057400"/>
            <a:ext cx="3621376" cy="20158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Symbole de pureté, de liberté, de paix et surtout d’amour, la colombe peut permettre de dire au revoir à l’être aimé d’une manière très poétique…</a:t>
            </a:r>
            <a:endParaRPr lang="en-US" dirty="0"/>
          </a:p>
        </p:txBody>
      </p:sp>
    </p:spTree>
    <p:extLst>
      <p:ext uri="{BB962C8B-B14F-4D97-AF65-F5344CB8AC3E}">
        <p14:creationId xmlns:p14="http://schemas.microsoft.com/office/powerpoint/2010/main" val="872849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382</Words>
  <Application>Microsoft Office PowerPoint</Application>
  <PresentationFormat>Grand écran</PresentationFormat>
  <Paragraphs>51</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Bodoni MT</vt:lpstr>
      <vt:lpstr>Calibri</vt:lpstr>
      <vt:lpstr>Calibri Light</vt:lpstr>
      <vt:lpstr>Thème Office</vt:lpstr>
      <vt:lpstr>Présentation PowerPoint</vt:lpstr>
      <vt:lpstr>Présentation de l’entreprise</vt:lpstr>
      <vt:lpstr>Présentation PowerPoint</vt:lpstr>
      <vt:lpstr>Signification des couleurs</vt:lpstr>
      <vt:lpstr>Typographie</vt:lpstr>
      <vt:lpstr>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XYZ</dc:creator>
  <cp:lastModifiedBy>Aretha FAGLA</cp:lastModifiedBy>
  <cp:revision>49</cp:revision>
  <dcterms:created xsi:type="dcterms:W3CDTF">2023-06-17T10:46:29Z</dcterms:created>
  <dcterms:modified xsi:type="dcterms:W3CDTF">2023-06-21T08:17:39Z</dcterms:modified>
</cp:coreProperties>
</file>