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0413" cy="6859588"/>
  <p:notesSz cx="9144000" cy="6858000"/>
  <p:defaultTextStyle>
    <a:defPPr>
      <a:defRPr lang="ru-RU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1272" y="-456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406348" y="329261"/>
            <a:ext cx="11374593" cy="619825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850" tIns="54425" rIns="108850" bIns="5442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58056" y="434262"/>
            <a:ext cx="11074304" cy="310968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850" tIns="54425" rIns="108850" bIns="5442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963043" y="1820628"/>
            <a:ext cx="10361851" cy="1829223"/>
          </a:xfrm>
        </p:spPr>
        <p:txBody>
          <a:bodyPr lIns="54425" rIns="54425" bIns="54425"/>
          <a:lstStyle>
            <a:lvl1pPr algn="r">
              <a:defRPr sz="54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963043" y="3685885"/>
            <a:ext cx="10361851" cy="914612"/>
          </a:xfrm>
        </p:spPr>
        <p:txBody>
          <a:bodyPr lIns="217700" tIns="0"/>
          <a:lstStyle>
            <a:lvl1pPr marL="43540" indent="0" algn="r">
              <a:spcBef>
                <a:spcPts val="0"/>
              </a:spcBef>
              <a:buNone/>
              <a:defRPr sz="2400">
                <a:solidFill>
                  <a:schemeClr val="bg2">
                    <a:shade val="25000"/>
                  </a:schemeClr>
                </a:solidFill>
              </a:defRPr>
            </a:lvl1pPr>
            <a:lvl2pPr marL="544251" indent="0" algn="ctr">
              <a:buNone/>
            </a:lvl2pPr>
            <a:lvl3pPr marL="1088502" indent="0" algn="ctr">
              <a:buNone/>
            </a:lvl3pPr>
            <a:lvl4pPr marL="1632753" indent="0" algn="ctr">
              <a:buNone/>
            </a:lvl4pPr>
            <a:lvl5pPr marL="2177004" indent="0" algn="ctr">
              <a:buNone/>
            </a:lvl5pPr>
            <a:lvl6pPr marL="2721254" indent="0" algn="ctr">
              <a:buNone/>
            </a:lvl6pPr>
            <a:lvl7pPr marL="3265505" indent="0" algn="ctr">
              <a:buNone/>
            </a:lvl7pPr>
            <a:lvl8pPr marL="3809756" indent="0" algn="ctr">
              <a:buNone/>
            </a:lvl8pPr>
            <a:lvl9pPr marL="4354007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0473" y="4984634"/>
            <a:ext cx="10910420" cy="1051803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70473" y="530475"/>
            <a:ext cx="10910420" cy="418892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8050" y="533528"/>
            <a:ext cx="2641256" cy="5259016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11108" y="533526"/>
            <a:ext cx="7923768" cy="5259018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0473" y="4984634"/>
            <a:ext cx="10910420" cy="1051803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0473" y="530475"/>
            <a:ext cx="10910420" cy="418892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406348" y="329261"/>
            <a:ext cx="11374593" cy="619825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850" tIns="54425" rIns="108850" bIns="5442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58056" y="434263"/>
            <a:ext cx="11074304" cy="4342334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850" tIns="54425" rIns="108850" bIns="5442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377" y="4929757"/>
            <a:ext cx="10910420" cy="676813"/>
          </a:xfrm>
        </p:spPr>
        <p:txBody>
          <a:bodyPr lIns="108850" bIns="0" anchor="b"/>
          <a:lstStyle>
            <a:lvl1pPr algn="l">
              <a:buNone/>
              <a:defRPr sz="43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4377" y="5625787"/>
            <a:ext cx="10910420" cy="420721"/>
          </a:xfrm>
        </p:spPr>
        <p:txBody>
          <a:bodyPr lIns="141505" tIns="0" anchor="t"/>
          <a:lstStyle>
            <a:lvl1pPr marL="0" marR="43540" indent="0" algn="l">
              <a:spcBef>
                <a:spcPts val="0"/>
              </a:spcBef>
              <a:spcAft>
                <a:spcPts val="0"/>
              </a:spcAft>
              <a:buNone/>
              <a:defRPr sz="21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5713" y="530475"/>
            <a:ext cx="5241878" cy="43901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339654" y="530475"/>
            <a:ext cx="5241878" cy="43901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0473" y="4984634"/>
            <a:ext cx="10910420" cy="1051803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9526" y="579572"/>
            <a:ext cx="5241878" cy="792345"/>
          </a:xfrm>
        </p:spPr>
        <p:txBody>
          <a:bodyPr lIns="174160" anchor="ctr"/>
          <a:lstStyle>
            <a:lvl1pPr marL="0" indent="0" algn="l">
              <a:buNone/>
              <a:defRPr sz="2900" b="1">
                <a:solidFill>
                  <a:schemeClr val="tx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202084" y="579572"/>
            <a:ext cx="5241878" cy="792345"/>
          </a:xfrm>
        </p:spPr>
        <p:txBody>
          <a:bodyPr lIns="163275" anchor="ctr"/>
          <a:lstStyle>
            <a:lvl1pPr marL="0" indent="0" algn="l">
              <a:buNone/>
              <a:defRPr sz="2900" b="1">
                <a:solidFill>
                  <a:schemeClr val="tx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809526" y="1448135"/>
            <a:ext cx="5241878" cy="3490768"/>
          </a:xfrm>
        </p:spPr>
        <p:txBody>
          <a:bodyPr anchor="t"/>
          <a:lstStyle>
            <a:lvl1pPr algn="l">
              <a:defRPr sz="2900"/>
            </a:lvl1pPr>
            <a:lvl2pPr algn="l">
              <a:defRPr sz="2400"/>
            </a:lvl2pPr>
            <a:lvl3pPr algn="l">
              <a:defRPr sz="2100"/>
            </a:lvl3pPr>
            <a:lvl4pPr algn="l">
              <a:defRPr sz="1900"/>
            </a:lvl4pPr>
            <a:lvl5pPr algn="l">
              <a:defRPr sz="19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202084" y="1448135"/>
            <a:ext cx="5241878" cy="3490768"/>
          </a:xfrm>
        </p:spPr>
        <p:txBody>
          <a:bodyPr anchor="t"/>
          <a:lstStyle>
            <a:lvl1pPr algn="l">
              <a:defRPr sz="2900"/>
            </a:lvl1pPr>
            <a:lvl2pPr algn="l">
              <a:defRPr sz="2400"/>
            </a:lvl2pPr>
            <a:lvl3pPr algn="l">
              <a:defRPr sz="2100"/>
            </a:lvl3pPr>
            <a:lvl4pPr algn="l">
              <a:defRPr sz="1900"/>
            </a:lvl4pPr>
            <a:lvl5pPr algn="l">
              <a:defRPr sz="19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406348" y="329261"/>
            <a:ext cx="11374593" cy="619825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850" tIns="54425" rIns="108850" bIns="5442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84084" y="533523"/>
            <a:ext cx="3961884" cy="914612"/>
          </a:xfrm>
        </p:spPr>
        <p:txBody>
          <a:bodyPr anchor="b"/>
          <a:lstStyle>
            <a:lvl1pPr algn="l">
              <a:buNone/>
              <a:defRPr sz="26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384168" y="1448137"/>
            <a:ext cx="3961884" cy="4207086"/>
          </a:xfrm>
        </p:spPr>
        <p:txBody>
          <a:bodyPr lIns="108850"/>
          <a:lstStyle>
            <a:lvl1pPr marL="21770" marR="21770" indent="0">
              <a:spcBef>
                <a:spcPts val="0"/>
              </a:spcBef>
              <a:buNone/>
              <a:defRPr sz="1700">
                <a:solidFill>
                  <a:schemeClr val="tx1"/>
                </a:solidFill>
              </a:defRPr>
            </a:lvl1pPr>
            <a:lvl2pPr>
              <a:buNone/>
              <a:defRPr sz="1400">
                <a:solidFill>
                  <a:schemeClr val="tx1"/>
                </a:solidFill>
              </a:defRPr>
            </a:lvl2pPr>
            <a:lvl3pPr>
              <a:buNone/>
              <a:defRPr sz="1200">
                <a:solidFill>
                  <a:schemeClr val="tx1"/>
                </a:solidFill>
              </a:defRPr>
            </a:lvl3pPr>
            <a:lvl4pPr>
              <a:buNone/>
              <a:defRPr sz="1100">
                <a:solidFill>
                  <a:schemeClr val="tx1"/>
                </a:solidFill>
              </a:defRPr>
            </a:lvl4pPr>
            <a:lvl5pPr>
              <a:buNone/>
              <a:defRPr sz="11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015031" y="930359"/>
            <a:ext cx="6167409" cy="4725496"/>
          </a:xfrm>
        </p:spPr>
        <p:txBody>
          <a:bodyPr/>
          <a:lstStyle>
            <a:lvl1pPr>
              <a:defRPr sz="3300">
                <a:solidFill>
                  <a:schemeClr val="tx1"/>
                </a:solidFill>
              </a:defRPr>
            </a:lvl1pPr>
            <a:lvl2pPr>
              <a:defRPr sz="3100">
                <a:solidFill>
                  <a:schemeClr val="tx1"/>
                </a:solidFill>
              </a:defRPr>
            </a:lvl2pPr>
            <a:lvl3pPr>
              <a:defRPr sz="29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406348" y="329261"/>
            <a:ext cx="11374593" cy="619825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850" tIns="54425" rIns="108850" bIns="5442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8533290" y="434262"/>
            <a:ext cx="3099070" cy="4344406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850" tIns="54425" rIns="108850" bIns="5442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5013217"/>
            <a:ext cx="10971372" cy="1051803"/>
          </a:xfrm>
        </p:spPr>
        <p:txBody>
          <a:bodyPr anchor="t"/>
          <a:lstStyle>
            <a:lvl1pPr algn="l">
              <a:buNone/>
              <a:defRPr sz="43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8615828" y="533524"/>
            <a:ext cx="2986651" cy="4212455"/>
          </a:xfrm>
        </p:spPr>
        <p:txBody>
          <a:bodyPr lIns="108850"/>
          <a:lstStyle>
            <a:lvl1pPr marL="54425" indent="0" algn="l">
              <a:spcBef>
                <a:spcPts val="0"/>
              </a:spcBef>
              <a:buNone/>
              <a:defRPr sz="1700">
                <a:solidFill>
                  <a:srgbClr val="FFFFFF"/>
                </a:solidFill>
              </a:defRPr>
            </a:lvl1pPr>
            <a:lvl2pPr>
              <a:defRPr sz="14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100">
                <a:solidFill>
                  <a:srgbClr val="FFFFFF"/>
                </a:solidFill>
              </a:defRPr>
            </a:lvl4pPr>
            <a:lvl5pPr>
              <a:defRPr sz="11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61900" y="435869"/>
            <a:ext cx="7899388" cy="4344406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8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406348" y="329261"/>
            <a:ext cx="11374593" cy="619825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850" tIns="54425" rIns="108850" bIns="5442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58056" y="434263"/>
            <a:ext cx="11074304" cy="548767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850" tIns="54425" rIns="108850" bIns="5442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670473" y="4986745"/>
            <a:ext cx="10910420" cy="1051803"/>
          </a:xfrm>
          <a:prstGeom prst="rect">
            <a:avLst/>
          </a:prstGeom>
        </p:spPr>
        <p:txBody>
          <a:bodyPr vert="horz" lIns="108850" tIns="54425" rIns="108850" bIns="54425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670473" y="530475"/>
            <a:ext cx="10910420" cy="4188922"/>
          </a:xfrm>
          <a:prstGeom prst="rect">
            <a:avLst/>
          </a:prstGeom>
        </p:spPr>
        <p:txBody>
          <a:bodyPr vert="horz" lIns="217700" tIns="108850" rIns="108850" bIns="54425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5034449" y="6113291"/>
            <a:ext cx="3047603" cy="365210"/>
          </a:xfrm>
          <a:prstGeom prst="rect">
            <a:avLst/>
          </a:prstGeom>
        </p:spPr>
        <p:txBody>
          <a:bodyPr vert="horz" lIns="108850" tIns="54425" rIns="108850" bIns="54425"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18.06.2019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8082052" y="6113291"/>
            <a:ext cx="3047603" cy="365210"/>
          </a:xfrm>
          <a:prstGeom prst="rect">
            <a:avLst/>
          </a:prstGeom>
        </p:spPr>
        <p:txBody>
          <a:bodyPr vert="horz" lIns="108850" tIns="54425" rIns="108850" bIns="54425" anchor="b"/>
          <a:lstStyle>
            <a:lvl1pPr algn="l" eaLnBrk="1" latinLnBrk="0" hangingPunct="1">
              <a:defRPr kumimoji="0" sz="12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11129655" y="6113291"/>
            <a:ext cx="609521" cy="365210"/>
          </a:xfrm>
          <a:prstGeom prst="rect">
            <a:avLst/>
          </a:prstGeom>
        </p:spPr>
        <p:txBody>
          <a:bodyPr vert="horz" lIns="108850" tIns="54425" rIns="108850" bIns="54425"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15666" indent="-315666" algn="l" rtl="0" eaLnBrk="1" latinLnBrk="0" hangingPunct="1">
        <a:spcBef>
          <a:spcPts val="298"/>
        </a:spcBef>
        <a:buClr>
          <a:schemeClr val="accent1"/>
        </a:buClr>
        <a:buSzPct val="80000"/>
        <a:buFont typeface="Wingdings 2"/>
        <a:buChar char=""/>
        <a:defRPr kumimoji="0" sz="33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53101" indent="-239470" algn="l" rtl="0" eaLnBrk="1" latinLnBrk="0" hangingPunct="1">
        <a:spcBef>
          <a:spcPts val="298"/>
        </a:spcBef>
        <a:buClr>
          <a:schemeClr val="accent1"/>
        </a:buClr>
        <a:buSzPct val="100000"/>
        <a:buFont typeface="Verdana"/>
        <a:buChar char="◦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936112" indent="-217700" algn="l" rtl="0" eaLnBrk="1" latinLnBrk="0" hangingPunct="1">
        <a:spcBef>
          <a:spcPts val="298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122" indent="-217700" algn="l" rtl="0" eaLnBrk="1" latinLnBrk="0" hangingPunct="1">
        <a:spcBef>
          <a:spcPts val="274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02" indent="-217700" algn="l" rtl="0" eaLnBrk="1" latinLnBrk="0" hangingPunct="1">
        <a:spcBef>
          <a:spcPts val="298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774258" indent="-217700" algn="l" rtl="0" eaLnBrk="1" latinLnBrk="0" hangingPunct="1">
        <a:spcBef>
          <a:spcPts val="298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24613" indent="-217700" algn="l" rtl="0" eaLnBrk="1" latinLnBrk="0" hangingPunct="1">
        <a:spcBef>
          <a:spcPts val="304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85854" indent="-217700" algn="l" rtl="0" eaLnBrk="1" latinLnBrk="0" hangingPunct="1">
        <a:spcBef>
          <a:spcPts val="306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557979" indent="-217700" algn="l" rtl="0" eaLnBrk="1" latinLnBrk="0" hangingPunct="1">
        <a:spcBef>
          <a:spcPts val="304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08860" y="1500968"/>
            <a:ext cx="10001320" cy="203839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Информационная система премирования персонала предприятия</a:t>
            </a:r>
            <a:br>
              <a:rPr lang="ru-RU" sz="48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48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43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на примере АО «ННК – Хабаровский НПЗ»)</a:t>
            </a:r>
            <a:endParaRPr lang="ru-RU" sz="4800" b="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42820" y="4573067"/>
            <a:ext cx="8533289" cy="1038484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Выполнила студентка </a:t>
            </a:r>
            <a:r>
              <a:rPr lang="ru-RU" sz="2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Филюк</a:t>
            </a:r>
            <a:r>
              <a:rPr lang="ru-RU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А. Г.</a:t>
            </a:r>
          </a:p>
          <a:p>
            <a:r>
              <a:rPr lang="ru-RU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 работы Лосев В.С.</a:t>
            </a:r>
            <a:endParaRPr lang="ru-RU" sz="2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6633" y="6073612"/>
            <a:ext cx="2109767" cy="433078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Хабаровск, 2019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cc2aa75162c85126db318d20665026f7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52" y="-499296"/>
            <a:ext cx="2809058" cy="26440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5984" y="715150"/>
            <a:ext cx="10624668" cy="1051803"/>
          </a:xfrm>
        </p:spPr>
        <p:txBody>
          <a:bodyPr>
            <a:normAutofit/>
          </a:bodyPr>
          <a:lstStyle/>
          <a:p>
            <a:pPr algn="ctr"/>
            <a:r>
              <a:rPr lang="ru-RU" sz="32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Эффективность от внедрения программного продукта</a:t>
            </a:r>
            <a:endParaRPr lang="ru-RU" sz="3200" b="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Screenshot_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37356" y="1929596"/>
            <a:ext cx="4857784" cy="3286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 descr="Screenshot_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6238082" y="2072472"/>
            <a:ext cx="5145388" cy="31432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65918" y="5215744"/>
            <a:ext cx="485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Разница затрат на автоматизированную и ручную обработку данных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0958" y="5215744"/>
            <a:ext cx="50006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Экономия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 счет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применения программного продукта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 descr="cc2aa75162c85126db318d20665026f7 (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14" y="-499296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4480" y="2643976"/>
            <a:ext cx="10910420" cy="1051803"/>
          </a:xfrm>
        </p:spPr>
        <p:txBody>
          <a:bodyPr/>
          <a:lstStyle/>
          <a:p>
            <a:pPr algn="ctr"/>
            <a:r>
              <a:rPr lang="ru-RU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Спасибо за внимание !</a:t>
            </a:r>
            <a:endParaRPr lang="ru-RU" b="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 descr="cc2aa75162c85126db318d20665026f7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4" y="-570734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61863" y="1429067"/>
            <a:ext cx="11043792" cy="3756774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Целью данной выпускной квалификационной работы </a:t>
            </a:r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является исследование системы премирования персонала предприятия и разработка программного продукта для оценки эффективности работы персонала на примере отдела ИТ.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Объект исследования – деятельность отдела ИТ АО «ННК – Хабаровский НПЗ»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Предметом исследования выпускной квалификационной работы является информационная система оценки эффективности работы персонала предприятия. </a:t>
            </a:r>
          </a:p>
          <a:p>
            <a:endParaRPr lang="ru-RU" dirty="0"/>
          </a:p>
        </p:txBody>
      </p:sp>
      <p:pic>
        <p:nvPicPr>
          <p:cNvPr id="4" name="Рисунок 3" descr="cc2aa75162c85126db318d20665026f7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52" y="-499296"/>
            <a:ext cx="3023372" cy="28581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8860" y="929464"/>
            <a:ext cx="9429816" cy="571504"/>
          </a:xfrm>
        </p:spPr>
        <p:txBody>
          <a:bodyPr>
            <a:noAutofit/>
          </a:bodyPr>
          <a:lstStyle/>
          <a:p>
            <a:pPr algn="ctr"/>
            <a:r>
              <a:rPr lang="ru-RU" sz="36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Декомпозиция модели </a:t>
            </a:r>
            <a:r>
              <a:rPr lang="en-US" sz="36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ru-RU" sz="36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36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IS</a:t>
            </a:r>
            <a:endParaRPr lang="ru-RU" sz="3600" b="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как есть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554" y="1572406"/>
            <a:ext cx="7858180" cy="47149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 descr="cc2aa75162c85126db318d20665026f7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52" y="-499296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387" y="428703"/>
            <a:ext cx="10910420" cy="1051803"/>
          </a:xfrm>
        </p:spPr>
        <p:txBody>
          <a:bodyPr>
            <a:normAutofit/>
          </a:bodyPr>
          <a:lstStyle/>
          <a:p>
            <a:pPr algn="ctr"/>
            <a:r>
              <a:rPr lang="ru-RU" sz="36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Декомпозиция модели </a:t>
            </a:r>
            <a:r>
              <a:rPr lang="en-US" sz="36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ru-RU" sz="36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36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BE</a:t>
            </a:r>
            <a:endParaRPr lang="ru-RU" sz="3600" b="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как будет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023240" y="1572406"/>
            <a:ext cx="8048025" cy="4858909"/>
          </a:xfrm>
          <a:prstGeom prst="rect">
            <a:avLst/>
          </a:prstGeom>
        </p:spPr>
      </p:pic>
      <p:pic>
        <p:nvPicPr>
          <p:cNvPr id="5" name="Рисунок 4" descr="cc2aa75162c85126db318d20665026f7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52" y="-570734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7356" y="572274"/>
            <a:ext cx="10910420" cy="1051803"/>
          </a:xfrm>
        </p:spPr>
        <p:txBody>
          <a:bodyPr>
            <a:normAutofit/>
          </a:bodyPr>
          <a:lstStyle/>
          <a:p>
            <a:pPr algn="ctr"/>
            <a:r>
              <a:rPr lang="ru-RU" sz="32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Автоматизированная информационная система</a:t>
            </a:r>
            <a:endParaRPr lang="ru-RU" sz="3200" b="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АИС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308992" y="1643844"/>
            <a:ext cx="7571759" cy="4858909"/>
          </a:xfrm>
          <a:prstGeom prst="rect">
            <a:avLst/>
          </a:prstGeom>
        </p:spPr>
      </p:pic>
      <p:pic>
        <p:nvPicPr>
          <p:cNvPr id="5" name="Рисунок 4" descr="cc2aa75162c85126db318d20665026f7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52" y="-570734"/>
            <a:ext cx="28575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8794" y="786588"/>
            <a:ext cx="10910420" cy="1051803"/>
          </a:xfrm>
        </p:spPr>
        <p:txBody>
          <a:bodyPr>
            <a:normAutofit/>
          </a:bodyPr>
          <a:lstStyle/>
          <a:p>
            <a:pPr algn="ctr"/>
            <a:r>
              <a:rPr lang="ru-RU" sz="38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Информационно-логическая модель</a:t>
            </a:r>
            <a:endParaRPr lang="ru-RU" sz="3800" b="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инфологическая модель без 1С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5984" y="1929596"/>
            <a:ext cx="10190495" cy="36441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 descr="cc2aa75162c85126db318d20665026f7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52" y="-499296"/>
            <a:ext cx="28575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6148" y="571612"/>
            <a:ext cx="10910420" cy="428727"/>
          </a:xfrm>
        </p:spPr>
        <p:txBody>
          <a:bodyPr>
            <a:noAutofit/>
          </a:bodyPr>
          <a:lstStyle/>
          <a:p>
            <a:pPr algn="ctr"/>
            <a:r>
              <a:rPr lang="ru-RU" sz="33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Программный продукт</a:t>
            </a:r>
            <a:endParaRPr lang="ru-RU" sz="3300" b="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отчет настройки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380562" y="1072340"/>
            <a:ext cx="5572164" cy="55007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 descr="cc2aa75162c85126db318d20665026f7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52" y="-499296"/>
            <a:ext cx="28575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6625" y="0"/>
            <a:ext cx="10910420" cy="1051803"/>
          </a:xfrm>
        </p:spPr>
        <p:txBody>
          <a:bodyPr>
            <a:normAutofit/>
          </a:bodyPr>
          <a:lstStyle/>
          <a:p>
            <a:pPr algn="ctr"/>
            <a:r>
              <a:rPr lang="ru-RU" sz="38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Отчет по заявкам</a:t>
            </a:r>
            <a:endParaRPr lang="ru-RU" sz="3800" b="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отчет заявки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612" y="1215216"/>
            <a:ext cx="9428589" cy="550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 descr="cc2aa75162c85126db318d20665026f7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52" y="-570734"/>
            <a:ext cx="28575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4480" y="500836"/>
            <a:ext cx="10910420" cy="1051803"/>
          </a:xfrm>
        </p:spPr>
        <p:txBody>
          <a:bodyPr>
            <a:normAutofit/>
          </a:bodyPr>
          <a:lstStyle/>
          <a:p>
            <a:pPr algn="ctr"/>
            <a:r>
              <a:rPr lang="ru-RU" sz="32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Отчет «Аналитика по сотрудникам»</a:t>
            </a:r>
            <a:endParaRPr lang="ru-RU" sz="3200" b="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отчет аналитика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451868" y="1858158"/>
            <a:ext cx="7215238" cy="31432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 descr="cc2aa75162c85126db318d20665026f7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52" y="-570734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67</TotalTime>
  <Words>121</Words>
  <PresentationFormat>Произвольный</PresentationFormat>
  <Paragraphs>20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Аспект</vt:lpstr>
      <vt:lpstr>Информационная система премирования персонала предприятия  (на примере АО «ННК – Хабаровский НПЗ»)</vt:lpstr>
      <vt:lpstr>Слайд 2</vt:lpstr>
      <vt:lpstr>Декомпозиция модели AS-IS</vt:lpstr>
      <vt:lpstr>Декомпозиция модели TO-BE</vt:lpstr>
      <vt:lpstr>Автоматизированная информационная система</vt:lpstr>
      <vt:lpstr>Информационно-логическая модель</vt:lpstr>
      <vt:lpstr>Программный продукт</vt:lpstr>
      <vt:lpstr>Отчет по заявкам</vt:lpstr>
      <vt:lpstr>Отчет «Аналитика по сотрудникам»</vt:lpstr>
      <vt:lpstr>Эффективность от внедрения программного продукта</vt:lpstr>
      <vt:lpstr>Спасибо за внимание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премирования персонала предприятия (на примере АО «ННК – Хабаровский НПЗ»)</dc:title>
  <dc:creator>Admin</dc:creator>
  <cp:lastModifiedBy>Admin</cp:lastModifiedBy>
  <cp:revision>11</cp:revision>
  <dcterms:created xsi:type="dcterms:W3CDTF">2019-06-16T07:39:36Z</dcterms:created>
  <dcterms:modified xsi:type="dcterms:W3CDTF">2019-06-18T07:50:53Z</dcterms:modified>
</cp:coreProperties>
</file>