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85" r:id="rId7"/>
    <p:sldId id="286" r:id="rId8"/>
    <p:sldId id="260" r:id="rId9"/>
    <p:sldId id="258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69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ode3\HelpDesk\&#1042;&#1050;&#1056;\&#1055;&#1088;&#1086;&#1095;&#1077;&#1077;\&#1043;&#1088;&#1072;&#1092;&#1080;&#1082;&#1080;%20&#1076;&#1083;&#1103;%20&#1042;&#1050;&#105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ode3\HelpDesk\&#1042;&#1050;&#1056;\&#1055;&#1088;&#1086;&#1095;&#1077;&#1077;\&#1043;&#1088;&#1072;&#1092;&#1080;&#1082;&#1080;%20&#1076;&#1083;&#1103;%20&#1042;&#1050;&#105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3;&#1088;&#1072;&#1092;&#1080;&#1082;&#1080;%20&#1076;&#1083;&#1103;%20&#1042;&#1050;&#105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43;&#1088;&#1072;&#1092;&#1080;&#1082;&#1080;%20&#1076;&#1083;&#1103;%20&#1042;&#1050;&#105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386-4AFB-9DFE-BE2BA5575C5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386-4AFB-9DFE-BE2BA5575C59}"/>
              </c:ext>
            </c:extLst>
          </c:dPt>
          <c:dPt>
            <c:idx val="2"/>
            <c:bubble3D val="0"/>
            <c:explosion val="2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86-4AFB-9DFE-BE2BA5575C59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F90265C-EDFF-48D8-A0BC-966C84D2C171}" type="CATEGORYNAME">
                      <a:rPr lang="ru-RU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dirty="0">
                        <a:solidFill>
                          <a:schemeClr val="bg1"/>
                        </a:solidFill>
                      </a:rPr>
                      <a:t>
</a:t>
                    </a:r>
                    <a:fld id="{CEAAB7E7-0D39-445E-A073-4E41F22AF850}" type="PERCENTAGE">
                      <a:rPr lang="ru-RU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386-4AFB-9DFE-BE2BA5575C59}"/>
                </c:ext>
              </c:extLst>
            </c:dLbl>
            <c:dLbl>
              <c:idx val="1"/>
              <c:layout>
                <c:manualLayout>
                  <c:x val="-1.9021740034888206E-2"/>
                  <c:y val="-2.857434064708956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C4E11E7-F022-4906-8B51-AB01AFB3D8A8}" type="CATEGORYNAME">
                      <a:rPr lang="ru-RU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dirty="0">
                        <a:solidFill>
                          <a:schemeClr val="bg1"/>
                        </a:solidFill>
                      </a:rPr>
                      <a:t>
</a:t>
                    </a:r>
                    <a:fld id="{EF403BD5-C643-4459-8C5E-8355623AA276}" type="PERCENTAGE">
                      <a:rPr lang="ru-RU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386-4AFB-9DFE-BE2BA5575C59}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82D868E-6F49-4F4B-B396-F61DA4361E69}" type="CATEGORYNAME">
                      <a:rPr lang="ru-RU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[ИМЯ КАТЕГОРИИ]</a:t>
                    </a:fld>
                    <a:r>
                      <a:rPr lang="ru-RU" baseline="0" dirty="0">
                        <a:solidFill>
                          <a:schemeClr val="bg1"/>
                        </a:solidFill>
                      </a:rPr>
                      <a:t>
</a:t>
                    </a:r>
                    <a:fld id="{29102F59-D958-4F9C-9ECC-F7E67F363734}" type="PERCENTAGE">
                      <a:rPr lang="ru-RU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[ПРОЦЕНТ]</a:t>
                    </a:fld>
                    <a:endParaRPr lang="ru-RU" baseline="0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386-4AFB-9DFE-BE2BA5575C59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Запланированные затраты</c:v>
                </c:pt>
                <c:pt idx="1">
                  <c:v>Неконтролируемые затраты</c:v>
                </c:pt>
                <c:pt idx="2">
                  <c:v>Невидимые затраты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30</c:v>
                </c:pt>
                <c:pt idx="1">
                  <c:v>54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86-4AFB-9DFE-BE2BA5575C5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glow>
        <a:schemeClr val="bg1"/>
      </a:glow>
      <a:outerShdw blurRad="50800" dist="38100" sx="1000" sy="1000" algn="t" rotWithShape="0">
        <a:prstClr val="black"/>
      </a:outerShdw>
    </a:effectLst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</a:t>
            </a:r>
            <a:r>
              <a:rPr lang="ru-RU" sz="14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ИТ-поддержки за рабочую неделю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428823129482861"/>
          <c:y val="1.94986093806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'Доступность ИТ-поддержки'!$A$2</c:f>
              <c:strCache>
                <c:ptCount val="1"/>
                <c:pt idx="0">
                  <c:v>Рабочее время с ИТ-поддержкой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'Доступность ИТ-поддержки'!$B$1</c:f>
              <c:strCache>
                <c:ptCount val="1"/>
                <c:pt idx="0">
                  <c:v>Общее время работы</c:v>
                </c:pt>
              </c:strCache>
            </c:strRef>
          </c:cat>
          <c:val>
            <c:numRef>
              <c:f>'Доступность ИТ-поддержки'!$B$2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C-49D3-8194-A282EEC08341}"/>
            </c:ext>
          </c:extLst>
        </c:ser>
        <c:ser>
          <c:idx val="1"/>
          <c:order val="1"/>
          <c:tx>
            <c:strRef>
              <c:f>'Доступность ИТ-поддержки'!$A$3</c:f>
              <c:strCache>
                <c:ptCount val="1"/>
                <c:pt idx="0">
                  <c:v>Рабочее время без ИТ-поддержки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'Доступность ИТ-поддержки'!$B$1</c:f>
              <c:strCache>
                <c:ptCount val="1"/>
                <c:pt idx="0">
                  <c:v>Общее время работы</c:v>
                </c:pt>
              </c:strCache>
            </c:strRef>
          </c:cat>
          <c:val>
            <c:numRef>
              <c:f>'Доступность ИТ-поддержки'!$B$3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4C-49D3-8194-A282EEC08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326256448"/>
        <c:axId val="32609721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'Доступность ИТ-поддержки'!$A$4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'Доступность ИТ-поддержки'!$B$1</c15:sqref>
                        </c15:formulaRef>
                      </c:ext>
                    </c:extLst>
                    <c:strCache>
                      <c:ptCount val="1"/>
                      <c:pt idx="0">
                        <c:v>Общее время работы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'Доступность ИТ-поддержки'!$B$4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24C-49D3-8194-A282EEC08341}"/>
                  </c:ext>
                </c:extLst>
              </c15:ser>
            </c15:filteredBarSeries>
          </c:ext>
        </c:extLst>
      </c:barChart>
      <c:catAx>
        <c:axId val="32625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6097216"/>
        <c:crosses val="autoZero"/>
        <c:auto val="1"/>
        <c:lblAlgn val="ctr"/>
        <c:lblOffset val="100"/>
        <c:noMultiLvlLbl val="0"/>
      </c:catAx>
      <c:valAx>
        <c:axId val="3260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Часы работы за неделю</a:t>
                </a:r>
              </a:p>
            </c:rich>
          </c:tx>
          <c:layout>
            <c:manualLayout>
              <c:xMode val="edge"/>
              <c:yMode val="edge"/>
              <c:x val="0.20725463948612802"/>
              <c:y val="0.195195857389934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262564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</a:t>
            </a:r>
            <a:r>
              <a:rPr lang="ru-RU" sz="12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заявок по срочности</a:t>
            </a:r>
            <a:endParaRPr lang="ru-RU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219-4FBE-91A8-B4EA2F7A897E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219-4FBE-91A8-B4EA2F7A89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'Соотношение заявок'!$A$1:$B$1</c:f>
              <c:strCache>
                <c:ptCount val="2"/>
                <c:pt idx="0">
                  <c:v>Срочные заявки</c:v>
                </c:pt>
                <c:pt idx="1">
                  <c:v>Обычные заявки</c:v>
                </c:pt>
              </c:strCache>
            </c:strRef>
          </c:cat>
          <c:val>
            <c:numRef>
              <c:f>'Соотношение заявок'!$A$2:$B$2</c:f>
              <c:numCache>
                <c:formatCode>General</c:formatCode>
                <c:ptCount val="2"/>
                <c:pt idx="0">
                  <c:v>9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19-4FBE-91A8-B4EA2F7A89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'Повторные инциденты'!$A$2</c:f>
              <c:strCache>
                <c:ptCount val="1"/>
                <c:pt idx="0">
                  <c:v>Простои из-за старых инцидентов (Решённые)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480-491D-8542-91F2AE1E29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'Повторные инциденты'!$B$1</c:f>
              <c:strCache>
                <c:ptCount val="1"/>
                <c:pt idx="0">
                  <c:v>Общее количество простоев, вызванных инцидентами</c:v>
                </c:pt>
              </c:strCache>
            </c:strRef>
          </c:cat>
          <c:val>
            <c:numRef>
              <c:f>'Повторные инциденты'!$B$2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80-491D-8542-91F2AE1E2987}"/>
            </c:ext>
          </c:extLst>
        </c:ser>
        <c:ser>
          <c:idx val="1"/>
          <c:order val="1"/>
          <c:tx>
            <c:strRef>
              <c:f>'Повторные инциденты'!$A$3</c:f>
              <c:strCache>
                <c:ptCount val="1"/>
                <c:pt idx="0">
                  <c:v>Простои из-за новых инцидентов (Решённые)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'Повторные инциденты'!$B$1</c:f>
              <c:strCache>
                <c:ptCount val="1"/>
                <c:pt idx="0">
                  <c:v>Общее количество простоев, вызванных инцидентами</c:v>
                </c:pt>
              </c:strCache>
            </c:strRef>
          </c:cat>
          <c:val>
            <c:numRef>
              <c:f>'Повторные инциденты'!$B$3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80-491D-8542-91F2AE1E2987}"/>
            </c:ext>
          </c:extLst>
        </c:ser>
        <c:ser>
          <c:idx val="2"/>
          <c:order val="2"/>
          <c:tx>
            <c:strRef>
              <c:f>'Повторные инциденты'!$A$4</c:f>
              <c:strCache>
                <c:ptCount val="1"/>
                <c:pt idx="0">
                  <c:v>Простои из-за новых инцидентов (Нерешённые)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'Повторные инциденты'!$B$1</c:f>
              <c:strCache>
                <c:ptCount val="1"/>
                <c:pt idx="0">
                  <c:v>Общее количество простоев, вызванных инцидентами</c:v>
                </c:pt>
              </c:strCache>
            </c:strRef>
          </c:cat>
          <c:val>
            <c:numRef>
              <c:f>'Повторные инциденты'!$B$4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80-491D-8542-91F2AE1E2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6348128"/>
        <c:axId val="369435040"/>
      </c:barChart>
      <c:catAx>
        <c:axId val="32634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69435040"/>
        <c:crosses val="autoZero"/>
        <c:auto val="1"/>
        <c:lblAlgn val="ctr"/>
        <c:lblOffset val="100"/>
        <c:noMultiLvlLbl val="0"/>
      </c:catAx>
      <c:valAx>
        <c:axId val="36943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2634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/>
              <a:t>Затраты и экономия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'Экономическая эффективность'!$A$3</c:f>
              <c:strCache>
                <c:ptCount val="1"/>
                <c:pt idx="0">
                  <c:v>Общая экономия от использования ИС, руб.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277777777777777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22F-4266-9AAA-9B8A7618F741}"/>
                </c:ext>
              </c:extLst>
            </c:dLbl>
            <c:dLbl>
              <c:idx val="1"/>
              <c:layout>
                <c:manualLayout>
                  <c:x val="-9.7222222222222224E-2"/>
                  <c:y val="-5.555555555555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22F-4266-9AAA-9B8A7618F741}"/>
                </c:ext>
              </c:extLst>
            </c:dLbl>
            <c:dLbl>
              <c:idx val="2"/>
              <c:layout>
                <c:manualLayout>
                  <c:x val="-0.15555555555555556"/>
                  <c:y val="-1.85185185185185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22F-4266-9AAA-9B8A7618F7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'Экономическая эффективность'!$B$2:$D$2</c:f>
              <c:strCache>
                <c:ptCount val="3"/>
                <c:pt idx="0">
                  <c:v>1-й год</c:v>
                </c:pt>
                <c:pt idx="1">
                  <c:v>2-й год</c:v>
                </c:pt>
                <c:pt idx="2">
                  <c:v>3-й год</c:v>
                </c:pt>
              </c:strCache>
            </c:strRef>
          </c:cat>
          <c:val>
            <c:numRef>
              <c:f>'Экономическая эффективность'!$B$3:$D$3</c:f>
              <c:numCache>
                <c:formatCode>General</c:formatCode>
                <c:ptCount val="3"/>
                <c:pt idx="0">
                  <c:v>49003.5</c:v>
                </c:pt>
                <c:pt idx="1">
                  <c:v>98007</c:v>
                </c:pt>
                <c:pt idx="2">
                  <c:v>147010.5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2F-4266-9AAA-9B8A7618F741}"/>
            </c:ext>
          </c:extLst>
        </c:ser>
        <c:ser>
          <c:idx val="1"/>
          <c:order val="1"/>
          <c:tx>
            <c:strRef>
              <c:f>'Экономическая эффективность'!$A$4</c:f>
              <c:strCache>
                <c:ptCount val="1"/>
                <c:pt idx="0">
                  <c:v>Общие затраты на ИС, руб.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7777777777777779E-3"/>
                  <c:y val="2.77777777777776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22F-4266-9AAA-9B8A7618F741}"/>
                </c:ext>
              </c:extLst>
            </c:dLbl>
            <c:dLbl>
              <c:idx val="1"/>
              <c:layout>
                <c:manualLayout>
                  <c:x val="2.7777777777777779E-3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22F-4266-9AAA-9B8A7618F741}"/>
                </c:ext>
              </c:extLst>
            </c:dLbl>
            <c:dLbl>
              <c:idx val="2"/>
              <c:layout>
                <c:manualLayout>
                  <c:x val="-2.7777777777777779E-3"/>
                  <c:y val="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22F-4266-9AAA-9B8A7618F7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'Экономическая эффективность'!$B$2:$D$2</c:f>
              <c:strCache>
                <c:ptCount val="3"/>
                <c:pt idx="0">
                  <c:v>1-й год</c:v>
                </c:pt>
                <c:pt idx="1">
                  <c:v>2-й год</c:v>
                </c:pt>
                <c:pt idx="2">
                  <c:v>3-й год</c:v>
                </c:pt>
              </c:strCache>
            </c:strRef>
          </c:cat>
          <c:val>
            <c:numRef>
              <c:f>'Экономическая эффективность'!$B$4:$D$4</c:f>
              <c:numCache>
                <c:formatCode>General</c:formatCode>
                <c:ptCount val="3"/>
                <c:pt idx="0">
                  <c:v>42016.18</c:v>
                </c:pt>
                <c:pt idx="1">
                  <c:v>56182.36</c:v>
                </c:pt>
                <c:pt idx="2">
                  <c:v>70348.539999999994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22F-4266-9AAA-9B8A7618F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432176"/>
        <c:axId val="353744544"/>
      </c:lineChart>
      <c:catAx>
        <c:axId val="31443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53744544"/>
        <c:crosses val="autoZero"/>
        <c:auto val="1"/>
        <c:lblAlgn val="ctr"/>
        <c:lblOffset val="100"/>
        <c:noMultiLvlLbl val="0"/>
      </c:catAx>
      <c:valAx>
        <c:axId val="35374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1443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31.01.2020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31.01.2020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57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4925"/>
            <a:ext cx="11005603" cy="2161759"/>
          </a:xfrm>
        </p:spPr>
        <p:txBody>
          <a:bodyPr rtlCol="0"/>
          <a:lstStyle/>
          <a:p>
            <a:pPr algn="r"/>
            <a:r>
              <a:rPr lang="ru-RU" sz="4400" dirty="0"/>
              <a:t>Информационная система 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поддержки пользователей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 </a:t>
            </a:r>
            <a:r>
              <a:rPr lang="ru-RU" sz="2000" dirty="0"/>
              <a:t>(на примере КГБУЗ «Городская клиническая поликлиника №</a:t>
            </a:r>
            <a:r>
              <a:rPr lang="ru-RU" sz="2000" dirty="0" smtClean="0"/>
              <a:t>3» </a:t>
            </a:r>
            <a:r>
              <a:rPr lang="ru-RU" sz="2000" dirty="0"/>
              <a:t>МЗ ХК)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261" y="4319395"/>
            <a:ext cx="7077456" cy="868680"/>
          </a:xfrm>
        </p:spPr>
        <p:txBody>
          <a:bodyPr rtlCol="0"/>
          <a:lstStyle/>
          <a:p>
            <a:pPr marL="0" indent="0" algn="r" rtl="0">
              <a:buNone/>
            </a:pPr>
            <a:r>
              <a:rPr lang="en-US" dirty="0" smtClean="0">
                <a:latin typeface="+mj-lt"/>
              </a:rPr>
              <a:t>    </a:t>
            </a:r>
            <a:r>
              <a:rPr lang="ru-RU" dirty="0" smtClean="0">
                <a:latin typeface="+mj-lt"/>
              </a:rPr>
              <a:t>Выполнил студент</a:t>
            </a:r>
            <a:r>
              <a:rPr lang="en-US" dirty="0" smtClean="0">
                <a:latin typeface="+mj-lt"/>
              </a:rPr>
              <a:t>: </a:t>
            </a:r>
            <a:r>
              <a:rPr lang="ru-RU" dirty="0" smtClean="0">
                <a:latin typeface="+mj-lt"/>
              </a:rPr>
              <a:t>Тарновский Ф.В.</a:t>
            </a:r>
          </a:p>
          <a:p>
            <a:pPr marL="0" indent="0" algn="r" rtl="0">
              <a:buNone/>
            </a:pPr>
            <a:r>
              <a:rPr lang="ru-RU" dirty="0" smtClean="0">
                <a:latin typeface="+mj-lt"/>
              </a:rPr>
              <a:t>Руководитель работы</a:t>
            </a:r>
            <a:r>
              <a:rPr lang="en-US" dirty="0" smtClean="0">
                <a:latin typeface="+mj-lt"/>
              </a:rPr>
              <a:t>: </a:t>
            </a:r>
            <a:r>
              <a:rPr lang="ru-RU" dirty="0" smtClean="0">
                <a:latin typeface="+mj-lt"/>
              </a:rPr>
              <a:t>Лосев В.С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44858" y="6270786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j-lt"/>
              </a:rPr>
              <a:t>Хабаровск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2020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Простои пользователей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235246" y="3356718"/>
            <a:ext cx="4834165" cy="389316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smtClean="0"/>
              <a:t>В рамках одной недели 21 инцидент может вызвать по два случая простоя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r>
              <a:rPr lang="ru-RU" sz="1800" b="1" dirty="0"/>
              <a:t>д</a:t>
            </a:r>
            <a:r>
              <a:rPr lang="ru-RU" sz="1800" b="1" dirty="0" smtClean="0"/>
              <a:t>о </a:t>
            </a:r>
            <a:r>
              <a:rPr lang="en-US" sz="1800" b="1" dirty="0" smtClean="0"/>
              <a:t>1092 </a:t>
            </a:r>
            <a:r>
              <a:rPr lang="ru-RU" sz="1800" b="1" dirty="0" smtClean="0"/>
              <a:t>случаев простоя</a:t>
            </a:r>
            <a:r>
              <a:rPr lang="ru-RU" sz="1800" dirty="0" smtClean="0"/>
              <a:t> </a:t>
            </a:r>
            <a:r>
              <a:rPr lang="ru-RU" sz="1800" b="1" dirty="0" smtClean="0"/>
              <a:t>в год</a:t>
            </a:r>
          </a:p>
          <a:p>
            <a:pPr marL="0" indent="0">
              <a:buNone/>
            </a:pPr>
            <a:r>
              <a:rPr lang="ru-RU" sz="1800" dirty="0" smtClean="0"/>
              <a:t>Именно столько простоев можно </a:t>
            </a:r>
          </a:p>
          <a:p>
            <a:pPr marL="0" indent="0">
              <a:buNone/>
            </a:pPr>
            <a:r>
              <a:rPr lang="ru-RU" sz="1800" dirty="0" smtClean="0"/>
              <a:t>избежать</a:t>
            </a:r>
            <a:r>
              <a:rPr lang="en-US" sz="1800" dirty="0" smtClean="0"/>
              <a:t>, </a:t>
            </a:r>
            <a:r>
              <a:rPr lang="ru-RU" sz="1800" dirty="0" smtClean="0"/>
              <a:t>благодаря использованию</a:t>
            </a:r>
          </a:p>
          <a:p>
            <a:pPr marL="0" indent="0">
              <a:buNone/>
            </a:pPr>
            <a:r>
              <a:rPr lang="ru-RU" sz="1800" dirty="0" smtClean="0"/>
              <a:t>системы поддержки пользователей.</a:t>
            </a: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458627942"/>
              </p:ext>
            </p:extLst>
          </p:nvPr>
        </p:nvGraphicFramePr>
        <p:xfrm>
          <a:off x="444500" y="1306287"/>
          <a:ext cx="5607957" cy="500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0609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ru-RU" dirty="0" smtClean="0"/>
              <a:t>Экономическая эффективность системы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11</a:t>
            </a:fld>
            <a:endParaRPr lang="ru-RU" noProof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56300357"/>
              </p:ext>
            </p:extLst>
          </p:nvPr>
        </p:nvGraphicFramePr>
        <p:xfrm>
          <a:off x="0" y="1393756"/>
          <a:ext cx="6589486" cy="4606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49143" y="1814286"/>
            <a:ext cx="54428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 общих затратах на оборудование, ПО, разработку и внедрение ИС </a:t>
            </a:r>
            <a:r>
              <a:rPr lang="ru-RU" dirty="0" smtClean="0">
                <a:solidFill>
                  <a:schemeClr val="bg1"/>
                </a:solidFill>
              </a:rPr>
              <a:t>равных </a:t>
            </a:r>
            <a:r>
              <a:rPr lang="ru-RU" dirty="0">
                <a:solidFill>
                  <a:schemeClr val="bg1"/>
                </a:solidFill>
              </a:rPr>
              <a:t>42016,18 </a:t>
            </a:r>
            <a:r>
              <a:rPr lang="ru-RU" dirty="0" smtClean="0">
                <a:solidFill>
                  <a:schemeClr val="bg1"/>
                </a:solidFill>
              </a:rPr>
              <a:t>рублей за первый год </a:t>
            </a:r>
            <a:r>
              <a:rPr lang="ru-RU" dirty="0">
                <a:solidFill>
                  <a:schemeClr val="bg1"/>
                </a:solidFill>
              </a:rPr>
              <a:t>и средней зарплате медицинского работника 33000 рублей в </a:t>
            </a:r>
            <a:r>
              <a:rPr lang="ru-RU" dirty="0" smtClean="0">
                <a:solidFill>
                  <a:schemeClr val="bg1"/>
                </a:solidFill>
              </a:rPr>
              <a:t>месяц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то 273 сэкономленных часа за первый год позволят избежать потерь эквивалентных 49003,5 рублей ежегодно.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таких темпах первоначальные вложения окупятся уже на 11й месяц.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Использование </a:t>
            </a:r>
            <a:r>
              <a:rPr lang="ru-RU" dirty="0">
                <a:solidFill>
                  <a:schemeClr val="bg1"/>
                </a:solidFill>
              </a:rPr>
              <a:t>информационной системы за три года позволит уменьшить потери от простоев </a:t>
            </a:r>
            <a:r>
              <a:rPr lang="ru-RU" dirty="0" smtClean="0">
                <a:solidFill>
                  <a:schemeClr val="bg1"/>
                </a:solidFill>
              </a:rPr>
              <a:t>эквивалентных </a:t>
            </a:r>
            <a:r>
              <a:rPr lang="ru-RU" dirty="0" smtClean="0">
                <a:solidFill>
                  <a:schemeClr val="bg1"/>
                </a:solidFill>
              </a:rPr>
              <a:t>сумме 76661,96 </a:t>
            </a:r>
            <a:r>
              <a:rPr lang="ru-RU" dirty="0">
                <a:solidFill>
                  <a:schemeClr val="bg1"/>
                </a:solidFill>
              </a:rPr>
              <a:t>рублей.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685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 поддержки пользователей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12</a:t>
            </a:fld>
            <a:endParaRPr lang="ru-RU" noProof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534756"/>
            <a:ext cx="5428343" cy="5296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1534756"/>
            <a:ext cx="5947682" cy="22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34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рабочая страница программы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13</a:t>
            </a:fld>
            <a:endParaRPr lang="ru-RU" noProof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6" y="1357238"/>
            <a:ext cx="9158514" cy="49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80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по управлению пользователями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14</a:t>
            </a:fld>
            <a:endParaRPr lang="ru-RU" noProof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43377"/>
            <a:ext cx="2540908" cy="36821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1643377"/>
            <a:ext cx="5308600" cy="2519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292" y="1643377"/>
            <a:ext cx="2540908" cy="48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14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6686" y="3091542"/>
            <a:ext cx="8577943" cy="1799773"/>
          </a:xfrm>
        </p:spPr>
        <p:txBody>
          <a:bodyPr rtlCol="0"/>
          <a:lstStyle/>
          <a:p>
            <a:pPr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Информация о работе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799771"/>
            <a:ext cx="10121900" cy="393337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Целью выпускной квалификационной работы является исследование информационного отдела КГБУЗ «Городская клиническая поликлиника №3» на наличие проблем в процессах технической поддержки пользователей.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Объект исследования – отдел информатизации КГБУЗ «Городская клиническая поликлиника №3» МЗ ХК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Предмет исследования – улучшение эффективности технической поддержки пользователей путем внедрения информационной системы поддержки пользователей.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Сведения об организации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44500" y="1606094"/>
            <a:ext cx="100638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КГБУЗ «Городская клиническая поликлиника №3» - одна из крупнейших поликлиник города Хабаровска с прикреплённым населением более 65000 человек. 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На сегодняшний день в поликлинике работает более 330 </a:t>
            </a:r>
            <a:r>
              <a:rPr lang="ru-RU" sz="2400" dirty="0" smtClean="0">
                <a:solidFill>
                  <a:schemeClr val="bg1"/>
                </a:solidFill>
              </a:rPr>
              <a:t>человек. Более 230 </a:t>
            </a:r>
            <a:r>
              <a:rPr lang="ru-RU" sz="2400" dirty="0">
                <a:solidFill>
                  <a:schemeClr val="bg1"/>
                </a:solidFill>
              </a:rPr>
              <a:t>из </a:t>
            </a:r>
            <a:r>
              <a:rPr lang="ru-RU" sz="2400" dirty="0" smtClean="0">
                <a:solidFill>
                  <a:schemeClr val="bg1"/>
                </a:solidFill>
              </a:rPr>
              <a:t>них относятся к медицинскому персоналу.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Для повышения качества </a:t>
            </a:r>
            <a:r>
              <a:rPr lang="ru-RU" sz="2400" dirty="0" smtClean="0">
                <a:solidFill>
                  <a:schemeClr val="bg1"/>
                </a:solidFill>
              </a:rPr>
              <a:t>оказываемых </a:t>
            </a:r>
            <a:r>
              <a:rPr lang="ru-RU" sz="2400" dirty="0">
                <a:solidFill>
                  <a:schemeClr val="bg1"/>
                </a:solidFill>
              </a:rPr>
              <a:t>услуг, а также для </a:t>
            </a:r>
            <a:r>
              <a:rPr lang="ru-RU" sz="2400" dirty="0" smtClean="0">
                <a:solidFill>
                  <a:schemeClr val="bg1"/>
                </a:solidFill>
              </a:rPr>
              <a:t>повышения </a:t>
            </a:r>
            <a:r>
              <a:rPr lang="ru-RU" sz="2400" dirty="0">
                <a:solidFill>
                  <a:schemeClr val="bg1"/>
                </a:solidFill>
              </a:rPr>
              <a:t>эффективности работы, в медицинских организациях регулярно внедряются новые информационные системы, а также проводится модернизация оборудования.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Затраты информационных систем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4</a:t>
            </a:fld>
            <a:endParaRPr lang="ru-RU" noProof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160223"/>
              </p:ext>
            </p:extLst>
          </p:nvPr>
        </p:nvGraphicFramePr>
        <p:xfrm>
          <a:off x="174172" y="1361167"/>
          <a:ext cx="12017828" cy="444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33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04" y="3523343"/>
            <a:ext cx="7781544" cy="859055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Техническая поддержка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335" y="4537166"/>
            <a:ext cx="6991350" cy="717006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Отдел информатизации и статистики </a:t>
            </a:r>
          </a:p>
          <a:p>
            <a:pPr rtl="0"/>
            <a:r>
              <a:rPr lang="ru-RU" dirty="0" smtClean="0"/>
              <a:t>КГБУЗ «Городская клиническая поликлиника №3»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Процесс технической поддержки</a:t>
            </a:r>
            <a:r>
              <a:rPr lang="en-US" dirty="0" smtClean="0"/>
              <a:t> (AS-IS)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157" y="1078456"/>
            <a:ext cx="10978243" cy="560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Доступность технической поддержки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8138886" y="3347822"/>
            <a:ext cx="3113314" cy="2801472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 общей сложности за неделю техническое сопровождение обеспечивается только 45 часов из 66.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Сведения об инцидентах за оставшееся время либо не поступают</a:t>
            </a:r>
            <a:r>
              <a:rPr lang="en-US" b="1" dirty="0" smtClean="0"/>
              <a:t>, </a:t>
            </a:r>
            <a:r>
              <a:rPr lang="ru-RU" b="1" dirty="0" smtClean="0"/>
              <a:t>либо поступают с большой задержкой.</a:t>
            </a:r>
          </a:p>
          <a:p>
            <a:pPr marL="0" indent="0">
              <a:buNone/>
            </a:pPr>
            <a:r>
              <a:rPr lang="ru-RU" b="1" dirty="0" smtClean="0"/>
              <a:t> </a:t>
            </a:r>
            <a:endParaRPr lang="ru-RU" b="1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140402"/>
              </p:ext>
            </p:extLst>
          </p:nvPr>
        </p:nvGraphicFramePr>
        <p:xfrm>
          <a:off x="275771" y="1306286"/>
          <a:ext cx="7474858" cy="5210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787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технической поддержки </a:t>
            </a:r>
            <a:r>
              <a:rPr lang="en-US" dirty="0" smtClean="0"/>
              <a:t>(TO-BE)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8</a:t>
            </a:fld>
            <a:endParaRPr lang="ru-RU" noProof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4500" y="1190170"/>
            <a:ext cx="11021786" cy="54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83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Обращения пользователей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5825898" y="2364921"/>
            <a:ext cx="5832702" cy="673554"/>
          </a:xfrm>
        </p:spPr>
        <p:txBody>
          <a:bodyPr/>
          <a:lstStyle/>
          <a:p>
            <a:r>
              <a:rPr lang="ru-RU" dirty="0"/>
              <a:t>В среднем за рабочий день </a:t>
            </a:r>
            <a:r>
              <a:rPr lang="ru-RU" dirty="0" smtClean="0"/>
              <a:t>поступает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9 срочных заявок, что составляет 39% от </a:t>
            </a:r>
            <a:r>
              <a:rPr lang="ru-RU" dirty="0" smtClean="0"/>
              <a:t>общего </a:t>
            </a:r>
            <a:r>
              <a:rPr lang="ru-RU" dirty="0"/>
              <a:t>количества.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6725295"/>
              </p:ext>
            </p:extLst>
          </p:nvPr>
        </p:nvGraphicFramePr>
        <p:xfrm>
          <a:off x="444500" y="1681163"/>
          <a:ext cx="5128986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952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fb0879af-3eba-417a-a55a-ffe6dcd6ca7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tf66687569</Template>
  <TotalTime>0</TotalTime>
  <Words>368</Words>
  <Application>Microsoft Office PowerPoint</Application>
  <PresentationFormat>Широкоэкранный</PresentationFormat>
  <Paragraphs>74</Paragraphs>
  <Slides>15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Trade Gothic LT Pro</vt:lpstr>
      <vt:lpstr>Trebuchet MS</vt:lpstr>
      <vt:lpstr>Тема Office</vt:lpstr>
      <vt:lpstr>Информационная система  поддержки пользователей  (на примере КГБУЗ «Городская клиническая поликлиника №3» МЗ ХК)</vt:lpstr>
      <vt:lpstr>Информация о работе</vt:lpstr>
      <vt:lpstr>Сведения об организации</vt:lpstr>
      <vt:lpstr>Затраты информационных систем</vt:lpstr>
      <vt:lpstr>Техническая поддержка</vt:lpstr>
      <vt:lpstr>Процесс технической поддержки (AS-IS)</vt:lpstr>
      <vt:lpstr>Доступность технической поддержки</vt:lpstr>
      <vt:lpstr>Процесс технической поддержки (TO-BE)</vt:lpstr>
      <vt:lpstr>Обращения пользователей</vt:lpstr>
      <vt:lpstr>Простои пользователей</vt:lpstr>
      <vt:lpstr>Экономическая эффективность системы</vt:lpstr>
      <vt:lpstr>Информационная система поддержки пользователей</vt:lpstr>
      <vt:lpstr>Основная рабочая страница программы </vt:lpstr>
      <vt:lpstr>Функции по управлению пользователями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2020-01-30T07:00:35Z</dcterms:created>
  <dcterms:modified xsi:type="dcterms:W3CDTF">2020-01-30T21:59:20Z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