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9" r:id="rId2"/>
    <p:sldId id="273" r:id="rId3"/>
    <p:sldId id="274" r:id="rId4"/>
    <p:sldId id="279" r:id="rId5"/>
    <p:sldId id="280" r:id="rId6"/>
    <p:sldId id="281" r:id="rId7"/>
    <p:sldId id="282" r:id="rId8"/>
    <p:sldId id="283" r:id="rId9"/>
    <p:sldId id="275" r:id="rId10"/>
    <p:sldId id="276" r:id="rId11"/>
    <p:sldId id="277" r:id="rId12"/>
    <p:sldId id="284" r:id="rId13"/>
    <p:sldId id="278" r:id="rId14"/>
    <p:sldId id="285" r:id="rId15"/>
    <p:sldId id="286" r:id="rId16"/>
    <p:sldId id="287" r:id="rId17"/>
    <p:sldId id="288" r:id="rId18"/>
    <p:sldId id="270" r:id="rId19"/>
    <p:sldId id="271"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Hillyard" initials="DH" lastIdx="2" clrIdx="0">
    <p:extLst>
      <p:ext uri="{19B8F6BF-5375-455C-9EA6-DF929625EA0E}">
        <p15:presenceInfo xmlns:p15="http://schemas.microsoft.com/office/powerpoint/2012/main" userId="S-1-5-21-1520834447-1259991464-1277087124-118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ECFF"/>
    <a:srgbClr val="99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90844" autoAdjust="0"/>
  </p:normalViewPr>
  <p:slideViewPr>
    <p:cSldViewPr snapToGrid="0">
      <p:cViewPr varScale="1">
        <p:scale>
          <a:sx n="60" d="100"/>
          <a:sy n="60" d="100"/>
        </p:scale>
        <p:origin x="1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10.xml><?xml version="1.0" encoding="utf-8"?>
<ax:ocx xmlns:ax="http://schemas.microsoft.com/office/2006/activeX" xmlns:r="http://schemas.openxmlformats.org/officeDocument/2006/relationships" ax:classid="{8BD21D40-EC42-11CE-9E0D-00AA006002F3}" ax:persistence="persistStorage" r:id="rId1"/>
</file>

<file path=ppt/activeX/activeX11.xml><?xml version="1.0" encoding="utf-8"?>
<ax:ocx xmlns:ax="http://schemas.microsoft.com/office/2006/activeX" xmlns:r="http://schemas.openxmlformats.org/officeDocument/2006/relationships" ax:classid="{8BD21D40-EC42-11CE-9E0D-00AA006002F3}" ax:persistence="persistStorage" r:id="rId1"/>
</file>

<file path=ppt/activeX/activeX12.xml><?xml version="1.0" encoding="utf-8"?>
<ax:ocx xmlns:ax="http://schemas.microsoft.com/office/2006/activeX" xmlns:r="http://schemas.openxmlformats.org/officeDocument/2006/relationships" ax:classid="{8BD21D40-EC42-11CE-9E0D-00AA006002F3}" ax:persistence="persistStorage" r:id="rId1"/>
</file>

<file path=ppt/activeX/activeX13.xml><?xml version="1.0" encoding="utf-8"?>
<ax:ocx xmlns:ax="http://schemas.microsoft.com/office/2006/activeX" xmlns:r="http://schemas.openxmlformats.org/officeDocument/2006/relationships" ax:classid="{8BD21D40-EC42-11CE-9E0D-00AA006002F3}" ax:persistence="persistStorage" r:id="rId1"/>
</file>

<file path=ppt/activeX/activeX14.xml><?xml version="1.0" encoding="utf-8"?>
<ax:ocx xmlns:ax="http://schemas.microsoft.com/office/2006/activeX" xmlns:r="http://schemas.openxmlformats.org/officeDocument/2006/relationships" ax:classid="{8BD21D40-EC42-11CE-9E0D-00AA006002F3}" ax:persistence="persistStorage" r:id="rId1"/>
</file>

<file path=ppt/activeX/activeX15.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activeX/activeX5.xml><?xml version="1.0" encoding="utf-8"?>
<ax:ocx xmlns:ax="http://schemas.microsoft.com/office/2006/activeX" xmlns:r="http://schemas.openxmlformats.org/officeDocument/2006/relationships" ax:classid="{8BD21D40-EC42-11CE-9E0D-00AA006002F3}" ax:persistence="persistStorage" r:id="rId1"/>
</file>

<file path=ppt/activeX/activeX6.xml><?xml version="1.0" encoding="utf-8"?>
<ax:ocx xmlns:ax="http://schemas.microsoft.com/office/2006/activeX" xmlns:r="http://schemas.openxmlformats.org/officeDocument/2006/relationships" ax:classid="{8BD21D40-EC42-11CE-9E0D-00AA006002F3}" ax:persistence="persistStorage" r:id="rId1"/>
</file>

<file path=ppt/activeX/activeX7.xml><?xml version="1.0" encoding="utf-8"?>
<ax:ocx xmlns:ax="http://schemas.microsoft.com/office/2006/activeX" xmlns:r="http://schemas.openxmlformats.org/officeDocument/2006/relationships" ax:classid="{8BD21D40-EC42-11CE-9E0D-00AA006002F3}" ax:persistence="persistStorage" r:id="rId1"/>
</file>

<file path=ppt/activeX/activeX8.xml><?xml version="1.0" encoding="utf-8"?>
<ax:ocx xmlns:ax="http://schemas.microsoft.com/office/2006/activeX" xmlns:r="http://schemas.openxmlformats.org/officeDocument/2006/relationships" ax:classid="{8BD21D40-EC42-11CE-9E0D-00AA006002F3}" ax:persistence="persistStorage" r:id="rId1"/>
</file>

<file path=ppt/activeX/activeX9.xml><?xml version="1.0" encoding="utf-8"?>
<ax:ocx xmlns:ax="http://schemas.microsoft.com/office/2006/activeX" xmlns:r="http://schemas.openxmlformats.org/officeDocument/2006/relationships" ax:classid="{8BD21D4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Dargan" userId="1384a01586a617c2" providerId="LiveId" clId="{F857DD23-51FB-4DA4-83EB-D94F9D9CD79F}"/>
    <pc:docChg chg="modSld">
      <pc:chgData name="William Dargan" userId="1384a01586a617c2" providerId="LiveId" clId="{F857DD23-51FB-4DA4-83EB-D94F9D9CD79F}" dt="2020-10-28T13:38:56.136" v="10" actId="20577"/>
      <pc:docMkLst>
        <pc:docMk/>
      </pc:docMkLst>
      <pc:sldChg chg="modSp mod">
        <pc:chgData name="William Dargan" userId="1384a01586a617c2" providerId="LiveId" clId="{F857DD23-51FB-4DA4-83EB-D94F9D9CD79F}" dt="2020-10-28T13:38:56.136" v="10" actId="20577"/>
        <pc:sldMkLst>
          <pc:docMk/>
          <pc:sldMk cId="1899247335" sldId="269"/>
        </pc:sldMkLst>
        <pc:spChg chg="mod">
          <ac:chgData name="William Dargan" userId="1384a01586a617c2" providerId="LiveId" clId="{F857DD23-51FB-4DA4-83EB-D94F9D9CD79F}" dt="2020-10-28T13:38:56.136" v="10" actId="20577"/>
          <ac:spMkLst>
            <pc:docMk/>
            <pc:sldMk cId="1899247335" sldId="269"/>
            <ac:spMk id="9" creationId="{E4AB818A-BAC7-4F27-A881-73855BD6C9DA}"/>
          </ac:spMkLst>
        </pc:spChg>
      </pc:sldChg>
    </pc:docChg>
  </pc:docChgLst>
</pc:chgInfo>
</file>

<file path=ppt/drawings/_rels/vmlDrawing1.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7D6DC-BEB4-4DF1-8B14-54F62FBE8DAC}" type="datetimeFigureOut">
              <a:rPr lang="en-GB" smtClean="0"/>
              <a:t>28/10/2020</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BA4FB-BBAB-458E-ACCC-D57659C1B008}" type="slidenum">
              <a:rPr lang="en-GB" smtClean="0"/>
              <a:t>‹#›</a:t>
            </a:fld>
            <a:endParaRPr lang="en-GB"/>
          </a:p>
        </p:txBody>
      </p:sp>
    </p:spTree>
    <p:extLst>
      <p:ext uri="{BB962C8B-B14F-4D97-AF65-F5344CB8AC3E}">
        <p14:creationId xmlns:p14="http://schemas.microsoft.com/office/powerpoint/2010/main" val="15509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Activity…</a:t>
            </a:r>
          </a:p>
        </p:txBody>
      </p:sp>
      <p:sp>
        <p:nvSpPr>
          <p:cNvPr id="4" name="Slide Number Placeholder 3"/>
          <p:cNvSpPr>
            <a:spLocks noGrp="1"/>
          </p:cNvSpPr>
          <p:nvPr>
            <p:ph type="sldNum" sz="quarter" idx="10"/>
          </p:nvPr>
        </p:nvSpPr>
        <p:spPr/>
        <p:txBody>
          <a:bodyPr/>
          <a:lstStyle/>
          <a:p>
            <a:fld id="{AB1BA4FB-BBAB-458E-ACCC-D57659C1B008}" type="slidenum">
              <a:rPr lang="en-GB" smtClean="0"/>
              <a:t>1</a:t>
            </a:fld>
            <a:endParaRPr lang="en-GB"/>
          </a:p>
        </p:txBody>
      </p:sp>
    </p:spTree>
    <p:extLst>
      <p:ext uri="{BB962C8B-B14F-4D97-AF65-F5344CB8AC3E}">
        <p14:creationId xmlns:p14="http://schemas.microsoft.com/office/powerpoint/2010/main" val="12173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2"/>
              <a:tabLst/>
              <a:defRPr/>
            </a:pPr>
            <a:r>
              <a:rPr lang="en-GB" dirty="0"/>
              <a:t>Complete the truth table for the expression: (A </a:t>
            </a:r>
            <a:r>
              <a:rPr lang="en-GB" sz="1200" dirty="0"/>
              <a:t>OR B) OR NOT C</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10</a:t>
            </a:fld>
            <a:endParaRPr lang="en-GB" dirty="0"/>
          </a:p>
        </p:txBody>
      </p:sp>
    </p:spTree>
    <p:extLst>
      <p:ext uri="{BB962C8B-B14F-4D97-AF65-F5344CB8AC3E}">
        <p14:creationId xmlns:p14="http://schemas.microsoft.com/office/powerpoint/2010/main" val="250760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3"/>
              <a:tabLst/>
              <a:defRPr/>
            </a:pPr>
            <a:r>
              <a:rPr lang="en-GB" dirty="0"/>
              <a:t>Complete the truth table for the expression: </a:t>
            </a:r>
            <a:r>
              <a:rPr lang="en-GB" sz="1200" dirty="0"/>
              <a:t>NOTA</a:t>
            </a:r>
            <a:r>
              <a:rPr lang="en-GB" sz="1200" baseline="0" dirty="0"/>
              <a:t> AND </a:t>
            </a:r>
            <a:r>
              <a:rPr lang="en-GB" dirty="0"/>
              <a:t>(B </a:t>
            </a:r>
            <a:r>
              <a:rPr lang="en-GB" sz="1200" dirty="0"/>
              <a:t>OR C)</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11</a:t>
            </a:fld>
            <a:endParaRPr lang="en-GB" dirty="0"/>
          </a:p>
        </p:txBody>
      </p:sp>
    </p:spTree>
    <p:extLst>
      <p:ext uri="{BB962C8B-B14F-4D97-AF65-F5344CB8AC3E}">
        <p14:creationId xmlns:p14="http://schemas.microsoft.com/office/powerpoint/2010/main" val="3976739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4"/>
              <a:tabLst/>
              <a:defRPr/>
            </a:pPr>
            <a:r>
              <a:rPr lang="en-GB" dirty="0"/>
              <a:t>Complete the truth table for the expression: (A OR B) </a:t>
            </a:r>
            <a:r>
              <a:rPr lang="en-GB" sz="1200" dirty="0"/>
              <a:t>AND</a:t>
            </a:r>
            <a:r>
              <a:rPr lang="en-GB" sz="1200" baseline="0" dirty="0"/>
              <a:t> </a:t>
            </a:r>
            <a:r>
              <a:rPr lang="en-GB" dirty="0"/>
              <a:t>(C </a:t>
            </a:r>
            <a:r>
              <a:rPr lang="en-GB" sz="1200" dirty="0"/>
              <a:t>OR D)</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12</a:t>
            </a:fld>
            <a:endParaRPr lang="en-GB" dirty="0"/>
          </a:p>
        </p:txBody>
      </p:sp>
    </p:spTree>
    <p:extLst>
      <p:ext uri="{BB962C8B-B14F-4D97-AF65-F5344CB8AC3E}">
        <p14:creationId xmlns:p14="http://schemas.microsoft.com/office/powerpoint/2010/main" val="1267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5"/>
              <a:tabLst/>
              <a:defRPr/>
            </a:pPr>
            <a:r>
              <a:rPr lang="en-GB" dirty="0"/>
              <a:t>Complete the truth table for the expression: (A OR B) </a:t>
            </a:r>
            <a:r>
              <a:rPr lang="en-GB" sz="1200" dirty="0"/>
              <a:t>AND</a:t>
            </a:r>
            <a:r>
              <a:rPr lang="en-GB" sz="1200" baseline="0" dirty="0"/>
              <a:t> </a:t>
            </a:r>
            <a:r>
              <a:rPr lang="en-GB" dirty="0"/>
              <a:t>(C </a:t>
            </a:r>
            <a:r>
              <a:rPr lang="en-GB" sz="1200" dirty="0"/>
              <a:t>AND D)</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13</a:t>
            </a:fld>
            <a:endParaRPr lang="en-GB" dirty="0"/>
          </a:p>
        </p:txBody>
      </p:sp>
    </p:spTree>
    <p:extLst>
      <p:ext uri="{BB962C8B-B14F-4D97-AF65-F5344CB8AC3E}">
        <p14:creationId xmlns:p14="http://schemas.microsoft.com/office/powerpoint/2010/main" val="191299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6"/>
              <a:tabLst/>
              <a:defRPr/>
            </a:pPr>
            <a:r>
              <a:rPr lang="en-GB" dirty="0"/>
              <a:t>Complete the truth table for the expression: (A </a:t>
            </a:r>
            <a:r>
              <a:rPr lang="en-GB" sz="1200" dirty="0"/>
              <a:t>AND</a:t>
            </a:r>
            <a:r>
              <a:rPr lang="en-GB" dirty="0"/>
              <a:t> B) </a:t>
            </a:r>
            <a:r>
              <a:rPr lang="en-GB" sz="1200" dirty="0"/>
              <a:t>OR</a:t>
            </a:r>
            <a:r>
              <a:rPr lang="en-GB" sz="1200" baseline="0" dirty="0"/>
              <a:t> </a:t>
            </a:r>
            <a:r>
              <a:rPr lang="en-GB" dirty="0"/>
              <a:t>(C </a:t>
            </a:r>
            <a:r>
              <a:rPr lang="en-GB" sz="1200" dirty="0"/>
              <a:t>AND D)</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14</a:t>
            </a:fld>
            <a:endParaRPr lang="en-GB" dirty="0"/>
          </a:p>
        </p:txBody>
      </p:sp>
    </p:spTree>
    <p:extLst>
      <p:ext uri="{BB962C8B-B14F-4D97-AF65-F5344CB8AC3E}">
        <p14:creationId xmlns:p14="http://schemas.microsoft.com/office/powerpoint/2010/main" val="3832443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dirty="0"/>
              <a:t>Read the scenario presented on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7"/>
              <a:tabLst/>
              <a:defRPr/>
            </a:pPr>
            <a:r>
              <a:rPr lang="en-GB" dirty="0"/>
              <a:t>In the box complete the logic diagram for this scenario, you can use the “Logic gate symbols” from the other slides.</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7"/>
              <a:tabLst/>
              <a:defRPr/>
            </a:pPr>
            <a:r>
              <a:rPr lang="en-GB" dirty="0"/>
              <a:t>Complete the truth table for the logic diagram.  Note: You made choose to choose the intermediate outputs as well.</a:t>
            </a:r>
          </a:p>
        </p:txBody>
      </p:sp>
      <p:sp>
        <p:nvSpPr>
          <p:cNvPr id="4" name="Slide Number Placeholder 3"/>
          <p:cNvSpPr>
            <a:spLocks noGrp="1"/>
          </p:cNvSpPr>
          <p:nvPr>
            <p:ph type="sldNum" sz="quarter" idx="10"/>
          </p:nvPr>
        </p:nvSpPr>
        <p:spPr/>
        <p:txBody>
          <a:bodyPr/>
          <a:lstStyle/>
          <a:p>
            <a:fld id="{AB1BA4FB-BBAB-458E-ACCC-D57659C1B008}" type="slidenum">
              <a:rPr lang="en-GB" smtClean="0"/>
              <a:t>15</a:t>
            </a:fld>
            <a:endParaRPr lang="en-GB" dirty="0"/>
          </a:p>
        </p:txBody>
      </p:sp>
    </p:spTree>
    <p:extLst>
      <p:ext uri="{BB962C8B-B14F-4D97-AF65-F5344CB8AC3E}">
        <p14:creationId xmlns:p14="http://schemas.microsoft.com/office/powerpoint/2010/main" val="1574244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dirty="0"/>
              <a:t>Read the scenario presented on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9"/>
              <a:tabLst/>
              <a:defRPr/>
            </a:pPr>
            <a:r>
              <a:rPr lang="en-GB" dirty="0"/>
              <a:t>In the box complete the logic diagram for this scenario, you can use the “Logic gate symbols” from the other slides.</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9"/>
              <a:tabLst/>
              <a:defRPr/>
            </a:pPr>
            <a:r>
              <a:rPr lang="en-GB" dirty="0"/>
              <a:t>Complete the truth table for the logic diagram.  Note: You made choose to choose the intermediate outputs as well.</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16</a:t>
            </a:fld>
            <a:endParaRPr lang="en-GB" dirty="0"/>
          </a:p>
        </p:txBody>
      </p:sp>
    </p:spTree>
    <p:extLst>
      <p:ext uri="{BB962C8B-B14F-4D97-AF65-F5344CB8AC3E}">
        <p14:creationId xmlns:p14="http://schemas.microsoft.com/office/powerpoint/2010/main" val="54045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dirty="0"/>
              <a:t>Read the scenario presented on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1"/>
              <a:tabLst/>
              <a:defRPr/>
            </a:pPr>
            <a:r>
              <a:rPr lang="en-GB" dirty="0"/>
              <a:t>In the box complete the logic diagram for this scenario, you can use the “Logic gate symbols” from the other slides.</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1"/>
              <a:tabLst/>
              <a:defRPr/>
            </a:pPr>
            <a:r>
              <a:rPr lang="en-GB" dirty="0"/>
              <a:t>Complete the truth table for the logic diagram.  Note: You made choose to choose the intermediate outputs as well.</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17</a:t>
            </a:fld>
            <a:endParaRPr lang="en-GB" dirty="0"/>
          </a:p>
        </p:txBody>
      </p:sp>
    </p:spTree>
    <p:extLst>
      <p:ext uri="{BB962C8B-B14F-4D97-AF65-F5344CB8AC3E}">
        <p14:creationId xmlns:p14="http://schemas.microsoft.com/office/powerpoint/2010/main" val="583048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18</a:t>
            </a:fld>
            <a:endParaRPr lang="en-GB"/>
          </a:p>
        </p:txBody>
      </p:sp>
    </p:spTree>
    <p:extLst>
      <p:ext uri="{BB962C8B-B14F-4D97-AF65-F5344CB8AC3E}">
        <p14:creationId xmlns:p14="http://schemas.microsoft.com/office/powerpoint/2010/main" val="251083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sz="1200" b="0" i="0" kern="1200" dirty="0">
                <a:solidFill>
                  <a:schemeClr val="tx1"/>
                </a:solidFill>
                <a:effectLst/>
                <a:latin typeface="+mn-lt"/>
                <a:ea typeface="+mn-ea"/>
                <a:cs typeface="+mn-cs"/>
              </a:rPr>
              <a:t>Label the 3 logic gates</a:t>
            </a:r>
            <a:r>
              <a:rPr lang="en-GB" sz="1200" b="0" i="0" kern="1200" baseline="0" dirty="0">
                <a:solidFill>
                  <a:schemeClr val="tx1"/>
                </a:solidFill>
                <a:effectLst/>
                <a:latin typeface="+mn-lt"/>
                <a:ea typeface="+mn-ea"/>
                <a:cs typeface="+mn-cs"/>
              </a:rPr>
              <a:t> correctly: NOT  AND  OR in the first box underneath each symbol.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0" i="0" kern="1200" baseline="0" dirty="0">
                <a:solidFill>
                  <a:schemeClr val="tx1"/>
                </a:solidFill>
                <a:effectLst/>
                <a:latin typeface="+mn-lt"/>
                <a:ea typeface="+mn-ea"/>
                <a:cs typeface="+mn-cs"/>
              </a:rPr>
              <a:t>Underneath these labels, show the symbol used for the gate: </a:t>
            </a:r>
            <a:r>
              <a:rPr lang="en-GB" sz="1200" b="0" i="0" kern="1200" dirty="0">
                <a:solidFill>
                  <a:schemeClr val="tx1"/>
                </a:solidFill>
                <a:effectLst/>
                <a:latin typeface="+mn-lt"/>
                <a:ea typeface="+mn-ea"/>
                <a:cs typeface="+mn-cs"/>
              </a:rPr>
              <a:t>∨</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 ∧ in the second box.</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0" i="0" kern="1200" dirty="0">
                <a:solidFill>
                  <a:schemeClr val="tx1"/>
                </a:solidFill>
                <a:effectLst/>
                <a:latin typeface="+mn-lt"/>
                <a:ea typeface="+mn-ea"/>
                <a:cs typeface="+mn-cs"/>
              </a:rPr>
              <a:t>Complete the truth tables for each logic gate.</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Use these logic gate symbols to complete the exercises on the following slides.</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2</a:t>
            </a:fld>
            <a:endParaRPr lang="en-GB" dirty="0"/>
          </a:p>
        </p:txBody>
      </p:sp>
    </p:spTree>
    <p:extLst>
      <p:ext uri="{BB962C8B-B14F-4D97-AF65-F5344CB8AC3E}">
        <p14:creationId xmlns:p14="http://schemas.microsoft.com/office/powerpoint/2010/main" val="347662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GB" dirty="0"/>
              <a:t>Draw the logic gate for the expression:</a:t>
            </a:r>
            <a:r>
              <a:rPr lang="en-GB" baseline="0" dirty="0"/>
              <a:t> </a:t>
            </a:r>
            <a:r>
              <a:rPr lang="en-GB" sz="1200" dirty="0"/>
              <a:t>A AND C</a:t>
            </a:r>
          </a:p>
        </p:txBody>
      </p:sp>
      <p:sp>
        <p:nvSpPr>
          <p:cNvPr id="4" name="Slide Number Placeholder 3"/>
          <p:cNvSpPr>
            <a:spLocks noGrp="1"/>
          </p:cNvSpPr>
          <p:nvPr>
            <p:ph type="sldNum" sz="quarter" idx="10"/>
          </p:nvPr>
        </p:nvSpPr>
        <p:spPr/>
        <p:txBody>
          <a:bodyPr/>
          <a:lstStyle/>
          <a:p>
            <a:fld id="{AB1BA4FB-BBAB-458E-ACCC-D57659C1B008}" type="slidenum">
              <a:rPr lang="en-GB" smtClean="0"/>
              <a:t>3</a:t>
            </a:fld>
            <a:endParaRPr lang="en-GB" dirty="0"/>
          </a:p>
        </p:txBody>
      </p:sp>
    </p:spTree>
    <p:extLst>
      <p:ext uri="{BB962C8B-B14F-4D97-AF65-F5344CB8AC3E}">
        <p14:creationId xmlns:p14="http://schemas.microsoft.com/office/powerpoint/2010/main" val="972268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GB" dirty="0"/>
              <a:t>Draw the logic gate for the expression:</a:t>
            </a:r>
            <a:r>
              <a:rPr lang="en-GB" baseline="0" dirty="0"/>
              <a:t> </a:t>
            </a:r>
            <a:r>
              <a:rPr lang="en-GB" sz="1200" dirty="0"/>
              <a:t>(A OR B) AND C</a:t>
            </a:r>
          </a:p>
        </p:txBody>
      </p:sp>
      <p:sp>
        <p:nvSpPr>
          <p:cNvPr id="4" name="Slide Number Placeholder 3"/>
          <p:cNvSpPr>
            <a:spLocks noGrp="1"/>
          </p:cNvSpPr>
          <p:nvPr>
            <p:ph type="sldNum" sz="quarter" idx="10"/>
          </p:nvPr>
        </p:nvSpPr>
        <p:spPr/>
        <p:txBody>
          <a:bodyPr/>
          <a:lstStyle/>
          <a:p>
            <a:fld id="{AB1BA4FB-BBAB-458E-ACCC-D57659C1B008}" type="slidenum">
              <a:rPr lang="en-GB" smtClean="0"/>
              <a:t>4</a:t>
            </a:fld>
            <a:endParaRPr lang="en-GB" dirty="0"/>
          </a:p>
        </p:txBody>
      </p:sp>
    </p:spTree>
    <p:extLst>
      <p:ext uri="{BB962C8B-B14F-4D97-AF65-F5344CB8AC3E}">
        <p14:creationId xmlns:p14="http://schemas.microsoft.com/office/powerpoint/2010/main" val="25148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GB" dirty="0"/>
              <a:t>Draw the logic gate for the expression:</a:t>
            </a:r>
            <a:r>
              <a:rPr lang="en-GB" baseline="0" dirty="0"/>
              <a:t> </a:t>
            </a:r>
            <a:r>
              <a:rPr lang="en-GB" sz="1200" dirty="0"/>
              <a:t>NOT A OR B</a:t>
            </a:r>
          </a:p>
        </p:txBody>
      </p:sp>
      <p:sp>
        <p:nvSpPr>
          <p:cNvPr id="4" name="Slide Number Placeholder 3"/>
          <p:cNvSpPr>
            <a:spLocks noGrp="1"/>
          </p:cNvSpPr>
          <p:nvPr>
            <p:ph type="sldNum" sz="quarter" idx="10"/>
          </p:nvPr>
        </p:nvSpPr>
        <p:spPr/>
        <p:txBody>
          <a:bodyPr/>
          <a:lstStyle/>
          <a:p>
            <a:fld id="{AB1BA4FB-BBAB-458E-ACCC-D57659C1B008}" type="slidenum">
              <a:rPr lang="en-GB" smtClean="0"/>
              <a:t>5</a:t>
            </a:fld>
            <a:endParaRPr lang="en-GB" dirty="0"/>
          </a:p>
        </p:txBody>
      </p:sp>
    </p:spTree>
    <p:extLst>
      <p:ext uri="{BB962C8B-B14F-4D97-AF65-F5344CB8AC3E}">
        <p14:creationId xmlns:p14="http://schemas.microsoft.com/office/powerpoint/2010/main" val="62663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t>Draw the logic gate for the expression</a:t>
            </a:r>
            <a:r>
              <a:rPr lang="en-GB" sz="1200" dirty="0"/>
              <a:t>: (A AND B) OR (C AND D)</a:t>
            </a:r>
          </a:p>
        </p:txBody>
      </p:sp>
      <p:sp>
        <p:nvSpPr>
          <p:cNvPr id="4" name="Slide Number Placeholder 3"/>
          <p:cNvSpPr>
            <a:spLocks noGrp="1"/>
          </p:cNvSpPr>
          <p:nvPr>
            <p:ph type="sldNum" sz="quarter" idx="10"/>
          </p:nvPr>
        </p:nvSpPr>
        <p:spPr/>
        <p:txBody>
          <a:bodyPr/>
          <a:lstStyle/>
          <a:p>
            <a:fld id="{AB1BA4FB-BBAB-458E-ACCC-D57659C1B008}" type="slidenum">
              <a:rPr lang="en-GB" smtClean="0"/>
              <a:t>6</a:t>
            </a:fld>
            <a:endParaRPr lang="en-GB" dirty="0"/>
          </a:p>
        </p:txBody>
      </p:sp>
    </p:spTree>
    <p:extLst>
      <p:ext uri="{BB962C8B-B14F-4D97-AF65-F5344CB8AC3E}">
        <p14:creationId xmlns:p14="http://schemas.microsoft.com/office/powerpoint/2010/main" val="1808968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8"/>
            </a:pPr>
            <a:r>
              <a:rPr lang="en-GB" dirty="0"/>
              <a:t>Draw the logic gate for the expression</a:t>
            </a:r>
            <a:r>
              <a:rPr lang="en-GB" sz="1200" dirty="0"/>
              <a:t>: NOT(A AND B)</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7</a:t>
            </a:fld>
            <a:endParaRPr lang="en-GB" dirty="0"/>
          </a:p>
        </p:txBody>
      </p:sp>
    </p:spTree>
    <p:extLst>
      <p:ext uri="{BB962C8B-B14F-4D97-AF65-F5344CB8AC3E}">
        <p14:creationId xmlns:p14="http://schemas.microsoft.com/office/powerpoint/2010/main" val="2945009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9"/>
            </a:pPr>
            <a:r>
              <a:rPr lang="en-GB" dirty="0"/>
              <a:t>Complete</a:t>
            </a:r>
            <a:r>
              <a:rPr lang="en-GB" baseline="0" dirty="0"/>
              <a:t> the truth table for the expression: NOT(A </a:t>
            </a:r>
            <a:r>
              <a:rPr lang="en-GB" sz="1200" baseline="0" dirty="0"/>
              <a:t>AND</a:t>
            </a:r>
            <a:r>
              <a:rPr lang="en-GB" sz="1200" dirty="0"/>
              <a:t> B)</a:t>
            </a:r>
          </a:p>
          <a:p>
            <a:pPr marL="228600" indent="-228600">
              <a:buFont typeface="+mj-lt"/>
              <a:buAutoNum type="arabicPeriod" startAt="9"/>
            </a:pPr>
            <a:r>
              <a:rPr lang="en-GB" sz="1200" dirty="0"/>
              <a:t>Complete the truth table for the expression: </a:t>
            </a:r>
            <a:r>
              <a:rPr lang="en-GB" sz="1200" baseline="0" dirty="0"/>
              <a:t>NOT</a:t>
            </a:r>
            <a:r>
              <a:rPr lang="en-GB" baseline="0" dirty="0"/>
              <a:t>(A </a:t>
            </a:r>
            <a:r>
              <a:rPr lang="en-GB" sz="1200" baseline="0" dirty="0"/>
              <a:t>OR</a:t>
            </a:r>
            <a:r>
              <a:rPr lang="en-GB" sz="1200" dirty="0"/>
              <a:t> B)</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8</a:t>
            </a:fld>
            <a:endParaRPr lang="en-GB" dirty="0"/>
          </a:p>
        </p:txBody>
      </p:sp>
    </p:spTree>
    <p:extLst>
      <p:ext uri="{BB962C8B-B14F-4D97-AF65-F5344CB8AC3E}">
        <p14:creationId xmlns:p14="http://schemas.microsoft.com/office/powerpoint/2010/main" val="3500677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1"/>
            </a:pPr>
            <a:r>
              <a:rPr lang="en-GB" dirty="0"/>
              <a:t>Complete the truth table for the expression: (A </a:t>
            </a:r>
            <a:r>
              <a:rPr lang="en-GB" sz="1200" dirty="0"/>
              <a:t>AND B) AND NOT C</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9</a:t>
            </a:fld>
            <a:endParaRPr lang="en-GB" dirty="0"/>
          </a:p>
        </p:txBody>
      </p:sp>
    </p:spTree>
    <p:extLst>
      <p:ext uri="{BB962C8B-B14F-4D97-AF65-F5344CB8AC3E}">
        <p14:creationId xmlns:p14="http://schemas.microsoft.com/office/powerpoint/2010/main" val="327291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820737"/>
          </a:xfrm>
        </p:spPr>
        <p:txBody>
          <a:bodyPr anchor="t" anchorCtr="0"/>
          <a:lstStyle>
            <a:lvl1pPr algn="ctr">
              <a:defRPr sz="4000"/>
            </a:lvl1pPr>
          </a:lstStyle>
          <a:p>
            <a:r>
              <a:rPr lang="en-US" dirty="0"/>
              <a:t>Click to edit Master title style</a:t>
            </a:r>
          </a:p>
        </p:txBody>
      </p:sp>
      <p:sp>
        <p:nvSpPr>
          <p:cNvPr id="3" name="Subtitle 2"/>
          <p:cNvSpPr>
            <a:spLocks noGrp="1"/>
          </p:cNvSpPr>
          <p:nvPr>
            <p:ph type="subTitle" idx="1"/>
          </p:nvPr>
        </p:nvSpPr>
        <p:spPr>
          <a:xfrm>
            <a:off x="1238250" y="22431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40222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51249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84392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87083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65352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12546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29956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08395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3" name="Footer Placeholder 2"/>
          <p:cNvSpPr>
            <a:spLocks noGrp="1"/>
          </p:cNvSpPr>
          <p:nvPr>
            <p:ph type="ftr" sz="quarter" idx="11"/>
          </p:nvPr>
        </p:nvSpPr>
        <p:spPr>
          <a:xfrm>
            <a:off x="3281363" y="6356352"/>
            <a:ext cx="3343275"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19509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58256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28/10/2020</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07186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9906000" cy="577850"/>
          </a:xfrm>
          <a:prstGeom prst="rect">
            <a:avLst/>
          </a:prstGeom>
          <a:solidFill>
            <a:srgbClr val="7CCFDB"/>
          </a:solidFill>
        </p:spPr>
        <p:txBody>
          <a:bodyPr vert="horz" lIns="91440" tIns="45720" rIns="91440" bIns="45720" rtlCol="0" anchor="ctr">
            <a:normAutofit fontScale="85000" lnSpcReduction="20000"/>
          </a:bodyPr>
          <a:lstStyle/>
          <a:p>
            <a:pPr marL="444500" marR="0" lvl="0" indent="0" defTabSz="444500" fontAlgn="auto">
              <a:lnSpc>
                <a:spcPct val="100000"/>
              </a:lnSpc>
              <a:spcBef>
                <a:spcPct val="0"/>
              </a:spcBef>
              <a:spcAft>
                <a:spcPts val="0"/>
              </a:spcAft>
              <a:buClrTx/>
              <a:buSzTx/>
              <a:buFontTx/>
              <a:buNone/>
              <a:tabLst/>
            </a:pPr>
            <a:endParaRPr kumimoji="0" lang="en-GB" sz="4400" b="1" i="0" u="none" strike="noStrike" cap="none" spc="0" normalizeH="0" baseline="0">
              <a:ln>
                <a:noFill/>
              </a:ln>
              <a:solidFill>
                <a:srgbClr val="002060"/>
              </a:solidFill>
              <a:effectLst/>
              <a:uLnTx/>
              <a:uFillTx/>
              <a:latin typeface="Arial" panose="020B0604020202020204" pitchFamily="34" charset="0"/>
              <a:ea typeface="+mj-ea"/>
              <a:cs typeface="Arial" panose="020B0604020202020204" pitchFamily="34" charset="0"/>
            </a:endParaRPr>
          </a:p>
        </p:txBody>
      </p:sp>
      <p:sp>
        <p:nvSpPr>
          <p:cNvPr id="2" name="Title Placeholder 1"/>
          <p:cNvSpPr>
            <a:spLocks noGrp="1"/>
          </p:cNvSpPr>
          <p:nvPr>
            <p:ph type="title"/>
          </p:nvPr>
        </p:nvSpPr>
        <p:spPr>
          <a:xfrm>
            <a:off x="319178" y="757239"/>
            <a:ext cx="9238890" cy="51276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19178" y="1449388"/>
            <a:ext cx="9238890" cy="50657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577850"/>
            <a:ext cx="9906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63389"/>
            <a:ext cx="8667482" cy="3924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950" b="1" dirty="0">
                <a:solidFill>
                  <a:schemeClr val="bg1"/>
                </a:solidFill>
              </a:rPr>
              <a:t>GCSE J277 Unit 2.4 | Boolean logic</a:t>
            </a:r>
            <a:endParaRPr lang="en-GB" sz="1950" dirty="0">
              <a:solidFill>
                <a:schemeClr val="bg1"/>
              </a:solidFill>
            </a:endParaRPr>
          </a:p>
        </p:txBody>
      </p:sp>
      <p:grpSp>
        <p:nvGrpSpPr>
          <p:cNvPr id="15" name="Group 14">
            <a:extLst>
              <a:ext uri="{FF2B5EF4-FFF2-40B4-BE49-F238E27FC236}">
                <a16:creationId xmlns:a16="http://schemas.microsoft.com/office/drawing/2014/main" id="{D7009FBB-F6FB-4400-B282-18D71166D1D7}"/>
              </a:ext>
            </a:extLst>
          </p:cNvPr>
          <p:cNvGrpSpPr/>
          <p:nvPr userDrawn="1"/>
        </p:nvGrpSpPr>
        <p:grpSpPr>
          <a:xfrm>
            <a:off x="8439136" y="79375"/>
            <a:ext cx="1466864" cy="419100"/>
            <a:chOff x="7685682" y="69056"/>
            <a:chExt cx="1466864" cy="419100"/>
          </a:xfrm>
        </p:grpSpPr>
        <p:pic>
          <p:nvPicPr>
            <p:cNvPr id="16" name="Picture 15">
              <a:extLst>
                <a:ext uri="{FF2B5EF4-FFF2-40B4-BE49-F238E27FC236}">
                  <a16:creationId xmlns:a16="http://schemas.microsoft.com/office/drawing/2014/main" id="{D33C8A83-BE75-4E26-B45C-4FF13B6BAA27}"/>
                </a:ext>
              </a:extLst>
            </p:cNvPr>
            <p:cNvPicPr/>
            <p:nvPr/>
          </p:nvPicPr>
          <p:blipFill>
            <a:blip r:embed="rId13" cstate="print">
              <a:extLst>
                <a:ext uri="{28A0092B-C50C-407E-A947-70E740481C1C}">
                  <a14:useLocalDpi xmlns:a14="http://schemas.microsoft.com/office/drawing/2010/main" val="0"/>
                </a:ext>
              </a:extLst>
            </a:blip>
            <a:stretch>
              <a:fillRect/>
            </a:stretch>
          </p:blipFill>
          <p:spPr>
            <a:xfrm>
              <a:off x="7685682" y="69056"/>
              <a:ext cx="419100" cy="419100"/>
            </a:xfrm>
            <a:prstGeom prst="rect">
              <a:avLst/>
            </a:prstGeom>
          </p:spPr>
        </p:pic>
        <p:sp>
          <p:nvSpPr>
            <p:cNvPr id="17" name="Rectangle 16">
              <a:extLst>
                <a:ext uri="{FF2B5EF4-FFF2-40B4-BE49-F238E27FC236}">
                  <a16:creationId xmlns:a16="http://schemas.microsoft.com/office/drawing/2014/main" id="{E998E96A-138F-4CF1-A84F-2B19F4805E61}"/>
                </a:ext>
              </a:extLst>
            </p:cNvPr>
            <p:cNvSpPr/>
            <p:nvPr/>
          </p:nvSpPr>
          <p:spPr>
            <a:xfrm>
              <a:off x="8034932" y="146518"/>
              <a:ext cx="1117614" cy="264175"/>
            </a:xfrm>
            <a:prstGeom prst="rect">
              <a:avLst/>
            </a:prstGeom>
          </p:spPr>
          <p:txBody>
            <a:bodyPr wrap="none">
              <a:spAutoFit/>
            </a:bodyPr>
            <a:lstStyle/>
            <a:p>
              <a:pPr>
                <a:lnSpc>
                  <a:spcPct val="107000"/>
                </a:lnSpc>
                <a:spcAft>
                  <a:spcPts val="800"/>
                </a:spcAft>
              </a:pPr>
              <a:r>
                <a:rPr lang="en-GB" sz="1100" dirty="0" err="1">
                  <a:solidFill>
                    <a:srgbClr val="548235"/>
                  </a:solidFill>
                  <a:latin typeface="Century Gothic" panose="020B0502020202020204" pitchFamily="34" charset="0"/>
                  <a:ea typeface="Calibri" panose="020F0502020204030204" pitchFamily="34" charset="0"/>
                  <a:cs typeface="Times New Roman" panose="02020603050405020304" pitchFamily="18" charset="0"/>
                </a:rPr>
                <a:t>Craig’n’Dave</a:t>
              </a:r>
              <a:endParaRPr lang="en-GB" sz="1100" dirty="0">
                <a:solidFill>
                  <a:srgbClr val="548235"/>
                </a:solidFill>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830380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CiOXwirraUCY53WmW5wqNgM4P-vms0K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control" Target="../activeX/activeX12.xml"/><Relationship Id="rId18" Type="http://schemas.openxmlformats.org/officeDocument/2006/relationships/notesSlide" Target="../notesSlides/notesSlide18.xml"/><Relationship Id="rId26" Type="http://schemas.openxmlformats.org/officeDocument/2006/relationships/image" Target="../media/image15.wmf"/><Relationship Id="rId3" Type="http://schemas.openxmlformats.org/officeDocument/2006/relationships/control" Target="../activeX/activeX2.xml"/><Relationship Id="rId21" Type="http://schemas.openxmlformats.org/officeDocument/2006/relationships/image" Target="../media/image10.wmf"/><Relationship Id="rId7" Type="http://schemas.openxmlformats.org/officeDocument/2006/relationships/control" Target="../activeX/activeX6.xml"/><Relationship Id="rId12" Type="http://schemas.openxmlformats.org/officeDocument/2006/relationships/control" Target="../activeX/activeX11.xml"/><Relationship Id="rId17" Type="http://schemas.openxmlformats.org/officeDocument/2006/relationships/slideLayout" Target="../slideLayouts/slideLayout7.xml"/><Relationship Id="rId25" Type="http://schemas.openxmlformats.org/officeDocument/2006/relationships/image" Target="../media/image14.wmf"/><Relationship Id="rId2" Type="http://schemas.openxmlformats.org/officeDocument/2006/relationships/control" Target="../activeX/activeX1.xml"/><Relationship Id="rId16" Type="http://schemas.openxmlformats.org/officeDocument/2006/relationships/control" Target="../activeX/activeX15.xml"/><Relationship Id="rId20" Type="http://schemas.openxmlformats.org/officeDocument/2006/relationships/image" Target="../media/image9.wmf"/><Relationship Id="rId29" Type="http://schemas.openxmlformats.org/officeDocument/2006/relationships/image" Target="../media/image18.wmf"/><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control" Target="../activeX/activeX10.xml"/><Relationship Id="rId24" Type="http://schemas.openxmlformats.org/officeDocument/2006/relationships/image" Target="../media/image13.wmf"/><Relationship Id="rId5" Type="http://schemas.openxmlformats.org/officeDocument/2006/relationships/control" Target="../activeX/activeX4.xml"/><Relationship Id="rId15" Type="http://schemas.openxmlformats.org/officeDocument/2006/relationships/control" Target="../activeX/activeX14.xml"/><Relationship Id="rId23" Type="http://schemas.openxmlformats.org/officeDocument/2006/relationships/image" Target="../media/image12.wmf"/><Relationship Id="rId28" Type="http://schemas.openxmlformats.org/officeDocument/2006/relationships/image" Target="../media/image17.wmf"/><Relationship Id="rId10" Type="http://schemas.openxmlformats.org/officeDocument/2006/relationships/control" Target="../activeX/activeX9.xml"/><Relationship Id="rId19" Type="http://schemas.openxmlformats.org/officeDocument/2006/relationships/image" Target="../media/image8.wmf"/><Relationship Id="rId31" Type="http://schemas.openxmlformats.org/officeDocument/2006/relationships/image" Target="../media/image20.wmf"/><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control" Target="../activeX/activeX13.xml"/><Relationship Id="rId22" Type="http://schemas.openxmlformats.org/officeDocument/2006/relationships/image" Target="../media/image11.wmf"/><Relationship Id="rId27" Type="http://schemas.openxmlformats.org/officeDocument/2006/relationships/image" Target="../media/image16.wmf"/><Relationship Id="rId30" Type="http://schemas.openxmlformats.org/officeDocument/2006/relationships/image" Target="../media/image1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6D70E1-03BB-49BA-9086-357E48FBB408}"/>
              </a:ext>
            </a:extLst>
          </p:cNvPr>
          <p:cNvSpPr txBox="1"/>
          <p:nvPr/>
        </p:nvSpPr>
        <p:spPr>
          <a:xfrm>
            <a:off x="540913" y="845347"/>
            <a:ext cx="667170" cy="307777"/>
          </a:xfrm>
          <a:prstGeom prst="rect">
            <a:avLst/>
          </a:prstGeom>
          <a:noFill/>
        </p:spPr>
        <p:txBody>
          <a:bodyPr wrap="none" rtlCol="0">
            <a:spAutoFit/>
          </a:bodyPr>
          <a:lstStyle/>
          <a:p>
            <a:r>
              <a:rPr lang="en-GB" sz="1400" dirty="0"/>
              <a:t>Name:</a:t>
            </a:r>
          </a:p>
        </p:txBody>
      </p:sp>
      <p:sp>
        <p:nvSpPr>
          <p:cNvPr id="9" name="Rectangle 8">
            <a:extLst>
              <a:ext uri="{FF2B5EF4-FFF2-40B4-BE49-F238E27FC236}">
                <a16:creationId xmlns:a16="http://schemas.microsoft.com/office/drawing/2014/main" id="{E4AB818A-BAC7-4F27-A881-73855BD6C9DA}"/>
              </a:ext>
            </a:extLst>
          </p:cNvPr>
          <p:cNvSpPr/>
          <p:nvPr/>
        </p:nvSpPr>
        <p:spPr>
          <a:xfrm>
            <a:off x="1442434" y="819589"/>
            <a:ext cx="541020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a:solidFill>
                  <a:schemeClr val="tx1"/>
                </a:solidFill>
              </a:rPr>
              <a:t>Will Dargan</a:t>
            </a:r>
            <a:endParaRPr lang="en-GB" sz="1400" dirty="0">
              <a:solidFill>
                <a:schemeClr val="tx1"/>
              </a:solidFill>
            </a:endParaRPr>
          </a:p>
        </p:txBody>
      </p:sp>
      <p:graphicFrame>
        <p:nvGraphicFramePr>
          <p:cNvPr id="10" name="Table 9">
            <a:extLst>
              <a:ext uri="{FF2B5EF4-FFF2-40B4-BE49-F238E27FC236}">
                <a16:creationId xmlns:a16="http://schemas.microsoft.com/office/drawing/2014/main" id="{524D3F0C-D335-41FE-8B95-E1639123EE87}"/>
              </a:ext>
            </a:extLst>
          </p:cNvPr>
          <p:cNvGraphicFramePr>
            <a:graphicFrameLocks noGrp="1"/>
          </p:cNvGraphicFramePr>
          <p:nvPr>
            <p:extLst>
              <p:ext uri="{D42A27DB-BD31-4B8C-83A1-F6EECF244321}">
                <p14:modId xmlns:p14="http://schemas.microsoft.com/office/powerpoint/2010/main" val="15474862"/>
              </p:ext>
            </p:extLst>
          </p:nvPr>
        </p:nvGraphicFramePr>
        <p:xfrm>
          <a:off x="158750" y="1310734"/>
          <a:ext cx="9571176" cy="2526802"/>
        </p:xfrm>
        <a:graphic>
          <a:graphicData uri="http://schemas.openxmlformats.org/drawingml/2006/table">
            <a:tbl>
              <a:tblPr bandRow="1">
                <a:tableStyleId>{F5AB1C69-6EDB-4FF4-983F-18BD219EF322}</a:tableStyleId>
              </a:tblPr>
              <a:tblGrid>
                <a:gridCol w="9571176">
                  <a:extLst>
                    <a:ext uri="{9D8B030D-6E8A-4147-A177-3AD203B41FA5}">
                      <a16:colId xmlns:a16="http://schemas.microsoft.com/office/drawing/2014/main" val="1021210150"/>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Specification &amp; learning objectives</a:t>
                      </a:r>
                    </a:p>
                  </a:txBody>
                  <a:tcPr marL="57802" marR="57802" marT="144000" marB="72000">
                    <a:solidFill>
                      <a:schemeClr val="bg1"/>
                    </a:solidFill>
                  </a:tcPr>
                </a:tc>
                <a:extLst>
                  <a:ext uri="{0D108BD9-81ED-4DB2-BD59-A6C34878D82A}">
                    <a16:rowId xmlns:a16="http://schemas.microsoft.com/office/drawing/2014/main" val="2753096203"/>
                  </a:ext>
                </a:extLst>
              </a:tr>
              <a:tr h="0">
                <a:tc>
                  <a:txBody>
                    <a:bodyPr/>
                    <a:lstStyle/>
                    <a:p>
                      <a:pPr marL="0" indent="0">
                        <a:lnSpc>
                          <a:spcPct val="107000"/>
                        </a:lnSpc>
                        <a:spcAft>
                          <a:spcPts val="0"/>
                        </a:spcAft>
                        <a:buFont typeface="Arial" panose="020B0604020202020204" pitchFamily="34" charset="0"/>
                        <a:buNone/>
                      </a:pPr>
                      <a:r>
                        <a:rPr lang="en-GB" sz="1100" b="1" dirty="0">
                          <a:effectLst/>
                          <a:latin typeface="Calibri" panose="020F0502020204030204" pitchFamily="34" charset="0"/>
                          <a:ea typeface="Calibri" panose="020F0502020204030204" pitchFamily="34" charset="0"/>
                          <a:cs typeface="Times New Roman" panose="02020603050405020304" pitchFamily="18" charset="0"/>
                        </a:rPr>
                        <a:t>By the end of this topic you will have studied:</a:t>
                      </a:r>
                    </a:p>
                  </a:txBody>
                  <a:tcPr marL="57802" marR="57802" marT="36000" marB="36000" anchor="ctr"/>
                </a:tc>
                <a:extLst>
                  <a:ext uri="{0D108BD9-81ED-4DB2-BD59-A6C34878D82A}">
                    <a16:rowId xmlns:a16="http://schemas.microsoft.com/office/drawing/2014/main" val="3392196501"/>
                  </a:ext>
                </a:extLst>
              </a:tr>
              <a:tr h="195537">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Simple logic diagrams using the operations AND, OR and NOT.</a:t>
                      </a:r>
                    </a:p>
                  </a:txBody>
                  <a:tcPr marL="57802" marR="57802" marT="36000" marB="36000" anchor="ctr"/>
                </a:tc>
                <a:extLst>
                  <a:ext uri="{0D108BD9-81ED-4DB2-BD59-A6C34878D82A}">
                    <a16:rowId xmlns:a16="http://schemas.microsoft.com/office/drawing/2014/main" val="629161228"/>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Truth tables.</a:t>
                      </a:r>
                    </a:p>
                  </a:txBody>
                  <a:tcPr marL="57802" marR="57802" marT="36000" marB="36000" anchor="ctr"/>
                </a:tc>
                <a:extLst>
                  <a:ext uri="{0D108BD9-81ED-4DB2-BD59-A6C34878D82A}">
                    <a16:rowId xmlns:a16="http://schemas.microsoft.com/office/drawing/2014/main" val="1716162461"/>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Combining Boolean operators using AND, OR and NOT to two levels.</a:t>
                      </a:r>
                    </a:p>
                  </a:txBody>
                  <a:tcPr marL="57802" marR="57802" marT="36000" marB="36000" anchor="ctr"/>
                </a:tc>
                <a:extLst>
                  <a:ext uri="{0D108BD9-81ED-4DB2-BD59-A6C34878D82A}">
                    <a16:rowId xmlns:a16="http://schemas.microsoft.com/office/drawing/2014/main" val="3822314965"/>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Applying logical operators in appropriate truth tables to solve problems.</a:t>
                      </a:r>
                    </a:p>
                  </a:txBody>
                  <a:tcPr marL="57802" marR="57802" marT="36000" marB="36000" anchor="ctr"/>
                </a:tc>
                <a:extLst>
                  <a:ext uri="{0D108BD9-81ED-4DB2-BD59-A6C34878D82A}">
                    <a16:rowId xmlns:a16="http://schemas.microsoft.com/office/drawing/2014/main" val="2746017978"/>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Resources</a:t>
                      </a:r>
                    </a:p>
                  </a:txBody>
                  <a:tcPr marL="57802" marR="57802" marT="144000" marB="72000">
                    <a:solidFill>
                      <a:schemeClr val="bg1"/>
                    </a:solidFill>
                  </a:tcPr>
                </a:tc>
                <a:extLst>
                  <a:ext uri="{0D108BD9-81ED-4DB2-BD59-A6C34878D82A}">
                    <a16:rowId xmlns:a16="http://schemas.microsoft.com/office/drawing/2014/main" val="414325035"/>
                  </a:ext>
                </a:extLst>
              </a:tr>
              <a:tr h="128985">
                <a:tc>
                  <a:txBody>
                    <a:bodyPr/>
                    <a:lstStyle/>
                    <a:p>
                      <a:pPr algn="l">
                        <a:lnSpc>
                          <a:spcPct val="107000"/>
                        </a:lnSpc>
                        <a:spcAft>
                          <a:spcPts val="0"/>
                        </a:spcAft>
                      </a:pPr>
                      <a:r>
                        <a:rPr lang="en-GB" sz="1100" dirty="0">
                          <a:solidFill>
                            <a:schemeClr val="tx1"/>
                          </a:solidFill>
                          <a:ea typeface="Calibri" panose="020F0502020204030204" pitchFamily="34" charset="0"/>
                          <a:cs typeface="Times New Roman" panose="02020603050405020304" pitchFamily="18" charset="0"/>
                        </a:rPr>
                        <a:t>We recommend the OCR endorsed text book from PG Online for use during your GCSE studies.</a:t>
                      </a:r>
                      <a:endPar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3416887154"/>
                  </a:ext>
                </a:extLst>
              </a:tr>
              <a:tr h="128985">
                <a:tc>
                  <a:txBody>
                    <a:bodyPr/>
                    <a:lstStyle/>
                    <a:p>
                      <a:pPr algn="l">
                        <a:lnSpc>
                          <a:spcPct val="107000"/>
                        </a:lnSpc>
                        <a:spcAft>
                          <a:spcPts val="0"/>
                        </a:spcAft>
                      </a:pPr>
                      <a:r>
                        <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hlinkClick r:id="rId3"/>
                        </a:rPr>
                        <a:t>Craig'n'Dave videos for SLR 2.4</a:t>
                      </a:r>
                      <a:endPar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86445972"/>
                  </a:ext>
                </a:extLst>
              </a:tr>
            </a:tbl>
          </a:graphicData>
        </a:graphic>
      </p:graphicFrame>
    </p:spTree>
    <p:extLst>
      <p:ext uri="{BB962C8B-B14F-4D97-AF65-F5344CB8AC3E}">
        <p14:creationId xmlns:p14="http://schemas.microsoft.com/office/powerpoint/2010/main" val="189924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0684" y="2509308"/>
            <a:ext cx="2464360" cy="138414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749" y="1769278"/>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05638" y="204125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05638" y="2655439"/>
            <a:ext cx="317716" cy="369332"/>
          </a:xfrm>
          <a:prstGeom prst="rect">
            <a:avLst/>
          </a:prstGeom>
          <a:noFill/>
        </p:spPr>
        <p:txBody>
          <a:bodyPr wrap="none" rtlCol="0">
            <a:spAutoFit/>
          </a:bodyPr>
          <a:lstStyle/>
          <a:p>
            <a:r>
              <a:rPr lang="en-GB" dirty="0"/>
              <a:t>B</a:t>
            </a:r>
          </a:p>
        </p:txBody>
      </p:sp>
      <p:sp>
        <p:nvSpPr>
          <p:cNvPr id="12" name="TextBox 11"/>
          <p:cNvSpPr txBox="1"/>
          <p:nvPr/>
        </p:nvSpPr>
        <p:spPr>
          <a:xfrm>
            <a:off x="488467" y="3888694"/>
            <a:ext cx="317716" cy="369332"/>
          </a:xfrm>
          <a:prstGeom prst="rect">
            <a:avLst/>
          </a:prstGeom>
          <a:noFill/>
        </p:spPr>
        <p:txBody>
          <a:bodyPr wrap="none" rtlCol="0">
            <a:spAutoFit/>
          </a:bodyPr>
          <a:lstStyle/>
          <a:p>
            <a:r>
              <a:rPr lang="en-GB" dirty="0"/>
              <a:t>C</a:t>
            </a:r>
          </a:p>
        </p:txBody>
      </p:sp>
      <p:graphicFrame>
        <p:nvGraphicFramePr>
          <p:cNvPr id="14" name="Table 13"/>
          <p:cNvGraphicFramePr>
            <a:graphicFrameLocks noGrp="1"/>
          </p:cNvGraphicFramePr>
          <p:nvPr>
            <p:extLst>
              <p:ext uri="{D42A27DB-BD31-4B8C-83A1-F6EECF244321}">
                <p14:modId xmlns:p14="http://schemas.microsoft.com/office/powerpoint/2010/main" val="686393792"/>
              </p:ext>
            </p:extLst>
          </p:nvPr>
        </p:nvGraphicFramePr>
        <p:xfrm>
          <a:off x="6966504" y="1716782"/>
          <a:ext cx="2485557" cy="3081222"/>
        </p:xfrm>
        <a:graphic>
          <a:graphicData uri="http://schemas.openxmlformats.org/drawingml/2006/table">
            <a:tbl>
              <a:tblPr firstRow="1" bandRow="1">
                <a:tableStyleId>{5C22544A-7EE6-4342-B048-85BDC9FD1C3A}</a:tableStyleId>
              </a:tblPr>
              <a:tblGrid>
                <a:gridCol w="463723">
                  <a:extLst>
                    <a:ext uri="{9D8B030D-6E8A-4147-A177-3AD203B41FA5}">
                      <a16:colId xmlns:a16="http://schemas.microsoft.com/office/drawing/2014/main" val="95620965"/>
                    </a:ext>
                  </a:extLst>
                </a:gridCol>
                <a:gridCol w="451894">
                  <a:extLst>
                    <a:ext uri="{9D8B030D-6E8A-4147-A177-3AD203B41FA5}">
                      <a16:colId xmlns:a16="http://schemas.microsoft.com/office/drawing/2014/main" val="4274499438"/>
                    </a:ext>
                  </a:extLst>
                </a:gridCol>
                <a:gridCol w="392485">
                  <a:extLst>
                    <a:ext uri="{9D8B030D-6E8A-4147-A177-3AD203B41FA5}">
                      <a16:colId xmlns:a16="http://schemas.microsoft.com/office/drawing/2014/main" val="2471612380"/>
                    </a:ext>
                  </a:extLst>
                </a:gridCol>
                <a:gridCol w="392485">
                  <a:extLst>
                    <a:ext uri="{9D8B030D-6E8A-4147-A177-3AD203B41FA5}">
                      <a16:colId xmlns:a16="http://schemas.microsoft.com/office/drawing/2014/main" val="2926582459"/>
                    </a:ext>
                  </a:extLst>
                </a:gridCol>
                <a:gridCol w="392485">
                  <a:extLst>
                    <a:ext uri="{9D8B030D-6E8A-4147-A177-3AD203B41FA5}">
                      <a16:colId xmlns:a16="http://schemas.microsoft.com/office/drawing/2014/main" val="3741174668"/>
                    </a:ext>
                  </a:extLst>
                </a:gridCol>
                <a:gridCol w="392485">
                  <a:extLst>
                    <a:ext uri="{9D8B030D-6E8A-4147-A177-3AD203B41FA5}">
                      <a16:colId xmlns:a16="http://schemas.microsoft.com/office/drawing/2014/main" val="783461155"/>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2448178837"/>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416033505"/>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2911038159"/>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515936165"/>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013041704"/>
                  </a:ext>
                </a:extLst>
              </a:tr>
            </a:tbl>
          </a:graphicData>
        </a:graphic>
      </p:graphicFrame>
      <p:sp>
        <p:nvSpPr>
          <p:cNvPr id="22" name="TextBox 21"/>
          <p:cNvSpPr txBox="1"/>
          <p:nvPr/>
        </p:nvSpPr>
        <p:spPr>
          <a:xfrm>
            <a:off x="6379582" y="3072727"/>
            <a:ext cx="290464" cy="369332"/>
          </a:xfrm>
          <a:prstGeom prst="rect">
            <a:avLst/>
          </a:prstGeom>
          <a:noFill/>
        </p:spPr>
        <p:txBody>
          <a:bodyPr wrap="none" rtlCol="0">
            <a:spAutoFit/>
          </a:bodyPr>
          <a:lstStyle/>
          <a:p>
            <a:r>
              <a:rPr lang="en-GB" dirty="0"/>
              <a:t>F</a:t>
            </a: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496" y="3304609"/>
            <a:ext cx="2464360" cy="1392363"/>
          </a:xfrm>
          <a:prstGeom prst="rect">
            <a:avLst/>
          </a:prstGeom>
        </p:spPr>
      </p:pic>
      <p:sp>
        <p:nvSpPr>
          <p:cNvPr id="24" name="TextBox 23"/>
          <p:cNvSpPr txBox="1"/>
          <p:nvPr/>
        </p:nvSpPr>
        <p:spPr>
          <a:xfrm>
            <a:off x="3010584" y="2070733"/>
            <a:ext cx="327334" cy="369332"/>
          </a:xfrm>
          <a:prstGeom prst="rect">
            <a:avLst/>
          </a:prstGeom>
          <a:noFill/>
        </p:spPr>
        <p:txBody>
          <a:bodyPr wrap="none" rtlCol="0">
            <a:spAutoFit/>
          </a:bodyPr>
          <a:lstStyle/>
          <a:p>
            <a:r>
              <a:rPr lang="en-GB" dirty="0"/>
              <a:t>D</a:t>
            </a:r>
          </a:p>
        </p:txBody>
      </p:sp>
      <p:sp>
        <p:nvSpPr>
          <p:cNvPr id="25" name="TextBox 24"/>
          <p:cNvSpPr txBox="1"/>
          <p:nvPr/>
        </p:nvSpPr>
        <p:spPr>
          <a:xfrm>
            <a:off x="2996614" y="3613692"/>
            <a:ext cx="296876" cy="369332"/>
          </a:xfrm>
          <a:prstGeom prst="rect">
            <a:avLst/>
          </a:prstGeom>
          <a:noFill/>
        </p:spPr>
        <p:txBody>
          <a:bodyPr wrap="none" rtlCol="0">
            <a:spAutoFit/>
          </a:bodyPr>
          <a:lstStyle/>
          <a:p>
            <a:r>
              <a:rPr lang="en-GB" dirty="0"/>
              <a:t>E</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71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282" y="1765977"/>
            <a:ext cx="2464360" cy="1392363"/>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055" y="3304609"/>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53263" y="233470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40563" y="3554845"/>
            <a:ext cx="317716" cy="369332"/>
          </a:xfrm>
          <a:prstGeom prst="rect">
            <a:avLst/>
          </a:prstGeom>
          <a:noFill/>
        </p:spPr>
        <p:txBody>
          <a:bodyPr wrap="none" rtlCol="0">
            <a:spAutoFit/>
          </a:bodyPr>
          <a:lstStyle/>
          <a:p>
            <a:r>
              <a:rPr lang="en-GB" dirty="0"/>
              <a:t>B</a:t>
            </a:r>
          </a:p>
        </p:txBody>
      </p:sp>
      <p:sp>
        <p:nvSpPr>
          <p:cNvPr id="12" name="TextBox 11"/>
          <p:cNvSpPr txBox="1"/>
          <p:nvPr/>
        </p:nvSpPr>
        <p:spPr>
          <a:xfrm>
            <a:off x="523392" y="4188494"/>
            <a:ext cx="317716" cy="369332"/>
          </a:xfrm>
          <a:prstGeom prst="rect">
            <a:avLst/>
          </a:prstGeom>
          <a:noFill/>
        </p:spPr>
        <p:txBody>
          <a:bodyPr wrap="none" rtlCol="0">
            <a:spAutoFit/>
          </a:bodyPr>
          <a:lstStyle/>
          <a:p>
            <a:r>
              <a:rPr lang="en-GB" dirty="0"/>
              <a:t>C</a:t>
            </a:r>
          </a:p>
        </p:txBody>
      </p:sp>
      <p:graphicFrame>
        <p:nvGraphicFramePr>
          <p:cNvPr id="14" name="Table 13"/>
          <p:cNvGraphicFramePr>
            <a:graphicFrameLocks noGrp="1"/>
          </p:cNvGraphicFramePr>
          <p:nvPr>
            <p:extLst>
              <p:ext uri="{D42A27DB-BD31-4B8C-83A1-F6EECF244321}">
                <p14:modId xmlns:p14="http://schemas.microsoft.com/office/powerpoint/2010/main" val="3894725800"/>
              </p:ext>
            </p:extLst>
          </p:nvPr>
        </p:nvGraphicFramePr>
        <p:xfrm>
          <a:off x="6966504" y="1716782"/>
          <a:ext cx="2485557" cy="3081222"/>
        </p:xfrm>
        <a:graphic>
          <a:graphicData uri="http://schemas.openxmlformats.org/drawingml/2006/table">
            <a:tbl>
              <a:tblPr firstRow="1" bandRow="1">
                <a:tableStyleId>{5C22544A-7EE6-4342-B048-85BDC9FD1C3A}</a:tableStyleId>
              </a:tblPr>
              <a:tblGrid>
                <a:gridCol w="463723">
                  <a:extLst>
                    <a:ext uri="{9D8B030D-6E8A-4147-A177-3AD203B41FA5}">
                      <a16:colId xmlns:a16="http://schemas.microsoft.com/office/drawing/2014/main" val="95620965"/>
                    </a:ext>
                  </a:extLst>
                </a:gridCol>
                <a:gridCol w="451894">
                  <a:extLst>
                    <a:ext uri="{9D8B030D-6E8A-4147-A177-3AD203B41FA5}">
                      <a16:colId xmlns:a16="http://schemas.microsoft.com/office/drawing/2014/main" val="4274499438"/>
                    </a:ext>
                  </a:extLst>
                </a:gridCol>
                <a:gridCol w="392485">
                  <a:extLst>
                    <a:ext uri="{9D8B030D-6E8A-4147-A177-3AD203B41FA5}">
                      <a16:colId xmlns:a16="http://schemas.microsoft.com/office/drawing/2014/main" val="2471612380"/>
                    </a:ext>
                  </a:extLst>
                </a:gridCol>
                <a:gridCol w="392485">
                  <a:extLst>
                    <a:ext uri="{9D8B030D-6E8A-4147-A177-3AD203B41FA5}">
                      <a16:colId xmlns:a16="http://schemas.microsoft.com/office/drawing/2014/main" val="2926582459"/>
                    </a:ext>
                  </a:extLst>
                </a:gridCol>
                <a:gridCol w="392485">
                  <a:extLst>
                    <a:ext uri="{9D8B030D-6E8A-4147-A177-3AD203B41FA5}">
                      <a16:colId xmlns:a16="http://schemas.microsoft.com/office/drawing/2014/main" val="3741174668"/>
                    </a:ext>
                  </a:extLst>
                </a:gridCol>
                <a:gridCol w="392485">
                  <a:extLst>
                    <a:ext uri="{9D8B030D-6E8A-4147-A177-3AD203B41FA5}">
                      <a16:colId xmlns:a16="http://schemas.microsoft.com/office/drawing/2014/main" val="783461155"/>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448178837"/>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416033505"/>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2911038159"/>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515936165"/>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013041704"/>
                  </a:ext>
                </a:extLst>
              </a:tr>
            </a:tbl>
          </a:graphicData>
        </a:graphic>
      </p:graphicFrame>
      <p:sp>
        <p:nvSpPr>
          <p:cNvPr id="22" name="TextBox 21"/>
          <p:cNvSpPr txBox="1"/>
          <p:nvPr/>
        </p:nvSpPr>
        <p:spPr>
          <a:xfrm>
            <a:off x="6379582" y="3072727"/>
            <a:ext cx="290464" cy="369332"/>
          </a:xfrm>
          <a:prstGeom prst="rect">
            <a:avLst/>
          </a:prstGeom>
          <a:noFill/>
        </p:spPr>
        <p:txBody>
          <a:bodyPr wrap="none" rtlCol="0">
            <a:spAutoFit/>
          </a:bodyPr>
          <a:lstStyle/>
          <a:p>
            <a:r>
              <a:rPr lang="en-GB" dirty="0"/>
              <a:t>F</a:t>
            </a:r>
          </a:p>
        </p:txBody>
      </p:sp>
      <p:sp>
        <p:nvSpPr>
          <p:cNvPr id="24" name="TextBox 23"/>
          <p:cNvSpPr txBox="1"/>
          <p:nvPr/>
        </p:nvSpPr>
        <p:spPr>
          <a:xfrm>
            <a:off x="3035984" y="2073908"/>
            <a:ext cx="327334" cy="369332"/>
          </a:xfrm>
          <a:prstGeom prst="rect">
            <a:avLst/>
          </a:prstGeom>
          <a:noFill/>
        </p:spPr>
        <p:txBody>
          <a:bodyPr wrap="none" rtlCol="0">
            <a:spAutoFit/>
          </a:bodyPr>
          <a:lstStyle/>
          <a:p>
            <a:r>
              <a:rPr lang="en-GB" dirty="0"/>
              <a:t>D</a:t>
            </a:r>
          </a:p>
        </p:txBody>
      </p:sp>
      <p:sp>
        <p:nvSpPr>
          <p:cNvPr id="25" name="TextBox 24"/>
          <p:cNvSpPr txBox="1"/>
          <p:nvPr/>
        </p:nvSpPr>
        <p:spPr>
          <a:xfrm>
            <a:off x="3031539" y="3613692"/>
            <a:ext cx="296876" cy="369332"/>
          </a:xfrm>
          <a:prstGeom prst="rect">
            <a:avLst/>
          </a:prstGeom>
          <a:noFill/>
        </p:spPr>
        <p:txBody>
          <a:bodyPr wrap="none" rtlCol="0">
            <a:spAutoFit/>
          </a:bodyPr>
          <a:lstStyle/>
          <a:p>
            <a:r>
              <a:rPr lang="en-GB" dirty="0"/>
              <a:t>E</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5222" y="2509308"/>
            <a:ext cx="2464360" cy="1384149"/>
          </a:xfrm>
          <a:prstGeom prst="rect">
            <a:avLst/>
          </a:prstGeom>
        </p:spPr>
      </p:pic>
    </p:spTree>
    <p:extLst>
      <p:ext uri="{BB962C8B-B14F-4D97-AF65-F5344CB8AC3E}">
        <p14:creationId xmlns:p14="http://schemas.microsoft.com/office/powerpoint/2010/main" val="4637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055" y="1768358"/>
            <a:ext cx="2464360" cy="138414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055" y="3306990"/>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53263" y="202990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40563" y="3554845"/>
            <a:ext cx="317716" cy="369332"/>
          </a:xfrm>
          <a:prstGeom prst="rect">
            <a:avLst/>
          </a:prstGeom>
          <a:noFill/>
        </p:spPr>
        <p:txBody>
          <a:bodyPr wrap="none" rtlCol="0">
            <a:spAutoFit/>
          </a:bodyPr>
          <a:lstStyle/>
          <a:p>
            <a:r>
              <a:rPr lang="en-GB" dirty="0"/>
              <a:t>C</a:t>
            </a:r>
          </a:p>
        </p:txBody>
      </p:sp>
      <p:sp>
        <p:nvSpPr>
          <p:cNvPr id="12" name="TextBox 11"/>
          <p:cNvSpPr txBox="1"/>
          <p:nvPr/>
        </p:nvSpPr>
        <p:spPr>
          <a:xfrm>
            <a:off x="523392" y="4188494"/>
            <a:ext cx="327334" cy="369332"/>
          </a:xfrm>
          <a:prstGeom prst="rect">
            <a:avLst/>
          </a:prstGeom>
          <a:noFill/>
        </p:spPr>
        <p:txBody>
          <a:bodyPr wrap="none" rtlCol="0">
            <a:spAutoFit/>
          </a:bodyPr>
          <a:lstStyle/>
          <a:p>
            <a:r>
              <a:rPr lang="en-GB" dirty="0"/>
              <a:t>D</a:t>
            </a:r>
          </a:p>
        </p:txBody>
      </p:sp>
      <p:graphicFrame>
        <p:nvGraphicFramePr>
          <p:cNvPr id="14" name="Table 13"/>
          <p:cNvGraphicFramePr>
            <a:graphicFrameLocks noGrp="1"/>
          </p:cNvGraphicFramePr>
          <p:nvPr>
            <p:extLst>
              <p:ext uri="{D42A27DB-BD31-4B8C-83A1-F6EECF244321}">
                <p14:modId xmlns:p14="http://schemas.microsoft.com/office/powerpoint/2010/main" val="1414556256"/>
              </p:ext>
            </p:extLst>
          </p:nvPr>
        </p:nvGraphicFramePr>
        <p:xfrm>
          <a:off x="6832599" y="859426"/>
          <a:ext cx="2725467" cy="5820086"/>
        </p:xfrm>
        <a:graphic>
          <a:graphicData uri="http://schemas.openxmlformats.org/drawingml/2006/table">
            <a:tbl>
              <a:tblPr firstRow="1" bandRow="1">
                <a:tableStyleId>{5C22544A-7EE6-4342-B048-85BDC9FD1C3A}</a:tableStyleId>
              </a:tblPr>
              <a:tblGrid>
                <a:gridCol w="439139">
                  <a:extLst>
                    <a:ext uri="{9D8B030D-6E8A-4147-A177-3AD203B41FA5}">
                      <a16:colId xmlns:a16="http://schemas.microsoft.com/office/drawing/2014/main" val="95620965"/>
                    </a:ext>
                  </a:extLst>
                </a:gridCol>
                <a:gridCol w="427938">
                  <a:extLst>
                    <a:ext uri="{9D8B030D-6E8A-4147-A177-3AD203B41FA5}">
                      <a16:colId xmlns:a16="http://schemas.microsoft.com/office/drawing/2014/main" val="4274499438"/>
                    </a:ext>
                  </a:extLst>
                </a:gridCol>
                <a:gridCol w="371678">
                  <a:extLst>
                    <a:ext uri="{9D8B030D-6E8A-4147-A177-3AD203B41FA5}">
                      <a16:colId xmlns:a16="http://schemas.microsoft.com/office/drawing/2014/main" val="2471612380"/>
                    </a:ext>
                  </a:extLst>
                </a:gridCol>
                <a:gridCol w="371678">
                  <a:extLst>
                    <a:ext uri="{9D8B030D-6E8A-4147-A177-3AD203B41FA5}">
                      <a16:colId xmlns:a16="http://schemas.microsoft.com/office/drawing/2014/main" val="2926582459"/>
                    </a:ext>
                  </a:extLst>
                </a:gridCol>
                <a:gridCol w="371678">
                  <a:extLst>
                    <a:ext uri="{9D8B030D-6E8A-4147-A177-3AD203B41FA5}">
                      <a16:colId xmlns:a16="http://schemas.microsoft.com/office/drawing/2014/main" val="3741174668"/>
                    </a:ext>
                  </a:extLst>
                </a:gridCol>
                <a:gridCol w="371678">
                  <a:extLst>
                    <a:ext uri="{9D8B030D-6E8A-4147-A177-3AD203B41FA5}">
                      <a16:colId xmlns:a16="http://schemas.microsoft.com/office/drawing/2014/main" val="783461155"/>
                    </a:ext>
                  </a:extLst>
                </a:gridCol>
                <a:gridCol w="371678">
                  <a:extLst>
                    <a:ext uri="{9D8B030D-6E8A-4147-A177-3AD203B41FA5}">
                      <a16:colId xmlns:a16="http://schemas.microsoft.com/office/drawing/2014/main" val="3150523266"/>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tc>
                  <a:txBody>
                    <a:bodyPr/>
                    <a:lstStyle/>
                    <a:p>
                      <a:pPr algn="ctr"/>
                      <a:r>
                        <a:rPr lang="en-GB" sz="1200" dirty="0"/>
                        <a:t>G</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244817883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41603350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911038159"/>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51593616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013041704"/>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4212419681"/>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121239252"/>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1175812843"/>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153734724"/>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1497035158"/>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80258735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402343041"/>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747180298"/>
                  </a:ext>
                </a:extLst>
              </a:tr>
            </a:tbl>
          </a:graphicData>
        </a:graphic>
      </p:graphicFrame>
      <p:sp>
        <p:nvSpPr>
          <p:cNvPr id="22" name="TextBox 21"/>
          <p:cNvSpPr txBox="1"/>
          <p:nvPr/>
        </p:nvSpPr>
        <p:spPr>
          <a:xfrm>
            <a:off x="6379582" y="3072727"/>
            <a:ext cx="330540" cy="369332"/>
          </a:xfrm>
          <a:prstGeom prst="rect">
            <a:avLst/>
          </a:prstGeom>
          <a:noFill/>
        </p:spPr>
        <p:txBody>
          <a:bodyPr wrap="none" rtlCol="0">
            <a:spAutoFit/>
          </a:bodyPr>
          <a:lstStyle/>
          <a:p>
            <a:r>
              <a:rPr lang="en-GB" dirty="0"/>
              <a:t>G</a:t>
            </a:r>
          </a:p>
        </p:txBody>
      </p:sp>
      <p:sp>
        <p:nvSpPr>
          <p:cNvPr id="24" name="TextBox 23"/>
          <p:cNvSpPr txBox="1"/>
          <p:nvPr/>
        </p:nvSpPr>
        <p:spPr>
          <a:xfrm>
            <a:off x="3035984" y="2073908"/>
            <a:ext cx="296876" cy="369332"/>
          </a:xfrm>
          <a:prstGeom prst="rect">
            <a:avLst/>
          </a:prstGeom>
          <a:noFill/>
        </p:spPr>
        <p:txBody>
          <a:bodyPr wrap="none" rtlCol="0">
            <a:spAutoFit/>
          </a:bodyPr>
          <a:lstStyle/>
          <a:p>
            <a:r>
              <a:rPr lang="en-GB" dirty="0"/>
              <a:t>E</a:t>
            </a:r>
          </a:p>
        </p:txBody>
      </p:sp>
      <p:sp>
        <p:nvSpPr>
          <p:cNvPr id="25" name="TextBox 24"/>
          <p:cNvSpPr txBox="1"/>
          <p:nvPr/>
        </p:nvSpPr>
        <p:spPr>
          <a:xfrm>
            <a:off x="3031539" y="3613692"/>
            <a:ext cx="290464" cy="369332"/>
          </a:xfrm>
          <a:prstGeom prst="rect">
            <a:avLst/>
          </a:prstGeom>
          <a:noFill/>
        </p:spPr>
        <p:txBody>
          <a:bodyPr wrap="none" rtlCol="0">
            <a:spAutoFit/>
          </a:bodyPr>
          <a:lstStyle/>
          <a:p>
            <a:r>
              <a:rPr lang="en-GB" dirty="0"/>
              <a:t>F</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5222" y="2509308"/>
            <a:ext cx="2464360" cy="1384149"/>
          </a:xfrm>
          <a:prstGeom prst="rect">
            <a:avLst/>
          </a:prstGeom>
        </p:spPr>
      </p:pic>
      <p:sp>
        <p:nvSpPr>
          <p:cNvPr id="18" name="TextBox 17"/>
          <p:cNvSpPr txBox="1"/>
          <p:nvPr/>
        </p:nvSpPr>
        <p:spPr>
          <a:xfrm>
            <a:off x="553263" y="2642311"/>
            <a:ext cx="317716"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88175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187" y="3312966"/>
            <a:ext cx="2464360" cy="1384149"/>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055" y="1768358"/>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53263" y="202990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40563" y="3554845"/>
            <a:ext cx="317716" cy="369332"/>
          </a:xfrm>
          <a:prstGeom prst="rect">
            <a:avLst/>
          </a:prstGeom>
          <a:noFill/>
        </p:spPr>
        <p:txBody>
          <a:bodyPr wrap="none" rtlCol="0">
            <a:spAutoFit/>
          </a:bodyPr>
          <a:lstStyle/>
          <a:p>
            <a:r>
              <a:rPr lang="en-GB" dirty="0"/>
              <a:t>C</a:t>
            </a:r>
          </a:p>
        </p:txBody>
      </p:sp>
      <p:sp>
        <p:nvSpPr>
          <p:cNvPr id="12" name="TextBox 11"/>
          <p:cNvSpPr txBox="1"/>
          <p:nvPr/>
        </p:nvSpPr>
        <p:spPr>
          <a:xfrm>
            <a:off x="523392" y="4188494"/>
            <a:ext cx="327334" cy="369332"/>
          </a:xfrm>
          <a:prstGeom prst="rect">
            <a:avLst/>
          </a:prstGeom>
          <a:noFill/>
        </p:spPr>
        <p:txBody>
          <a:bodyPr wrap="none" rtlCol="0">
            <a:spAutoFit/>
          </a:bodyPr>
          <a:lstStyle/>
          <a:p>
            <a:r>
              <a:rPr lang="en-GB" dirty="0"/>
              <a:t>D</a:t>
            </a:r>
          </a:p>
        </p:txBody>
      </p:sp>
      <p:graphicFrame>
        <p:nvGraphicFramePr>
          <p:cNvPr id="14" name="Table 13"/>
          <p:cNvGraphicFramePr>
            <a:graphicFrameLocks noGrp="1"/>
          </p:cNvGraphicFramePr>
          <p:nvPr>
            <p:extLst>
              <p:ext uri="{D42A27DB-BD31-4B8C-83A1-F6EECF244321}">
                <p14:modId xmlns:p14="http://schemas.microsoft.com/office/powerpoint/2010/main" val="2291765141"/>
              </p:ext>
            </p:extLst>
          </p:nvPr>
        </p:nvGraphicFramePr>
        <p:xfrm>
          <a:off x="6832599" y="859426"/>
          <a:ext cx="2725467" cy="5820086"/>
        </p:xfrm>
        <a:graphic>
          <a:graphicData uri="http://schemas.openxmlformats.org/drawingml/2006/table">
            <a:tbl>
              <a:tblPr firstRow="1" bandRow="1">
                <a:tableStyleId>{5C22544A-7EE6-4342-B048-85BDC9FD1C3A}</a:tableStyleId>
              </a:tblPr>
              <a:tblGrid>
                <a:gridCol w="439139">
                  <a:extLst>
                    <a:ext uri="{9D8B030D-6E8A-4147-A177-3AD203B41FA5}">
                      <a16:colId xmlns:a16="http://schemas.microsoft.com/office/drawing/2014/main" val="95620965"/>
                    </a:ext>
                  </a:extLst>
                </a:gridCol>
                <a:gridCol w="427938">
                  <a:extLst>
                    <a:ext uri="{9D8B030D-6E8A-4147-A177-3AD203B41FA5}">
                      <a16:colId xmlns:a16="http://schemas.microsoft.com/office/drawing/2014/main" val="4274499438"/>
                    </a:ext>
                  </a:extLst>
                </a:gridCol>
                <a:gridCol w="371678">
                  <a:extLst>
                    <a:ext uri="{9D8B030D-6E8A-4147-A177-3AD203B41FA5}">
                      <a16:colId xmlns:a16="http://schemas.microsoft.com/office/drawing/2014/main" val="2471612380"/>
                    </a:ext>
                  </a:extLst>
                </a:gridCol>
                <a:gridCol w="371678">
                  <a:extLst>
                    <a:ext uri="{9D8B030D-6E8A-4147-A177-3AD203B41FA5}">
                      <a16:colId xmlns:a16="http://schemas.microsoft.com/office/drawing/2014/main" val="2926582459"/>
                    </a:ext>
                  </a:extLst>
                </a:gridCol>
                <a:gridCol w="371678">
                  <a:extLst>
                    <a:ext uri="{9D8B030D-6E8A-4147-A177-3AD203B41FA5}">
                      <a16:colId xmlns:a16="http://schemas.microsoft.com/office/drawing/2014/main" val="3741174668"/>
                    </a:ext>
                  </a:extLst>
                </a:gridCol>
                <a:gridCol w="371678">
                  <a:extLst>
                    <a:ext uri="{9D8B030D-6E8A-4147-A177-3AD203B41FA5}">
                      <a16:colId xmlns:a16="http://schemas.microsoft.com/office/drawing/2014/main" val="783461155"/>
                    </a:ext>
                  </a:extLst>
                </a:gridCol>
                <a:gridCol w="371678">
                  <a:extLst>
                    <a:ext uri="{9D8B030D-6E8A-4147-A177-3AD203B41FA5}">
                      <a16:colId xmlns:a16="http://schemas.microsoft.com/office/drawing/2014/main" val="3150523266"/>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tc>
                  <a:txBody>
                    <a:bodyPr/>
                    <a:lstStyle/>
                    <a:p>
                      <a:pPr algn="ctr"/>
                      <a:r>
                        <a:rPr lang="en-GB" sz="1200" dirty="0"/>
                        <a:t>G</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244817883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41603350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 </a:t>
                      </a:r>
                    </a:p>
                  </a:txBody>
                  <a:tcPr/>
                </a:tc>
                <a:extLst>
                  <a:ext uri="{0D108BD9-81ED-4DB2-BD59-A6C34878D82A}">
                    <a16:rowId xmlns:a16="http://schemas.microsoft.com/office/drawing/2014/main" val="2911038159"/>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1593616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013041704"/>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4212419681"/>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121239252"/>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1175812843"/>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153734724"/>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1497035158"/>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80258735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402343041"/>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747180298"/>
                  </a:ext>
                </a:extLst>
              </a:tr>
            </a:tbl>
          </a:graphicData>
        </a:graphic>
      </p:graphicFrame>
      <p:sp>
        <p:nvSpPr>
          <p:cNvPr id="22" name="TextBox 21"/>
          <p:cNvSpPr txBox="1"/>
          <p:nvPr/>
        </p:nvSpPr>
        <p:spPr>
          <a:xfrm>
            <a:off x="6379582" y="3072727"/>
            <a:ext cx="330540" cy="369332"/>
          </a:xfrm>
          <a:prstGeom prst="rect">
            <a:avLst/>
          </a:prstGeom>
          <a:noFill/>
        </p:spPr>
        <p:txBody>
          <a:bodyPr wrap="none" rtlCol="0">
            <a:spAutoFit/>
          </a:bodyPr>
          <a:lstStyle/>
          <a:p>
            <a:r>
              <a:rPr lang="en-GB" dirty="0"/>
              <a:t>G</a:t>
            </a:r>
          </a:p>
        </p:txBody>
      </p:sp>
      <p:sp>
        <p:nvSpPr>
          <p:cNvPr id="24" name="TextBox 23"/>
          <p:cNvSpPr txBox="1"/>
          <p:nvPr/>
        </p:nvSpPr>
        <p:spPr>
          <a:xfrm>
            <a:off x="3035984" y="2073908"/>
            <a:ext cx="296876" cy="369332"/>
          </a:xfrm>
          <a:prstGeom prst="rect">
            <a:avLst/>
          </a:prstGeom>
          <a:noFill/>
        </p:spPr>
        <p:txBody>
          <a:bodyPr wrap="none" rtlCol="0">
            <a:spAutoFit/>
          </a:bodyPr>
          <a:lstStyle/>
          <a:p>
            <a:r>
              <a:rPr lang="en-GB" dirty="0"/>
              <a:t>E</a:t>
            </a:r>
          </a:p>
        </p:txBody>
      </p:sp>
      <p:sp>
        <p:nvSpPr>
          <p:cNvPr id="25" name="TextBox 24"/>
          <p:cNvSpPr txBox="1"/>
          <p:nvPr/>
        </p:nvSpPr>
        <p:spPr>
          <a:xfrm>
            <a:off x="3031539" y="3613692"/>
            <a:ext cx="290464" cy="369332"/>
          </a:xfrm>
          <a:prstGeom prst="rect">
            <a:avLst/>
          </a:prstGeom>
          <a:noFill/>
        </p:spPr>
        <p:txBody>
          <a:bodyPr wrap="none" rtlCol="0">
            <a:spAutoFit/>
          </a:bodyPr>
          <a:lstStyle/>
          <a:p>
            <a:r>
              <a:rPr lang="en-GB" dirty="0"/>
              <a:t>F</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5222" y="2509308"/>
            <a:ext cx="2464360" cy="1384149"/>
          </a:xfrm>
          <a:prstGeom prst="rect">
            <a:avLst/>
          </a:prstGeom>
        </p:spPr>
      </p:pic>
      <p:sp>
        <p:nvSpPr>
          <p:cNvPr id="18" name="TextBox 17"/>
          <p:cNvSpPr txBox="1"/>
          <p:nvPr/>
        </p:nvSpPr>
        <p:spPr>
          <a:xfrm>
            <a:off x="553263" y="2642311"/>
            <a:ext cx="317716"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180978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9821" y="2509308"/>
            <a:ext cx="2464360" cy="138414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187" y="3307650"/>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53263" y="202990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40563" y="3554845"/>
            <a:ext cx="317716" cy="369332"/>
          </a:xfrm>
          <a:prstGeom prst="rect">
            <a:avLst/>
          </a:prstGeom>
          <a:noFill/>
        </p:spPr>
        <p:txBody>
          <a:bodyPr wrap="none" rtlCol="0">
            <a:spAutoFit/>
          </a:bodyPr>
          <a:lstStyle/>
          <a:p>
            <a:r>
              <a:rPr lang="en-GB" dirty="0"/>
              <a:t>C</a:t>
            </a:r>
          </a:p>
        </p:txBody>
      </p:sp>
      <p:sp>
        <p:nvSpPr>
          <p:cNvPr id="12" name="TextBox 11"/>
          <p:cNvSpPr txBox="1"/>
          <p:nvPr/>
        </p:nvSpPr>
        <p:spPr>
          <a:xfrm>
            <a:off x="523392" y="4188494"/>
            <a:ext cx="327334" cy="369332"/>
          </a:xfrm>
          <a:prstGeom prst="rect">
            <a:avLst/>
          </a:prstGeom>
          <a:noFill/>
        </p:spPr>
        <p:txBody>
          <a:bodyPr wrap="none" rtlCol="0">
            <a:spAutoFit/>
          </a:bodyPr>
          <a:lstStyle/>
          <a:p>
            <a:r>
              <a:rPr lang="en-GB" dirty="0"/>
              <a:t>D</a:t>
            </a:r>
          </a:p>
        </p:txBody>
      </p:sp>
      <p:graphicFrame>
        <p:nvGraphicFramePr>
          <p:cNvPr id="14" name="Table 13"/>
          <p:cNvGraphicFramePr>
            <a:graphicFrameLocks noGrp="1"/>
          </p:cNvGraphicFramePr>
          <p:nvPr>
            <p:extLst>
              <p:ext uri="{D42A27DB-BD31-4B8C-83A1-F6EECF244321}">
                <p14:modId xmlns:p14="http://schemas.microsoft.com/office/powerpoint/2010/main" val="4133149369"/>
              </p:ext>
            </p:extLst>
          </p:nvPr>
        </p:nvGraphicFramePr>
        <p:xfrm>
          <a:off x="6832599" y="859426"/>
          <a:ext cx="2725467" cy="5820086"/>
        </p:xfrm>
        <a:graphic>
          <a:graphicData uri="http://schemas.openxmlformats.org/drawingml/2006/table">
            <a:tbl>
              <a:tblPr firstRow="1" bandRow="1">
                <a:tableStyleId>{5C22544A-7EE6-4342-B048-85BDC9FD1C3A}</a:tableStyleId>
              </a:tblPr>
              <a:tblGrid>
                <a:gridCol w="439139">
                  <a:extLst>
                    <a:ext uri="{9D8B030D-6E8A-4147-A177-3AD203B41FA5}">
                      <a16:colId xmlns:a16="http://schemas.microsoft.com/office/drawing/2014/main" val="95620965"/>
                    </a:ext>
                  </a:extLst>
                </a:gridCol>
                <a:gridCol w="427938">
                  <a:extLst>
                    <a:ext uri="{9D8B030D-6E8A-4147-A177-3AD203B41FA5}">
                      <a16:colId xmlns:a16="http://schemas.microsoft.com/office/drawing/2014/main" val="4274499438"/>
                    </a:ext>
                  </a:extLst>
                </a:gridCol>
                <a:gridCol w="371678">
                  <a:extLst>
                    <a:ext uri="{9D8B030D-6E8A-4147-A177-3AD203B41FA5}">
                      <a16:colId xmlns:a16="http://schemas.microsoft.com/office/drawing/2014/main" val="2471612380"/>
                    </a:ext>
                  </a:extLst>
                </a:gridCol>
                <a:gridCol w="371678">
                  <a:extLst>
                    <a:ext uri="{9D8B030D-6E8A-4147-A177-3AD203B41FA5}">
                      <a16:colId xmlns:a16="http://schemas.microsoft.com/office/drawing/2014/main" val="2926582459"/>
                    </a:ext>
                  </a:extLst>
                </a:gridCol>
                <a:gridCol w="371678">
                  <a:extLst>
                    <a:ext uri="{9D8B030D-6E8A-4147-A177-3AD203B41FA5}">
                      <a16:colId xmlns:a16="http://schemas.microsoft.com/office/drawing/2014/main" val="3741174668"/>
                    </a:ext>
                  </a:extLst>
                </a:gridCol>
                <a:gridCol w="371678">
                  <a:extLst>
                    <a:ext uri="{9D8B030D-6E8A-4147-A177-3AD203B41FA5}">
                      <a16:colId xmlns:a16="http://schemas.microsoft.com/office/drawing/2014/main" val="783461155"/>
                    </a:ext>
                  </a:extLst>
                </a:gridCol>
                <a:gridCol w="371678">
                  <a:extLst>
                    <a:ext uri="{9D8B030D-6E8A-4147-A177-3AD203B41FA5}">
                      <a16:colId xmlns:a16="http://schemas.microsoft.com/office/drawing/2014/main" val="3150523266"/>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tc>
                  <a:txBody>
                    <a:bodyPr/>
                    <a:lstStyle/>
                    <a:p>
                      <a:pPr algn="ctr"/>
                      <a:r>
                        <a:rPr lang="en-GB" sz="1200" dirty="0"/>
                        <a:t>G</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44817883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41603350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911038159"/>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1593616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013041704"/>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4212419681"/>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121239252"/>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1175812843"/>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153734724"/>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1497035158"/>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280258735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402343041"/>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747180298"/>
                  </a:ext>
                </a:extLst>
              </a:tr>
            </a:tbl>
          </a:graphicData>
        </a:graphic>
      </p:graphicFrame>
      <p:sp>
        <p:nvSpPr>
          <p:cNvPr id="22" name="TextBox 21"/>
          <p:cNvSpPr txBox="1"/>
          <p:nvPr/>
        </p:nvSpPr>
        <p:spPr>
          <a:xfrm>
            <a:off x="6379582" y="3072727"/>
            <a:ext cx="330540" cy="369332"/>
          </a:xfrm>
          <a:prstGeom prst="rect">
            <a:avLst/>
          </a:prstGeom>
          <a:noFill/>
        </p:spPr>
        <p:txBody>
          <a:bodyPr wrap="none" rtlCol="0">
            <a:spAutoFit/>
          </a:bodyPr>
          <a:lstStyle/>
          <a:p>
            <a:r>
              <a:rPr lang="en-GB" dirty="0"/>
              <a:t>G</a:t>
            </a:r>
          </a:p>
        </p:txBody>
      </p:sp>
      <p:sp>
        <p:nvSpPr>
          <p:cNvPr id="24" name="TextBox 23"/>
          <p:cNvSpPr txBox="1"/>
          <p:nvPr/>
        </p:nvSpPr>
        <p:spPr>
          <a:xfrm>
            <a:off x="3035984" y="2073908"/>
            <a:ext cx="296876" cy="369332"/>
          </a:xfrm>
          <a:prstGeom prst="rect">
            <a:avLst/>
          </a:prstGeom>
          <a:noFill/>
        </p:spPr>
        <p:txBody>
          <a:bodyPr wrap="none" rtlCol="0">
            <a:spAutoFit/>
          </a:bodyPr>
          <a:lstStyle/>
          <a:p>
            <a:r>
              <a:rPr lang="en-GB" dirty="0"/>
              <a:t>E</a:t>
            </a:r>
          </a:p>
        </p:txBody>
      </p:sp>
      <p:sp>
        <p:nvSpPr>
          <p:cNvPr id="25" name="TextBox 24"/>
          <p:cNvSpPr txBox="1"/>
          <p:nvPr/>
        </p:nvSpPr>
        <p:spPr>
          <a:xfrm>
            <a:off x="3031539" y="3613692"/>
            <a:ext cx="290464" cy="369332"/>
          </a:xfrm>
          <a:prstGeom prst="rect">
            <a:avLst/>
          </a:prstGeom>
          <a:noFill/>
        </p:spPr>
        <p:txBody>
          <a:bodyPr wrap="none" rtlCol="0">
            <a:spAutoFit/>
          </a:bodyPr>
          <a:lstStyle/>
          <a:p>
            <a:r>
              <a:rPr lang="en-GB" dirty="0"/>
              <a:t>F</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279" y="1769235"/>
            <a:ext cx="2464360" cy="1384149"/>
          </a:xfrm>
          <a:prstGeom prst="rect">
            <a:avLst/>
          </a:prstGeom>
        </p:spPr>
      </p:pic>
      <p:sp>
        <p:nvSpPr>
          <p:cNvPr id="18" name="TextBox 17"/>
          <p:cNvSpPr txBox="1"/>
          <p:nvPr/>
        </p:nvSpPr>
        <p:spPr>
          <a:xfrm>
            <a:off x="553263" y="2642311"/>
            <a:ext cx="317716"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10326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Create, complete or edit logic diagrams and truth tables for given scenarios</a:t>
            </a:r>
          </a:p>
        </p:txBody>
      </p:sp>
      <p:sp>
        <p:nvSpPr>
          <p:cNvPr id="20" name="TextBox 19">
            <a:extLst>
              <a:ext uri="{FF2B5EF4-FFF2-40B4-BE49-F238E27FC236}">
                <a16:creationId xmlns:a16="http://schemas.microsoft.com/office/drawing/2014/main" id="{CA3E74AD-A631-4A6B-806F-B4AD2B0D7F42}"/>
              </a:ext>
            </a:extLst>
          </p:cNvPr>
          <p:cNvSpPr txBox="1"/>
          <p:nvPr/>
        </p:nvSpPr>
        <p:spPr>
          <a:xfrm>
            <a:off x="319178" y="1453295"/>
            <a:ext cx="9238889" cy="769441"/>
          </a:xfrm>
          <a:prstGeom prst="rect">
            <a:avLst/>
          </a:prstGeom>
          <a:noFill/>
        </p:spPr>
        <p:txBody>
          <a:bodyPr wrap="square" rtlCol="0">
            <a:spAutoFit/>
          </a:bodyPr>
          <a:lstStyle/>
          <a:p>
            <a:r>
              <a:rPr lang="en-GB" sz="1100" dirty="0"/>
              <a:t>Logic diagram and truth table for the following scenario:</a:t>
            </a:r>
          </a:p>
          <a:p>
            <a:endParaRPr lang="en-GB" sz="1100" dirty="0"/>
          </a:p>
          <a:p>
            <a:r>
              <a:rPr lang="en-GB" sz="1100" dirty="0"/>
              <a:t>“An alarm goes off (OUTPUT X) if a movement sensor is triggered (INPUT A), AND it is also night (INPUT B).  Regardless of these situations it should always go off if anyone triggers the alarm manually (INPUT C).” </a:t>
            </a:r>
          </a:p>
        </p:txBody>
      </p:sp>
      <p:graphicFrame>
        <p:nvGraphicFramePr>
          <p:cNvPr id="39" name="Table 38">
            <a:extLst>
              <a:ext uri="{FF2B5EF4-FFF2-40B4-BE49-F238E27FC236}">
                <a16:creationId xmlns:a16="http://schemas.microsoft.com/office/drawing/2014/main" id="{E1527722-149B-4524-B634-39AEFC9C6B04}"/>
              </a:ext>
            </a:extLst>
          </p:cNvPr>
          <p:cNvGraphicFramePr>
            <a:graphicFrameLocks noGrp="1"/>
          </p:cNvGraphicFramePr>
          <p:nvPr/>
        </p:nvGraphicFramePr>
        <p:xfrm>
          <a:off x="5236212" y="2664255"/>
          <a:ext cx="4231638" cy="3165584"/>
        </p:xfrm>
        <a:graphic>
          <a:graphicData uri="http://schemas.openxmlformats.org/drawingml/2006/table">
            <a:tbl>
              <a:tblPr firstRow="1" bandRow="1">
                <a:tableStyleId>{5C22544A-7EE6-4342-B048-85BDC9FD1C3A}</a:tableStyleId>
              </a:tblPr>
              <a:tblGrid>
                <a:gridCol w="937525">
                  <a:extLst>
                    <a:ext uri="{9D8B030D-6E8A-4147-A177-3AD203B41FA5}">
                      <a16:colId xmlns:a16="http://schemas.microsoft.com/office/drawing/2014/main" val="95620965"/>
                    </a:ext>
                  </a:extLst>
                </a:gridCol>
                <a:gridCol w="913610">
                  <a:extLst>
                    <a:ext uri="{9D8B030D-6E8A-4147-A177-3AD203B41FA5}">
                      <a16:colId xmlns:a16="http://schemas.microsoft.com/office/drawing/2014/main" val="4274499438"/>
                    </a:ext>
                  </a:extLst>
                </a:gridCol>
                <a:gridCol w="793501">
                  <a:extLst>
                    <a:ext uri="{9D8B030D-6E8A-4147-A177-3AD203B41FA5}">
                      <a16:colId xmlns:a16="http://schemas.microsoft.com/office/drawing/2014/main" val="2471612380"/>
                    </a:ext>
                  </a:extLst>
                </a:gridCol>
                <a:gridCol w="793501">
                  <a:extLst>
                    <a:ext uri="{9D8B030D-6E8A-4147-A177-3AD203B41FA5}">
                      <a16:colId xmlns:a16="http://schemas.microsoft.com/office/drawing/2014/main" val="2926582459"/>
                    </a:ext>
                  </a:extLst>
                </a:gridCol>
                <a:gridCol w="793501">
                  <a:extLst>
                    <a:ext uri="{9D8B030D-6E8A-4147-A177-3AD203B41FA5}">
                      <a16:colId xmlns:a16="http://schemas.microsoft.com/office/drawing/2014/main" val="3741174668"/>
                    </a:ext>
                  </a:extLst>
                </a:gridCol>
              </a:tblGrid>
              <a:tr h="342358">
                <a:tc>
                  <a:txBody>
                    <a:bodyPr/>
                    <a:lstStyle/>
                    <a:p>
                      <a:pPr algn="ctr"/>
                      <a:r>
                        <a:rPr lang="en-GB" sz="1100" dirty="0">
                          <a:latin typeface="+mn-lt"/>
                        </a:rPr>
                        <a:t>A</a:t>
                      </a:r>
                    </a:p>
                  </a:txBody>
                  <a:tcPr/>
                </a:tc>
                <a:tc>
                  <a:txBody>
                    <a:bodyPr/>
                    <a:lstStyle/>
                    <a:p>
                      <a:pPr algn="ctr"/>
                      <a:r>
                        <a:rPr lang="en-GB" sz="1100" dirty="0">
                          <a:latin typeface="+mn-lt"/>
                        </a:rPr>
                        <a:t>B</a:t>
                      </a:r>
                    </a:p>
                  </a:txBody>
                  <a:tcPr/>
                </a:tc>
                <a:tc>
                  <a:txBody>
                    <a:bodyPr/>
                    <a:lstStyle/>
                    <a:p>
                      <a:pPr algn="ctr"/>
                      <a:r>
                        <a:rPr lang="en-GB" sz="1100" dirty="0">
                          <a:latin typeface="+mn-lt"/>
                        </a:rPr>
                        <a:t>C</a:t>
                      </a:r>
                    </a:p>
                  </a:txBody>
                  <a:tcPr/>
                </a:tc>
                <a:tc>
                  <a:txBody>
                    <a:bodyPr/>
                    <a:lstStyle/>
                    <a:p>
                      <a:pPr algn="ctr"/>
                      <a:r>
                        <a:rPr lang="en-GB" sz="1100" dirty="0">
                          <a:latin typeface="+mn-lt"/>
                        </a:rPr>
                        <a:t>W = </a:t>
                      </a:r>
                    </a:p>
                    <a:p>
                      <a:pPr algn="ctr"/>
                      <a:r>
                        <a:rPr lang="en-GB" sz="1100" dirty="0">
                          <a:latin typeface="+mn-lt"/>
                        </a:rPr>
                        <a:t>A AND 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X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W OR C</a:t>
                      </a:r>
                    </a:p>
                  </a:txBody>
                  <a:tcPr/>
                </a:tc>
                <a:extLst>
                  <a:ext uri="{0D108BD9-81ED-4DB2-BD59-A6C34878D82A}">
                    <a16:rowId xmlns:a16="http://schemas.microsoft.com/office/drawing/2014/main" val="3813691065"/>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596266093"/>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011472810"/>
                  </a:ext>
                </a:extLst>
              </a:tr>
              <a:tr h="342358">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271867947"/>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2448178837"/>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416033505"/>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2911038159"/>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515936165"/>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013041704"/>
                  </a:ext>
                </a:extLst>
              </a:tr>
            </a:tbl>
          </a:graphicData>
        </a:graphic>
      </p:graphicFrame>
      <p:pic>
        <p:nvPicPr>
          <p:cNvPr id="3" name="Picture 2">
            <a:extLst>
              <a:ext uri="{FF2B5EF4-FFF2-40B4-BE49-F238E27FC236}">
                <a16:creationId xmlns:a16="http://schemas.microsoft.com/office/drawing/2014/main" id="{81D5E9AB-7099-4C17-A453-52A226C3F4A0}"/>
              </a:ext>
            </a:extLst>
          </p:cNvPr>
          <p:cNvPicPr>
            <a:picLocks noChangeAspect="1"/>
          </p:cNvPicPr>
          <p:nvPr/>
        </p:nvPicPr>
        <p:blipFill>
          <a:blip r:embed="rId3"/>
          <a:stretch>
            <a:fillRect/>
          </a:stretch>
        </p:blipFill>
        <p:spPr>
          <a:xfrm>
            <a:off x="210479" y="2664255"/>
            <a:ext cx="4932091" cy="2145978"/>
          </a:xfrm>
          <a:prstGeom prst="rect">
            <a:avLst/>
          </a:prstGeom>
        </p:spPr>
      </p:pic>
      <p:pic>
        <p:nvPicPr>
          <p:cNvPr id="13" name="Picture 12">
            <a:extLst>
              <a:ext uri="{FF2B5EF4-FFF2-40B4-BE49-F238E27FC236}">
                <a16:creationId xmlns:a16="http://schemas.microsoft.com/office/drawing/2014/main" id="{BE745966-5830-4220-9737-39E39D57EA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176" y="2768824"/>
            <a:ext cx="2464360" cy="1384149"/>
          </a:xfrm>
          <a:prstGeom prst="rect">
            <a:avLst/>
          </a:prstGeom>
        </p:spPr>
      </p:pic>
      <p:pic>
        <p:nvPicPr>
          <p:cNvPr id="15" name="Picture 14">
            <a:extLst>
              <a:ext uri="{FF2B5EF4-FFF2-40B4-BE49-F238E27FC236}">
                <a16:creationId xmlns:a16="http://schemas.microsoft.com/office/drawing/2014/main" id="{573F10E6-338D-4531-AA1C-C54CF37E03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4245" y="3097454"/>
            <a:ext cx="2464360" cy="1384149"/>
          </a:xfrm>
          <a:prstGeom prst="rect">
            <a:avLst/>
          </a:prstGeom>
        </p:spPr>
      </p:pic>
      <p:cxnSp>
        <p:nvCxnSpPr>
          <p:cNvPr id="19" name="Connector: Elbow 18">
            <a:extLst>
              <a:ext uri="{FF2B5EF4-FFF2-40B4-BE49-F238E27FC236}">
                <a16:creationId xmlns:a16="http://schemas.microsoft.com/office/drawing/2014/main" id="{1D867362-E051-4503-8DEF-4D16C40A675C}"/>
              </a:ext>
            </a:extLst>
          </p:cNvPr>
          <p:cNvCxnSpPr>
            <a:cxnSpLocks/>
          </p:cNvCxnSpPr>
          <p:nvPr/>
        </p:nvCxnSpPr>
        <p:spPr>
          <a:xfrm rot="10800000" flipV="1">
            <a:off x="648587" y="4152973"/>
            <a:ext cx="1735659" cy="328630"/>
          </a:xfrm>
          <a:prstGeom prst="bentConnector3">
            <a:avLst>
              <a:gd name="adj1" fmla="val 16307"/>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50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Create, complete or edit logic diagrams and truth tables for given scenarios</a:t>
            </a:r>
          </a:p>
        </p:txBody>
      </p:sp>
      <p:sp>
        <p:nvSpPr>
          <p:cNvPr id="20" name="TextBox 19">
            <a:extLst>
              <a:ext uri="{FF2B5EF4-FFF2-40B4-BE49-F238E27FC236}">
                <a16:creationId xmlns:a16="http://schemas.microsoft.com/office/drawing/2014/main" id="{CA3E74AD-A631-4A6B-806F-B4AD2B0D7F42}"/>
              </a:ext>
            </a:extLst>
          </p:cNvPr>
          <p:cNvSpPr txBox="1"/>
          <p:nvPr/>
        </p:nvSpPr>
        <p:spPr>
          <a:xfrm>
            <a:off x="333555" y="1158451"/>
            <a:ext cx="9238889" cy="769441"/>
          </a:xfrm>
          <a:prstGeom prst="rect">
            <a:avLst/>
          </a:prstGeom>
          <a:noFill/>
        </p:spPr>
        <p:txBody>
          <a:bodyPr wrap="square" rtlCol="0">
            <a:spAutoFit/>
          </a:bodyPr>
          <a:lstStyle/>
          <a:p>
            <a:r>
              <a:rPr lang="en-GB" sz="1100" dirty="0"/>
              <a:t>Logic diagram and truth table for the following scenario:</a:t>
            </a:r>
          </a:p>
          <a:p>
            <a:endParaRPr lang="en-GB" sz="1100" dirty="0"/>
          </a:p>
          <a:p>
            <a:r>
              <a:rPr lang="en-GB" sz="1100" dirty="0"/>
              <a:t>“A holding cell in a police station has two electronic security doors (INPUT A and INPUT B).  If the camera is on (INPUT C) OR the occupied sign is on (INPUT D), AND either of the doors has not properly been closed then a warning speaker should sound (OUTPUT X).”</a:t>
            </a:r>
          </a:p>
        </p:txBody>
      </p:sp>
      <p:graphicFrame>
        <p:nvGraphicFramePr>
          <p:cNvPr id="39" name="Table 38">
            <a:extLst>
              <a:ext uri="{FF2B5EF4-FFF2-40B4-BE49-F238E27FC236}">
                <a16:creationId xmlns:a16="http://schemas.microsoft.com/office/drawing/2014/main" id="{E1527722-149B-4524-B634-39AEFC9C6B04}"/>
              </a:ext>
            </a:extLst>
          </p:cNvPr>
          <p:cNvGraphicFramePr>
            <a:graphicFrameLocks noGrp="1"/>
          </p:cNvGraphicFramePr>
          <p:nvPr/>
        </p:nvGraphicFramePr>
        <p:xfrm>
          <a:off x="5319897" y="1975133"/>
          <a:ext cx="4231637" cy="4815840"/>
        </p:xfrm>
        <a:graphic>
          <a:graphicData uri="http://schemas.openxmlformats.org/drawingml/2006/table">
            <a:tbl>
              <a:tblPr firstRow="1" bandRow="1">
                <a:tableStyleId>{5C22544A-7EE6-4342-B048-85BDC9FD1C3A}</a:tableStyleId>
              </a:tblPr>
              <a:tblGrid>
                <a:gridCol w="500432">
                  <a:extLst>
                    <a:ext uri="{9D8B030D-6E8A-4147-A177-3AD203B41FA5}">
                      <a16:colId xmlns:a16="http://schemas.microsoft.com/office/drawing/2014/main" val="95620965"/>
                    </a:ext>
                  </a:extLst>
                </a:gridCol>
                <a:gridCol w="500432">
                  <a:extLst>
                    <a:ext uri="{9D8B030D-6E8A-4147-A177-3AD203B41FA5}">
                      <a16:colId xmlns:a16="http://schemas.microsoft.com/office/drawing/2014/main" val="4274499438"/>
                    </a:ext>
                  </a:extLst>
                </a:gridCol>
                <a:gridCol w="500432">
                  <a:extLst>
                    <a:ext uri="{9D8B030D-6E8A-4147-A177-3AD203B41FA5}">
                      <a16:colId xmlns:a16="http://schemas.microsoft.com/office/drawing/2014/main" val="2471612380"/>
                    </a:ext>
                  </a:extLst>
                </a:gridCol>
                <a:gridCol w="500432">
                  <a:extLst>
                    <a:ext uri="{9D8B030D-6E8A-4147-A177-3AD203B41FA5}">
                      <a16:colId xmlns:a16="http://schemas.microsoft.com/office/drawing/2014/main" val="3293406303"/>
                    </a:ext>
                  </a:extLst>
                </a:gridCol>
                <a:gridCol w="743303">
                  <a:extLst>
                    <a:ext uri="{9D8B030D-6E8A-4147-A177-3AD203B41FA5}">
                      <a16:colId xmlns:a16="http://schemas.microsoft.com/office/drawing/2014/main" val="2926582459"/>
                    </a:ext>
                  </a:extLst>
                </a:gridCol>
                <a:gridCol w="743303">
                  <a:extLst>
                    <a:ext uri="{9D8B030D-6E8A-4147-A177-3AD203B41FA5}">
                      <a16:colId xmlns:a16="http://schemas.microsoft.com/office/drawing/2014/main" val="2757492934"/>
                    </a:ext>
                  </a:extLst>
                </a:gridCol>
                <a:gridCol w="743303">
                  <a:extLst>
                    <a:ext uri="{9D8B030D-6E8A-4147-A177-3AD203B41FA5}">
                      <a16:colId xmlns:a16="http://schemas.microsoft.com/office/drawing/2014/main" val="3741174668"/>
                    </a:ext>
                  </a:extLst>
                </a:gridCol>
              </a:tblGrid>
              <a:tr h="327597">
                <a:tc>
                  <a:txBody>
                    <a:bodyPr/>
                    <a:lstStyle/>
                    <a:p>
                      <a:pPr algn="ctr"/>
                      <a:r>
                        <a:rPr lang="en-GB" sz="1100" dirty="0">
                          <a:latin typeface="+mn-lt"/>
                        </a:rPr>
                        <a:t>A</a:t>
                      </a:r>
                    </a:p>
                  </a:txBody>
                  <a:tcPr/>
                </a:tc>
                <a:tc>
                  <a:txBody>
                    <a:bodyPr/>
                    <a:lstStyle/>
                    <a:p>
                      <a:pPr algn="ctr"/>
                      <a:r>
                        <a:rPr lang="en-GB" sz="1100" dirty="0">
                          <a:latin typeface="+mn-lt"/>
                        </a:rPr>
                        <a:t>B</a:t>
                      </a:r>
                    </a:p>
                  </a:txBody>
                  <a:tcPr/>
                </a:tc>
                <a:tc>
                  <a:txBody>
                    <a:bodyPr/>
                    <a:lstStyle/>
                    <a:p>
                      <a:pPr algn="ctr"/>
                      <a:r>
                        <a:rPr lang="en-GB" sz="1100" dirty="0">
                          <a:latin typeface="+mn-lt"/>
                        </a:rPr>
                        <a:t>C</a:t>
                      </a:r>
                    </a:p>
                  </a:txBody>
                  <a:tcPr/>
                </a:tc>
                <a:tc>
                  <a:txBody>
                    <a:bodyPr/>
                    <a:lstStyle/>
                    <a:p>
                      <a:pPr algn="ctr"/>
                      <a:r>
                        <a:rPr lang="en-GB" sz="1100" dirty="0">
                          <a:latin typeface="+mn-lt"/>
                        </a:rPr>
                        <a:t>D</a:t>
                      </a:r>
                    </a:p>
                  </a:txBody>
                  <a:tcPr/>
                </a:tc>
                <a:tc>
                  <a:txBody>
                    <a:bodyPr/>
                    <a:lstStyle/>
                    <a:p>
                      <a:pPr algn="ctr"/>
                      <a:r>
                        <a:rPr lang="en-GB" sz="1100" dirty="0">
                          <a:latin typeface="+mn-lt"/>
                        </a:rPr>
                        <a:t>V = </a:t>
                      </a:r>
                    </a:p>
                    <a:p>
                      <a:pPr algn="ctr"/>
                      <a:r>
                        <a:rPr lang="en-GB" sz="1100" dirty="0">
                          <a:latin typeface="+mn-lt"/>
                        </a:rPr>
                        <a:t>A OR B</a:t>
                      </a:r>
                    </a:p>
                  </a:txBody>
                  <a:tcPr/>
                </a:tc>
                <a:tc>
                  <a:txBody>
                    <a:bodyPr/>
                    <a:lstStyle/>
                    <a:p>
                      <a:pPr algn="ctr"/>
                      <a:r>
                        <a:rPr lang="en-GB" sz="1100" dirty="0">
                          <a:latin typeface="+mn-lt"/>
                        </a:rPr>
                        <a:t>W = </a:t>
                      </a:r>
                    </a:p>
                    <a:p>
                      <a:pPr algn="ctr"/>
                      <a:r>
                        <a:rPr lang="en-GB" sz="1100" dirty="0">
                          <a:latin typeface="+mn-lt"/>
                        </a:rPr>
                        <a:t>C OR 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X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V AND W</a:t>
                      </a:r>
                    </a:p>
                  </a:txBody>
                  <a:tcPr/>
                </a:tc>
                <a:extLst>
                  <a:ext uri="{0D108BD9-81ED-4DB2-BD59-A6C34878D82A}">
                    <a16:rowId xmlns:a16="http://schemas.microsoft.com/office/drawing/2014/main" val="3813691065"/>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596266093"/>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011472810"/>
                  </a:ext>
                </a:extLst>
              </a:tr>
              <a:tr h="210598">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271867947"/>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2448178837"/>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416033505"/>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2911038159"/>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515936165"/>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013041704"/>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648974001"/>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845947395"/>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4179011189"/>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911433549"/>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57189720"/>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1461091945"/>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615283192"/>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2940014966"/>
                  </a:ext>
                </a:extLst>
              </a:tr>
            </a:tbl>
          </a:graphicData>
        </a:graphic>
      </p:graphicFrame>
      <p:pic>
        <p:nvPicPr>
          <p:cNvPr id="3" name="Picture 2">
            <a:extLst>
              <a:ext uri="{FF2B5EF4-FFF2-40B4-BE49-F238E27FC236}">
                <a16:creationId xmlns:a16="http://schemas.microsoft.com/office/drawing/2014/main" id="{C3C1E19D-F2F4-486F-82B4-71AEA32FB057}"/>
              </a:ext>
            </a:extLst>
          </p:cNvPr>
          <p:cNvPicPr>
            <a:picLocks noChangeAspect="1"/>
          </p:cNvPicPr>
          <p:nvPr/>
        </p:nvPicPr>
        <p:blipFill>
          <a:blip r:embed="rId3"/>
          <a:stretch>
            <a:fillRect/>
          </a:stretch>
        </p:blipFill>
        <p:spPr>
          <a:xfrm>
            <a:off x="173139" y="2261107"/>
            <a:ext cx="4968671" cy="3438442"/>
          </a:xfrm>
          <a:prstGeom prst="rect">
            <a:avLst/>
          </a:prstGeom>
        </p:spPr>
      </p:pic>
      <p:pic>
        <p:nvPicPr>
          <p:cNvPr id="9" name="Picture 8">
            <a:extLst>
              <a:ext uri="{FF2B5EF4-FFF2-40B4-BE49-F238E27FC236}">
                <a16:creationId xmlns:a16="http://schemas.microsoft.com/office/drawing/2014/main" id="{3BF72C4B-5C00-4AC8-AF7C-9ECFD63DEC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513306" y="2456543"/>
            <a:ext cx="2464360" cy="1366604"/>
          </a:xfrm>
          <a:prstGeom prst="rect">
            <a:avLst/>
          </a:prstGeom>
        </p:spPr>
      </p:pic>
      <p:pic>
        <p:nvPicPr>
          <p:cNvPr id="11" name="Picture 10">
            <a:extLst>
              <a:ext uri="{FF2B5EF4-FFF2-40B4-BE49-F238E27FC236}">
                <a16:creationId xmlns:a16="http://schemas.microsoft.com/office/drawing/2014/main" id="{5FBD8A43-33C5-41BC-8816-8FAABD119E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13306" y="3890784"/>
            <a:ext cx="2464360" cy="1366604"/>
          </a:xfrm>
          <a:prstGeom prst="rect">
            <a:avLst/>
          </a:prstGeom>
        </p:spPr>
      </p:pic>
      <p:pic>
        <p:nvPicPr>
          <p:cNvPr id="13" name="Picture 12">
            <a:extLst>
              <a:ext uri="{FF2B5EF4-FFF2-40B4-BE49-F238E27FC236}">
                <a16:creationId xmlns:a16="http://schemas.microsoft.com/office/drawing/2014/main" id="{01BBD394-F4FD-466B-AEC7-7B3C3FA45FC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211" r="17031"/>
          <a:stretch/>
        </p:blipFill>
        <p:spPr>
          <a:xfrm flipV="1">
            <a:off x="3062186" y="3207482"/>
            <a:ext cx="1743740" cy="1366604"/>
          </a:xfrm>
          <a:prstGeom prst="rect">
            <a:avLst/>
          </a:prstGeom>
        </p:spPr>
      </p:pic>
      <p:cxnSp>
        <p:nvCxnSpPr>
          <p:cNvPr id="18" name="Connector: Elbow 17">
            <a:extLst>
              <a:ext uri="{FF2B5EF4-FFF2-40B4-BE49-F238E27FC236}">
                <a16:creationId xmlns:a16="http://schemas.microsoft.com/office/drawing/2014/main" id="{F0E3D03A-54DE-4C1B-A8F6-69884A4FA85D}"/>
              </a:ext>
            </a:extLst>
          </p:cNvPr>
          <p:cNvCxnSpPr>
            <a:cxnSpLocks/>
          </p:cNvCxnSpPr>
          <p:nvPr/>
        </p:nvCxnSpPr>
        <p:spPr>
          <a:xfrm rot="10800000">
            <a:off x="2604977" y="3083443"/>
            <a:ext cx="457210" cy="425303"/>
          </a:xfrm>
          <a:prstGeom prst="bentConnector3">
            <a:avLst>
              <a:gd name="adj1" fmla="val 1046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6C021EA-C8AF-4FE4-8E29-221D1F0B1BA7}"/>
              </a:ext>
            </a:extLst>
          </p:cNvPr>
          <p:cNvCxnSpPr>
            <a:cxnSpLocks/>
          </p:cNvCxnSpPr>
          <p:nvPr/>
        </p:nvCxnSpPr>
        <p:spPr>
          <a:xfrm rot="10800000" flipV="1">
            <a:off x="2488020" y="4117928"/>
            <a:ext cx="574167" cy="381926"/>
          </a:xfrm>
          <a:prstGeom prst="bentConnector3">
            <a:avLst>
              <a:gd name="adj1" fmla="val 555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234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Create, complete or edit logic diagrams and truth tables for given scenarios</a:t>
            </a:r>
          </a:p>
        </p:txBody>
      </p:sp>
      <p:sp>
        <p:nvSpPr>
          <p:cNvPr id="20" name="TextBox 19">
            <a:extLst>
              <a:ext uri="{FF2B5EF4-FFF2-40B4-BE49-F238E27FC236}">
                <a16:creationId xmlns:a16="http://schemas.microsoft.com/office/drawing/2014/main" id="{CA3E74AD-A631-4A6B-806F-B4AD2B0D7F42}"/>
              </a:ext>
            </a:extLst>
          </p:cNvPr>
          <p:cNvSpPr txBox="1"/>
          <p:nvPr/>
        </p:nvSpPr>
        <p:spPr>
          <a:xfrm>
            <a:off x="319178" y="1453295"/>
            <a:ext cx="9238889" cy="1107996"/>
          </a:xfrm>
          <a:prstGeom prst="rect">
            <a:avLst/>
          </a:prstGeom>
          <a:noFill/>
        </p:spPr>
        <p:txBody>
          <a:bodyPr wrap="square" rtlCol="0">
            <a:spAutoFit/>
          </a:bodyPr>
          <a:lstStyle/>
          <a:p>
            <a:r>
              <a:rPr lang="en-GB" sz="1100" dirty="0"/>
              <a:t>Logic diagram and truth table for the following scenario:</a:t>
            </a:r>
          </a:p>
          <a:p>
            <a:endParaRPr lang="en-GB" sz="1100" dirty="0"/>
          </a:p>
          <a:p>
            <a:r>
              <a:rPr lang="en-GB" sz="1100" dirty="0"/>
              <a:t>“A factory has an automated manufacturing system which operates in an “ON” state (OUTPUT X) if either it is manually switched on by an operator (INPUT A), OR a computer system triggers a scheduled production run (INPUT B).  The system also has an emergency override (INPUT C) which in its normal operating state is feeding no signal to the computer system, when it is pressed however it triggers a positive “TRUE” state (1) which should result in the system shutting down.”</a:t>
            </a:r>
          </a:p>
        </p:txBody>
      </p:sp>
      <p:graphicFrame>
        <p:nvGraphicFramePr>
          <p:cNvPr id="39" name="Table 38">
            <a:extLst>
              <a:ext uri="{FF2B5EF4-FFF2-40B4-BE49-F238E27FC236}">
                <a16:creationId xmlns:a16="http://schemas.microsoft.com/office/drawing/2014/main" id="{E1527722-149B-4524-B634-39AEFC9C6B04}"/>
              </a:ext>
            </a:extLst>
          </p:cNvPr>
          <p:cNvGraphicFramePr>
            <a:graphicFrameLocks noGrp="1"/>
          </p:cNvGraphicFramePr>
          <p:nvPr/>
        </p:nvGraphicFramePr>
        <p:xfrm>
          <a:off x="5712118" y="2669327"/>
          <a:ext cx="3965280" cy="3165584"/>
        </p:xfrm>
        <a:graphic>
          <a:graphicData uri="http://schemas.openxmlformats.org/drawingml/2006/table">
            <a:tbl>
              <a:tblPr firstRow="1" bandRow="1">
                <a:tableStyleId>{5C22544A-7EE6-4342-B048-85BDC9FD1C3A}</a:tableStyleId>
              </a:tblPr>
              <a:tblGrid>
                <a:gridCol w="493086">
                  <a:extLst>
                    <a:ext uri="{9D8B030D-6E8A-4147-A177-3AD203B41FA5}">
                      <a16:colId xmlns:a16="http://schemas.microsoft.com/office/drawing/2014/main" val="95620965"/>
                    </a:ext>
                  </a:extLst>
                </a:gridCol>
                <a:gridCol w="493086">
                  <a:extLst>
                    <a:ext uri="{9D8B030D-6E8A-4147-A177-3AD203B41FA5}">
                      <a16:colId xmlns:a16="http://schemas.microsoft.com/office/drawing/2014/main" val="4274499438"/>
                    </a:ext>
                  </a:extLst>
                </a:gridCol>
                <a:gridCol w="493086">
                  <a:extLst>
                    <a:ext uri="{9D8B030D-6E8A-4147-A177-3AD203B41FA5}">
                      <a16:colId xmlns:a16="http://schemas.microsoft.com/office/drawing/2014/main" val="2471612380"/>
                    </a:ext>
                  </a:extLst>
                </a:gridCol>
                <a:gridCol w="828674">
                  <a:extLst>
                    <a:ext uri="{9D8B030D-6E8A-4147-A177-3AD203B41FA5}">
                      <a16:colId xmlns:a16="http://schemas.microsoft.com/office/drawing/2014/main" val="2926582459"/>
                    </a:ext>
                  </a:extLst>
                </a:gridCol>
                <a:gridCol w="828674">
                  <a:extLst>
                    <a:ext uri="{9D8B030D-6E8A-4147-A177-3AD203B41FA5}">
                      <a16:colId xmlns:a16="http://schemas.microsoft.com/office/drawing/2014/main" val="3741174668"/>
                    </a:ext>
                  </a:extLst>
                </a:gridCol>
                <a:gridCol w="828674">
                  <a:extLst>
                    <a:ext uri="{9D8B030D-6E8A-4147-A177-3AD203B41FA5}">
                      <a16:colId xmlns:a16="http://schemas.microsoft.com/office/drawing/2014/main" val="58841402"/>
                    </a:ext>
                  </a:extLst>
                </a:gridCol>
              </a:tblGrid>
              <a:tr h="342358">
                <a:tc>
                  <a:txBody>
                    <a:bodyPr/>
                    <a:lstStyle/>
                    <a:p>
                      <a:pPr algn="ctr"/>
                      <a:r>
                        <a:rPr lang="en-GB" sz="1100" dirty="0">
                          <a:latin typeface="+mn-lt"/>
                        </a:rPr>
                        <a:t>A</a:t>
                      </a:r>
                    </a:p>
                  </a:txBody>
                  <a:tcPr/>
                </a:tc>
                <a:tc>
                  <a:txBody>
                    <a:bodyPr/>
                    <a:lstStyle/>
                    <a:p>
                      <a:pPr algn="ctr"/>
                      <a:r>
                        <a:rPr lang="en-GB" sz="1100" dirty="0">
                          <a:latin typeface="+mn-lt"/>
                        </a:rPr>
                        <a:t>B</a:t>
                      </a:r>
                    </a:p>
                  </a:txBody>
                  <a:tcPr/>
                </a:tc>
                <a:tc>
                  <a:txBody>
                    <a:bodyPr/>
                    <a:lstStyle/>
                    <a:p>
                      <a:pPr algn="ctr"/>
                      <a:r>
                        <a:rPr lang="en-GB" sz="1100" dirty="0">
                          <a:latin typeface="+mn-lt"/>
                        </a:rPr>
                        <a:t>C</a:t>
                      </a:r>
                    </a:p>
                  </a:txBody>
                  <a:tcPr/>
                </a:tc>
                <a:tc>
                  <a:txBody>
                    <a:bodyPr/>
                    <a:lstStyle/>
                    <a:p>
                      <a:pPr algn="ctr"/>
                      <a:r>
                        <a:rPr lang="en-GB" sz="1100" dirty="0">
                          <a:latin typeface="+mn-lt"/>
                        </a:rPr>
                        <a:t>V = </a:t>
                      </a:r>
                    </a:p>
                    <a:p>
                      <a:pPr algn="ctr"/>
                      <a:r>
                        <a:rPr lang="en-GB" sz="1100" dirty="0">
                          <a:latin typeface="+mn-lt"/>
                        </a:rPr>
                        <a:t>A OR 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W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NOT 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X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V AND W</a:t>
                      </a:r>
                    </a:p>
                  </a:txBody>
                  <a:tcPr/>
                </a:tc>
                <a:extLst>
                  <a:ext uri="{0D108BD9-81ED-4DB2-BD59-A6C34878D82A}">
                    <a16:rowId xmlns:a16="http://schemas.microsoft.com/office/drawing/2014/main" val="3813691065"/>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solidFill>
                            <a:schemeClr val="tx1"/>
                          </a:solidFill>
                          <a:latin typeface="+mn-lt"/>
                          <a:cs typeface="Arial" panose="020B0604020202020204" pitchFamily="34" charset="0"/>
                        </a:rPr>
                        <a:t>1</a:t>
                      </a:r>
                    </a:p>
                  </a:txBody>
                  <a:tcPr/>
                </a:tc>
                <a:tc>
                  <a:txBody>
                    <a:bodyPr/>
                    <a:lstStyle/>
                    <a:p>
                      <a:pPr algn="ct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596266093"/>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011472810"/>
                  </a:ext>
                </a:extLst>
              </a:tr>
              <a:tr h="342358">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271867947"/>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2448178837"/>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416033505"/>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2911038159"/>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515936165"/>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013041704"/>
                  </a:ext>
                </a:extLst>
              </a:tr>
            </a:tbl>
          </a:graphicData>
        </a:graphic>
      </p:graphicFrame>
      <p:pic>
        <p:nvPicPr>
          <p:cNvPr id="3" name="Picture 2">
            <a:extLst>
              <a:ext uri="{FF2B5EF4-FFF2-40B4-BE49-F238E27FC236}">
                <a16:creationId xmlns:a16="http://schemas.microsoft.com/office/drawing/2014/main" id="{4D4C9A51-6B39-4C8D-B8A0-243A1B536CCE}"/>
              </a:ext>
            </a:extLst>
          </p:cNvPr>
          <p:cNvPicPr>
            <a:picLocks noChangeAspect="1"/>
          </p:cNvPicPr>
          <p:nvPr/>
        </p:nvPicPr>
        <p:blipFill>
          <a:blip r:embed="rId3"/>
          <a:stretch>
            <a:fillRect/>
          </a:stretch>
        </p:blipFill>
        <p:spPr>
          <a:xfrm>
            <a:off x="114449" y="2744586"/>
            <a:ext cx="5352752" cy="3273836"/>
          </a:xfrm>
          <a:prstGeom prst="rect">
            <a:avLst/>
          </a:prstGeom>
        </p:spPr>
      </p:pic>
      <p:pic>
        <p:nvPicPr>
          <p:cNvPr id="5" name="Picture 4">
            <a:extLst>
              <a:ext uri="{FF2B5EF4-FFF2-40B4-BE49-F238E27FC236}">
                <a16:creationId xmlns:a16="http://schemas.microsoft.com/office/drawing/2014/main" id="{D2991A36-232F-4D1B-8216-38D160A2E8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4851"/>
          <a:stretch/>
        </p:blipFill>
        <p:spPr>
          <a:xfrm flipV="1">
            <a:off x="3099182" y="3756222"/>
            <a:ext cx="2098377" cy="1366604"/>
          </a:xfrm>
          <a:prstGeom prst="rect">
            <a:avLst/>
          </a:prstGeom>
        </p:spPr>
      </p:pic>
      <p:pic>
        <p:nvPicPr>
          <p:cNvPr id="7" name="Picture 6">
            <a:extLst>
              <a:ext uri="{FF2B5EF4-FFF2-40B4-BE49-F238E27FC236}">
                <a16:creationId xmlns:a16="http://schemas.microsoft.com/office/drawing/2014/main" id="{8BEF63BE-FAE4-4210-87F6-5C60D1A13A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486" r="18816"/>
          <a:stretch/>
        </p:blipFill>
        <p:spPr>
          <a:xfrm flipV="1">
            <a:off x="563507" y="3014900"/>
            <a:ext cx="1520456" cy="1366604"/>
          </a:xfrm>
          <a:prstGeom prst="rect">
            <a:avLst/>
          </a:prstGeom>
        </p:spPr>
      </p:pic>
      <p:pic>
        <p:nvPicPr>
          <p:cNvPr id="9" name="Picture 8">
            <a:extLst>
              <a:ext uri="{FF2B5EF4-FFF2-40B4-BE49-F238E27FC236}">
                <a16:creationId xmlns:a16="http://schemas.microsoft.com/office/drawing/2014/main" id="{F2BCC4D5-0491-4C6E-97E2-65AB0DA2344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417" r="8047"/>
          <a:stretch/>
        </p:blipFill>
        <p:spPr>
          <a:xfrm>
            <a:off x="584778" y="4337737"/>
            <a:ext cx="1787549" cy="1392363"/>
          </a:xfrm>
          <a:prstGeom prst="rect">
            <a:avLst/>
          </a:prstGeom>
        </p:spPr>
      </p:pic>
      <p:cxnSp>
        <p:nvCxnSpPr>
          <p:cNvPr id="13" name="Connector: Elbow 12">
            <a:extLst>
              <a:ext uri="{FF2B5EF4-FFF2-40B4-BE49-F238E27FC236}">
                <a16:creationId xmlns:a16="http://schemas.microsoft.com/office/drawing/2014/main" id="{B0794E4D-CD5A-4092-885C-9C21D0E647FF}"/>
              </a:ext>
            </a:extLst>
          </p:cNvPr>
          <p:cNvCxnSpPr/>
          <p:nvPr/>
        </p:nvCxnSpPr>
        <p:spPr>
          <a:xfrm flipV="1">
            <a:off x="2200940" y="4678326"/>
            <a:ext cx="1201479" cy="44450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B352CD94-30F1-41E5-9065-33340176BFB0}"/>
              </a:ext>
            </a:extLst>
          </p:cNvPr>
          <p:cNvCxnSpPr/>
          <p:nvPr/>
        </p:nvCxnSpPr>
        <p:spPr>
          <a:xfrm>
            <a:off x="1924493" y="3636335"/>
            <a:ext cx="1477926" cy="41467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88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827FF4-009F-4DAE-8440-CEA35FD6527D}"/>
              </a:ext>
            </a:extLst>
          </p:cNvPr>
          <p:cNvGraphicFramePr>
            <a:graphicFrameLocks noGrp="1"/>
          </p:cNvGraphicFramePr>
          <p:nvPr>
            <p:extLst>
              <p:ext uri="{D42A27DB-BD31-4B8C-83A1-F6EECF244321}">
                <p14:modId xmlns:p14="http://schemas.microsoft.com/office/powerpoint/2010/main" val="2873172997"/>
              </p:ext>
            </p:extLst>
          </p:nvPr>
        </p:nvGraphicFramePr>
        <p:xfrm>
          <a:off x="155575" y="741892"/>
          <a:ext cx="9588500" cy="5882760"/>
        </p:xfrm>
        <a:graphic>
          <a:graphicData uri="http://schemas.openxmlformats.org/drawingml/2006/table">
            <a:tbl>
              <a:tblPr bandRow="1">
                <a:tableStyleId>{F5AB1C69-6EDB-4FF4-983F-18BD219EF322}</a:tableStyleId>
              </a:tblPr>
              <a:tblGrid>
                <a:gridCol w="638465">
                  <a:extLst>
                    <a:ext uri="{9D8B030D-6E8A-4147-A177-3AD203B41FA5}">
                      <a16:colId xmlns:a16="http://schemas.microsoft.com/office/drawing/2014/main" val="1021210150"/>
                    </a:ext>
                  </a:extLst>
                </a:gridCol>
                <a:gridCol w="2557702">
                  <a:extLst>
                    <a:ext uri="{9D8B030D-6E8A-4147-A177-3AD203B41FA5}">
                      <a16:colId xmlns:a16="http://schemas.microsoft.com/office/drawing/2014/main" val="1608313520"/>
                    </a:ext>
                  </a:extLst>
                </a:gridCol>
                <a:gridCol w="1598083">
                  <a:extLst>
                    <a:ext uri="{9D8B030D-6E8A-4147-A177-3AD203B41FA5}">
                      <a16:colId xmlns:a16="http://schemas.microsoft.com/office/drawing/2014/main" val="1356356387"/>
                    </a:ext>
                  </a:extLst>
                </a:gridCol>
                <a:gridCol w="1374775">
                  <a:extLst>
                    <a:ext uri="{9D8B030D-6E8A-4147-A177-3AD203B41FA5}">
                      <a16:colId xmlns:a16="http://schemas.microsoft.com/office/drawing/2014/main" val="2628355391"/>
                    </a:ext>
                  </a:extLst>
                </a:gridCol>
                <a:gridCol w="223308">
                  <a:extLst>
                    <a:ext uri="{9D8B030D-6E8A-4147-A177-3AD203B41FA5}">
                      <a16:colId xmlns:a16="http://schemas.microsoft.com/office/drawing/2014/main" val="137655431"/>
                    </a:ext>
                  </a:extLst>
                </a:gridCol>
                <a:gridCol w="1253067">
                  <a:extLst>
                    <a:ext uri="{9D8B030D-6E8A-4147-A177-3AD203B41FA5}">
                      <a16:colId xmlns:a16="http://schemas.microsoft.com/office/drawing/2014/main" val="1982597858"/>
                    </a:ext>
                  </a:extLst>
                </a:gridCol>
                <a:gridCol w="1943100">
                  <a:extLst>
                    <a:ext uri="{9D8B030D-6E8A-4147-A177-3AD203B41FA5}">
                      <a16:colId xmlns:a16="http://schemas.microsoft.com/office/drawing/2014/main" val="849047993"/>
                    </a:ext>
                  </a:extLst>
                </a:gridCol>
              </a:tblGrid>
              <a:tr h="0">
                <a:tc gridSpan="4">
                  <a:txBody>
                    <a:bodyPr/>
                    <a:lstStyle/>
                    <a:p>
                      <a:r>
                        <a:rPr lang="en-GB" sz="1400" dirty="0"/>
                        <a:t>Assessment</a:t>
                      </a:r>
                    </a:p>
                  </a:txBody>
                  <a:tcPr marT="144000" marB="72000" anchor="ctr">
                    <a:solidFill>
                      <a:schemeClr val="bg1"/>
                    </a:solidFill>
                  </a:tcPr>
                </a:tc>
                <a:tc hMerge="1">
                  <a:txBody>
                    <a:bodyPr/>
                    <a:lstStyle/>
                    <a:p>
                      <a:endParaRPr lang="en-GB" dirty="0"/>
                    </a:p>
                  </a:txBody>
                  <a:tcPr/>
                </a:tc>
                <a:tc hMerge="1">
                  <a:txBody>
                    <a:bodyPr/>
                    <a:lstStyle/>
                    <a:p>
                      <a:endParaRPr lang="en-GB"/>
                    </a:p>
                  </a:txBody>
                  <a:tcPr/>
                </a:tc>
                <a:tc hMerge="1">
                  <a:txBody>
                    <a:bodyPr/>
                    <a:lstStyle/>
                    <a:p>
                      <a:endParaRPr lang="en-GB" sz="1400" dirty="0"/>
                    </a:p>
                  </a:txBody>
                  <a:tcPr marT="144000" marB="72000" anchor="ctr">
                    <a:solidFill>
                      <a:schemeClr val="accent2"/>
                    </a:solidFill>
                  </a:tcPr>
                </a:tc>
                <a:tc gridSpan="2">
                  <a:txBody>
                    <a:bodyPr/>
                    <a:lstStyle/>
                    <a:p>
                      <a:r>
                        <a:rPr lang="en-GB" sz="1400" dirty="0"/>
                        <a:t>Target:</a:t>
                      </a:r>
                      <a:endParaRPr lang="en-GB" dirty="0"/>
                    </a:p>
                  </a:txBody>
                  <a:tcPr marT="144000" marB="72000" anchor="ctr">
                    <a:solidFill>
                      <a:schemeClr val="bg1"/>
                    </a:solidFill>
                  </a:tcPr>
                </a:tc>
                <a:tc hMerge="1">
                  <a:txBody>
                    <a:bodyPr/>
                    <a:lstStyle/>
                    <a:p>
                      <a:endParaRPr lang="en-GB"/>
                    </a:p>
                  </a:txBody>
                  <a:tcPr/>
                </a:tc>
                <a:tc>
                  <a:txBody>
                    <a:bodyPr/>
                    <a:lstStyle/>
                    <a:p>
                      <a:r>
                        <a:rPr lang="en-GB" sz="1400" dirty="0"/>
                        <a:t>Overall grade:</a:t>
                      </a:r>
                    </a:p>
                  </a:txBody>
                  <a:tcPr marT="144000" marB="72000" anchor="ctr">
                    <a:solidFill>
                      <a:schemeClr val="bg1"/>
                    </a:solidFill>
                  </a:tcPr>
                </a:tc>
                <a:extLst>
                  <a:ext uri="{0D108BD9-81ED-4DB2-BD59-A6C34878D82A}">
                    <a16:rowId xmlns:a16="http://schemas.microsoft.com/office/drawing/2014/main" val="1536479771"/>
                  </a:ext>
                </a:extLst>
              </a:tr>
              <a:tr h="0">
                <a:tc gridSpan="7">
                  <a:txBody>
                    <a:bodyPr/>
                    <a:lstStyle/>
                    <a:p>
                      <a:pPr algn="l">
                        <a:spcBef>
                          <a:spcPts val="1200"/>
                        </a:spcBef>
                      </a:pPr>
                      <a:r>
                        <a:rPr lang="en-GB" sz="1400" kern="1200" dirty="0">
                          <a:solidFill>
                            <a:schemeClr val="dk1"/>
                          </a:solidFill>
                          <a:latin typeface="+mn-lt"/>
                          <a:ea typeface="+mn-ea"/>
                          <a:cs typeface="+mn-cs"/>
                        </a:rPr>
                        <a:t>Minimum expectations by the end of this unit</a:t>
                      </a:r>
                    </a:p>
                  </a:txBody>
                  <a:tcPr marT="144000" marB="72000">
                    <a:solidFill>
                      <a:schemeClr val="bg1"/>
                    </a:solidFill>
                  </a:tcPr>
                </a:tc>
                <a:tc hMerge="1">
                  <a:txBody>
                    <a:bodyPr/>
                    <a:lstStyle/>
                    <a:p>
                      <a:pPr algn="ctr"/>
                      <a:endParaRPr lang="en-GB" sz="1100"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l">
                        <a:spcBef>
                          <a:spcPts val="1200"/>
                        </a:spcBef>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369039872"/>
                  </a:ext>
                </a:extLst>
              </a:tr>
              <a:tr h="155503">
                <a:tc>
                  <a:txBody>
                    <a:bodyPr/>
                    <a:lstStyle/>
                    <a:p>
                      <a:pPr algn="ct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dirty="0">
                          <a:solidFill>
                            <a:srgbClr val="000000"/>
                          </a:solidFill>
                          <a:ea typeface="Calibri" panose="020F0502020204030204" pitchFamily="34" charset="0"/>
                          <a:cs typeface="Times New Roman" panose="02020603050405020304" pitchFamily="18" charset="0"/>
                        </a:rPr>
                        <a:t>You should have learnt terms 218-223 from your GCSE Level Key Terminology during this unit.</a:t>
                      </a:r>
                      <a:endParaRPr lang="en-GB" sz="1100" b="0" dirty="0">
                        <a:ea typeface="Calibri" panose="020F0502020204030204" pitchFamily="34" charset="0"/>
                        <a:cs typeface="Times New Roman" panose="02020603050405020304" pitchFamily="18" charset="0"/>
                      </a:endParaRP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238172434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You have completed all the pages of the workbook</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392276260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Score 80% in the end of unit test.</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1049575184"/>
                  </a:ext>
                </a:extLst>
              </a:tr>
              <a:tr h="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Feedback</a:t>
                      </a:r>
                    </a:p>
                  </a:txBody>
                  <a:tcPr marT="144000" marB="7200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851116278"/>
                  </a:ext>
                </a:extLst>
              </a:tr>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Breadth</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Depth</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Understanding</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extLst>
                  <a:ext uri="{0D108BD9-81ED-4DB2-BD59-A6C34878D82A}">
                    <a16:rowId xmlns:a16="http://schemas.microsoft.com/office/drawing/2014/main" val="259724268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 aspects complete</a:t>
                      </a:r>
                    </a:p>
                  </a:txBody>
                  <a:tcPr marT="144000" marB="72000">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Excellent level of depth</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extLst>
                  <a:ext uri="{0D108BD9-81ED-4DB2-BD59-A6C34878D82A}">
                    <a16:rowId xmlns:a16="http://schemas.microsoft.com/office/drawing/2014/main" val="198738365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aspects</a:t>
                      </a:r>
                      <a:r>
                        <a:rPr lang="en-GB" sz="1100" baseline="0" dirty="0">
                          <a:solidFill>
                            <a:schemeClr val="bg1">
                              <a:lumMod val="50000"/>
                            </a:schemeClr>
                          </a:solidFill>
                        </a:rPr>
                        <a:t> complete</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Good level of depth</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work is accurate</a:t>
                      </a:r>
                    </a:p>
                  </a:txBody>
                  <a:tcPr marT="144000" marB="72000">
                    <a:lnB w="12700" cmpd="sng">
                      <a:noFill/>
                    </a:lnB>
                    <a:solidFill>
                      <a:srgbClr val="F0F0F0"/>
                    </a:solidFill>
                  </a:tcPr>
                </a:tc>
                <a:tc hMerge="1">
                  <a:txBody>
                    <a:bodyPr/>
                    <a:lstStyle/>
                    <a:p>
                      <a:endParaRPr lang="en-GB"/>
                    </a:p>
                  </a:txBody>
                  <a:tcPr/>
                </a:tc>
                <a:extLst>
                  <a:ext uri="{0D108BD9-81ED-4DB2-BD59-A6C34878D82A}">
                    <a16:rowId xmlns:a16="http://schemas.microsoft.com/office/drawing/2014/main" val="3971381159"/>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aspects complete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Basic level of depth shown</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work is accurate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extLst>
                  <a:ext uri="{0D108BD9-81ED-4DB2-BD59-A6C34878D82A}">
                    <a16:rowId xmlns:a16="http://schemas.microsoft.com/office/drawing/2014/main" val="421244404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work complete</a:t>
                      </a:r>
                    </a:p>
                  </a:txBody>
                  <a:tcPr marT="144000" marB="72000">
                    <a:lnT w="12700" cmpd="sng">
                      <a:noFill/>
                    </a:lnT>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depth and detail provided</a:t>
                      </a:r>
                    </a:p>
                  </a:txBody>
                  <a:tcPr marT="144000" marB="72000">
                    <a:lnT w="12700" cmpd="sng">
                      <a:noFill/>
                    </a:lnT>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lnT w="12700" cmpd="sng">
                      <a:noFill/>
                    </a:lnT>
                    <a:solidFill>
                      <a:srgbClr val="F0F0F0"/>
                    </a:solidFill>
                  </a:tcPr>
                </a:tc>
                <a:tc hMerge="1">
                  <a:txBody>
                    <a:bodyPr/>
                    <a:lstStyle/>
                    <a:p>
                      <a:endParaRPr lang="en-GB"/>
                    </a:p>
                  </a:txBody>
                  <a:tcPr/>
                </a:tc>
                <a:extLst>
                  <a:ext uri="{0D108BD9-81ED-4DB2-BD59-A6C34878D82A}">
                    <a16:rowId xmlns:a16="http://schemas.microsoft.com/office/drawing/2014/main" val="68290238"/>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Comment &amp; action</a:t>
                      </a:r>
                    </a:p>
                  </a:txBody>
                  <a:tcPr marT="144000" marB="72000">
                    <a:solidFill>
                      <a:schemeClr val="bg1"/>
                    </a:solidFill>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Student response</a:t>
                      </a:r>
                    </a:p>
                  </a:txBody>
                  <a:tcPr marT="144000" marB="72000">
                    <a:solidFill>
                      <a:schemeClr val="bg1"/>
                    </a:solidFill>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974666346"/>
                  </a:ext>
                </a:extLst>
              </a:tr>
              <a:tr h="155503">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06760198"/>
                  </a:ext>
                </a:extLst>
              </a:tr>
            </a:tbl>
          </a:graphicData>
        </a:graphic>
      </p:graphicFrame>
      <p:sp>
        <p:nvSpPr>
          <p:cNvPr id="3" name="Rectangle 2">
            <a:extLst>
              <a:ext uri="{FF2B5EF4-FFF2-40B4-BE49-F238E27FC236}">
                <a16:creationId xmlns:a16="http://schemas.microsoft.com/office/drawing/2014/main" id="{645CDE95-824F-4FAD-9068-D39905DD977F}"/>
              </a:ext>
            </a:extLst>
          </p:cNvPr>
          <p:cNvSpPr/>
          <p:nvPr/>
        </p:nvSpPr>
        <p:spPr>
          <a:xfrm>
            <a:off x="9124950"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A063886-3B86-4E8C-B22B-00E60730AB74}"/>
              </a:ext>
            </a:extLst>
          </p:cNvPr>
          <p:cNvSpPr/>
          <p:nvPr/>
        </p:nvSpPr>
        <p:spPr>
          <a:xfrm>
            <a:off x="7115175"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ontrols>
      <mc:AlternateContent xmlns:mc="http://schemas.openxmlformats.org/markup-compatibility/2006">
        <mc:Choice xmlns:v="urn:schemas-microsoft-com:vml" Requires="v">
          <p:control spid="1026" name="CheckBox4" r:id="rId2" imgW="139680" imgH="133200"/>
        </mc:Choice>
        <mc:Fallback>
          <p:control name="CheckBox4" r:id="rId2" imgW="139680" imgH="133200">
            <p:pic>
              <p:nvPicPr>
                <p:cNvPr id="5" name="CheckBox4">
                  <a:extLst>
                    <a:ext uri="{FF2B5EF4-FFF2-40B4-BE49-F238E27FC236}">
                      <a16:creationId xmlns:a16="http://schemas.microsoft.com/office/drawing/2014/main" id="{1A93B170-6205-46C3-9AD9-3936D10A84B9}"/>
                    </a:ext>
                  </a:extLst>
                </p:cNvPr>
                <p:cNvPicPr>
                  <a:picLocks/>
                </p:cNvPicPr>
                <p:nvPr/>
              </p:nvPicPr>
              <p:blipFill>
                <a:blip r:embed="rId19"/>
                <a:stretch>
                  <a:fillRect/>
                </a:stretch>
              </p:blipFill>
              <p:spPr>
                <a:xfrm>
                  <a:off x="402959" y="1659010"/>
                  <a:ext cx="138454" cy="135564"/>
                </a:xfrm>
                <a:prstGeom prst="rect">
                  <a:avLst/>
                </a:prstGeom>
              </p:spPr>
            </p:pic>
          </p:control>
        </mc:Fallback>
      </mc:AlternateContent>
      <mc:AlternateContent xmlns:mc="http://schemas.openxmlformats.org/markup-compatibility/2006">
        <mc:Choice xmlns:v="urn:schemas-microsoft-com:vml" Requires="v">
          <p:control spid="1027" name="CheckBox1" r:id="rId3" imgW="139680" imgH="133200"/>
        </mc:Choice>
        <mc:Fallback>
          <p:control name="CheckBox1" r:id="rId3" imgW="139680" imgH="133200">
            <p:pic>
              <p:nvPicPr>
                <p:cNvPr id="6" name="CheckBox1">
                  <a:extLst>
                    <a:ext uri="{FF2B5EF4-FFF2-40B4-BE49-F238E27FC236}">
                      <a16:creationId xmlns:a16="http://schemas.microsoft.com/office/drawing/2014/main" id="{0463D1CE-8E1C-42EC-90DC-3E01B7808CF6}"/>
                    </a:ext>
                  </a:extLst>
                </p:cNvPr>
                <p:cNvPicPr>
                  <a:picLocks/>
                </p:cNvPicPr>
                <p:nvPr/>
              </p:nvPicPr>
              <p:blipFill>
                <a:blip r:embed="rId20"/>
                <a:stretch>
                  <a:fillRect/>
                </a:stretch>
              </p:blipFill>
              <p:spPr>
                <a:xfrm>
                  <a:off x="402959" y="1897135"/>
                  <a:ext cx="138454" cy="135564"/>
                </a:xfrm>
                <a:prstGeom prst="rect">
                  <a:avLst/>
                </a:prstGeom>
              </p:spPr>
            </p:pic>
          </p:control>
        </mc:Fallback>
      </mc:AlternateContent>
      <mc:AlternateContent xmlns:mc="http://schemas.openxmlformats.org/markup-compatibility/2006">
        <mc:Choice xmlns:v="urn:schemas-microsoft-com:vml" Requires="v">
          <p:control spid="1028" name="CheckBox2" r:id="rId4" imgW="139680" imgH="133200"/>
        </mc:Choice>
        <mc:Fallback>
          <p:control name="CheckBox2" r:id="rId4" imgW="139680" imgH="133200">
            <p:pic>
              <p:nvPicPr>
                <p:cNvPr id="7" name="CheckBox2">
                  <a:extLst>
                    <a:ext uri="{FF2B5EF4-FFF2-40B4-BE49-F238E27FC236}">
                      <a16:creationId xmlns:a16="http://schemas.microsoft.com/office/drawing/2014/main" id="{95A20C63-65BE-4FCC-989B-5C0B32594305}"/>
                    </a:ext>
                  </a:extLst>
                </p:cNvPr>
                <p:cNvPicPr>
                  <a:picLocks/>
                </p:cNvPicPr>
                <p:nvPr/>
              </p:nvPicPr>
              <p:blipFill>
                <a:blip r:embed="rId21"/>
                <a:stretch>
                  <a:fillRect/>
                </a:stretch>
              </p:blipFill>
              <p:spPr>
                <a:xfrm>
                  <a:off x="402959" y="2135260"/>
                  <a:ext cx="138454" cy="135564"/>
                </a:xfrm>
                <a:prstGeom prst="rect">
                  <a:avLst/>
                </a:prstGeom>
              </p:spPr>
            </p:pic>
          </p:control>
        </mc:Fallback>
      </mc:AlternateContent>
      <mc:AlternateContent xmlns:mc="http://schemas.openxmlformats.org/markup-compatibility/2006">
        <mc:Choice xmlns:v="urn:schemas-microsoft-com:vml" Requires="v">
          <p:control spid="1029" name="CheckBox3" r:id="rId5" imgW="139680" imgH="133200"/>
        </mc:Choice>
        <mc:Fallback>
          <p:control name="CheckBox3" r:id="rId5" imgW="139680" imgH="133200">
            <p:pic>
              <p:nvPicPr>
                <p:cNvPr id="8" name="CheckBox3">
                  <a:extLst>
                    <a:ext uri="{FF2B5EF4-FFF2-40B4-BE49-F238E27FC236}">
                      <a16:creationId xmlns:a16="http://schemas.microsoft.com/office/drawing/2014/main" id="{775D58B6-7B72-4DE1-8340-B0A240F56E6F}"/>
                    </a:ext>
                  </a:extLst>
                </p:cNvPr>
                <p:cNvPicPr>
                  <a:picLocks/>
                </p:cNvPicPr>
                <p:nvPr/>
              </p:nvPicPr>
              <p:blipFill>
                <a:blip r:embed="rId22"/>
                <a:stretch>
                  <a:fillRect/>
                </a:stretch>
              </p:blipFill>
              <p:spPr>
                <a:xfrm>
                  <a:off x="242014" y="3224024"/>
                  <a:ext cx="138454" cy="135564"/>
                </a:xfrm>
                <a:prstGeom prst="rect">
                  <a:avLst/>
                </a:prstGeom>
              </p:spPr>
            </p:pic>
          </p:control>
        </mc:Fallback>
      </mc:AlternateContent>
      <mc:AlternateContent xmlns:mc="http://schemas.openxmlformats.org/markup-compatibility/2006">
        <mc:Choice xmlns:v="urn:schemas-microsoft-com:vml" Requires="v">
          <p:control spid="1030" name="CheckBox7" r:id="rId6" imgW="139680" imgH="133200"/>
        </mc:Choice>
        <mc:Fallback>
          <p:control name="CheckBox7" r:id="rId6" imgW="139680" imgH="133200">
            <p:pic>
              <p:nvPicPr>
                <p:cNvPr id="9" name="CheckBox7">
                  <a:extLst>
                    <a:ext uri="{FF2B5EF4-FFF2-40B4-BE49-F238E27FC236}">
                      <a16:creationId xmlns:a16="http://schemas.microsoft.com/office/drawing/2014/main" id="{B2C9F10A-8127-4F25-8040-814953F02171}"/>
                    </a:ext>
                  </a:extLst>
                </p:cNvPr>
                <p:cNvPicPr>
                  <a:picLocks/>
                </p:cNvPicPr>
                <p:nvPr/>
              </p:nvPicPr>
              <p:blipFill>
                <a:blip r:embed="rId22"/>
                <a:stretch>
                  <a:fillRect/>
                </a:stretch>
              </p:blipFill>
              <p:spPr>
                <a:xfrm>
                  <a:off x="242014" y="3600402"/>
                  <a:ext cx="138454" cy="135564"/>
                </a:xfrm>
                <a:prstGeom prst="rect">
                  <a:avLst/>
                </a:prstGeom>
              </p:spPr>
            </p:pic>
          </p:control>
        </mc:Fallback>
      </mc:AlternateContent>
      <mc:AlternateContent xmlns:mc="http://schemas.openxmlformats.org/markup-compatibility/2006">
        <mc:Choice xmlns:v="urn:schemas-microsoft-com:vml" Requires="v">
          <p:control spid="1031" name="CheckBox9" r:id="rId7" imgW="139680" imgH="133200"/>
        </mc:Choice>
        <mc:Fallback>
          <p:control name="CheckBox9" r:id="rId7" imgW="139680" imgH="133200">
            <p:pic>
              <p:nvPicPr>
                <p:cNvPr id="10" name="CheckBox9">
                  <a:extLst>
                    <a:ext uri="{FF2B5EF4-FFF2-40B4-BE49-F238E27FC236}">
                      <a16:creationId xmlns:a16="http://schemas.microsoft.com/office/drawing/2014/main" id="{E6B40635-6D54-41CF-AA13-C1B46E1CE6C8}"/>
                    </a:ext>
                  </a:extLst>
                </p:cNvPr>
                <p:cNvPicPr>
                  <a:picLocks/>
                </p:cNvPicPr>
                <p:nvPr/>
              </p:nvPicPr>
              <p:blipFill>
                <a:blip r:embed="rId23"/>
                <a:stretch>
                  <a:fillRect/>
                </a:stretch>
              </p:blipFill>
              <p:spPr>
                <a:xfrm>
                  <a:off x="242014" y="4370389"/>
                  <a:ext cx="138454" cy="135564"/>
                </a:xfrm>
                <a:prstGeom prst="rect">
                  <a:avLst/>
                </a:prstGeom>
              </p:spPr>
            </p:pic>
          </p:control>
        </mc:Fallback>
      </mc:AlternateContent>
      <mc:AlternateContent xmlns:mc="http://schemas.openxmlformats.org/markup-compatibility/2006">
        <mc:Choice xmlns:v="urn:schemas-microsoft-com:vml" Requires="v">
          <p:control spid="1032" name="CheckBox8" r:id="rId8" imgW="139680" imgH="133200"/>
        </mc:Choice>
        <mc:Fallback>
          <p:control name="CheckBox8" r:id="rId8" imgW="139680" imgH="133200">
            <p:pic>
              <p:nvPicPr>
                <p:cNvPr id="11" name="CheckBox8">
                  <a:extLst>
                    <a:ext uri="{FF2B5EF4-FFF2-40B4-BE49-F238E27FC236}">
                      <a16:creationId xmlns:a16="http://schemas.microsoft.com/office/drawing/2014/main" id="{B137E760-E12A-465C-B46B-BADAD97571C8}"/>
                    </a:ext>
                  </a:extLst>
                </p:cNvPr>
                <p:cNvPicPr>
                  <a:picLocks/>
                </p:cNvPicPr>
                <p:nvPr/>
              </p:nvPicPr>
              <p:blipFill>
                <a:blip r:embed="rId24"/>
                <a:stretch>
                  <a:fillRect/>
                </a:stretch>
              </p:blipFill>
              <p:spPr>
                <a:xfrm>
                  <a:off x="242014" y="3968044"/>
                  <a:ext cx="138454" cy="135564"/>
                </a:xfrm>
                <a:prstGeom prst="rect">
                  <a:avLst/>
                </a:prstGeom>
              </p:spPr>
            </p:pic>
          </p:control>
        </mc:Fallback>
      </mc:AlternateContent>
      <mc:AlternateContent xmlns:mc="http://schemas.openxmlformats.org/markup-compatibility/2006">
        <mc:Choice xmlns:v="urn:schemas-microsoft-com:vml" Requires="v">
          <p:control spid="1033" name="CheckBox5" r:id="rId9" imgW="139680" imgH="133200"/>
        </mc:Choice>
        <mc:Fallback>
          <p:control name="CheckBox5" r:id="rId9" imgW="139680" imgH="133200">
            <p:pic>
              <p:nvPicPr>
                <p:cNvPr id="12" name="CheckBox5">
                  <a:extLst>
                    <a:ext uri="{FF2B5EF4-FFF2-40B4-BE49-F238E27FC236}">
                      <a16:creationId xmlns:a16="http://schemas.microsoft.com/office/drawing/2014/main" id="{0DA53C15-B990-47AD-8B14-816BECD982DC}"/>
                    </a:ext>
                  </a:extLst>
                </p:cNvPr>
                <p:cNvPicPr>
                  <a:picLocks/>
                </p:cNvPicPr>
                <p:nvPr/>
              </p:nvPicPr>
              <p:blipFill>
                <a:blip r:embed="rId25"/>
                <a:stretch>
                  <a:fillRect/>
                </a:stretch>
              </p:blipFill>
              <p:spPr>
                <a:xfrm>
                  <a:off x="3430577" y="3224024"/>
                  <a:ext cx="138454" cy="135564"/>
                </a:xfrm>
                <a:prstGeom prst="rect">
                  <a:avLst/>
                </a:prstGeom>
              </p:spPr>
            </p:pic>
          </p:control>
        </mc:Fallback>
      </mc:AlternateContent>
      <mc:AlternateContent xmlns:mc="http://schemas.openxmlformats.org/markup-compatibility/2006">
        <mc:Choice xmlns:v="urn:schemas-microsoft-com:vml" Requires="v">
          <p:control spid="1034" name="CheckBox6" r:id="rId10" imgW="139680" imgH="133200"/>
        </mc:Choice>
        <mc:Fallback>
          <p:control name="CheckBox6" r:id="rId10" imgW="139680" imgH="133200">
            <p:pic>
              <p:nvPicPr>
                <p:cNvPr id="13" name="CheckBox6">
                  <a:extLst>
                    <a:ext uri="{FF2B5EF4-FFF2-40B4-BE49-F238E27FC236}">
                      <a16:creationId xmlns:a16="http://schemas.microsoft.com/office/drawing/2014/main" id="{AACED8A1-727F-410B-99F7-A573989F1852}"/>
                    </a:ext>
                  </a:extLst>
                </p:cNvPr>
                <p:cNvPicPr>
                  <a:picLocks/>
                </p:cNvPicPr>
                <p:nvPr/>
              </p:nvPicPr>
              <p:blipFill>
                <a:blip r:embed="rId26"/>
                <a:stretch>
                  <a:fillRect/>
                </a:stretch>
              </p:blipFill>
              <p:spPr>
                <a:xfrm>
                  <a:off x="3430577" y="3600402"/>
                  <a:ext cx="138454" cy="135564"/>
                </a:xfrm>
                <a:prstGeom prst="rect">
                  <a:avLst/>
                </a:prstGeom>
              </p:spPr>
            </p:pic>
          </p:control>
        </mc:Fallback>
      </mc:AlternateContent>
      <mc:AlternateContent xmlns:mc="http://schemas.openxmlformats.org/markup-compatibility/2006">
        <mc:Choice xmlns:v="urn:schemas-microsoft-com:vml" Requires="v">
          <p:control spid="1035" name="CheckBox10" r:id="rId11" imgW="139680" imgH="133200"/>
        </mc:Choice>
        <mc:Fallback>
          <p:control name="CheckBox10" r:id="rId11" imgW="139680" imgH="133200">
            <p:pic>
              <p:nvPicPr>
                <p:cNvPr id="14" name="CheckBox10">
                  <a:extLst>
                    <a:ext uri="{FF2B5EF4-FFF2-40B4-BE49-F238E27FC236}">
                      <a16:creationId xmlns:a16="http://schemas.microsoft.com/office/drawing/2014/main" id="{47AB5EAE-086C-425A-A837-9F787B0904C9}"/>
                    </a:ext>
                  </a:extLst>
                </p:cNvPr>
                <p:cNvPicPr>
                  <a:picLocks/>
                </p:cNvPicPr>
                <p:nvPr/>
              </p:nvPicPr>
              <p:blipFill>
                <a:blip r:embed="rId27"/>
                <a:stretch>
                  <a:fillRect/>
                </a:stretch>
              </p:blipFill>
              <p:spPr>
                <a:xfrm>
                  <a:off x="3430577" y="4370389"/>
                  <a:ext cx="138454" cy="135564"/>
                </a:xfrm>
                <a:prstGeom prst="rect">
                  <a:avLst/>
                </a:prstGeom>
              </p:spPr>
            </p:pic>
          </p:control>
        </mc:Fallback>
      </mc:AlternateContent>
      <mc:AlternateContent xmlns:mc="http://schemas.openxmlformats.org/markup-compatibility/2006">
        <mc:Choice xmlns:v="urn:schemas-microsoft-com:vml" Requires="v">
          <p:control spid="1036" name="CheckBox11" r:id="rId12" imgW="139680" imgH="133200"/>
        </mc:Choice>
        <mc:Fallback>
          <p:control name="CheckBox11" r:id="rId12" imgW="139680" imgH="133200">
            <p:pic>
              <p:nvPicPr>
                <p:cNvPr id="15" name="CheckBox11">
                  <a:extLst>
                    <a:ext uri="{FF2B5EF4-FFF2-40B4-BE49-F238E27FC236}">
                      <a16:creationId xmlns:a16="http://schemas.microsoft.com/office/drawing/2014/main" id="{9C9DCEE5-9999-4E32-883A-01598FD52432}"/>
                    </a:ext>
                  </a:extLst>
                </p:cNvPr>
                <p:cNvPicPr>
                  <a:picLocks/>
                </p:cNvPicPr>
                <p:nvPr/>
              </p:nvPicPr>
              <p:blipFill>
                <a:blip r:embed="rId28"/>
                <a:stretch>
                  <a:fillRect/>
                </a:stretch>
              </p:blipFill>
              <p:spPr>
                <a:xfrm>
                  <a:off x="3430577" y="3968044"/>
                  <a:ext cx="138454" cy="135564"/>
                </a:xfrm>
                <a:prstGeom prst="rect">
                  <a:avLst/>
                </a:prstGeom>
              </p:spPr>
            </p:pic>
          </p:control>
        </mc:Fallback>
      </mc:AlternateContent>
      <mc:AlternateContent xmlns:mc="http://schemas.openxmlformats.org/markup-compatibility/2006">
        <mc:Choice xmlns:v="urn:schemas-microsoft-com:vml" Requires="v">
          <p:control spid="1037" name="CheckBox12" r:id="rId13" imgW="139680" imgH="133200"/>
        </mc:Choice>
        <mc:Fallback>
          <p:control name="CheckBox12" r:id="rId13" imgW="139680" imgH="133200">
            <p:pic>
              <p:nvPicPr>
                <p:cNvPr id="16" name="CheckBox12">
                  <a:extLst>
                    <a:ext uri="{FF2B5EF4-FFF2-40B4-BE49-F238E27FC236}">
                      <a16:creationId xmlns:a16="http://schemas.microsoft.com/office/drawing/2014/main" id="{8887AE76-96B4-4DF9-A452-16EC098AE5FD}"/>
                    </a:ext>
                  </a:extLst>
                </p:cNvPr>
                <p:cNvPicPr>
                  <a:picLocks/>
                </p:cNvPicPr>
                <p:nvPr/>
              </p:nvPicPr>
              <p:blipFill>
                <a:blip r:embed="rId29"/>
                <a:stretch>
                  <a:fillRect/>
                </a:stretch>
              </p:blipFill>
              <p:spPr>
                <a:xfrm>
                  <a:off x="6619140" y="3224024"/>
                  <a:ext cx="138454" cy="135564"/>
                </a:xfrm>
                <a:prstGeom prst="rect">
                  <a:avLst/>
                </a:prstGeom>
              </p:spPr>
            </p:pic>
          </p:control>
        </mc:Fallback>
      </mc:AlternateContent>
      <mc:AlternateContent xmlns:mc="http://schemas.openxmlformats.org/markup-compatibility/2006">
        <mc:Choice xmlns:v="urn:schemas-microsoft-com:vml" Requires="v">
          <p:control spid="1038" name="CheckBox13" r:id="rId14" imgW="139680" imgH="133200"/>
        </mc:Choice>
        <mc:Fallback>
          <p:control name="CheckBox13" r:id="rId14" imgW="139680" imgH="133200">
            <p:pic>
              <p:nvPicPr>
                <p:cNvPr id="17" name="CheckBox13">
                  <a:extLst>
                    <a:ext uri="{FF2B5EF4-FFF2-40B4-BE49-F238E27FC236}">
                      <a16:creationId xmlns:a16="http://schemas.microsoft.com/office/drawing/2014/main" id="{E651D3D1-7E49-47C9-87B8-176A5039A292}"/>
                    </a:ext>
                  </a:extLst>
                </p:cNvPr>
                <p:cNvPicPr>
                  <a:picLocks/>
                </p:cNvPicPr>
                <p:nvPr/>
              </p:nvPicPr>
              <p:blipFill>
                <a:blip r:embed="rId30"/>
                <a:stretch>
                  <a:fillRect/>
                </a:stretch>
              </p:blipFill>
              <p:spPr>
                <a:xfrm>
                  <a:off x="6619140" y="3600402"/>
                  <a:ext cx="138454" cy="135564"/>
                </a:xfrm>
                <a:prstGeom prst="rect">
                  <a:avLst/>
                </a:prstGeom>
              </p:spPr>
            </p:pic>
          </p:control>
        </mc:Fallback>
      </mc:AlternateContent>
      <mc:AlternateContent xmlns:mc="http://schemas.openxmlformats.org/markup-compatibility/2006">
        <mc:Choice xmlns:v="urn:schemas-microsoft-com:vml" Requires="v">
          <p:control spid="1039" name="CheckBox14" r:id="rId15" imgW="139680" imgH="133200"/>
        </mc:Choice>
        <mc:Fallback>
          <p:control name="CheckBox14" r:id="rId15" imgW="139680" imgH="133200">
            <p:pic>
              <p:nvPicPr>
                <p:cNvPr id="18" name="CheckBox14">
                  <a:extLst>
                    <a:ext uri="{FF2B5EF4-FFF2-40B4-BE49-F238E27FC236}">
                      <a16:creationId xmlns:a16="http://schemas.microsoft.com/office/drawing/2014/main" id="{B530CF37-B747-4DCF-9997-758C0A869995}"/>
                    </a:ext>
                  </a:extLst>
                </p:cNvPr>
                <p:cNvPicPr>
                  <a:picLocks/>
                </p:cNvPicPr>
                <p:nvPr/>
              </p:nvPicPr>
              <p:blipFill>
                <a:blip r:embed="rId31"/>
                <a:stretch>
                  <a:fillRect/>
                </a:stretch>
              </p:blipFill>
              <p:spPr>
                <a:xfrm>
                  <a:off x="6619140" y="4370389"/>
                  <a:ext cx="138454" cy="135564"/>
                </a:xfrm>
                <a:prstGeom prst="rect">
                  <a:avLst/>
                </a:prstGeom>
              </p:spPr>
            </p:pic>
          </p:control>
        </mc:Fallback>
      </mc:AlternateContent>
      <mc:AlternateContent xmlns:mc="http://schemas.openxmlformats.org/markup-compatibility/2006">
        <mc:Choice xmlns:v="urn:schemas-microsoft-com:vml" Requires="v">
          <p:control spid="1040" name="CheckBox15" r:id="rId16" imgW="139680" imgH="133200"/>
        </mc:Choice>
        <mc:Fallback>
          <p:control name="CheckBox15" r:id="rId16" imgW="139680" imgH="133200">
            <p:pic>
              <p:nvPicPr>
                <p:cNvPr id="19" name="CheckBox15">
                  <a:extLst>
                    <a:ext uri="{FF2B5EF4-FFF2-40B4-BE49-F238E27FC236}">
                      <a16:creationId xmlns:a16="http://schemas.microsoft.com/office/drawing/2014/main" id="{FE221270-EF5B-4CA4-9C8A-7397AC090CDE}"/>
                    </a:ext>
                  </a:extLst>
                </p:cNvPr>
                <p:cNvPicPr>
                  <a:picLocks/>
                </p:cNvPicPr>
                <p:nvPr/>
              </p:nvPicPr>
              <p:blipFill>
                <a:blip r:embed="rId20"/>
                <a:stretch>
                  <a:fillRect/>
                </a:stretch>
              </p:blipFill>
              <p:spPr>
                <a:xfrm>
                  <a:off x="6619140" y="3968044"/>
                  <a:ext cx="138454" cy="135564"/>
                </a:xfrm>
                <a:prstGeom prst="rect">
                  <a:avLst/>
                </a:prstGeom>
              </p:spPr>
            </p:pic>
          </p:control>
        </mc:Fallback>
      </mc:AlternateContent>
    </p:controls>
    <p:extLst>
      <p:ext uri="{BB962C8B-B14F-4D97-AF65-F5344CB8AC3E}">
        <p14:creationId xmlns:p14="http://schemas.microsoft.com/office/powerpoint/2010/main" val="385108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2F609C-BC75-4FD4-9F8D-908A2E51D1A9}"/>
              </a:ext>
            </a:extLst>
          </p:cNvPr>
          <p:cNvGraphicFramePr>
            <a:graphicFrameLocks noGrp="1"/>
          </p:cNvGraphicFramePr>
          <p:nvPr>
            <p:extLst>
              <p:ext uri="{D42A27DB-BD31-4B8C-83A1-F6EECF244321}">
                <p14:modId xmlns:p14="http://schemas.microsoft.com/office/powerpoint/2010/main" val="3641752836"/>
              </p:ext>
            </p:extLst>
          </p:nvPr>
        </p:nvGraphicFramePr>
        <p:xfrm>
          <a:off x="155575" y="741892"/>
          <a:ext cx="9588500" cy="2814359"/>
        </p:xfrm>
        <a:graphic>
          <a:graphicData uri="http://schemas.openxmlformats.org/drawingml/2006/table">
            <a:tbl>
              <a:tblPr bandRow="1">
                <a:tableStyleId>{F5AB1C69-6EDB-4FF4-983F-18BD219EF322}</a:tableStyleId>
              </a:tblPr>
              <a:tblGrid>
                <a:gridCol w="863600">
                  <a:extLst>
                    <a:ext uri="{9D8B030D-6E8A-4147-A177-3AD203B41FA5}">
                      <a16:colId xmlns:a16="http://schemas.microsoft.com/office/drawing/2014/main" val="1021210150"/>
                    </a:ext>
                  </a:extLst>
                </a:gridCol>
                <a:gridCol w="8724900">
                  <a:extLst>
                    <a:ext uri="{9D8B030D-6E8A-4147-A177-3AD203B41FA5}">
                      <a16:colId xmlns:a16="http://schemas.microsoft.com/office/drawing/2014/main" val="1608313520"/>
                    </a:ext>
                  </a:extLst>
                </a:gridCol>
              </a:tblGrid>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Reflection &amp; Revision checklist</a:t>
                      </a:r>
                    </a:p>
                  </a:txBody>
                  <a:tcPr marL="57802" marR="57802" marT="144000" marB="72000">
                    <a:solidFill>
                      <a:schemeClr val="bg1"/>
                    </a:solidFill>
                  </a:tcPr>
                </a:tc>
                <a:tc hMerge="1">
                  <a:txBody>
                    <a:bodyPr/>
                    <a:lstStyle/>
                    <a:p>
                      <a:pPr algn="ctr">
                        <a:lnSpc>
                          <a:spcPct val="107000"/>
                        </a:lnSpc>
                        <a:spcAft>
                          <a:spcPts val="0"/>
                        </a:spcAft>
                      </a:pPr>
                      <a:endParaRPr lang="en-GB" sz="11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753096203"/>
                  </a:ext>
                </a:extLst>
              </a:tr>
              <a:tr h="0">
                <a:tc>
                  <a:txBody>
                    <a:bodyPr/>
                    <a:lstStyle/>
                    <a:p>
                      <a:pPr algn="ctr">
                        <a:lnSpc>
                          <a:spcPct val="107000"/>
                        </a:lnSpc>
                        <a:spcAft>
                          <a:spcPts val="0"/>
                        </a:spcAft>
                      </a:pPr>
                      <a:r>
                        <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Confidence</a:t>
                      </a:r>
                    </a:p>
                  </a:txBody>
                  <a:tcPr marL="57802" marR="57802" marT="36000" marB="36000" anchor="ctr"/>
                </a:tc>
                <a:tc>
                  <a:txBody>
                    <a:bodyPr/>
                    <a:lstStyle/>
                    <a:p>
                      <a:pPr algn="l">
                        <a:lnSpc>
                          <a:spcPct val="107000"/>
                        </a:lnSpc>
                        <a:spcAft>
                          <a:spcPts val="0"/>
                        </a:spcAft>
                      </a:pPr>
                      <a:r>
                        <a:rPr lang="en-GB" sz="1100" u="sng" dirty="0">
                          <a:effectLst/>
                          <a:latin typeface="Calibri" panose="020F0502020204030204" pitchFamily="34" charset="0"/>
                          <a:ea typeface="Calibri" panose="020F0502020204030204" pitchFamily="34" charset="0"/>
                          <a:cs typeface="Times New Roman" panose="02020603050405020304" pitchFamily="18" charset="0"/>
                        </a:rPr>
                        <a:t>Clarification</a:t>
                      </a:r>
                    </a:p>
                  </a:txBody>
                  <a:tcPr marL="57802" marR="57802" marT="36000" marB="36000" anchor="ctr"/>
                </a:tc>
                <a:extLst>
                  <a:ext uri="{0D108BD9-81ED-4DB2-BD59-A6C34878D82A}">
                    <a16:rowId xmlns:a16="http://schemas.microsoft.com/office/drawing/2014/main" val="3327211270"/>
                  </a:ext>
                </a:extLst>
              </a:tr>
              <a:tr h="0">
                <a:tc>
                  <a:txBody>
                    <a:bodyPr/>
                    <a:lstStyle/>
                    <a:p>
                      <a:pPr algn="ctr">
                        <a:lnSpc>
                          <a:spcPct val="107000"/>
                        </a:lnSpc>
                        <a:spcAft>
                          <a:spcPts val="0"/>
                        </a:spcAft>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construct simple logic diagrams using the operations AND, OR and NOT.</a:t>
                      </a:r>
                    </a:p>
                  </a:txBody>
                  <a:tcPr marL="57802" marR="57802" marT="36000" marB="36000" anchor="ctr"/>
                </a:tc>
                <a:extLst>
                  <a:ext uri="{0D108BD9-81ED-4DB2-BD59-A6C34878D82A}">
                    <a16:rowId xmlns:a16="http://schemas.microsoft.com/office/drawing/2014/main" val="3392196501"/>
                  </a:ext>
                </a:extLst>
              </a:tr>
              <a:tr h="0">
                <a:tc>
                  <a:txBody>
                    <a:bodyPr/>
                    <a:lstStyle/>
                    <a:p>
                      <a:pPr algn="ctr">
                        <a:lnSpc>
                          <a:spcPct val="107000"/>
                        </a:lnSpc>
                        <a:spcAft>
                          <a:spcPts val="0"/>
                        </a:spcAft>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construct truth tables for the operations AND, OR and NOT.</a:t>
                      </a:r>
                    </a:p>
                  </a:txBody>
                  <a:tcPr marL="57802" marR="57802" marT="36000" marB="36000" anchor="ctr"/>
                </a:tc>
                <a:extLst>
                  <a:ext uri="{0D108BD9-81ED-4DB2-BD59-A6C34878D82A}">
                    <a16:rowId xmlns:a16="http://schemas.microsoft.com/office/drawing/2014/main" val="3355214926"/>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construct a truth table for a given logic diagram.</a:t>
                      </a:r>
                    </a:p>
                  </a:txBody>
                  <a:tcPr marL="57802" marR="57802" marT="36000" marB="36000" anchor="ctr"/>
                </a:tc>
                <a:extLst>
                  <a:ext uri="{0D108BD9-81ED-4DB2-BD59-A6C34878D82A}">
                    <a16:rowId xmlns:a16="http://schemas.microsoft.com/office/drawing/2014/main" val="3912617435"/>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apply logical operators in appropriate truth tables to solve problems.</a:t>
                      </a:r>
                    </a:p>
                  </a:txBody>
                  <a:tcPr marL="57802" marR="57802" marT="36000" marB="36000" anchor="ctr"/>
                </a:tc>
                <a:extLst>
                  <a:ext uri="{0D108BD9-81ED-4DB2-BD59-A6C34878D82A}">
                    <a16:rowId xmlns:a16="http://schemas.microsoft.com/office/drawing/2014/main" val="622339260"/>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 revision focus will need to be:</a:t>
                      </a:r>
                    </a:p>
                  </a:txBody>
                  <a:tcPr marL="57802" marR="57802" marT="36000" marB="36000" anchor="ctr"/>
                </a:tc>
                <a:tc hMerge="1">
                  <a:txBody>
                    <a:bodyPr/>
                    <a:lstStyle/>
                    <a:p>
                      <a:pPr algn="l">
                        <a:lnSpc>
                          <a:spcPct val="107000"/>
                        </a:lnSpc>
                        <a:spcAft>
                          <a:spcPts val="0"/>
                        </a:spcAft>
                      </a:pPr>
                      <a:endParaRPr lang="en-GB" sz="11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123170278"/>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hMerge="1">
                  <a:txBody>
                    <a:bodyPr/>
                    <a:lstStyle/>
                    <a:p>
                      <a:endParaRPr lang="en-GB" dirty="0"/>
                    </a:p>
                  </a:txBody>
                  <a:tcPr/>
                </a:tc>
                <a:extLst>
                  <a:ext uri="{0D108BD9-81ED-4DB2-BD59-A6C34878D82A}">
                    <a16:rowId xmlns:a16="http://schemas.microsoft.com/office/drawing/2014/main" val="835418958"/>
                  </a:ext>
                </a:extLst>
              </a:tr>
            </a:tbl>
          </a:graphicData>
        </a:graphic>
      </p:graphicFrame>
    </p:spTree>
    <p:extLst>
      <p:ext uri="{BB962C8B-B14F-4D97-AF65-F5344CB8AC3E}">
        <p14:creationId xmlns:p14="http://schemas.microsoft.com/office/powerpoint/2010/main" val="151399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Simple logic diagrams using the operations AND, OR and NOT</a:t>
            </a:r>
          </a:p>
        </p:txBody>
      </p:sp>
      <p:sp>
        <p:nvSpPr>
          <p:cNvPr id="8" name="Rectangle 7"/>
          <p:cNvSpPr/>
          <p:nvPr/>
        </p:nvSpPr>
        <p:spPr>
          <a:xfrm>
            <a:off x="860612" y="3616770"/>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AND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612" y="2071584"/>
            <a:ext cx="2464360" cy="138414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6898" y="2067477"/>
            <a:ext cx="2464360" cy="138414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184" y="2067477"/>
            <a:ext cx="2464360" cy="1392363"/>
          </a:xfrm>
          <a:prstGeom prst="rect">
            <a:avLst/>
          </a:prstGeom>
        </p:spPr>
      </p:pic>
      <p:sp>
        <p:nvSpPr>
          <p:cNvPr id="9" name="Rectangle 8"/>
          <p:cNvSpPr/>
          <p:nvPr/>
        </p:nvSpPr>
        <p:spPr>
          <a:xfrm>
            <a:off x="3816898" y="3616770"/>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OR</a:t>
            </a:r>
          </a:p>
        </p:txBody>
      </p:sp>
      <p:sp>
        <p:nvSpPr>
          <p:cNvPr id="10" name="Rectangle 9"/>
          <p:cNvSpPr/>
          <p:nvPr/>
        </p:nvSpPr>
        <p:spPr>
          <a:xfrm>
            <a:off x="6773184" y="3616769"/>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NOT</a:t>
            </a:r>
          </a:p>
        </p:txBody>
      </p:sp>
      <p:sp>
        <p:nvSpPr>
          <p:cNvPr id="11" name="Rectangle 10"/>
          <p:cNvSpPr/>
          <p:nvPr/>
        </p:nvSpPr>
        <p:spPr>
          <a:xfrm>
            <a:off x="860612" y="4248858"/>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0" i="0" kern="1200">
                <a:solidFill>
                  <a:schemeClr val="tx1"/>
                </a:solidFill>
                <a:effectLst/>
                <a:latin typeface="+mn-lt"/>
                <a:ea typeface="+mn-ea"/>
                <a:cs typeface="+mn-cs"/>
              </a:rPr>
              <a:t>∧</a:t>
            </a:r>
            <a:endParaRPr lang="en-GB" sz="1100" dirty="0">
              <a:solidFill>
                <a:schemeClr val="tx1"/>
              </a:solidFill>
            </a:endParaRPr>
          </a:p>
        </p:txBody>
      </p:sp>
      <p:sp>
        <p:nvSpPr>
          <p:cNvPr id="12" name="Rectangle 11"/>
          <p:cNvSpPr/>
          <p:nvPr/>
        </p:nvSpPr>
        <p:spPr>
          <a:xfrm>
            <a:off x="3816898" y="4248858"/>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0" i="0" kern="1200">
                <a:solidFill>
                  <a:schemeClr val="tx1"/>
                </a:solidFill>
                <a:effectLst/>
                <a:latin typeface="+mn-lt"/>
                <a:ea typeface="+mn-ea"/>
                <a:cs typeface="+mn-cs"/>
              </a:rPr>
              <a:t>∨</a:t>
            </a:r>
            <a:endParaRPr lang="en-GB" sz="1100" dirty="0">
              <a:solidFill>
                <a:schemeClr val="tx1"/>
              </a:solidFill>
            </a:endParaRPr>
          </a:p>
        </p:txBody>
      </p:sp>
      <p:sp>
        <p:nvSpPr>
          <p:cNvPr id="13" name="Rectangle 12"/>
          <p:cNvSpPr/>
          <p:nvPr/>
        </p:nvSpPr>
        <p:spPr>
          <a:xfrm>
            <a:off x="6773184" y="4248857"/>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0" i="0" kern="1200">
                <a:solidFill>
                  <a:schemeClr val="tx1"/>
                </a:solidFill>
                <a:effectLst/>
                <a:latin typeface="+mn-lt"/>
                <a:ea typeface="+mn-ea"/>
                <a:cs typeface="+mn-cs"/>
              </a:rPr>
              <a:t>¬</a:t>
            </a:r>
            <a:endParaRPr lang="en-GB" sz="1100" dirty="0">
              <a:solidFill>
                <a:schemeClr val="tx1"/>
              </a:solidFill>
            </a:endParaRPr>
          </a:p>
        </p:txBody>
      </p:sp>
      <p:cxnSp>
        <p:nvCxnSpPr>
          <p:cNvPr id="15" name="Straight Connector 14"/>
          <p:cNvCxnSpPr>
            <a:stCxn id="8" idx="2"/>
            <a:endCxn id="11" idx="0"/>
          </p:cNvCxnSpPr>
          <p:nvPr/>
        </p:nvCxnSpPr>
        <p:spPr>
          <a:xfrm>
            <a:off x="2092792" y="4054651"/>
            <a:ext cx="0" cy="194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2"/>
            <a:endCxn id="12" idx="0"/>
          </p:cNvCxnSpPr>
          <p:nvPr/>
        </p:nvCxnSpPr>
        <p:spPr>
          <a:xfrm>
            <a:off x="5049078" y="4054651"/>
            <a:ext cx="0" cy="194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2"/>
            <a:endCxn id="13" idx="0"/>
          </p:cNvCxnSpPr>
          <p:nvPr/>
        </p:nvCxnSpPr>
        <p:spPr>
          <a:xfrm>
            <a:off x="8005364" y="4054650"/>
            <a:ext cx="0" cy="19420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9178" y="1453295"/>
            <a:ext cx="9364468" cy="430887"/>
          </a:xfrm>
          <a:prstGeom prst="rect">
            <a:avLst/>
          </a:prstGeom>
          <a:noFill/>
        </p:spPr>
        <p:txBody>
          <a:bodyPr wrap="square" rtlCol="0">
            <a:spAutoFit/>
          </a:bodyPr>
          <a:lstStyle/>
          <a:p>
            <a:r>
              <a:rPr lang="en-GB" sz="1100" dirty="0"/>
              <a:t>Logic gates are the fundamental building blocks of digital integrated circuits.</a:t>
            </a:r>
          </a:p>
          <a:p>
            <a:r>
              <a:rPr lang="en-GB" sz="1100" dirty="0"/>
              <a:t>They are what a computer CPU and arithmetic logic unit are made of.  Logic gates can be drawn with an image representing the gate or written with a character. </a:t>
            </a:r>
          </a:p>
        </p:txBody>
      </p:sp>
      <p:graphicFrame>
        <p:nvGraphicFramePr>
          <p:cNvPr id="16" name="Table 15"/>
          <p:cNvGraphicFramePr>
            <a:graphicFrameLocks noGrp="1"/>
          </p:cNvGraphicFramePr>
          <p:nvPr>
            <p:extLst>
              <p:ext uri="{D42A27DB-BD31-4B8C-83A1-F6EECF244321}">
                <p14:modId xmlns:p14="http://schemas.microsoft.com/office/powerpoint/2010/main" val="1451953711"/>
              </p:ext>
            </p:extLst>
          </p:nvPr>
        </p:nvGraphicFramePr>
        <p:xfrm>
          <a:off x="860612" y="4870774"/>
          <a:ext cx="2464360" cy="1711790"/>
        </p:xfrm>
        <a:graphic>
          <a:graphicData uri="http://schemas.openxmlformats.org/drawingml/2006/table">
            <a:tbl>
              <a:tblPr firstRow="1" bandRow="1">
                <a:tableStyleId>{5C22544A-7EE6-4342-B048-85BDC9FD1C3A}</a:tableStyleId>
              </a:tblPr>
              <a:tblGrid>
                <a:gridCol w="472354">
                  <a:extLst>
                    <a:ext uri="{9D8B030D-6E8A-4147-A177-3AD203B41FA5}">
                      <a16:colId xmlns:a16="http://schemas.microsoft.com/office/drawing/2014/main" val="95620965"/>
                    </a:ext>
                  </a:extLst>
                </a:gridCol>
                <a:gridCol w="460305">
                  <a:extLst>
                    <a:ext uri="{9D8B030D-6E8A-4147-A177-3AD203B41FA5}">
                      <a16:colId xmlns:a16="http://schemas.microsoft.com/office/drawing/2014/main" val="4274499438"/>
                    </a:ext>
                  </a:extLst>
                </a:gridCol>
                <a:gridCol w="1531701">
                  <a:extLst>
                    <a:ext uri="{9D8B030D-6E8A-4147-A177-3AD203B41FA5}">
                      <a16:colId xmlns:a16="http://schemas.microsoft.com/office/drawing/2014/main" val="2402347631"/>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Output</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44817883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14922146"/>
              </p:ext>
            </p:extLst>
          </p:nvPr>
        </p:nvGraphicFramePr>
        <p:xfrm>
          <a:off x="3816898" y="4870774"/>
          <a:ext cx="2464360" cy="1711790"/>
        </p:xfrm>
        <a:graphic>
          <a:graphicData uri="http://schemas.openxmlformats.org/drawingml/2006/table">
            <a:tbl>
              <a:tblPr firstRow="1" bandRow="1">
                <a:tableStyleId>{5C22544A-7EE6-4342-B048-85BDC9FD1C3A}</a:tableStyleId>
              </a:tblPr>
              <a:tblGrid>
                <a:gridCol w="472354">
                  <a:extLst>
                    <a:ext uri="{9D8B030D-6E8A-4147-A177-3AD203B41FA5}">
                      <a16:colId xmlns:a16="http://schemas.microsoft.com/office/drawing/2014/main" val="95620965"/>
                    </a:ext>
                  </a:extLst>
                </a:gridCol>
                <a:gridCol w="460305">
                  <a:extLst>
                    <a:ext uri="{9D8B030D-6E8A-4147-A177-3AD203B41FA5}">
                      <a16:colId xmlns:a16="http://schemas.microsoft.com/office/drawing/2014/main" val="4274499438"/>
                    </a:ext>
                  </a:extLst>
                </a:gridCol>
                <a:gridCol w="1531701">
                  <a:extLst>
                    <a:ext uri="{9D8B030D-6E8A-4147-A177-3AD203B41FA5}">
                      <a16:colId xmlns:a16="http://schemas.microsoft.com/office/drawing/2014/main" val="2402347631"/>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Output</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011472810"/>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27186794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448178837"/>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243305656"/>
              </p:ext>
            </p:extLst>
          </p:nvPr>
        </p:nvGraphicFramePr>
        <p:xfrm>
          <a:off x="6773184" y="4870774"/>
          <a:ext cx="2464360" cy="1022244"/>
        </p:xfrm>
        <a:graphic>
          <a:graphicData uri="http://schemas.openxmlformats.org/drawingml/2006/table">
            <a:tbl>
              <a:tblPr firstRow="1" bandRow="1">
                <a:tableStyleId>{5C22544A-7EE6-4342-B048-85BDC9FD1C3A}</a:tableStyleId>
              </a:tblPr>
              <a:tblGrid>
                <a:gridCol w="580847">
                  <a:extLst>
                    <a:ext uri="{9D8B030D-6E8A-4147-A177-3AD203B41FA5}">
                      <a16:colId xmlns:a16="http://schemas.microsoft.com/office/drawing/2014/main" val="95620965"/>
                    </a:ext>
                  </a:extLst>
                </a:gridCol>
                <a:gridCol w="1883513">
                  <a:extLst>
                    <a:ext uri="{9D8B030D-6E8A-4147-A177-3AD203B41FA5}">
                      <a16:colId xmlns:a16="http://schemas.microsoft.com/office/drawing/2014/main" val="2402347631"/>
                    </a:ext>
                  </a:extLst>
                </a:gridCol>
              </a:tblGrid>
              <a:tr h="340748">
                <a:tc>
                  <a:txBody>
                    <a:bodyPr/>
                    <a:lstStyle/>
                    <a:p>
                      <a:pPr algn="ctr"/>
                      <a:r>
                        <a:rPr lang="en-GB" sz="1200" dirty="0"/>
                        <a:t>A</a:t>
                      </a:r>
                    </a:p>
                  </a:txBody>
                  <a:tcPr/>
                </a:tc>
                <a:tc>
                  <a:txBody>
                    <a:bodyPr/>
                    <a:lstStyle/>
                    <a:p>
                      <a:pPr algn="ctr"/>
                      <a:r>
                        <a:rPr lang="en-GB" sz="1200" dirty="0"/>
                        <a:t>Output</a:t>
                      </a:r>
                    </a:p>
                  </a:txBody>
                  <a:tcPr/>
                </a:tc>
                <a:extLst>
                  <a:ext uri="{0D108BD9-81ED-4DB2-BD59-A6C34878D82A}">
                    <a16:rowId xmlns:a16="http://schemas.microsoft.com/office/drawing/2014/main" val="3813691065"/>
                  </a:ext>
                </a:extLst>
              </a:tr>
              <a:tr h="340748">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596266093"/>
                  </a:ext>
                </a:extLst>
              </a:tr>
              <a:tr h="340748">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011472810"/>
                  </a:ext>
                </a:extLst>
              </a:tr>
            </a:tbl>
          </a:graphicData>
        </a:graphic>
      </p:graphicFrame>
      <p:cxnSp>
        <p:nvCxnSpPr>
          <p:cNvPr id="24" name="Straight Connector 23"/>
          <p:cNvCxnSpPr>
            <a:stCxn id="11" idx="2"/>
            <a:endCxn id="16" idx="0"/>
          </p:cNvCxnSpPr>
          <p:nvPr/>
        </p:nvCxnSpPr>
        <p:spPr>
          <a:xfrm>
            <a:off x="2092792" y="4686739"/>
            <a:ext cx="0" cy="184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1" idx="0"/>
          </p:cNvCxnSpPr>
          <p:nvPr/>
        </p:nvCxnSpPr>
        <p:spPr>
          <a:xfrm>
            <a:off x="5049078" y="4686738"/>
            <a:ext cx="0" cy="18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2"/>
            <a:endCxn id="22" idx="0"/>
          </p:cNvCxnSpPr>
          <p:nvPr/>
        </p:nvCxnSpPr>
        <p:spPr>
          <a:xfrm>
            <a:off x="8005364" y="4686738"/>
            <a:ext cx="0" cy="184036"/>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2310" y="2343563"/>
            <a:ext cx="317716" cy="369332"/>
          </a:xfrm>
          <a:prstGeom prst="rect">
            <a:avLst/>
          </a:prstGeom>
          <a:noFill/>
        </p:spPr>
        <p:txBody>
          <a:bodyPr wrap="none" rtlCol="0">
            <a:spAutoFit/>
          </a:bodyPr>
          <a:lstStyle/>
          <a:p>
            <a:r>
              <a:rPr lang="en-GB" dirty="0"/>
              <a:t>A</a:t>
            </a:r>
          </a:p>
        </p:txBody>
      </p:sp>
      <p:sp>
        <p:nvSpPr>
          <p:cNvPr id="33" name="TextBox 32"/>
          <p:cNvSpPr txBox="1"/>
          <p:nvPr/>
        </p:nvSpPr>
        <p:spPr>
          <a:xfrm>
            <a:off x="502310" y="2957745"/>
            <a:ext cx="317716" cy="369332"/>
          </a:xfrm>
          <a:prstGeom prst="rect">
            <a:avLst/>
          </a:prstGeom>
          <a:noFill/>
        </p:spPr>
        <p:txBody>
          <a:bodyPr wrap="none" rtlCol="0">
            <a:spAutoFit/>
          </a:bodyPr>
          <a:lstStyle/>
          <a:p>
            <a:r>
              <a:rPr lang="en-GB" dirty="0"/>
              <a:t>B</a:t>
            </a:r>
          </a:p>
        </p:txBody>
      </p:sp>
      <p:sp>
        <p:nvSpPr>
          <p:cNvPr id="34" name="TextBox 33"/>
          <p:cNvSpPr txBox="1"/>
          <p:nvPr/>
        </p:nvSpPr>
        <p:spPr>
          <a:xfrm>
            <a:off x="3499182" y="2337501"/>
            <a:ext cx="317716" cy="369332"/>
          </a:xfrm>
          <a:prstGeom prst="rect">
            <a:avLst/>
          </a:prstGeom>
          <a:noFill/>
        </p:spPr>
        <p:txBody>
          <a:bodyPr wrap="none" rtlCol="0">
            <a:spAutoFit/>
          </a:bodyPr>
          <a:lstStyle/>
          <a:p>
            <a:r>
              <a:rPr lang="en-GB" dirty="0"/>
              <a:t>A</a:t>
            </a:r>
          </a:p>
        </p:txBody>
      </p:sp>
      <p:sp>
        <p:nvSpPr>
          <p:cNvPr id="35" name="TextBox 34"/>
          <p:cNvSpPr txBox="1"/>
          <p:nvPr/>
        </p:nvSpPr>
        <p:spPr>
          <a:xfrm>
            <a:off x="3499182" y="2951683"/>
            <a:ext cx="317716" cy="369332"/>
          </a:xfrm>
          <a:prstGeom prst="rect">
            <a:avLst/>
          </a:prstGeom>
          <a:noFill/>
        </p:spPr>
        <p:txBody>
          <a:bodyPr wrap="none" rtlCol="0">
            <a:spAutoFit/>
          </a:bodyPr>
          <a:lstStyle/>
          <a:p>
            <a:r>
              <a:rPr lang="en-GB" dirty="0"/>
              <a:t>B</a:t>
            </a:r>
          </a:p>
        </p:txBody>
      </p:sp>
      <p:sp>
        <p:nvSpPr>
          <p:cNvPr id="36" name="TextBox 35"/>
          <p:cNvSpPr txBox="1"/>
          <p:nvPr/>
        </p:nvSpPr>
        <p:spPr>
          <a:xfrm>
            <a:off x="6455468" y="2633470"/>
            <a:ext cx="317716" cy="369332"/>
          </a:xfrm>
          <a:prstGeom prst="rect">
            <a:avLst/>
          </a:prstGeom>
          <a:noFill/>
        </p:spPr>
        <p:txBody>
          <a:bodyPr wrap="none" rtlCol="0">
            <a:spAutoFit/>
          </a:bodyPr>
          <a:lstStyle/>
          <a:p>
            <a:r>
              <a:rPr lang="en-GB" dirty="0"/>
              <a:t>A</a:t>
            </a:r>
          </a:p>
        </p:txBody>
      </p:sp>
    </p:spTree>
    <p:extLst>
      <p:ext uri="{BB962C8B-B14F-4D97-AF65-F5344CB8AC3E}">
        <p14:creationId xmlns:p14="http://schemas.microsoft.com/office/powerpoint/2010/main" val="3300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using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A AND C</a:t>
            </a:r>
          </a:p>
          <a:p>
            <a:r>
              <a:rPr lang="en-GB" sz="1100" dirty="0"/>
              <a:t>Alternative notation	: A ∧ C</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pic>
        <p:nvPicPr>
          <p:cNvPr id="3" name="Picture 2">
            <a:extLst>
              <a:ext uri="{FF2B5EF4-FFF2-40B4-BE49-F238E27FC236}">
                <a16:creationId xmlns:a16="http://schemas.microsoft.com/office/drawing/2014/main" id="{780F4529-0C80-418F-B919-71A1739EE9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2603" y="2653899"/>
            <a:ext cx="2464360" cy="1384149"/>
          </a:xfrm>
          <a:prstGeom prst="rect">
            <a:avLst/>
          </a:prstGeom>
        </p:spPr>
      </p:pic>
      <p:sp>
        <p:nvSpPr>
          <p:cNvPr id="4" name="TextBox 3">
            <a:extLst>
              <a:ext uri="{FF2B5EF4-FFF2-40B4-BE49-F238E27FC236}">
                <a16:creationId xmlns:a16="http://schemas.microsoft.com/office/drawing/2014/main" id="{E70D68E5-5928-46A8-AB69-437CC126F2B7}"/>
              </a:ext>
            </a:extLst>
          </p:cNvPr>
          <p:cNvSpPr txBox="1"/>
          <p:nvPr/>
        </p:nvSpPr>
        <p:spPr>
          <a:xfrm>
            <a:off x="1544301" y="2925878"/>
            <a:ext cx="317716" cy="369332"/>
          </a:xfrm>
          <a:prstGeom prst="rect">
            <a:avLst/>
          </a:prstGeom>
          <a:noFill/>
        </p:spPr>
        <p:txBody>
          <a:bodyPr wrap="none" rtlCol="0">
            <a:spAutoFit/>
          </a:bodyPr>
          <a:lstStyle/>
          <a:p>
            <a:r>
              <a:rPr lang="en-GB" dirty="0"/>
              <a:t>A</a:t>
            </a:r>
          </a:p>
        </p:txBody>
      </p:sp>
      <p:sp>
        <p:nvSpPr>
          <p:cNvPr id="10" name="TextBox 9">
            <a:extLst>
              <a:ext uri="{FF2B5EF4-FFF2-40B4-BE49-F238E27FC236}">
                <a16:creationId xmlns:a16="http://schemas.microsoft.com/office/drawing/2014/main" id="{E907FC64-80CF-42C3-B2B0-C556EE8BA5F7}"/>
              </a:ext>
            </a:extLst>
          </p:cNvPr>
          <p:cNvSpPr txBox="1"/>
          <p:nvPr/>
        </p:nvSpPr>
        <p:spPr>
          <a:xfrm>
            <a:off x="1544301" y="3540060"/>
            <a:ext cx="308098" cy="369332"/>
          </a:xfrm>
          <a:prstGeom prst="rect">
            <a:avLst/>
          </a:prstGeom>
          <a:noFill/>
        </p:spPr>
        <p:txBody>
          <a:bodyPr wrap="none" rtlCol="0">
            <a:spAutoFit/>
          </a:bodyPr>
          <a:lstStyle/>
          <a:p>
            <a:r>
              <a:rPr lang="en-GB" dirty="0"/>
              <a:t>C</a:t>
            </a:r>
          </a:p>
        </p:txBody>
      </p:sp>
    </p:spTree>
    <p:extLst>
      <p:ext uri="{BB962C8B-B14F-4D97-AF65-F5344CB8AC3E}">
        <p14:creationId xmlns:p14="http://schemas.microsoft.com/office/powerpoint/2010/main" val="360016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using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(A OR B) AND C</a:t>
            </a:r>
          </a:p>
          <a:p>
            <a:r>
              <a:rPr lang="en-GB" sz="1100" dirty="0"/>
              <a:t>Alternative notation	: (A V B) ∧ C</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pic>
        <p:nvPicPr>
          <p:cNvPr id="3" name="Picture 2">
            <a:extLst>
              <a:ext uri="{FF2B5EF4-FFF2-40B4-BE49-F238E27FC236}">
                <a16:creationId xmlns:a16="http://schemas.microsoft.com/office/drawing/2014/main" id="{225B5EFF-EA46-406C-BC9A-E02FCA20A9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124" y="3666467"/>
            <a:ext cx="2464360" cy="1384149"/>
          </a:xfrm>
          <a:prstGeom prst="rect">
            <a:avLst/>
          </a:prstGeom>
        </p:spPr>
      </p:pic>
      <p:pic>
        <p:nvPicPr>
          <p:cNvPr id="4" name="Picture 3">
            <a:extLst>
              <a:ext uri="{FF2B5EF4-FFF2-40B4-BE49-F238E27FC236}">
                <a16:creationId xmlns:a16="http://schemas.microsoft.com/office/drawing/2014/main" id="{C46C4CBF-A065-4585-88F7-AC55E3458A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987" y="3354017"/>
            <a:ext cx="2464360" cy="1384149"/>
          </a:xfrm>
          <a:prstGeom prst="rect">
            <a:avLst/>
          </a:prstGeom>
        </p:spPr>
      </p:pic>
      <p:sp>
        <p:nvSpPr>
          <p:cNvPr id="10" name="TextBox 9">
            <a:extLst>
              <a:ext uri="{FF2B5EF4-FFF2-40B4-BE49-F238E27FC236}">
                <a16:creationId xmlns:a16="http://schemas.microsoft.com/office/drawing/2014/main" id="{264CAA18-21C3-42CB-BCED-17BA7B04FF20}"/>
              </a:ext>
            </a:extLst>
          </p:cNvPr>
          <p:cNvSpPr txBox="1"/>
          <p:nvPr/>
        </p:nvSpPr>
        <p:spPr>
          <a:xfrm>
            <a:off x="2628822" y="4552628"/>
            <a:ext cx="308098" cy="369332"/>
          </a:xfrm>
          <a:prstGeom prst="rect">
            <a:avLst/>
          </a:prstGeom>
          <a:noFill/>
        </p:spPr>
        <p:txBody>
          <a:bodyPr wrap="none" rtlCol="0">
            <a:spAutoFit/>
          </a:bodyPr>
          <a:lstStyle/>
          <a:p>
            <a:r>
              <a:rPr lang="en-GB" dirty="0"/>
              <a:t>C</a:t>
            </a:r>
          </a:p>
        </p:txBody>
      </p:sp>
      <p:sp>
        <p:nvSpPr>
          <p:cNvPr id="12" name="TextBox 11">
            <a:extLst>
              <a:ext uri="{FF2B5EF4-FFF2-40B4-BE49-F238E27FC236}">
                <a16:creationId xmlns:a16="http://schemas.microsoft.com/office/drawing/2014/main" id="{44A947D9-599D-4897-99D6-7081F0300BCB}"/>
              </a:ext>
            </a:extLst>
          </p:cNvPr>
          <p:cNvSpPr txBox="1"/>
          <p:nvPr/>
        </p:nvSpPr>
        <p:spPr>
          <a:xfrm>
            <a:off x="458271" y="3624041"/>
            <a:ext cx="317716" cy="369332"/>
          </a:xfrm>
          <a:prstGeom prst="rect">
            <a:avLst/>
          </a:prstGeom>
          <a:noFill/>
        </p:spPr>
        <p:txBody>
          <a:bodyPr wrap="none" rtlCol="0">
            <a:spAutoFit/>
          </a:bodyPr>
          <a:lstStyle/>
          <a:p>
            <a:r>
              <a:rPr lang="en-GB" dirty="0"/>
              <a:t>A</a:t>
            </a:r>
          </a:p>
        </p:txBody>
      </p:sp>
      <p:sp>
        <p:nvSpPr>
          <p:cNvPr id="14" name="TextBox 13">
            <a:extLst>
              <a:ext uri="{FF2B5EF4-FFF2-40B4-BE49-F238E27FC236}">
                <a16:creationId xmlns:a16="http://schemas.microsoft.com/office/drawing/2014/main" id="{28E7C8BD-BF6D-4A61-8389-46DE6B7878C0}"/>
              </a:ext>
            </a:extLst>
          </p:cNvPr>
          <p:cNvSpPr txBox="1"/>
          <p:nvPr/>
        </p:nvSpPr>
        <p:spPr>
          <a:xfrm>
            <a:off x="458271" y="4238223"/>
            <a:ext cx="317716"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359947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using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(NOT A) OR B</a:t>
            </a:r>
          </a:p>
          <a:p>
            <a:r>
              <a:rPr lang="en-GB" sz="1100" dirty="0"/>
              <a:t>Alternative notation	: ¬A V B </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pic>
        <p:nvPicPr>
          <p:cNvPr id="3" name="Picture 2">
            <a:extLst>
              <a:ext uri="{FF2B5EF4-FFF2-40B4-BE49-F238E27FC236}">
                <a16:creationId xmlns:a16="http://schemas.microsoft.com/office/drawing/2014/main" id="{B5C9C563-184B-4B29-87AC-2F0D081C50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488" y="3290221"/>
            <a:ext cx="2464360" cy="1384149"/>
          </a:xfrm>
          <a:prstGeom prst="rect">
            <a:avLst/>
          </a:prstGeom>
        </p:spPr>
      </p:pic>
      <p:pic>
        <p:nvPicPr>
          <p:cNvPr id="4" name="Picture 3">
            <a:extLst>
              <a:ext uri="{FF2B5EF4-FFF2-40B4-BE49-F238E27FC236}">
                <a16:creationId xmlns:a16="http://schemas.microsoft.com/office/drawing/2014/main" id="{7DD173A0-E1D1-4F66-96CF-684F0293FA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8290" y="2971246"/>
            <a:ext cx="2464360" cy="1392363"/>
          </a:xfrm>
          <a:prstGeom prst="rect">
            <a:avLst/>
          </a:prstGeom>
        </p:spPr>
      </p:pic>
      <p:sp>
        <p:nvSpPr>
          <p:cNvPr id="10" name="TextBox 9">
            <a:extLst>
              <a:ext uri="{FF2B5EF4-FFF2-40B4-BE49-F238E27FC236}">
                <a16:creationId xmlns:a16="http://schemas.microsoft.com/office/drawing/2014/main" id="{803B5177-C0BB-4C4B-A780-CE7B9F5AFD9D}"/>
              </a:ext>
            </a:extLst>
          </p:cNvPr>
          <p:cNvSpPr txBox="1"/>
          <p:nvPr/>
        </p:nvSpPr>
        <p:spPr>
          <a:xfrm>
            <a:off x="3626772" y="4174427"/>
            <a:ext cx="317716" cy="369332"/>
          </a:xfrm>
          <a:prstGeom prst="rect">
            <a:avLst/>
          </a:prstGeom>
          <a:noFill/>
        </p:spPr>
        <p:txBody>
          <a:bodyPr wrap="none" rtlCol="0">
            <a:spAutoFit/>
          </a:bodyPr>
          <a:lstStyle/>
          <a:p>
            <a:r>
              <a:rPr lang="en-GB" dirty="0"/>
              <a:t>B</a:t>
            </a:r>
          </a:p>
        </p:txBody>
      </p:sp>
      <p:sp>
        <p:nvSpPr>
          <p:cNvPr id="12" name="TextBox 11">
            <a:extLst>
              <a:ext uri="{FF2B5EF4-FFF2-40B4-BE49-F238E27FC236}">
                <a16:creationId xmlns:a16="http://schemas.microsoft.com/office/drawing/2014/main" id="{A616D71B-014C-4872-963E-446FC563005B}"/>
              </a:ext>
            </a:extLst>
          </p:cNvPr>
          <p:cNvSpPr txBox="1"/>
          <p:nvPr/>
        </p:nvSpPr>
        <p:spPr>
          <a:xfrm>
            <a:off x="1330574" y="3537239"/>
            <a:ext cx="317716" cy="369332"/>
          </a:xfrm>
          <a:prstGeom prst="rect">
            <a:avLst/>
          </a:prstGeom>
          <a:noFill/>
        </p:spPr>
        <p:txBody>
          <a:bodyPr wrap="none" rtlCol="0">
            <a:spAutoFit/>
          </a:bodyPr>
          <a:lstStyle/>
          <a:p>
            <a:r>
              <a:rPr lang="en-GB" dirty="0"/>
              <a:t>A</a:t>
            </a:r>
          </a:p>
        </p:txBody>
      </p:sp>
    </p:spTree>
    <p:extLst>
      <p:ext uri="{BB962C8B-B14F-4D97-AF65-F5344CB8AC3E}">
        <p14:creationId xmlns:p14="http://schemas.microsoft.com/office/powerpoint/2010/main" val="423113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using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(A AND B) OR (C AND D)</a:t>
            </a:r>
          </a:p>
          <a:p>
            <a:r>
              <a:rPr lang="en-GB" sz="1100" dirty="0"/>
              <a:t>Alternative notation	: (A ∧ B) V (C ∧ D) </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pic>
        <p:nvPicPr>
          <p:cNvPr id="3" name="Picture 2">
            <a:extLst>
              <a:ext uri="{FF2B5EF4-FFF2-40B4-BE49-F238E27FC236}">
                <a16:creationId xmlns:a16="http://schemas.microsoft.com/office/drawing/2014/main" id="{79FD655B-9DDC-454E-B3C6-969505A734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4014" y="2984466"/>
            <a:ext cx="2464360" cy="1384149"/>
          </a:xfrm>
          <a:prstGeom prst="rect">
            <a:avLst/>
          </a:prstGeom>
        </p:spPr>
      </p:pic>
      <p:pic>
        <p:nvPicPr>
          <p:cNvPr id="4" name="Picture 3">
            <a:extLst>
              <a:ext uri="{FF2B5EF4-FFF2-40B4-BE49-F238E27FC236}">
                <a16:creationId xmlns:a16="http://schemas.microsoft.com/office/drawing/2014/main" id="{F3C1AD45-60FA-4838-82CC-4E83B78CAF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2575" y="2292392"/>
            <a:ext cx="2464360" cy="1384149"/>
          </a:xfrm>
          <a:prstGeom prst="rect">
            <a:avLst/>
          </a:prstGeom>
        </p:spPr>
      </p:pic>
      <p:sp>
        <p:nvSpPr>
          <p:cNvPr id="10" name="TextBox 9">
            <a:extLst>
              <a:ext uri="{FF2B5EF4-FFF2-40B4-BE49-F238E27FC236}">
                <a16:creationId xmlns:a16="http://schemas.microsoft.com/office/drawing/2014/main" id="{E3CE0EF1-4623-4A85-B0E6-6BCA20EBDDC9}"/>
              </a:ext>
            </a:extLst>
          </p:cNvPr>
          <p:cNvSpPr txBox="1"/>
          <p:nvPr/>
        </p:nvSpPr>
        <p:spPr>
          <a:xfrm>
            <a:off x="2384273" y="2564371"/>
            <a:ext cx="317716" cy="369332"/>
          </a:xfrm>
          <a:prstGeom prst="rect">
            <a:avLst/>
          </a:prstGeom>
          <a:noFill/>
        </p:spPr>
        <p:txBody>
          <a:bodyPr wrap="none" rtlCol="0">
            <a:spAutoFit/>
          </a:bodyPr>
          <a:lstStyle/>
          <a:p>
            <a:r>
              <a:rPr lang="en-GB" dirty="0"/>
              <a:t>A</a:t>
            </a:r>
          </a:p>
        </p:txBody>
      </p:sp>
      <p:sp>
        <p:nvSpPr>
          <p:cNvPr id="12" name="TextBox 11">
            <a:extLst>
              <a:ext uri="{FF2B5EF4-FFF2-40B4-BE49-F238E27FC236}">
                <a16:creationId xmlns:a16="http://schemas.microsoft.com/office/drawing/2014/main" id="{B03BA255-7548-4843-9773-917345CCDF26}"/>
              </a:ext>
            </a:extLst>
          </p:cNvPr>
          <p:cNvSpPr txBox="1"/>
          <p:nvPr/>
        </p:nvSpPr>
        <p:spPr>
          <a:xfrm>
            <a:off x="2384273" y="3178553"/>
            <a:ext cx="309700" cy="369332"/>
          </a:xfrm>
          <a:prstGeom prst="rect">
            <a:avLst/>
          </a:prstGeom>
          <a:noFill/>
        </p:spPr>
        <p:txBody>
          <a:bodyPr wrap="none" rtlCol="0">
            <a:spAutoFit/>
          </a:bodyPr>
          <a:lstStyle/>
          <a:p>
            <a:r>
              <a:rPr lang="en-GB" dirty="0"/>
              <a:t>B</a:t>
            </a:r>
          </a:p>
        </p:txBody>
      </p:sp>
      <p:pic>
        <p:nvPicPr>
          <p:cNvPr id="14" name="Picture 13">
            <a:extLst>
              <a:ext uri="{FF2B5EF4-FFF2-40B4-BE49-F238E27FC236}">
                <a16:creationId xmlns:a16="http://schemas.microsoft.com/office/drawing/2014/main" id="{0704E6BD-4ABA-47A7-94D8-2BD876D9C5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2575" y="3767699"/>
            <a:ext cx="2464360" cy="1384149"/>
          </a:xfrm>
          <a:prstGeom prst="rect">
            <a:avLst/>
          </a:prstGeom>
        </p:spPr>
      </p:pic>
      <p:sp>
        <p:nvSpPr>
          <p:cNvPr id="16" name="TextBox 15">
            <a:extLst>
              <a:ext uri="{FF2B5EF4-FFF2-40B4-BE49-F238E27FC236}">
                <a16:creationId xmlns:a16="http://schemas.microsoft.com/office/drawing/2014/main" id="{0E7C896C-0A15-4BEA-A999-BB468E185CE7}"/>
              </a:ext>
            </a:extLst>
          </p:cNvPr>
          <p:cNvSpPr txBox="1"/>
          <p:nvPr/>
        </p:nvSpPr>
        <p:spPr>
          <a:xfrm>
            <a:off x="2384273" y="4039678"/>
            <a:ext cx="308098" cy="369332"/>
          </a:xfrm>
          <a:prstGeom prst="rect">
            <a:avLst/>
          </a:prstGeom>
          <a:noFill/>
        </p:spPr>
        <p:txBody>
          <a:bodyPr wrap="none" rtlCol="0">
            <a:spAutoFit/>
          </a:bodyPr>
          <a:lstStyle/>
          <a:p>
            <a:r>
              <a:rPr lang="en-GB" dirty="0"/>
              <a:t>C</a:t>
            </a:r>
          </a:p>
        </p:txBody>
      </p:sp>
      <p:sp>
        <p:nvSpPr>
          <p:cNvPr id="18" name="TextBox 17">
            <a:extLst>
              <a:ext uri="{FF2B5EF4-FFF2-40B4-BE49-F238E27FC236}">
                <a16:creationId xmlns:a16="http://schemas.microsoft.com/office/drawing/2014/main" id="{CCA8F77C-A8C8-4A75-8AAD-3DFF31C9CC06}"/>
              </a:ext>
            </a:extLst>
          </p:cNvPr>
          <p:cNvSpPr txBox="1"/>
          <p:nvPr/>
        </p:nvSpPr>
        <p:spPr>
          <a:xfrm>
            <a:off x="2384273" y="4653860"/>
            <a:ext cx="327334" cy="369332"/>
          </a:xfrm>
          <a:prstGeom prst="rect">
            <a:avLst/>
          </a:prstGeom>
          <a:noFill/>
        </p:spPr>
        <p:txBody>
          <a:bodyPr wrap="none" rtlCol="0">
            <a:spAutoFit/>
          </a:bodyPr>
          <a:lstStyle/>
          <a:p>
            <a:r>
              <a:rPr lang="en-GB" dirty="0"/>
              <a:t>D</a:t>
            </a:r>
          </a:p>
        </p:txBody>
      </p:sp>
      <p:cxnSp>
        <p:nvCxnSpPr>
          <p:cNvPr id="20" name="Connector: Elbow 19">
            <a:extLst>
              <a:ext uri="{FF2B5EF4-FFF2-40B4-BE49-F238E27FC236}">
                <a16:creationId xmlns:a16="http://schemas.microsoft.com/office/drawing/2014/main" id="{738420A9-6905-4FF2-9814-59DB15B51763}"/>
              </a:ext>
            </a:extLst>
          </p:cNvPr>
          <p:cNvCxnSpPr>
            <a:cxnSpLocks/>
          </p:cNvCxnSpPr>
          <p:nvPr/>
        </p:nvCxnSpPr>
        <p:spPr>
          <a:xfrm>
            <a:off x="4759068" y="3073058"/>
            <a:ext cx="2034946" cy="355942"/>
          </a:xfrm>
          <a:prstGeom prst="bentConnector3">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EB2EABFC-C972-4AE7-AE3C-E7B7DB0972BF}"/>
              </a:ext>
            </a:extLst>
          </p:cNvPr>
          <p:cNvCxnSpPr>
            <a:cxnSpLocks/>
          </p:cNvCxnSpPr>
          <p:nvPr/>
        </p:nvCxnSpPr>
        <p:spPr>
          <a:xfrm flipV="1">
            <a:off x="4757466" y="4062784"/>
            <a:ext cx="2260482" cy="474363"/>
          </a:xfrm>
          <a:prstGeom prst="bentConnector3">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542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using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NOT(A AND B)</a:t>
            </a:r>
          </a:p>
          <a:p>
            <a:r>
              <a:rPr lang="en-GB" sz="1100" dirty="0"/>
              <a:t>Alternative notation	: ¬(A ∧ B)</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pic>
        <p:nvPicPr>
          <p:cNvPr id="3" name="Picture 2">
            <a:extLst>
              <a:ext uri="{FF2B5EF4-FFF2-40B4-BE49-F238E27FC236}">
                <a16:creationId xmlns:a16="http://schemas.microsoft.com/office/drawing/2014/main" id="{9F9AE318-0963-4788-80F9-B6F5A6F27F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966" y="3194528"/>
            <a:ext cx="2464360" cy="1392363"/>
          </a:xfrm>
          <a:prstGeom prst="rect">
            <a:avLst/>
          </a:prstGeom>
        </p:spPr>
      </p:pic>
      <p:pic>
        <p:nvPicPr>
          <p:cNvPr id="4" name="Picture 3">
            <a:extLst>
              <a:ext uri="{FF2B5EF4-FFF2-40B4-BE49-F238E27FC236}">
                <a16:creationId xmlns:a16="http://schemas.microsoft.com/office/drawing/2014/main" id="{5073EA83-84EA-49FA-9985-0D594BA69A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0820" y="3192109"/>
            <a:ext cx="2464360" cy="1384149"/>
          </a:xfrm>
          <a:prstGeom prst="rect">
            <a:avLst/>
          </a:prstGeom>
        </p:spPr>
      </p:pic>
      <p:sp>
        <p:nvSpPr>
          <p:cNvPr id="10" name="TextBox 9">
            <a:extLst>
              <a:ext uri="{FF2B5EF4-FFF2-40B4-BE49-F238E27FC236}">
                <a16:creationId xmlns:a16="http://schemas.microsoft.com/office/drawing/2014/main" id="{26C94309-0C20-4FC2-8087-D6D912E1A7AA}"/>
              </a:ext>
            </a:extLst>
          </p:cNvPr>
          <p:cNvSpPr txBox="1"/>
          <p:nvPr/>
        </p:nvSpPr>
        <p:spPr>
          <a:xfrm>
            <a:off x="3362518" y="3464088"/>
            <a:ext cx="317716" cy="369332"/>
          </a:xfrm>
          <a:prstGeom prst="rect">
            <a:avLst/>
          </a:prstGeom>
          <a:noFill/>
        </p:spPr>
        <p:txBody>
          <a:bodyPr wrap="none" rtlCol="0">
            <a:spAutoFit/>
          </a:bodyPr>
          <a:lstStyle/>
          <a:p>
            <a:r>
              <a:rPr lang="en-GB" dirty="0"/>
              <a:t>A</a:t>
            </a:r>
          </a:p>
        </p:txBody>
      </p:sp>
      <p:sp>
        <p:nvSpPr>
          <p:cNvPr id="12" name="TextBox 11">
            <a:extLst>
              <a:ext uri="{FF2B5EF4-FFF2-40B4-BE49-F238E27FC236}">
                <a16:creationId xmlns:a16="http://schemas.microsoft.com/office/drawing/2014/main" id="{0A39AC90-8537-4877-93A5-1B4947CFF389}"/>
              </a:ext>
            </a:extLst>
          </p:cNvPr>
          <p:cNvSpPr txBox="1"/>
          <p:nvPr/>
        </p:nvSpPr>
        <p:spPr>
          <a:xfrm>
            <a:off x="3362518" y="4078270"/>
            <a:ext cx="317716"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75679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070" y="4005505"/>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8844" y="1734984"/>
            <a:ext cx="2464360" cy="139236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484" y="1724148"/>
            <a:ext cx="2464360" cy="1384149"/>
          </a:xfrm>
          <a:prstGeom prst="rect">
            <a:avLst/>
          </a:prstGeom>
        </p:spPr>
      </p:pic>
      <p:sp>
        <p:nvSpPr>
          <p:cNvPr id="10" name="TextBox 9"/>
          <p:cNvSpPr txBox="1"/>
          <p:nvPr/>
        </p:nvSpPr>
        <p:spPr>
          <a:xfrm>
            <a:off x="616182" y="199612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616182" y="2610309"/>
            <a:ext cx="317716" cy="369332"/>
          </a:xfrm>
          <a:prstGeom prst="rect">
            <a:avLst/>
          </a:prstGeom>
          <a:noFill/>
        </p:spPr>
        <p:txBody>
          <a:bodyPr wrap="none" rtlCol="0">
            <a:spAutoFit/>
          </a:bodyPr>
          <a:lstStyle/>
          <a:p>
            <a:r>
              <a:rPr lang="en-GB" dirty="0"/>
              <a:t>B</a:t>
            </a:r>
          </a:p>
        </p:txBody>
      </p:sp>
      <p:sp>
        <p:nvSpPr>
          <p:cNvPr id="12" name="TextBox 11"/>
          <p:cNvSpPr txBox="1"/>
          <p:nvPr/>
        </p:nvSpPr>
        <p:spPr>
          <a:xfrm>
            <a:off x="3161714" y="2080867"/>
            <a:ext cx="317716" cy="369332"/>
          </a:xfrm>
          <a:prstGeom prst="rect">
            <a:avLst/>
          </a:prstGeom>
          <a:noFill/>
        </p:spPr>
        <p:txBody>
          <a:bodyPr wrap="none" rtlCol="0">
            <a:spAutoFit/>
          </a:bodyPr>
          <a:lstStyle/>
          <a:p>
            <a:r>
              <a:rPr lang="en-GB" dirty="0"/>
              <a:t>C</a:t>
            </a:r>
          </a:p>
        </p:txBody>
      </p:sp>
      <p:sp>
        <p:nvSpPr>
          <p:cNvPr id="13" name="TextBox 12"/>
          <p:cNvSpPr txBox="1"/>
          <p:nvPr/>
        </p:nvSpPr>
        <p:spPr>
          <a:xfrm>
            <a:off x="5943790" y="2304092"/>
            <a:ext cx="327334" cy="369332"/>
          </a:xfrm>
          <a:prstGeom prst="rect">
            <a:avLst/>
          </a:prstGeom>
          <a:noFill/>
        </p:spPr>
        <p:txBody>
          <a:bodyPr wrap="none" rtlCol="0">
            <a:spAutoFit/>
          </a:bodyPr>
          <a:lstStyle/>
          <a:p>
            <a:r>
              <a:rPr lang="en-GB" dirty="0"/>
              <a:t>D</a:t>
            </a:r>
          </a:p>
        </p:txBody>
      </p:sp>
      <p:graphicFrame>
        <p:nvGraphicFramePr>
          <p:cNvPr id="14" name="Table 13"/>
          <p:cNvGraphicFramePr>
            <a:graphicFrameLocks noGrp="1"/>
          </p:cNvGraphicFramePr>
          <p:nvPr>
            <p:extLst>
              <p:ext uri="{D42A27DB-BD31-4B8C-83A1-F6EECF244321}">
                <p14:modId xmlns:p14="http://schemas.microsoft.com/office/powerpoint/2010/main" val="1504487789"/>
              </p:ext>
            </p:extLst>
          </p:nvPr>
        </p:nvGraphicFramePr>
        <p:xfrm>
          <a:off x="7021280" y="1632863"/>
          <a:ext cx="2061896" cy="1711790"/>
        </p:xfrm>
        <a:graphic>
          <a:graphicData uri="http://schemas.openxmlformats.org/drawingml/2006/table">
            <a:tbl>
              <a:tblPr firstRow="1" bandRow="1">
                <a:tableStyleId>{5C22544A-7EE6-4342-B048-85BDC9FD1C3A}</a:tableStyleId>
              </a:tblPr>
              <a:tblGrid>
                <a:gridCol w="562246">
                  <a:extLst>
                    <a:ext uri="{9D8B030D-6E8A-4147-A177-3AD203B41FA5}">
                      <a16:colId xmlns:a16="http://schemas.microsoft.com/office/drawing/2014/main" val="95620965"/>
                    </a:ext>
                  </a:extLst>
                </a:gridCol>
                <a:gridCol w="547904">
                  <a:extLst>
                    <a:ext uri="{9D8B030D-6E8A-4147-A177-3AD203B41FA5}">
                      <a16:colId xmlns:a16="http://schemas.microsoft.com/office/drawing/2014/main" val="4274499438"/>
                    </a:ext>
                  </a:extLst>
                </a:gridCol>
                <a:gridCol w="475873">
                  <a:extLst>
                    <a:ext uri="{9D8B030D-6E8A-4147-A177-3AD203B41FA5}">
                      <a16:colId xmlns:a16="http://schemas.microsoft.com/office/drawing/2014/main" val="2471612380"/>
                    </a:ext>
                  </a:extLst>
                </a:gridCol>
                <a:gridCol w="475873">
                  <a:extLst>
                    <a:ext uri="{9D8B030D-6E8A-4147-A177-3AD203B41FA5}">
                      <a16:colId xmlns:a16="http://schemas.microsoft.com/office/drawing/2014/main" val="2926582459"/>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011472810"/>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27186794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2448178837"/>
                  </a:ext>
                </a:extLst>
              </a:tr>
            </a:tbl>
          </a:graphicData>
        </a:graphic>
      </p:graphicFrame>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9430" y="4005505"/>
            <a:ext cx="2464360" cy="1392363"/>
          </a:xfrm>
          <a:prstGeom prst="rect">
            <a:avLst/>
          </a:prstGeom>
        </p:spPr>
      </p:pic>
      <p:sp>
        <p:nvSpPr>
          <p:cNvPr id="17" name="TextBox 16"/>
          <p:cNvSpPr txBox="1"/>
          <p:nvPr/>
        </p:nvSpPr>
        <p:spPr>
          <a:xfrm>
            <a:off x="656768" y="4266648"/>
            <a:ext cx="317716" cy="369332"/>
          </a:xfrm>
          <a:prstGeom prst="rect">
            <a:avLst/>
          </a:prstGeom>
          <a:noFill/>
        </p:spPr>
        <p:txBody>
          <a:bodyPr wrap="none" rtlCol="0">
            <a:spAutoFit/>
          </a:bodyPr>
          <a:lstStyle/>
          <a:p>
            <a:r>
              <a:rPr lang="en-GB" dirty="0"/>
              <a:t>A</a:t>
            </a:r>
          </a:p>
        </p:txBody>
      </p:sp>
      <p:sp>
        <p:nvSpPr>
          <p:cNvPr id="18" name="TextBox 17"/>
          <p:cNvSpPr txBox="1"/>
          <p:nvPr/>
        </p:nvSpPr>
        <p:spPr>
          <a:xfrm>
            <a:off x="656768" y="4880830"/>
            <a:ext cx="317716" cy="369332"/>
          </a:xfrm>
          <a:prstGeom prst="rect">
            <a:avLst/>
          </a:prstGeom>
          <a:noFill/>
        </p:spPr>
        <p:txBody>
          <a:bodyPr wrap="none" rtlCol="0">
            <a:spAutoFit/>
          </a:bodyPr>
          <a:lstStyle/>
          <a:p>
            <a:r>
              <a:rPr lang="en-GB" dirty="0"/>
              <a:t>B</a:t>
            </a:r>
          </a:p>
        </p:txBody>
      </p:sp>
      <p:sp>
        <p:nvSpPr>
          <p:cNvPr id="19" name="TextBox 18"/>
          <p:cNvSpPr txBox="1"/>
          <p:nvPr/>
        </p:nvSpPr>
        <p:spPr>
          <a:xfrm>
            <a:off x="3202300" y="4351388"/>
            <a:ext cx="317716" cy="369332"/>
          </a:xfrm>
          <a:prstGeom prst="rect">
            <a:avLst/>
          </a:prstGeom>
          <a:noFill/>
        </p:spPr>
        <p:txBody>
          <a:bodyPr wrap="none" rtlCol="0">
            <a:spAutoFit/>
          </a:bodyPr>
          <a:lstStyle/>
          <a:p>
            <a:r>
              <a:rPr lang="en-GB" dirty="0"/>
              <a:t>C</a:t>
            </a:r>
          </a:p>
        </p:txBody>
      </p:sp>
      <p:sp>
        <p:nvSpPr>
          <p:cNvPr id="20" name="TextBox 19"/>
          <p:cNvSpPr txBox="1"/>
          <p:nvPr/>
        </p:nvSpPr>
        <p:spPr>
          <a:xfrm>
            <a:off x="5984376" y="4574613"/>
            <a:ext cx="327334" cy="369332"/>
          </a:xfrm>
          <a:prstGeom prst="rect">
            <a:avLst/>
          </a:prstGeom>
          <a:noFill/>
        </p:spPr>
        <p:txBody>
          <a:bodyPr wrap="none" rtlCol="0">
            <a:spAutoFit/>
          </a:bodyPr>
          <a:lstStyle/>
          <a:p>
            <a:r>
              <a:rPr lang="en-GB" dirty="0"/>
              <a:t>D</a:t>
            </a:r>
          </a:p>
        </p:txBody>
      </p:sp>
      <p:graphicFrame>
        <p:nvGraphicFramePr>
          <p:cNvPr id="21" name="Table 20"/>
          <p:cNvGraphicFramePr>
            <a:graphicFrameLocks noGrp="1"/>
          </p:cNvGraphicFramePr>
          <p:nvPr>
            <p:extLst>
              <p:ext uri="{D42A27DB-BD31-4B8C-83A1-F6EECF244321}">
                <p14:modId xmlns:p14="http://schemas.microsoft.com/office/powerpoint/2010/main" val="761924049"/>
              </p:ext>
            </p:extLst>
          </p:nvPr>
        </p:nvGraphicFramePr>
        <p:xfrm>
          <a:off x="7061866" y="3903384"/>
          <a:ext cx="2061896" cy="1711790"/>
        </p:xfrm>
        <a:graphic>
          <a:graphicData uri="http://schemas.openxmlformats.org/drawingml/2006/table">
            <a:tbl>
              <a:tblPr firstRow="1" bandRow="1">
                <a:tableStyleId>{5C22544A-7EE6-4342-B048-85BDC9FD1C3A}</a:tableStyleId>
              </a:tblPr>
              <a:tblGrid>
                <a:gridCol w="562246">
                  <a:extLst>
                    <a:ext uri="{9D8B030D-6E8A-4147-A177-3AD203B41FA5}">
                      <a16:colId xmlns:a16="http://schemas.microsoft.com/office/drawing/2014/main" val="95620965"/>
                    </a:ext>
                  </a:extLst>
                </a:gridCol>
                <a:gridCol w="547904">
                  <a:extLst>
                    <a:ext uri="{9D8B030D-6E8A-4147-A177-3AD203B41FA5}">
                      <a16:colId xmlns:a16="http://schemas.microsoft.com/office/drawing/2014/main" val="4274499438"/>
                    </a:ext>
                  </a:extLst>
                </a:gridCol>
                <a:gridCol w="475873">
                  <a:extLst>
                    <a:ext uri="{9D8B030D-6E8A-4147-A177-3AD203B41FA5}">
                      <a16:colId xmlns:a16="http://schemas.microsoft.com/office/drawing/2014/main" val="2471612380"/>
                    </a:ext>
                  </a:extLst>
                </a:gridCol>
                <a:gridCol w="475873">
                  <a:extLst>
                    <a:ext uri="{9D8B030D-6E8A-4147-A177-3AD203B41FA5}">
                      <a16:colId xmlns:a16="http://schemas.microsoft.com/office/drawing/2014/main" val="2926582459"/>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2448178837"/>
                  </a:ext>
                </a:extLst>
              </a:tr>
            </a:tbl>
          </a:graphicData>
        </a:graphic>
      </p:graphicFrame>
    </p:spTree>
    <p:extLst>
      <p:ext uri="{BB962C8B-B14F-4D97-AF65-F5344CB8AC3E}">
        <p14:creationId xmlns:p14="http://schemas.microsoft.com/office/powerpoint/2010/main" val="272112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940" y="1769278"/>
            <a:ext cx="2464360" cy="1384149"/>
          </a:xfrm>
          <a:prstGeom prst="rect">
            <a:avLst/>
          </a:prstGeom>
          <a:ln>
            <a:noFill/>
          </a:ln>
        </p:spPr>
      </p:pic>
      <p:sp>
        <p:nvSpPr>
          <p:cNvPr id="10" name="TextBox 9"/>
          <p:cNvSpPr txBox="1"/>
          <p:nvPr/>
        </p:nvSpPr>
        <p:spPr>
          <a:xfrm>
            <a:off x="505638" y="204125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05638" y="2655439"/>
            <a:ext cx="317716" cy="369332"/>
          </a:xfrm>
          <a:prstGeom prst="rect">
            <a:avLst/>
          </a:prstGeom>
          <a:noFill/>
        </p:spPr>
        <p:txBody>
          <a:bodyPr wrap="none" rtlCol="0">
            <a:spAutoFit/>
          </a:bodyPr>
          <a:lstStyle/>
          <a:p>
            <a:r>
              <a:rPr lang="en-GB" dirty="0"/>
              <a:t>B</a:t>
            </a:r>
          </a:p>
        </p:txBody>
      </p:sp>
      <p:sp>
        <p:nvSpPr>
          <p:cNvPr id="12" name="TextBox 11"/>
          <p:cNvSpPr txBox="1"/>
          <p:nvPr/>
        </p:nvSpPr>
        <p:spPr>
          <a:xfrm>
            <a:off x="488467" y="3888694"/>
            <a:ext cx="317716" cy="369332"/>
          </a:xfrm>
          <a:prstGeom prst="rect">
            <a:avLst/>
          </a:prstGeom>
          <a:noFill/>
        </p:spPr>
        <p:txBody>
          <a:bodyPr wrap="none" rtlCol="0">
            <a:spAutoFit/>
          </a:bodyPr>
          <a:lstStyle/>
          <a:p>
            <a:r>
              <a:rPr lang="en-GB" dirty="0"/>
              <a:t>C</a:t>
            </a:r>
          </a:p>
        </p:txBody>
      </p:sp>
      <p:graphicFrame>
        <p:nvGraphicFramePr>
          <p:cNvPr id="14" name="Table 13"/>
          <p:cNvGraphicFramePr>
            <a:graphicFrameLocks noGrp="1"/>
          </p:cNvGraphicFramePr>
          <p:nvPr>
            <p:extLst>
              <p:ext uri="{D42A27DB-BD31-4B8C-83A1-F6EECF244321}">
                <p14:modId xmlns:p14="http://schemas.microsoft.com/office/powerpoint/2010/main" val="3381963967"/>
              </p:ext>
            </p:extLst>
          </p:nvPr>
        </p:nvGraphicFramePr>
        <p:xfrm>
          <a:off x="6966504" y="1716782"/>
          <a:ext cx="2485557" cy="3081222"/>
        </p:xfrm>
        <a:graphic>
          <a:graphicData uri="http://schemas.openxmlformats.org/drawingml/2006/table">
            <a:tbl>
              <a:tblPr firstRow="1" bandRow="1">
                <a:tableStyleId>{5C22544A-7EE6-4342-B048-85BDC9FD1C3A}</a:tableStyleId>
              </a:tblPr>
              <a:tblGrid>
                <a:gridCol w="463723">
                  <a:extLst>
                    <a:ext uri="{9D8B030D-6E8A-4147-A177-3AD203B41FA5}">
                      <a16:colId xmlns:a16="http://schemas.microsoft.com/office/drawing/2014/main" val="95620965"/>
                    </a:ext>
                  </a:extLst>
                </a:gridCol>
                <a:gridCol w="451894">
                  <a:extLst>
                    <a:ext uri="{9D8B030D-6E8A-4147-A177-3AD203B41FA5}">
                      <a16:colId xmlns:a16="http://schemas.microsoft.com/office/drawing/2014/main" val="4274499438"/>
                    </a:ext>
                  </a:extLst>
                </a:gridCol>
                <a:gridCol w="392485">
                  <a:extLst>
                    <a:ext uri="{9D8B030D-6E8A-4147-A177-3AD203B41FA5}">
                      <a16:colId xmlns:a16="http://schemas.microsoft.com/office/drawing/2014/main" val="2471612380"/>
                    </a:ext>
                  </a:extLst>
                </a:gridCol>
                <a:gridCol w="392485">
                  <a:extLst>
                    <a:ext uri="{9D8B030D-6E8A-4147-A177-3AD203B41FA5}">
                      <a16:colId xmlns:a16="http://schemas.microsoft.com/office/drawing/2014/main" val="2926582459"/>
                    </a:ext>
                  </a:extLst>
                </a:gridCol>
                <a:gridCol w="392485">
                  <a:extLst>
                    <a:ext uri="{9D8B030D-6E8A-4147-A177-3AD203B41FA5}">
                      <a16:colId xmlns:a16="http://schemas.microsoft.com/office/drawing/2014/main" val="3741174668"/>
                    </a:ext>
                  </a:extLst>
                </a:gridCol>
                <a:gridCol w="392485">
                  <a:extLst>
                    <a:ext uri="{9D8B030D-6E8A-4147-A177-3AD203B41FA5}">
                      <a16:colId xmlns:a16="http://schemas.microsoft.com/office/drawing/2014/main" val="783461155"/>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448178837"/>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416033505"/>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911038159"/>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515936165"/>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3041704"/>
                  </a:ext>
                </a:extLst>
              </a:tr>
            </a:tbl>
          </a:graphicData>
        </a:graphic>
      </p:graphicFrame>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5222" y="2509308"/>
            <a:ext cx="2464360" cy="1384149"/>
          </a:xfrm>
          <a:prstGeom prst="rect">
            <a:avLst/>
          </a:prstGeom>
        </p:spPr>
      </p:pic>
      <p:sp>
        <p:nvSpPr>
          <p:cNvPr id="22" name="TextBox 21"/>
          <p:cNvSpPr txBox="1"/>
          <p:nvPr/>
        </p:nvSpPr>
        <p:spPr>
          <a:xfrm>
            <a:off x="6379582" y="3072727"/>
            <a:ext cx="290464" cy="369332"/>
          </a:xfrm>
          <a:prstGeom prst="rect">
            <a:avLst/>
          </a:prstGeom>
          <a:noFill/>
        </p:spPr>
        <p:txBody>
          <a:bodyPr wrap="none" rtlCol="0">
            <a:spAutoFit/>
          </a:bodyPr>
          <a:lstStyle/>
          <a:p>
            <a:r>
              <a:rPr lang="en-GB" dirty="0"/>
              <a:t>F</a:t>
            </a: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496" y="3304609"/>
            <a:ext cx="2464360" cy="1392363"/>
          </a:xfrm>
          <a:prstGeom prst="rect">
            <a:avLst/>
          </a:prstGeom>
        </p:spPr>
      </p:pic>
      <p:sp>
        <p:nvSpPr>
          <p:cNvPr id="24" name="TextBox 23"/>
          <p:cNvSpPr txBox="1"/>
          <p:nvPr/>
        </p:nvSpPr>
        <p:spPr>
          <a:xfrm>
            <a:off x="3010584" y="2070733"/>
            <a:ext cx="327334" cy="369332"/>
          </a:xfrm>
          <a:prstGeom prst="rect">
            <a:avLst/>
          </a:prstGeom>
          <a:noFill/>
        </p:spPr>
        <p:txBody>
          <a:bodyPr wrap="none" rtlCol="0">
            <a:spAutoFit/>
          </a:bodyPr>
          <a:lstStyle/>
          <a:p>
            <a:r>
              <a:rPr lang="en-GB" dirty="0"/>
              <a:t>D</a:t>
            </a:r>
          </a:p>
        </p:txBody>
      </p:sp>
      <p:sp>
        <p:nvSpPr>
          <p:cNvPr id="25" name="TextBox 24"/>
          <p:cNvSpPr txBox="1"/>
          <p:nvPr/>
        </p:nvSpPr>
        <p:spPr>
          <a:xfrm>
            <a:off x="2996614" y="3613692"/>
            <a:ext cx="296876" cy="369332"/>
          </a:xfrm>
          <a:prstGeom prst="rect">
            <a:avLst/>
          </a:prstGeom>
          <a:noFill/>
        </p:spPr>
        <p:txBody>
          <a:bodyPr wrap="none" rtlCol="0">
            <a:spAutoFit/>
          </a:bodyPr>
          <a:lstStyle/>
          <a:p>
            <a:r>
              <a:rPr lang="en-GB" dirty="0"/>
              <a:t>E</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408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8022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TotalTime>
  <Words>2205</Words>
  <Application>Microsoft Office PowerPoint</Application>
  <PresentationFormat>A4 Paper (210x297 mm)</PresentationFormat>
  <Paragraphs>1033</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 Gothic</vt:lpstr>
      <vt:lpstr>Wingdings</vt:lpstr>
      <vt:lpstr>Office Theme</vt:lpstr>
      <vt:lpstr>PowerPoint Presentation</vt:lpstr>
      <vt:lpstr>Simple logic diagrams using the operations AND, OR and NOT</vt:lpstr>
      <vt:lpstr>Combining Boolean operators using AND, OR and NOT to two levels</vt:lpstr>
      <vt:lpstr>Combining Boolean operators using AND, OR and NOT to two levels</vt:lpstr>
      <vt:lpstr>Combining Boolean operators using AND, OR and NOT to two levels</vt:lpstr>
      <vt:lpstr>Combining Boolean operators using AND, OR and NOT to two levels</vt:lpstr>
      <vt:lpstr>Combining Boolean operators using AND, OR and NOT to two levels</vt:lpstr>
      <vt:lpstr>Applying logical operators in truth tables to solve problems</vt:lpstr>
      <vt:lpstr>Applying logical operators in truth tables to solve problems</vt:lpstr>
      <vt:lpstr>Applying logical operators in truth tables to solve problems</vt:lpstr>
      <vt:lpstr>Applying logical operators in truth tables to solve problems</vt:lpstr>
      <vt:lpstr>Applying logical operators in truth tables to solve problems</vt:lpstr>
      <vt:lpstr>Applying logical operators in truth tables to solve problems</vt:lpstr>
      <vt:lpstr>Applying logical operators in truth tables to solve problems</vt:lpstr>
      <vt:lpstr>Create, complete or edit logic diagrams and truth tables for given scenarios</vt:lpstr>
      <vt:lpstr>Create, complete or edit logic diagrams and truth tables for given scenarios</vt:lpstr>
      <vt:lpstr>Create, complete or edit logic diagrams and truth tables for given scenarios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Sargent</dc:creator>
  <cp:lastModifiedBy>William Dargan</cp:lastModifiedBy>
  <cp:revision>105</cp:revision>
  <dcterms:created xsi:type="dcterms:W3CDTF">2014-10-30T19:23:19Z</dcterms:created>
  <dcterms:modified xsi:type="dcterms:W3CDTF">2020-10-28T13:38:58Z</dcterms:modified>
</cp:coreProperties>
</file>