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72" r:id="rId3"/>
    <p:sldId id="260" r:id="rId4"/>
    <p:sldId id="259" r:id="rId5"/>
    <p:sldId id="263" r:id="rId6"/>
    <p:sldId id="262" r:id="rId7"/>
    <p:sldId id="270" r:id="rId8"/>
    <p:sldId id="271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Hillyard" initials="DH" lastIdx="2" clrIdx="0">
    <p:extLst>
      <p:ext uri="{19B8F6BF-5375-455C-9EA6-DF929625EA0E}">
        <p15:presenceInfo xmlns:p15="http://schemas.microsoft.com/office/powerpoint/2012/main" userId="S-1-5-21-1520834447-1259991464-1277087124-1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99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86219" autoAdjust="0"/>
  </p:normalViewPr>
  <p:slideViewPr>
    <p:cSldViewPr snapToGrid="0">
      <p:cViewPr varScale="1">
        <p:scale>
          <a:sx n="103" d="100"/>
          <a:sy n="103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FF697-0F4B-46B3-BE7F-A7C9D52D70C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BCE2E4A-C91E-4AC8-B2C3-528302093A42}">
      <dgm:prSet phldrT="[Text]" custT="1"/>
      <dgm:spPr/>
      <dgm:t>
        <a:bodyPr/>
        <a:lstStyle/>
        <a:p>
          <a:r>
            <a:rPr lang="en-GB" sz="1800" dirty="0"/>
            <a:t>?</a:t>
          </a:r>
        </a:p>
      </dgm:t>
    </dgm:pt>
    <dgm:pt modelId="{3855862D-D09F-4E7A-81E8-1433A94A819B}" type="parTrans" cxnId="{E2B054E4-B3A6-4A52-9B47-84A99C30E224}">
      <dgm:prSet/>
      <dgm:spPr/>
      <dgm:t>
        <a:bodyPr/>
        <a:lstStyle/>
        <a:p>
          <a:endParaRPr lang="en-GB"/>
        </a:p>
      </dgm:t>
    </dgm:pt>
    <dgm:pt modelId="{E02D2F9F-79D5-4C68-BB6B-0F8454E382FC}" type="sibTrans" cxnId="{E2B054E4-B3A6-4A52-9B47-84A99C30E224}">
      <dgm:prSet/>
      <dgm:spPr/>
      <dgm:t>
        <a:bodyPr/>
        <a:lstStyle/>
        <a:p>
          <a:endParaRPr lang="en-GB"/>
        </a:p>
      </dgm:t>
    </dgm:pt>
    <dgm:pt modelId="{260697C0-260E-4E58-9765-F3824B3CF5A2}">
      <dgm:prSet phldrT="[Text]" custT="1"/>
      <dgm:spPr/>
      <dgm:t>
        <a:bodyPr/>
        <a:lstStyle/>
        <a:p>
          <a:r>
            <a:rPr lang="en-GB" sz="1800" dirty="0"/>
            <a:t>?</a:t>
          </a:r>
        </a:p>
      </dgm:t>
    </dgm:pt>
    <dgm:pt modelId="{9767FD95-9503-4FF0-87FE-194ACC21D2DC}" type="parTrans" cxnId="{0C3CBDA2-EC48-4C20-9EBE-85ED16CDA979}">
      <dgm:prSet/>
      <dgm:spPr/>
      <dgm:t>
        <a:bodyPr/>
        <a:lstStyle/>
        <a:p>
          <a:endParaRPr lang="en-GB"/>
        </a:p>
      </dgm:t>
    </dgm:pt>
    <dgm:pt modelId="{6769390F-F792-4296-9B85-8BB355E59E3D}" type="sibTrans" cxnId="{0C3CBDA2-EC48-4C20-9EBE-85ED16CDA979}">
      <dgm:prSet/>
      <dgm:spPr/>
      <dgm:t>
        <a:bodyPr/>
        <a:lstStyle/>
        <a:p>
          <a:endParaRPr lang="en-GB"/>
        </a:p>
      </dgm:t>
    </dgm:pt>
    <dgm:pt modelId="{BEF6C171-AE50-4523-99DA-5A8BFB668CEA}">
      <dgm:prSet phldrT="[Text]" custT="1"/>
      <dgm:spPr/>
      <dgm:t>
        <a:bodyPr/>
        <a:lstStyle/>
        <a:p>
          <a:r>
            <a:rPr lang="en-GB" sz="1800" dirty="0"/>
            <a:t>?</a:t>
          </a:r>
        </a:p>
      </dgm:t>
    </dgm:pt>
    <dgm:pt modelId="{5050C0B8-D837-4E69-889B-5E7BA176B368}" type="parTrans" cxnId="{D1979810-3977-4C65-9909-EF11A9D5F802}">
      <dgm:prSet/>
      <dgm:spPr/>
      <dgm:t>
        <a:bodyPr/>
        <a:lstStyle/>
        <a:p>
          <a:endParaRPr lang="en-GB"/>
        </a:p>
      </dgm:t>
    </dgm:pt>
    <dgm:pt modelId="{65863B67-2DA5-4417-8E10-97C7A1FA3450}" type="sibTrans" cxnId="{D1979810-3977-4C65-9909-EF11A9D5F802}">
      <dgm:prSet/>
      <dgm:spPr/>
      <dgm:t>
        <a:bodyPr/>
        <a:lstStyle/>
        <a:p>
          <a:endParaRPr lang="en-GB"/>
        </a:p>
      </dgm:t>
    </dgm:pt>
    <dgm:pt modelId="{6C7B791C-6C2B-413B-AF10-3A067B7CBF18}" type="pres">
      <dgm:prSet presAssocID="{77AFF697-0F4B-46B3-BE7F-A7C9D52D70C8}" presName="cycle" presStyleCnt="0">
        <dgm:presLayoutVars>
          <dgm:dir/>
          <dgm:resizeHandles val="exact"/>
        </dgm:presLayoutVars>
      </dgm:prSet>
      <dgm:spPr/>
    </dgm:pt>
    <dgm:pt modelId="{56161A64-5837-4598-96B7-82A2C59F1A05}" type="pres">
      <dgm:prSet presAssocID="{7BCE2E4A-C91E-4AC8-B2C3-528302093A42}" presName="dummy" presStyleCnt="0"/>
      <dgm:spPr/>
    </dgm:pt>
    <dgm:pt modelId="{FB5A7AD2-B951-44A2-A4ED-79DF7A4C3B5B}" type="pres">
      <dgm:prSet presAssocID="{7BCE2E4A-C91E-4AC8-B2C3-528302093A42}" presName="node" presStyleLbl="revTx" presStyleIdx="0" presStyleCnt="3">
        <dgm:presLayoutVars>
          <dgm:bulletEnabled val="1"/>
        </dgm:presLayoutVars>
      </dgm:prSet>
      <dgm:spPr/>
    </dgm:pt>
    <dgm:pt modelId="{18BC3273-6CF5-4D1B-B913-33CB2DA994D3}" type="pres">
      <dgm:prSet presAssocID="{E02D2F9F-79D5-4C68-BB6B-0F8454E382FC}" presName="sibTrans" presStyleLbl="node1" presStyleIdx="0" presStyleCnt="3"/>
      <dgm:spPr/>
    </dgm:pt>
    <dgm:pt modelId="{5096FBF0-B2C8-463E-9997-61D25B3BD203}" type="pres">
      <dgm:prSet presAssocID="{260697C0-260E-4E58-9765-F3824B3CF5A2}" presName="dummy" presStyleCnt="0"/>
      <dgm:spPr/>
    </dgm:pt>
    <dgm:pt modelId="{6F7A887B-5980-431A-99F6-F45053DD032F}" type="pres">
      <dgm:prSet presAssocID="{260697C0-260E-4E58-9765-F3824B3CF5A2}" presName="node" presStyleLbl="revTx" presStyleIdx="1" presStyleCnt="3">
        <dgm:presLayoutVars>
          <dgm:bulletEnabled val="1"/>
        </dgm:presLayoutVars>
      </dgm:prSet>
      <dgm:spPr/>
    </dgm:pt>
    <dgm:pt modelId="{0B0FEDDB-1AB3-43EF-B113-BEBE88190E8A}" type="pres">
      <dgm:prSet presAssocID="{6769390F-F792-4296-9B85-8BB355E59E3D}" presName="sibTrans" presStyleLbl="node1" presStyleIdx="1" presStyleCnt="3"/>
      <dgm:spPr/>
    </dgm:pt>
    <dgm:pt modelId="{50D28899-2B15-449A-B708-7AAF946D8622}" type="pres">
      <dgm:prSet presAssocID="{BEF6C171-AE50-4523-99DA-5A8BFB668CEA}" presName="dummy" presStyleCnt="0"/>
      <dgm:spPr/>
    </dgm:pt>
    <dgm:pt modelId="{EC597E72-500E-4A73-9E8E-96E88CFBC9DE}" type="pres">
      <dgm:prSet presAssocID="{BEF6C171-AE50-4523-99DA-5A8BFB668CEA}" presName="node" presStyleLbl="revTx" presStyleIdx="2" presStyleCnt="3">
        <dgm:presLayoutVars>
          <dgm:bulletEnabled val="1"/>
        </dgm:presLayoutVars>
      </dgm:prSet>
      <dgm:spPr/>
    </dgm:pt>
    <dgm:pt modelId="{94E1E5FE-046D-4A5E-89C3-C3D49A0EB3C6}" type="pres">
      <dgm:prSet presAssocID="{65863B67-2DA5-4417-8E10-97C7A1FA3450}" presName="sibTrans" presStyleLbl="node1" presStyleIdx="2" presStyleCnt="3"/>
      <dgm:spPr/>
    </dgm:pt>
  </dgm:ptLst>
  <dgm:cxnLst>
    <dgm:cxn modelId="{D1979810-3977-4C65-9909-EF11A9D5F802}" srcId="{77AFF697-0F4B-46B3-BE7F-A7C9D52D70C8}" destId="{BEF6C171-AE50-4523-99DA-5A8BFB668CEA}" srcOrd="2" destOrd="0" parTransId="{5050C0B8-D837-4E69-889B-5E7BA176B368}" sibTransId="{65863B67-2DA5-4417-8E10-97C7A1FA3450}"/>
    <dgm:cxn modelId="{C7F3471B-F671-4B2E-B366-7DF99F450935}" type="presOf" srcId="{260697C0-260E-4E58-9765-F3824B3CF5A2}" destId="{6F7A887B-5980-431A-99F6-F45053DD032F}" srcOrd="0" destOrd="0" presId="urn:microsoft.com/office/officeart/2005/8/layout/cycle1"/>
    <dgm:cxn modelId="{7313A35F-7D68-45C6-9CE3-A932DEACCCB7}" type="presOf" srcId="{6769390F-F792-4296-9B85-8BB355E59E3D}" destId="{0B0FEDDB-1AB3-43EF-B113-BEBE88190E8A}" srcOrd="0" destOrd="0" presId="urn:microsoft.com/office/officeart/2005/8/layout/cycle1"/>
    <dgm:cxn modelId="{46E5947E-F248-45DE-A3C2-5E81551A6094}" type="presOf" srcId="{65863B67-2DA5-4417-8E10-97C7A1FA3450}" destId="{94E1E5FE-046D-4A5E-89C3-C3D49A0EB3C6}" srcOrd="0" destOrd="0" presId="urn:microsoft.com/office/officeart/2005/8/layout/cycle1"/>
    <dgm:cxn modelId="{49213288-3EBE-4090-938C-61EA6BA0F121}" type="presOf" srcId="{77AFF697-0F4B-46B3-BE7F-A7C9D52D70C8}" destId="{6C7B791C-6C2B-413B-AF10-3A067B7CBF18}" srcOrd="0" destOrd="0" presId="urn:microsoft.com/office/officeart/2005/8/layout/cycle1"/>
    <dgm:cxn modelId="{0C3CBDA2-EC48-4C20-9EBE-85ED16CDA979}" srcId="{77AFF697-0F4B-46B3-BE7F-A7C9D52D70C8}" destId="{260697C0-260E-4E58-9765-F3824B3CF5A2}" srcOrd="1" destOrd="0" parTransId="{9767FD95-9503-4FF0-87FE-194ACC21D2DC}" sibTransId="{6769390F-F792-4296-9B85-8BB355E59E3D}"/>
    <dgm:cxn modelId="{987A4BBF-C803-4267-AEDE-302CCA841132}" type="presOf" srcId="{7BCE2E4A-C91E-4AC8-B2C3-528302093A42}" destId="{FB5A7AD2-B951-44A2-A4ED-79DF7A4C3B5B}" srcOrd="0" destOrd="0" presId="urn:microsoft.com/office/officeart/2005/8/layout/cycle1"/>
    <dgm:cxn modelId="{E2B054E4-B3A6-4A52-9B47-84A99C30E224}" srcId="{77AFF697-0F4B-46B3-BE7F-A7C9D52D70C8}" destId="{7BCE2E4A-C91E-4AC8-B2C3-528302093A42}" srcOrd="0" destOrd="0" parTransId="{3855862D-D09F-4E7A-81E8-1433A94A819B}" sibTransId="{E02D2F9F-79D5-4C68-BB6B-0F8454E382FC}"/>
    <dgm:cxn modelId="{0C3DE0FE-0CC4-49AD-B539-2EF2C51CB97E}" type="presOf" srcId="{BEF6C171-AE50-4523-99DA-5A8BFB668CEA}" destId="{EC597E72-500E-4A73-9E8E-96E88CFBC9DE}" srcOrd="0" destOrd="0" presId="urn:microsoft.com/office/officeart/2005/8/layout/cycle1"/>
    <dgm:cxn modelId="{F0250AFF-9FF1-42C1-B265-6E7F87790D2F}" type="presOf" srcId="{E02D2F9F-79D5-4C68-BB6B-0F8454E382FC}" destId="{18BC3273-6CF5-4D1B-B913-33CB2DA994D3}" srcOrd="0" destOrd="0" presId="urn:microsoft.com/office/officeart/2005/8/layout/cycle1"/>
    <dgm:cxn modelId="{554A510F-3D29-4286-A3D0-05C9B5A50DEB}" type="presParOf" srcId="{6C7B791C-6C2B-413B-AF10-3A067B7CBF18}" destId="{56161A64-5837-4598-96B7-82A2C59F1A05}" srcOrd="0" destOrd="0" presId="urn:microsoft.com/office/officeart/2005/8/layout/cycle1"/>
    <dgm:cxn modelId="{4C8BBF78-A0F4-48C1-9048-3BBA32FE050C}" type="presParOf" srcId="{6C7B791C-6C2B-413B-AF10-3A067B7CBF18}" destId="{FB5A7AD2-B951-44A2-A4ED-79DF7A4C3B5B}" srcOrd="1" destOrd="0" presId="urn:microsoft.com/office/officeart/2005/8/layout/cycle1"/>
    <dgm:cxn modelId="{DCB78B2B-F3E2-4DB4-B1C0-8BD54970BE94}" type="presParOf" srcId="{6C7B791C-6C2B-413B-AF10-3A067B7CBF18}" destId="{18BC3273-6CF5-4D1B-B913-33CB2DA994D3}" srcOrd="2" destOrd="0" presId="urn:microsoft.com/office/officeart/2005/8/layout/cycle1"/>
    <dgm:cxn modelId="{CE79E060-A6C0-4A45-915D-D8C6E34E074C}" type="presParOf" srcId="{6C7B791C-6C2B-413B-AF10-3A067B7CBF18}" destId="{5096FBF0-B2C8-463E-9997-61D25B3BD203}" srcOrd="3" destOrd="0" presId="urn:microsoft.com/office/officeart/2005/8/layout/cycle1"/>
    <dgm:cxn modelId="{A8D245A7-4DF8-468B-9D73-DC593C38A338}" type="presParOf" srcId="{6C7B791C-6C2B-413B-AF10-3A067B7CBF18}" destId="{6F7A887B-5980-431A-99F6-F45053DD032F}" srcOrd="4" destOrd="0" presId="urn:microsoft.com/office/officeart/2005/8/layout/cycle1"/>
    <dgm:cxn modelId="{8B29A77C-A377-4EAC-B469-3B92CC541165}" type="presParOf" srcId="{6C7B791C-6C2B-413B-AF10-3A067B7CBF18}" destId="{0B0FEDDB-1AB3-43EF-B113-BEBE88190E8A}" srcOrd="5" destOrd="0" presId="urn:microsoft.com/office/officeart/2005/8/layout/cycle1"/>
    <dgm:cxn modelId="{62C27B3B-D5CF-48DD-8482-6D2A77F753D8}" type="presParOf" srcId="{6C7B791C-6C2B-413B-AF10-3A067B7CBF18}" destId="{50D28899-2B15-449A-B708-7AAF946D8622}" srcOrd="6" destOrd="0" presId="urn:microsoft.com/office/officeart/2005/8/layout/cycle1"/>
    <dgm:cxn modelId="{013F73E9-D3B5-4CB0-8759-A82CC32BB68B}" type="presParOf" srcId="{6C7B791C-6C2B-413B-AF10-3A067B7CBF18}" destId="{EC597E72-500E-4A73-9E8E-96E88CFBC9DE}" srcOrd="7" destOrd="0" presId="urn:microsoft.com/office/officeart/2005/8/layout/cycle1"/>
    <dgm:cxn modelId="{73F2F6AB-F706-4C5B-A953-DE6A5A4A58AD}" type="presParOf" srcId="{6C7B791C-6C2B-413B-AF10-3A067B7CBF18}" destId="{94E1E5FE-046D-4A5E-89C3-C3D49A0EB3C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A7AD2-B951-44A2-A4ED-79DF7A4C3B5B}">
      <dsp:nvSpPr>
        <dsp:cNvPr id="0" name=""/>
        <dsp:cNvSpPr/>
      </dsp:nvSpPr>
      <dsp:spPr>
        <a:xfrm>
          <a:off x="2067406" y="173508"/>
          <a:ext cx="887821" cy="887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?</a:t>
          </a:r>
        </a:p>
      </dsp:txBody>
      <dsp:txXfrm>
        <a:off x="2067406" y="173508"/>
        <a:ext cx="887821" cy="887821"/>
      </dsp:txXfrm>
    </dsp:sp>
    <dsp:sp modelId="{18BC3273-6CF5-4D1B-B913-33CB2DA994D3}">
      <dsp:nvSpPr>
        <dsp:cNvPr id="0" name=""/>
        <dsp:cNvSpPr/>
      </dsp:nvSpPr>
      <dsp:spPr>
        <a:xfrm>
          <a:off x="716320" y="-847"/>
          <a:ext cx="2097958" cy="2097958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A887B-5980-431A-99F6-F45053DD032F}">
      <dsp:nvSpPr>
        <dsp:cNvPr id="0" name=""/>
        <dsp:cNvSpPr/>
      </dsp:nvSpPr>
      <dsp:spPr>
        <a:xfrm>
          <a:off x="1321388" y="1465648"/>
          <a:ext cx="887821" cy="887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?</a:t>
          </a:r>
        </a:p>
      </dsp:txBody>
      <dsp:txXfrm>
        <a:off x="1321388" y="1465648"/>
        <a:ext cx="887821" cy="887821"/>
      </dsp:txXfrm>
    </dsp:sp>
    <dsp:sp modelId="{0B0FEDDB-1AB3-43EF-B113-BEBE88190E8A}">
      <dsp:nvSpPr>
        <dsp:cNvPr id="0" name=""/>
        <dsp:cNvSpPr/>
      </dsp:nvSpPr>
      <dsp:spPr>
        <a:xfrm>
          <a:off x="716320" y="-847"/>
          <a:ext cx="2097958" cy="2097958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1"/>
            <a:gd name="adj5" fmla="val 962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97E72-500E-4A73-9E8E-96E88CFBC9DE}">
      <dsp:nvSpPr>
        <dsp:cNvPr id="0" name=""/>
        <dsp:cNvSpPr/>
      </dsp:nvSpPr>
      <dsp:spPr>
        <a:xfrm>
          <a:off x="575370" y="173508"/>
          <a:ext cx="887821" cy="887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?</a:t>
          </a:r>
        </a:p>
      </dsp:txBody>
      <dsp:txXfrm>
        <a:off x="575370" y="173508"/>
        <a:ext cx="887821" cy="887821"/>
      </dsp:txXfrm>
    </dsp:sp>
    <dsp:sp modelId="{94E1E5FE-046D-4A5E-89C3-C3D49A0EB3C6}">
      <dsp:nvSpPr>
        <dsp:cNvPr id="0" name=""/>
        <dsp:cNvSpPr/>
      </dsp:nvSpPr>
      <dsp:spPr>
        <a:xfrm>
          <a:off x="716320" y="-847"/>
          <a:ext cx="2097958" cy="2097958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D6DC-BEB4-4DF1-8B14-54F62FBE8DAC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A4FB-BBAB-458E-ACCC-D57659C1B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Activity…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Complete the blank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2. Complete the blank boxes.  The program counter has already been done for you as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40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3. Label the various components of the Von Neumann architecture, some have been done for you.</a:t>
            </a:r>
            <a:endParaRPr lang="en-GB" baseline="0" dirty="0"/>
          </a:p>
          <a:p>
            <a:r>
              <a:rPr lang="en-GB" baseline="0" dirty="0"/>
              <a:t>4. </a:t>
            </a:r>
            <a:r>
              <a:rPr lang="en-GB" dirty="0"/>
              <a:t>Provide an explanation of the Von Neumann architecture, make sure to include:</a:t>
            </a:r>
          </a:p>
          <a:p>
            <a:r>
              <a:rPr lang="en-GB" dirty="0"/>
              <a:t>   - What it consists of.</a:t>
            </a:r>
          </a:p>
          <a:p>
            <a:r>
              <a:rPr lang="en-GB" dirty="0"/>
              <a:t>   - How data and instructions are 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29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5. Label three</a:t>
            </a:r>
            <a:r>
              <a:rPr lang="en-GB" baseline="0" dirty="0"/>
              <a:t> factors affecting the speed of a CPU in the solid outline boxes.</a:t>
            </a:r>
          </a:p>
          <a:p>
            <a:r>
              <a:rPr lang="en-GB" baseline="0" dirty="0"/>
              <a:t>6. Write a description of the factor in the dotted outline box.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7. Explain what an embedded system is. </a:t>
            </a:r>
          </a:p>
          <a:p>
            <a:r>
              <a:rPr lang="en-GB" dirty="0"/>
              <a:t>8. Illustrate</a:t>
            </a:r>
            <a:r>
              <a:rPr lang="en-GB" baseline="0" dirty="0"/>
              <a:t> with pictures some examples of embedded systems.</a:t>
            </a:r>
          </a:p>
          <a:p>
            <a:r>
              <a:rPr lang="en-GB" baseline="0" dirty="0"/>
              <a:t>9. Explain how these devices input, process and output data, making them examples of computers.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55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820737"/>
          </a:xfrm>
        </p:spPr>
        <p:txBody>
          <a:bodyPr anchor="t" anchorCtr="0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2431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906000" cy="577850"/>
          </a:xfrm>
          <a:prstGeom prst="rect">
            <a:avLst/>
          </a:prstGeom>
          <a:solidFill>
            <a:srgbClr val="7CCFDB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44500" marR="0" lvl="0" indent="0" defTabSz="4445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1" i="0" u="none" strike="noStrike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78" y="1449388"/>
            <a:ext cx="9238890" cy="50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77850"/>
            <a:ext cx="990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3389"/>
            <a:ext cx="866748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950" b="1" dirty="0">
                <a:solidFill>
                  <a:schemeClr val="bg1"/>
                </a:solidFill>
              </a:rPr>
              <a:t>GCSE J277 Unit 1.1 | Systems architecture</a:t>
            </a:r>
            <a:endParaRPr lang="en-GB" sz="195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50AAE5-F444-4044-A7A2-1FBD38BF12F7}"/>
              </a:ext>
            </a:extLst>
          </p:cNvPr>
          <p:cNvGrpSpPr/>
          <p:nvPr userDrawn="1"/>
        </p:nvGrpSpPr>
        <p:grpSpPr>
          <a:xfrm>
            <a:off x="8439136" y="79375"/>
            <a:ext cx="1466864" cy="419100"/>
            <a:chOff x="7685682" y="69056"/>
            <a:chExt cx="1466864" cy="4191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C77037-DA55-4B85-9DAE-DE1BD70FEC4C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82" y="69056"/>
              <a:ext cx="419100" cy="419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AF19E7-E38A-4185-9F0E-348D7D39D76F}"/>
                </a:ext>
              </a:extLst>
            </p:cNvPr>
            <p:cNvSpPr/>
            <p:nvPr/>
          </p:nvSpPr>
          <p:spPr>
            <a:xfrm>
              <a:off x="8034932" y="146518"/>
              <a:ext cx="1117614" cy="2641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err="1">
                  <a:solidFill>
                    <a:srgbClr val="548235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Craig’n’Dave</a:t>
              </a:r>
              <a:endParaRPr lang="en-GB" sz="110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iOXwirraUCvYFmgaS_gQ4eKe1GJqIJ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control" Target="../activeX/activeX12.xml"/><Relationship Id="rId18" Type="http://schemas.openxmlformats.org/officeDocument/2006/relationships/notesSlide" Target="../notesSlides/notesSlide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10" Type="http://schemas.openxmlformats.org/officeDocument/2006/relationships/control" Target="../activeX/activeX9.xml"/><Relationship Id="rId19" Type="http://schemas.openxmlformats.org/officeDocument/2006/relationships/image" Target="../media/image3.wmf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6D70E1-03BB-49BA-9086-357E48FBB408}"/>
              </a:ext>
            </a:extLst>
          </p:cNvPr>
          <p:cNvSpPr txBox="1"/>
          <p:nvPr/>
        </p:nvSpPr>
        <p:spPr>
          <a:xfrm>
            <a:off x="540913" y="84534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B818A-BAC7-4F27-A881-73855BD6C9DA}"/>
              </a:ext>
            </a:extLst>
          </p:cNvPr>
          <p:cNvSpPr/>
          <p:nvPr/>
        </p:nvSpPr>
        <p:spPr>
          <a:xfrm>
            <a:off x="1442434" y="819589"/>
            <a:ext cx="5410207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Will Dargan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4D3F0C-D335-41FE-8B95-E1639123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84636"/>
              </p:ext>
            </p:extLst>
          </p:nvPr>
        </p:nvGraphicFramePr>
        <p:xfrm>
          <a:off x="158750" y="1310734"/>
          <a:ext cx="9571176" cy="275882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571176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Specification &amp; learning objectives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the end of this topic you will have studied: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195537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purpose of the CPU: The fetch-execute cycle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916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CPU components and their function: ALU, CU, Cache, Registers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71616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Von Neumann architecture: MAR, MDR, Program Counter, Accumulator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82231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common characteristics affect their performance: Clock speed, cache size, number of cores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74601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purpose, characteristics and examples of embedded systems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32887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Resources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5035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recommend the OCR endorsed text book from PG Online for use during your GCSE studies.</a:t>
                      </a:r>
                      <a:endParaRPr lang="en-GB" sz="11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3416887154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Craig’n’Dave videos for SLR 1.1</a:t>
                      </a:r>
                      <a:endParaRPr lang="en-GB" sz="1100" b="0" u="non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8644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D604AC4-365A-4008-8509-27B1ACA3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What actions occur during the fetch-execute cycle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E67A9F-23B5-47F9-B725-EA4111B2C3E3}"/>
              </a:ext>
            </a:extLst>
          </p:cNvPr>
          <p:cNvSpPr txBox="1"/>
          <p:nvPr/>
        </p:nvSpPr>
        <p:spPr>
          <a:xfrm>
            <a:off x="319178" y="1378081"/>
            <a:ext cx="2747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What the central processing unit (CPU) does: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29BFFBB-6F29-4BA7-8EDA-FB6C3BEF7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134719"/>
              </p:ext>
            </p:extLst>
          </p:nvPr>
        </p:nvGraphicFramePr>
        <p:xfrm>
          <a:off x="4496925" y="897141"/>
          <a:ext cx="3530599" cy="235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2C5D2FD-EFD6-4DB6-B94A-7D633AE05519}"/>
              </a:ext>
            </a:extLst>
          </p:cNvPr>
          <p:cNvSpPr txBox="1"/>
          <p:nvPr/>
        </p:nvSpPr>
        <p:spPr>
          <a:xfrm>
            <a:off x="6659724" y="1041654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STAGE 1: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D82C6-1B3C-4EAD-B5EA-A97D4160EE95}"/>
              </a:ext>
            </a:extLst>
          </p:cNvPr>
          <p:cNvSpPr txBox="1"/>
          <p:nvPr/>
        </p:nvSpPr>
        <p:spPr>
          <a:xfrm>
            <a:off x="5904328" y="2321104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STAGE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31E7B1-2774-415D-8971-32F6D304CB08}"/>
              </a:ext>
            </a:extLst>
          </p:cNvPr>
          <p:cNvSpPr txBox="1"/>
          <p:nvPr/>
        </p:nvSpPr>
        <p:spPr>
          <a:xfrm>
            <a:off x="5142812" y="1041654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STAGE 3: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4CB8BC-B3EA-4822-8A51-0628601ABB40}"/>
              </a:ext>
            </a:extLst>
          </p:cNvPr>
          <p:cNvSpPr txBox="1"/>
          <p:nvPr/>
        </p:nvSpPr>
        <p:spPr>
          <a:xfrm>
            <a:off x="319179" y="3152137"/>
            <a:ext cx="1913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STAGE 1: Fetch instructions</a:t>
            </a:r>
          </a:p>
          <a:p>
            <a:r>
              <a:rPr lang="en-GB" sz="1100" dirty="0"/>
              <a:t>During the first stage the following actions occur: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AB3709-3425-41B4-B3D5-40951CCB0A8D}"/>
              </a:ext>
            </a:extLst>
          </p:cNvPr>
          <p:cNvSpPr/>
          <p:nvPr/>
        </p:nvSpPr>
        <p:spPr>
          <a:xfrm>
            <a:off x="2232837" y="3152137"/>
            <a:ext cx="7325230" cy="85091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CPU </a:t>
            </a:r>
            <a:r>
              <a:rPr lang="en-GB" sz="1100" i="1" dirty="0">
                <a:solidFill>
                  <a:schemeClr val="tx1"/>
                </a:solidFill>
              </a:rPr>
              <a:t>fetches</a:t>
            </a:r>
            <a:r>
              <a:rPr lang="en-GB" sz="1100" dirty="0">
                <a:solidFill>
                  <a:schemeClr val="tx1"/>
                </a:solidFill>
              </a:rPr>
              <a:t> the next command from 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program counter is increased by one.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DFA8C1-D534-45B3-BF27-2C44F89C413D}"/>
              </a:ext>
            </a:extLst>
          </p:cNvPr>
          <p:cNvSpPr txBox="1"/>
          <p:nvPr/>
        </p:nvSpPr>
        <p:spPr>
          <a:xfrm>
            <a:off x="319179" y="4191943"/>
            <a:ext cx="1913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STAGE 2: Decode instructions</a:t>
            </a:r>
          </a:p>
          <a:p>
            <a:r>
              <a:rPr lang="en-GB" sz="1100" dirty="0"/>
              <a:t>During the second stage the following actions occur: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ADF894-999F-4AAF-810A-9066445A5507}"/>
              </a:ext>
            </a:extLst>
          </p:cNvPr>
          <p:cNvSpPr/>
          <p:nvPr/>
        </p:nvSpPr>
        <p:spPr>
          <a:xfrm>
            <a:off x="2232837" y="4191943"/>
            <a:ext cx="7325230" cy="85091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CPU works out what it needs to do.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BC57C5-4B3F-49FE-8037-6DE06F936C55}"/>
              </a:ext>
            </a:extLst>
          </p:cNvPr>
          <p:cNvSpPr txBox="1"/>
          <p:nvPr/>
        </p:nvSpPr>
        <p:spPr>
          <a:xfrm>
            <a:off x="319179" y="5231749"/>
            <a:ext cx="1913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STAGE 3: Execute instructions</a:t>
            </a:r>
          </a:p>
          <a:p>
            <a:r>
              <a:rPr lang="en-GB" sz="1100" dirty="0"/>
              <a:t>During the third stage the following actions occur: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837219-9870-4891-99F3-1082C9608BB8}"/>
              </a:ext>
            </a:extLst>
          </p:cNvPr>
          <p:cNvSpPr/>
          <p:nvPr/>
        </p:nvSpPr>
        <p:spPr>
          <a:xfrm>
            <a:off x="2232837" y="5231749"/>
            <a:ext cx="7325230" cy="85091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CPU does what it needs to do.</a:t>
            </a:r>
          </a:p>
        </p:txBody>
      </p:sp>
    </p:spTree>
    <p:extLst>
      <p:ext uri="{BB962C8B-B14F-4D97-AF65-F5344CB8AC3E}">
        <p14:creationId xmlns:p14="http://schemas.microsoft.com/office/powerpoint/2010/main" val="9886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About the CPU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178" y="1405396"/>
            <a:ext cx="4068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CPU has a small amount of memory on the chip called registers.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0762" y="1752246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Memory Address Register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6052" y="1752246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Memory Data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1342" y="1752245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Program Counter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6632" y="1752244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178" y="1845685"/>
            <a:ext cx="1548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The registers are called: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78" y="2419800"/>
            <a:ext cx="7377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Acronym: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80762" y="2334588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6052" y="2334588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MDR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1342" y="2331664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632" y="2331664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78" y="4711205"/>
            <a:ext cx="2284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CPU also has these components: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8900" y="4623069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Arithmetic Logic Unit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8900" y="5187387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8900" y="5751705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13042" y="4623068"/>
            <a:ext cx="4689797" cy="437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This component performs calculations, e.g. addition/subtraction and logical decisions, e.g. does this equal…?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13042" y="5187386"/>
            <a:ext cx="4689797" cy="437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This component decodes instructions and sends signals to control how data moves around the CPU.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13041" y="5751705"/>
            <a:ext cx="4689797" cy="437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This memory provides fast access to frequently used instructions and data without having to go to the main memory (RAM).</a:t>
            </a:r>
          </a:p>
        </p:txBody>
      </p:sp>
      <p:cxnSp>
        <p:nvCxnSpPr>
          <p:cNvPr id="24" name="Straight Connector 23"/>
          <p:cNvCxnSpPr>
            <a:stCxn id="7" idx="2"/>
            <a:endCxn id="13" idx="0"/>
          </p:cNvCxnSpPr>
          <p:nvPr/>
        </p:nvCxnSpPr>
        <p:spPr>
          <a:xfrm>
            <a:off x="2893866" y="2190127"/>
            <a:ext cx="0" cy="144461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14" idx="0"/>
          </p:cNvCxnSpPr>
          <p:nvPr/>
        </p:nvCxnSpPr>
        <p:spPr>
          <a:xfrm>
            <a:off x="4759156" y="2190127"/>
            <a:ext cx="0" cy="144461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5" idx="0"/>
          </p:cNvCxnSpPr>
          <p:nvPr/>
        </p:nvCxnSpPr>
        <p:spPr>
          <a:xfrm>
            <a:off x="6624446" y="2190126"/>
            <a:ext cx="0" cy="141538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6" idx="0"/>
          </p:cNvCxnSpPr>
          <p:nvPr/>
        </p:nvCxnSpPr>
        <p:spPr>
          <a:xfrm>
            <a:off x="8489736" y="2190125"/>
            <a:ext cx="0" cy="141539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80762" y="2916929"/>
            <a:ext cx="1626208" cy="1015909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Stores the location in memory to be used by the MDR.  Holds the address of where data is to be fetched or stored.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6052" y="2895944"/>
            <a:ext cx="1626208" cy="103689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Holds data fetched from, or to be written to the memory.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11342" y="2916929"/>
            <a:ext cx="1626208" cy="1015909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Holds the address of the next instruction.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76632" y="2896524"/>
            <a:ext cx="1626208" cy="103631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Holds the results of calculations.</a:t>
            </a:r>
          </a:p>
        </p:txBody>
      </p:sp>
      <p:cxnSp>
        <p:nvCxnSpPr>
          <p:cNvPr id="32" name="Straight Connector 31"/>
          <p:cNvCxnSpPr>
            <a:stCxn id="13" idx="2"/>
            <a:endCxn id="28" idx="0"/>
          </p:cNvCxnSpPr>
          <p:nvPr/>
        </p:nvCxnSpPr>
        <p:spPr>
          <a:xfrm>
            <a:off x="2893866" y="2772469"/>
            <a:ext cx="0" cy="14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2"/>
            <a:endCxn id="29" idx="0"/>
          </p:cNvCxnSpPr>
          <p:nvPr/>
        </p:nvCxnSpPr>
        <p:spPr>
          <a:xfrm>
            <a:off x="4759156" y="2772469"/>
            <a:ext cx="0" cy="12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30" idx="0"/>
          </p:cNvCxnSpPr>
          <p:nvPr/>
        </p:nvCxnSpPr>
        <p:spPr>
          <a:xfrm>
            <a:off x="6624446" y="2769545"/>
            <a:ext cx="0" cy="14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2"/>
            <a:endCxn id="31" idx="0"/>
          </p:cNvCxnSpPr>
          <p:nvPr/>
        </p:nvCxnSpPr>
        <p:spPr>
          <a:xfrm>
            <a:off x="8489736" y="2769545"/>
            <a:ext cx="0" cy="12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9178" y="2922110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Purpose:</a:t>
            </a:r>
          </a:p>
        </p:txBody>
      </p:sp>
    </p:spTree>
    <p:extLst>
      <p:ext uri="{BB962C8B-B14F-4D97-AF65-F5344CB8AC3E}">
        <p14:creationId xmlns:p14="http://schemas.microsoft.com/office/powerpoint/2010/main" val="7688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von Neumann architecture (an abstracted view)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7357" y="1269999"/>
            <a:ext cx="3237538" cy="5460402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000" tIns="1260000" rtlCol="0" anchor="t" anchorCtr="0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BA7F-D9F6-4B08-AB86-EB25EC209864}"/>
              </a:ext>
            </a:extLst>
          </p:cNvPr>
          <p:cNvSpPr/>
          <p:nvPr/>
        </p:nvSpPr>
        <p:spPr>
          <a:xfrm>
            <a:off x="2086356" y="1317746"/>
            <a:ext cx="2879050" cy="4338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Central Processing Unit (CPU)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6B909A-52DF-4948-9035-DB49417FFA7F}"/>
              </a:ext>
            </a:extLst>
          </p:cNvPr>
          <p:cNvSpPr/>
          <p:nvPr/>
        </p:nvSpPr>
        <p:spPr>
          <a:xfrm>
            <a:off x="2074113" y="6023939"/>
            <a:ext cx="2891294" cy="638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17B414-9CAD-4A0D-9B74-4CDADAFC7124}"/>
              </a:ext>
            </a:extLst>
          </p:cNvPr>
          <p:cNvCxnSpPr>
            <a:cxnSpLocks/>
          </p:cNvCxnSpPr>
          <p:nvPr/>
        </p:nvCxnSpPr>
        <p:spPr>
          <a:xfrm>
            <a:off x="4645481" y="5656517"/>
            <a:ext cx="0" cy="367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71C8C-CF15-4994-B68C-2E825F8CC1E5}"/>
              </a:ext>
            </a:extLst>
          </p:cNvPr>
          <p:cNvCxnSpPr>
            <a:cxnSpLocks/>
          </p:cNvCxnSpPr>
          <p:nvPr/>
        </p:nvCxnSpPr>
        <p:spPr>
          <a:xfrm flipV="1">
            <a:off x="2556282" y="5656517"/>
            <a:ext cx="0" cy="367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CB1CE6-39E9-4EC4-958C-E07F389633B2}"/>
              </a:ext>
            </a:extLst>
          </p:cNvPr>
          <p:cNvSpPr/>
          <p:nvPr/>
        </p:nvSpPr>
        <p:spPr>
          <a:xfrm>
            <a:off x="2277741" y="1559468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Control Unit (CU)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268EC-F2A0-4353-A5DE-1BAD6F004310}"/>
              </a:ext>
            </a:extLst>
          </p:cNvPr>
          <p:cNvSpPr/>
          <p:nvPr/>
        </p:nvSpPr>
        <p:spPr>
          <a:xfrm>
            <a:off x="3713459" y="1559468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Arithmetic Logic Unit (ALU)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D64A34-183E-4E41-A775-F29FAD82AB6E}"/>
              </a:ext>
            </a:extLst>
          </p:cNvPr>
          <p:cNvSpPr/>
          <p:nvPr/>
        </p:nvSpPr>
        <p:spPr>
          <a:xfrm>
            <a:off x="2277741" y="2612576"/>
            <a:ext cx="2517543" cy="1935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EBF1FE-54F2-43C2-B409-8D113887F8E0}"/>
              </a:ext>
            </a:extLst>
          </p:cNvPr>
          <p:cNvSpPr/>
          <p:nvPr/>
        </p:nvSpPr>
        <p:spPr>
          <a:xfrm>
            <a:off x="2366346" y="2885663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Accumulator (ACC)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E8EF2D-2F9E-4FE5-BD27-8A771D35E241}"/>
              </a:ext>
            </a:extLst>
          </p:cNvPr>
          <p:cNvSpPr/>
          <p:nvPr/>
        </p:nvSpPr>
        <p:spPr>
          <a:xfrm>
            <a:off x="3562732" y="2884956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Program Counter (PC)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993CAF-7608-4118-9029-13741E0D95C6}"/>
              </a:ext>
            </a:extLst>
          </p:cNvPr>
          <p:cNvSpPr/>
          <p:nvPr/>
        </p:nvSpPr>
        <p:spPr>
          <a:xfrm>
            <a:off x="2366346" y="3675084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Memory Data Register (MDR)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7D7A4-5316-4F86-A7E7-CDEAAFE01916}"/>
              </a:ext>
            </a:extLst>
          </p:cNvPr>
          <p:cNvSpPr/>
          <p:nvPr/>
        </p:nvSpPr>
        <p:spPr>
          <a:xfrm>
            <a:off x="3564056" y="3675084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Memory Address Register (MAR)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77B59-AE9C-4AFE-A9E4-CF4C1C363CCF}"/>
              </a:ext>
            </a:extLst>
          </p:cNvPr>
          <p:cNvSpPr/>
          <p:nvPr/>
        </p:nvSpPr>
        <p:spPr>
          <a:xfrm>
            <a:off x="2277741" y="4901790"/>
            <a:ext cx="2517543" cy="638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5FB63B-B029-4702-9602-28681ED4ABE3}"/>
              </a:ext>
            </a:extLst>
          </p:cNvPr>
          <p:cNvCxnSpPr>
            <a:cxnSpLocks/>
          </p:cNvCxnSpPr>
          <p:nvPr/>
        </p:nvCxnSpPr>
        <p:spPr>
          <a:xfrm flipV="1">
            <a:off x="3501336" y="4547663"/>
            <a:ext cx="0" cy="354127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CF6AAC-99CE-40D2-9F0F-4DD26162D1A5}"/>
              </a:ext>
            </a:extLst>
          </p:cNvPr>
          <p:cNvCxnSpPr>
            <a:cxnSpLocks/>
          </p:cNvCxnSpPr>
          <p:nvPr/>
        </p:nvCxnSpPr>
        <p:spPr>
          <a:xfrm flipV="1">
            <a:off x="2813764" y="2263474"/>
            <a:ext cx="0" cy="354127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5CD2CA-2788-4A5D-8678-08D29F603F7A}"/>
              </a:ext>
            </a:extLst>
          </p:cNvPr>
          <p:cNvCxnSpPr>
            <a:cxnSpLocks/>
          </p:cNvCxnSpPr>
          <p:nvPr/>
        </p:nvCxnSpPr>
        <p:spPr>
          <a:xfrm flipV="1">
            <a:off x="4263336" y="2263474"/>
            <a:ext cx="0" cy="354127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496145-82F6-46E4-AB3D-BE4D3F487150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7284" y="1718830"/>
            <a:ext cx="0" cy="354127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E9507B-F7F8-4296-A7D3-DE948EA7AAC6}"/>
              </a:ext>
            </a:extLst>
          </p:cNvPr>
          <p:cNvSpPr txBox="1"/>
          <p:nvPr/>
        </p:nvSpPr>
        <p:spPr>
          <a:xfrm>
            <a:off x="5313263" y="1269999"/>
            <a:ext cx="3023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 explanation of the von Neumann architecture: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BA9C81-3E8B-4888-B953-522B5365B1D0}"/>
              </a:ext>
            </a:extLst>
          </p:cNvPr>
          <p:cNvSpPr/>
          <p:nvPr/>
        </p:nvSpPr>
        <p:spPr>
          <a:xfrm>
            <a:off x="194507" y="1665092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B54113-80F1-4F32-91CB-7BFCB61E702E}"/>
              </a:ext>
            </a:extLst>
          </p:cNvPr>
          <p:cNvCxnSpPr>
            <a:cxnSpLocks/>
          </p:cNvCxnSpPr>
          <p:nvPr/>
        </p:nvCxnSpPr>
        <p:spPr>
          <a:xfrm>
            <a:off x="1290832" y="2017030"/>
            <a:ext cx="5689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407273E-D40E-4CD5-983E-509710DB24D6}"/>
              </a:ext>
            </a:extLst>
          </p:cNvPr>
          <p:cNvSpPr/>
          <p:nvPr/>
        </p:nvSpPr>
        <p:spPr>
          <a:xfrm>
            <a:off x="198302" y="2978849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07D6E6-E110-4920-A5C6-C7AA9917B1A7}"/>
              </a:ext>
            </a:extLst>
          </p:cNvPr>
          <p:cNvCxnSpPr>
            <a:cxnSpLocks/>
          </p:cNvCxnSpPr>
          <p:nvPr/>
        </p:nvCxnSpPr>
        <p:spPr>
          <a:xfrm>
            <a:off x="1294627" y="3330787"/>
            <a:ext cx="568918" cy="0"/>
          </a:xfrm>
          <a:prstGeom prst="straightConnector1">
            <a:avLst/>
          </a:prstGeom>
          <a:ln w="508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D58BF37-AE61-493B-96F1-3DF29A0105DA}"/>
              </a:ext>
            </a:extLst>
          </p:cNvPr>
          <p:cNvSpPr/>
          <p:nvPr/>
        </p:nvSpPr>
        <p:spPr>
          <a:xfrm>
            <a:off x="198302" y="4268154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Storage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EA1C7F-7259-4660-86E5-DCD8D6388FA0}"/>
              </a:ext>
            </a:extLst>
          </p:cNvPr>
          <p:cNvCxnSpPr>
            <a:cxnSpLocks/>
          </p:cNvCxnSpPr>
          <p:nvPr/>
        </p:nvCxnSpPr>
        <p:spPr>
          <a:xfrm>
            <a:off x="1294627" y="4620092"/>
            <a:ext cx="568918" cy="0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613CDC2-FFC5-453A-B62A-ACA947416829}"/>
              </a:ext>
            </a:extLst>
          </p:cNvPr>
          <p:cNvSpPr/>
          <p:nvPr/>
        </p:nvSpPr>
        <p:spPr>
          <a:xfrm>
            <a:off x="198302" y="5557460"/>
            <a:ext cx="1081825" cy="70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Communication devices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5B56CD-F93B-406B-A31E-66DFD01CD7A9}"/>
              </a:ext>
            </a:extLst>
          </p:cNvPr>
          <p:cNvCxnSpPr>
            <a:cxnSpLocks/>
          </p:cNvCxnSpPr>
          <p:nvPr/>
        </p:nvCxnSpPr>
        <p:spPr>
          <a:xfrm>
            <a:off x="1294627" y="5909398"/>
            <a:ext cx="568918" cy="0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02A3793-8E6A-4168-9644-77E303DD1793}"/>
              </a:ext>
            </a:extLst>
          </p:cNvPr>
          <p:cNvSpPr/>
          <p:nvPr/>
        </p:nvSpPr>
        <p:spPr>
          <a:xfrm>
            <a:off x="5345160" y="1561926"/>
            <a:ext cx="4212907" cy="248295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Instructions are stored in 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Data is stored in 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Frequently use data is stored </a:t>
            </a:r>
            <a:r>
              <a:rPr lang="en-GB" sz="1100">
                <a:solidFill>
                  <a:schemeClr val="tx1"/>
                </a:solidFill>
              </a:rPr>
              <a:t>in Cache.</a:t>
            </a:r>
            <a:endParaRPr lang="en-GB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Cache is a super fast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ALU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MDR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MAR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ACC</a:t>
            </a:r>
          </a:p>
        </p:txBody>
      </p:sp>
    </p:spTree>
    <p:extLst>
      <p:ext uri="{BB962C8B-B14F-4D97-AF65-F5344CB8AC3E}">
        <p14:creationId xmlns:p14="http://schemas.microsoft.com/office/powerpoint/2010/main" val="331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affecting the speed of the CPU</a:t>
            </a:r>
          </a:p>
        </p:txBody>
      </p:sp>
      <p:pic>
        <p:nvPicPr>
          <p:cNvPr id="3" name="Picture 2" descr="http://images.wisegeek.com/central-processing-uni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5170" r="7264" b="6182"/>
          <a:stretch/>
        </p:blipFill>
        <p:spPr bwMode="auto">
          <a:xfrm>
            <a:off x="3452192" y="2137780"/>
            <a:ext cx="3332117" cy="32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665192" y="2497820"/>
            <a:ext cx="360040" cy="360040"/>
          </a:xfrm>
          <a:prstGeom prst="ellipse">
            <a:avLst/>
          </a:prstGeom>
          <a:solidFill>
            <a:srgbClr val="00B0F0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856880" y="2677840"/>
            <a:ext cx="2808312" cy="0"/>
          </a:xfrm>
          <a:prstGeom prst="line">
            <a:avLst/>
          </a:prstGeom>
          <a:ln w="3810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29288" y="4349197"/>
            <a:ext cx="360040" cy="360040"/>
          </a:xfrm>
          <a:prstGeom prst="ellipse">
            <a:avLst/>
          </a:prstGeom>
          <a:solidFill>
            <a:srgbClr val="00B0F0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56880" y="4529217"/>
            <a:ext cx="3672408" cy="0"/>
          </a:xfrm>
          <a:prstGeom prst="line">
            <a:avLst/>
          </a:prstGeom>
          <a:ln w="3810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52604" y="3344293"/>
            <a:ext cx="360040" cy="360040"/>
          </a:xfrm>
          <a:prstGeom prst="ellipse">
            <a:avLst/>
          </a:prstGeom>
          <a:solidFill>
            <a:srgbClr val="00B0F0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7" name="Straight Connector 16"/>
          <p:cNvCxnSpPr>
            <a:endCxn id="16" idx="6"/>
          </p:cNvCxnSpPr>
          <p:nvPr/>
        </p:nvCxnSpPr>
        <p:spPr>
          <a:xfrm flipH="1">
            <a:off x="5812644" y="3524313"/>
            <a:ext cx="3397165" cy="0"/>
          </a:xfrm>
          <a:prstGeom prst="line">
            <a:avLst/>
          </a:prstGeom>
          <a:ln w="3810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6880" y="2111029"/>
            <a:ext cx="216024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Clock Speed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6880" y="3962405"/>
            <a:ext cx="216024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Number of Cores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49568" y="2996422"/>
            <a:ext cx="216024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Cache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82E51-7EC6-4978-9F3B-D896E80CBF66}"/>
              </a:ext>
            </a:extLst>
          </p:cNvPr>
          <p:cNvSpPr txBox="1"/>
          <p:nvPr/>
        </p:nvSpPr>
        <p:spPr>
          <a:xfrm>
            <a:off x="856880" y="4586737"/>
            <a:ext cx="2160240" cy="276999"/>
          </a:xfrm>
          <a:prstGeom prst="rect">
            <a:avLst/>
          </a:prstGeom>
          <a:noFill/>
          <a:ln>
            <a:solidFill>
              <a:srgbClr val="CCEC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F4E9B4C4-7A50-4107-A850-B79F0C87433E}"/>
              </a:ext>
            </a:extLst>
          </p:cNvPr>
          <p:cNvSpPr txBox="1"/>
          <p:nvPr/>
        </p:nvSpPr>
        <p:spPr>
          <a:xfrm>
            <a:off x="7049568" y="3590627"/>
            <a:ext cx="2160240" cy="276999"/>
          </a:xfrm>
          <a:prstGeom prst="rect">
            <a:avLst/>
          </a:prstGeom>
          <a:noFill/>
          <a:ln>
            <a:solidFill>
              <a:srgbClr val="CCEC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2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FAFCFCAF-BA0D-42A7-BFF7-3DB09CBA0014}"/>
              </a:ext>
            </a:extLst>
          </p:cNvPr>
          <p:cNvSpPr txBox="1"/>
          <p:nvPr/>
        </p:nvSpPr>
        <p:spPr>
          <a:xfrm>
            <a:off x="856880" y="2730037"/>
            <a:ext cx="2160240" cy="276999"/>
          </a:xfrm>
          <a:prstGeom prst="rect">
            <a:avLst/>
          </a:prstGeom>
          <a:noFill/>
          <a:ln>
            <a:solidFill>
              <a:srgbClr val="CCEC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31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Embedded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78" y="1365161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Embedded systems are: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188" y="1365161"/>
            <a:ext cx="7622880" cy="850914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Computer Systems that are inside other devices.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178" y="2463151"/>
            <a:ext cx="2052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Examples of embedded systems: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Apollo guidance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Hospital Equipment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Engine management in cars.</a:t>
            </a:r>
          </a:p>
        </p:txBody>
      </p:sp>
    </p:spTree>
    <p:extLst>
      <p:ext uri="{BB962C8B-B14F-4D97-AF65-F5344CB8AC3E}">
        <p14:creationId xmlns:p14="http://schemas.microsoft.com/office/powerpoint/2010/main" val="136244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27FF4-009F-4DAE-8440-CEA35FD6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46286"/>
              </p:ext>
            </p:extLst>
          </p:nvPr>
        </p:nvGraphicFramePr>
        <p:xfrm>
          <a:off x="155575" y="741892"/>
          <a:ext cx="9588500" cy="5882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38465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2557702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  <a:gridCol w="1598083">
                  <a:extLst>
                    <a:ext uri="{9D8B030D-6E8A-4147-A177-3AD203B41FA5}">
                      <a16:colId xmlns:a16="http://schemas.microsoft.com/office/drawing/2014/main" val="1356356387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628355391"/>
                    </a:ext>
                  </a:extLst>
                </a:gridCol>
                <a:gridCol w="223308">
                  <a:extLst>
                    <a:ext uri="{9D8B030D-6E8A-4147-A177-3AD203B41FA5}">
                      <a16:colId xmlns:a16="http://schemas.microsoft.com/office/drawing/2014/main" val="13765543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98259785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4904799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GB" sz="1400" dirty="0"/>
                        <a:t>Assessment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144000" marB="7200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Target:</a:t>
                      </a:r>
                      <a:endParaRPr lang="en-GB" dirty="0"/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Overall grade: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7977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expectations by the end of this unit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39872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should have learnt terms 1-15 from your GCSE Level Key Terminology during this unit.</a:t>
                      </a: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8172434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completed all the pages of the workbook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2276260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 80% in the end of unit test.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49575184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162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Breadth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Depth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Understanding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426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aspects complete</a:t>
                      </a: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Excellent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83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aspects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complete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Good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work is accurate</a:t>
                      </a: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81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aspects complete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Basic level of depth shown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work is accurate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440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work complete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depth and detail provided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02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 &amp; action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 response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66346"/>
                  </a:ext>
                </a:extLst>
              </a:tr>
              <a:tr h="15550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19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5CDE95-824F-4FAD-9068-D39905DD977F}"/>
              </a:ext>
            </a:extLst>
          </p:cNvPr>
          <p:cNvSpPr/>
          <p:nvPr/>
        </p:nvSpPr>
        <p:spPr>
          <a:xfrm>
            <a:off x="9124950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63886-3B86-4E8C-B22B-00E60730AB74}"/>
              </a:ext>
            </a:extLst>
          </p:cNvPr>
          <p:cNvSpPr/>
          <p:nvPr/>
        </p:nvSpPr>
        <p:spPr>
          <a:xfrm>
            <a:off x="7115175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81" name="CheckBox4" r:id="rId2" imgW="142920" imgH="133200"/>
        </mc:Choice>
        <mc:Fallback>
          <p:control name="CheckBox4" r:id="rId2" imgW="142920" imgH="133200">
            <p:pic>
              <p:nvPicPr>
                <p:cNvPr id="5" name="CheckBox4">
                  <a:extLst>
                    <a:ext uri="{FF2B5EF4-FFF2-40B4-BE49-F238E27FC236}">
                      <a16:creationId xmlns:a16="http://schemas.microsoft.com/office/drawing/2014/main" id="{1A93B170-6205-46C3-9AD9-3936D10A84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59" y="165901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2" name="CheckBox1" r:id="rId3" imgW="142920" imgH="133200"/>
        </mc:Choice>
        <mc:Fallback>
          <p:control name="CheckBox1" r:id="rId3" imgW="142920" imgH="133200">
            <p:pic>
              <p:nvPicPr>
                <p:cNvPr id="6" name="CheckBox1">
                  <a:extLst>
                    <a:ext uri="{FF2B5EF4-FFF2-40B4-BE49-F238E27FC236}">
                      <a16:creationId xmlns:a16="http://schemas.microsoft.com/office/drawing/2014/main" id="{0463D1CE-8E1C-42EC-90DC-3E01B7808CF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59" y="1897135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3" name="CheckBox2" r:id="rId4" imgW="142920" imgH="133200"/>
        </mc:Choice>
        <mc:Fallback>
          <p:control name="CheckBox2" r:id="rId4" imgW="142920" imgH="133200">
            <p:pic>
              <p:nvPicPr>
                <p:cNvPr id="7" name="CheckBox2">
                  <a:extLst>
                    <a:ext uri="{FF2B5EF4-FFF2-40B4-BE49-F238E27FC236}">
                      <a16:creationId xmlns:a16="http://schemas.microsoft.com/office/drawing/2014/main" id="{95A20C63-65BE-4FCC-989B-5C0B3259430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59" y="213526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4" name="CheckBox3" r:id="rId5" imgW="142920" imgH="133200"/>
        </mc:Choice>
        <mc:Fallback>
          <p:control name="CheckBox3" r:id="rId5" imgW="142920" imgH="133200">
            <p:pic>
              <p:nvPicPr>
                <p:cNvPr id="8" name="CheckBox3">
                  <a:extLst>
                    <a:ext uri="{FF2B5EF4-FFF2-40B4-BE49-F238E27FC236}">
                      <a16:creationId xmlns:a16="http://schemas.microsoft.com/office/drawing/2014/main" id="{775D58B6-7B72-4DE1-8340-B0A240F56E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014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5" name="CheckBox7" r:id="rId6" imgW="142920" imgH="133200"/>
        </mc:Choice>
        <mc:Fallback>
          <p:control name="CheckBox7" r:id="rId6" imgW="142920" imgH="133200">
            <p:pic>
              <p:nvPicPr>
                <p:cNvPr id="9" name="CheckBox7">
                  <a:extLst>
                    <a:ext uri="{FF2B5EF4-FFF2-40B4-BE49-F238E27FC236}">
                      <a16:creationId xmlns:a16="http://schemas.microsoft.com/office/drawing/2014/main" id="{B2C9F10A-8127-4F25-8040-814953F0217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014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6" name="CheckBox9" r:id="rId7" imgW="142920" imgH="133200"/>
        </mc:Choice>
        <mc:Fallback>
          <p:control name="CheckBox9" r:id="rId7" imgW="142920" imgH="133200">
            <p:pic>
              <p:nvPicPr>
                <p:cNvPr id="10" name="CheckBox9">
                  <a:extLst>
                    <a:ext uri="{FF2B5EF4-FFF2-40B4-BE49-F238E27FC236}">
                      <a16:creationId xmlns:a16="http://schemas.microsoft.com/office/drawing/2014/main" id="{E6B40635-6D54-41CF-AA13-C1B46E1CE6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014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7" name="CheckBox8" r:id="rId8" imgW="142920" imgH="133200"/>
        </mc:Choice>
        <mc:Fallback>
          <p:control name="CheckBox8" r:id="rId8" imgW="142920" imgH="133200">
            <p:pic>
              <p:nvPicPr>
                <p:cNvPr id="11" name="CheckBox8">
                  <a:extLst>
                    <a:ext uri="{FF2B5EF4-FFF2-40B4-BE49-F238E27FC236}">
                      <a16:creationId xmlns:a16="http://schemas.microsoft.com/office/drawing/2014/main" id="{B137E760-E12A-465C-B46B-BADAD97571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014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8" name="CheckBox5" r:id="rId9" imgW="142920" imgH="133200"/>
        </mc:Choice>
        <mc:Fallback>
          <p:control name="CheckBox5" r:id="rId9" imgW="142920" imgH="133200">
            <p:pic>
              <p:nvPicPr>
                <p:cNvPr id="12" name="CheckBox5">
                  <a:extLst>
                    <a:ext uri="{FF2B5EF4-FFF2-40B4-BE49-F238E27FC236}">
                      <a16:creationId xmlns:a16="http://schemas.microsoft.com/office/drawing/2014/main" id="{0DA53C15-B990-47AD-8B14-816BECD982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0577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89" name="CheckBox6" r:id="rId10" imgW="142920" imgH="133200"/>
        </mc:Choice>
        <mc:Fallback>
          <p:control name="CheckBox6" r:id="rId10" imgW="142920" imgH="133200">
            <p:pic>
              <p:nvPicPr>
                <p:cNvPr id="13" name="CheckBox6">
                  <a:extLst>
                    <a:ext uri="{FF2B5EF4-FFF2-40B4-BE49-F238E27FC236}">
                      <a16:creationId xmlns:a16="http://schemas.microsoft.com/office/drawing/2014/main" id="{AACED8A1-727F-410B-99F7-A573989F18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0577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0" name="CheckBox10" r:id="rId11" imgW="142920" imgH="133200"/>
        </mc:Choice>
        <mc:Fallback>
          <p:control name="CheckBox10" r:id="rId11" imgW="142920" imgH="133200">
            <p:pic>
              <p:nvPicPr>
                <p:cNvPr id="14" name="CheckBox10">
                  <a:extLst>
                    <a:ext uri="{FF2B5EF4-FFF2-40B4-BE49-F238E27FC236}">
                      <a16:creationId xmlns:a16="http://schemas.microsoft.com/office/drawing/2014/main" id="{47AB5EAE-086C-425A-A837-9F787B0904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0577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1" name="CheckBox11" r:id="rId12" imgW="142920" imgH="133200"/>
        </mc:Choice>
        <mc:Fallback>
          <p:control name="CheckBox11" r:id="rId12" imgW="142920" imgH="133200">
            <p:pic>
              <p:nvPicPr>
                <p:cNvPr id="15" name="CheckBox11">
                  <a:extLst>
                    <a:ext uri="{FF2B5EF4-FFF2-40B4-BE49-F238E27FC236}">
                      <a16:creationId xmlns:a16="http://schemas.microsoft.com/office/drawing/2014/main" id="{9C9DCEE5-9999-4E32-883A-01598FD524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0577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2" name="CheckBox12" r:id="rId13" imgW="142920" imgH="133200"/>
        </mc:Choice>
        <mc:Fallback>
          <p:control name="CheckBox12" r:id="rId13" imgW="142920" imgH="133200">
            <p:pic>
              <p:nvPicPr>
                <p:cNvPr id="16" name="CheckBox12">
                  <a:extLst>
                    <a:ext uri="{FF2B5EF4-FFF2-40B4-BE49-F238E27FC236}">
                      <a16:creationId xmlns:a16="http://schemas.microsoft.com/office/drawing/2014/main" id="{8887AE76-96B4-4DF9-A452-16EC098AE5F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9140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3" name="CheckBox13" r:id="rId14" imgW="142920" imgH="133200"/>
        </mc:Choice>
        <mc:Fallback>
          <p:control name="CheckBox13" r:id="rId14" imgW="142920" imgH="133200">
            <p:pic>
              <p:nvPicPr>
                <p:cNvPr id="17" name="CheckBox13">
                  <a:extLst>
                    <a:ext uri="{FF2B5EF4-FFF2-40B4-BE49-F238E27FC236}">
                      <a16:creationId xmlns:a16="http://schemas.microsoft.com/office/drawing/2014/main" id="{E651D3D1-7E49-47C9-87B8-176A5039A2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9140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4" name="CheckBox14" r:id="rId15" imgW="142920" imgH="133200"/>
        </mc:Choice>
        <mc:Fallback>
          <p:control name="CheckBox14" r:id="rId15" imgW="142920" imgH="133200">
            <p:pic>
              <p:nvPicPr>
                <p:cNvPr id="18" name="CheckBox14">
                  <a:extLst>
                    <a:ext uri="{FF2B5EF4-FFF2-40B4-BE49-F238E27FC236}">
                      <a16:creationId xmlns:a16="http://schemas.microsoft.com/office/drawing/2014/main" id="{B530CF37-B747-4DCF-9997-758C0A86999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9140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95" name="CheckBox15" r:id="rId16" imgW="142920" imgH="133200"/>
        </mc:Choice>
        <mc:Fallback>
          <p:control name="CheckBox15" r:id="rId16" imgW="142920" imgH="133200">
            <p:pic>
              <p:nvPicPr>
                <p:cNvPr id="19" name="CheckBox15">
                  <a:extLst>
                    <a:ext uri="{FF2B5EF4-FFF2-40B4-BE49-F238E27FC236}">
                      <a16:creationId xmlns:a16="http://schemas.microsoft.com/office/drawing/2014/main" id="{FE221270-EF5B-4CA4-9C8A-7397AC090C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9140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08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2F609C-BC75-4FD4-9F8D-908A2E51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258"/>
              </p:ext>
            </p:extLst>
          </p:nvPr>
        </p:nvGraphicFramePr>
        <p:xfrm>
          <a:off x="155575" y="741892"/>
          <a:ext cx="9588500" cy="5455167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Reflection &amp; Revision checklist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</a:t>
                      </a:r>
                    </a:p>
                  </a:txBody>
                  <a:tcPr marL="57802" marR="57802" marT="36000" marB="36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Clarification</a:t>
                      </a: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3327211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the purpose and function of the CPU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93629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describe the fetch-execute cycle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2268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the Arithmetic Logic Unit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03708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the Control Unit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796966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cache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0455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is meant by the term Register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28161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the Memory Address Register in the Von Neumann architecture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</a:t>
                      </a:r>
                      <a:r>
                        <a:rPr lang="en-GB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the </a:t>
                      </a: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Memory Data Register in the Von Neumann architecture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55214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the program counter is used for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91261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the accumulator is used for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233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the clock speed affects the CPU performance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83079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the cache size affects the CPU performance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36950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how the number of cores affects the CPU performance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37172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the purpose of embedded systems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60786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give examples of embedded systems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5638068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revision focus will need to be:</a:t>
                      </a:r>
                    </a:p>
                  </a:txBody>
                  <a:tcPr marL="57802" marR="57802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40417561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1000</Words>
  <Application>Microsoft Office PowerPoint</Application>
  <PresentationFormat>A4 Paper (210x297 mm)</PresentationFormat>
  <Paragraphs>182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What actions occur during the fetch-execute cycle</vt:lpstr>
      <vt:lpstr>About the CPU</vt:lpstr>
      <vt:lpstr>The von Neumann architecture (an abstracted view)</vt:lpstr>
      <vt:lpstr>Factors affecting the speed of the CPU</vt:lpstr>
      <vt:lpstr>Embedded systems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William Dargan</cp:lastModifiedBy>
  <cp:revision>114</cp:revision>
  <dcterms:created xsi:type="dcterms:W3CDTF">2014-10-30T19:23:19Z</dcterms:created>
  <dcterms:modified xsi:type="dcterms:W3CDTF">2020-07-06T14:31:44Z</dcterms:modified>
</cp:coreProperties>
</file>