
<file path=[Content_Types].xml><?xml version="1.0" encoding="utf-8"?>
<Types xmlns="http://schemas.openxmlformats.org/package/2006/content-types">
  <Default Extension="bin" ContentType="application/vnd.ms-office.activeX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ppt/activeX/activeX6.xml" ContentType="application/vnd.ms-office.activeX+xml"/>
  <Override PartName="/ppt/activeX/activeX7.xml" ContentType="application/vnd.ms-office.activeX+xml"/>
  <Override PartName="/ppt/activeX/activeX8.xml" ContentType="application/vnd.ms-office.activeX+xml"/>
  <Override PartName="/ppt/activeX/activeX9.xml" ContentType="application/vnd.ms-office.activeX+xml"/>
  <Override PartName="/ppt/activeX/activeX10.xml" ContentType="application/vnd.ms-office.activeX+xml"/>
  <Override PartName="/ppt/activeX/activeX11.xml" ContentType="application/vnd.ms-office.activeX+xml"/>
  <Override PartName="/ppt/activeX/activeX12.xml" ContentType="application/vnd.ms-office.activeX+xml"/>
  <Override PartName="/ppt/activeX/activeX13.xml" ContentType="application/vnd.ms-office.activeX+xml"/>
  <Override PartName="/ppt/activeX/activeX14.xml" ContentType="application/vnd.ms-office.activeX+xml"/>
  <Override PartName="/ppt/activeX/activeX15.xml" ContentType="application/vnd.ms-office.activeX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69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93" r:id="rId12"/>
    <p:sldId id="292" r:id="rId13"/>
    <p:sldId id="291" r:id="rId14"/>
    <p:sldId id="270" r:id="rId15"/>
    <p:sldId id="271" r:id="rId16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 Hillyard" initials="DH" lastIdx="2" clrIdx="0">
    <p:extLst>
      <p:ext uri="{19B8F6BF-5375-455C-9EA6-DF929625EA0E}">
        <p15:presenceInfo xmlns:p15="http://schemas.microsoft.com/office/powerpoint/2012/main" userId="S-1-5-21-1520834447-1259991464-1277087124-118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CCECFF"/>
    <a:srgbClr val="99CCFF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ED7774-5DC9-4258-B300-DC7D02F75D54}" v="229" dt="2021-09-27T16:36:18.297"/>
    <p1510:client id="{8F8CC921-01CD-4433-925C-6689AD7938A0}" v="592" dt="2021-09-20T12:42:08.778"/>
    <p1510:client id="{C0D090BC-63F3-46EB-924F-83BE1ED1AC5F}" v="320" dt="2021-09-17T08:28:12.244"/>
    <p1510:client id="{EE3C02B6-B59B-475F-A566-572E8CE11D2C}" v="116" dt="2021-09-21T13:42:59.361"/>
    <p1510:client id="{F7D63C20-F285-4042-95E9-7F7E508F9B76}" v="92" dt="2021-09-24T08:27:56.3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6" autoAdjust="0"/>
    <p:restoredTop sz="83353" autoAdjust="0"/>
  </p:normalViewPr>
  <p:slideViewPr>
    <p:cSldViewPr snapToGrid="0">
      <p:cViewPr varScale="1">
        <p:scale>
          <a:sx n="60" d="100"/>
          <a:sy n="60" d="100"/>
        </p:scale>
        <p:origin x="72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10.xml.rels><?xml version="1.0" encoding="UTF-8" standalone="yes"?>
<Relationships xmlns="http://schemas.openxmlformats.org/package/2006/relationships"><Relationship Id="rId1" Type="http://schemas.microsoft.com/office/2006/relationships/activeXControlBinary" Target="activeX10.bin"/></Relationships>
</file>

<file path=ppt/activeX/_rels/activeX11.xml.rels><?xml version="1.0" encoding="UTF-8" standalone="yes"?>
<Relationships xmlns="http://schemas.openxmlformats.org/package/2006/relationships"><Relationship Id="rId1" Type="http://schemas.microsoft.com/office/2006/relationships/activeXControlBinary" Target="activeX11.bin"/></Relationships>
</file>

<file path=ppt/activeX/_rels/activeX12.xml.rels><?xml version="1.0" encoding="UTF-8" standalone="yes"?>
<Relationships xmlns="http://schemas.openxmlformats.org/package/2006/relationships"><Relationship Id="rId1" Type="http://schemas.microsoft.com/office/2006/relationships/activeXControlBinary" Target="activeX12.bin"/></Relationships>
</file>

<file path=ppt/activeX/_rels/activeX13.xml.rels><?xml version="1.0" encoding="UTF-8" standalone="yes"?>
<Relationships xmlns="http://schemas.openxmlformats.org/package/2006/relationships"><Relationship Id="rId1" Type="http://schemas.microsoft.com/office/2006/relationships/activeXControlBinary" Target="activeX13.bin"/></Relationships>
</file>

<file path=ppt/activeX/_rels/activeX14.xml.rels><?xml version="1.0" encoding="UTF-8" standalone="yes"?>
<Relationships xmlns="http://schemas.openxmlformats.org/package/2006/relationships"><Relationship Id="rId1" Type="http://schemas.microsoft.com/office/2006/relationships/activeXControlBinary" Target="activeX14.bin"/></Relationships>
</file>

<file path=ppt/activeX/_rels/activeX15.xml.rels><?xml version="1.0" encoding="UTF-8" standalone="yes"?>
<Relationships xmlns="http://schemas.openxmlformats.org/package/2006/relationships"><Relationship Id="rId1" Type="http://schemas.microsoft.com/office/2006/relationships/activeXControlBinary" Target="activeX15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_rels/activeX9.xml.rels><?xml version="1.0" encoding="UTF-8" standalone="yes"?>
<Relationships xmlns="http://schemas.openxmlformats.org/package/2006/relationships"><Relationship Id="rId1" Type="http://schemas.microsoft.com/office/2006/relationships/activeXControlBinary" Target="activeX9.bin"/></Relationships>
</file>

<file path=ppt/activeX/activeX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0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2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3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4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5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Dargan" userId="1384a01586a617c2" providerId="Windows Live" clId="Web-{EE3C02B6-B59B-475F-A566-572E8CE11D2C}"/>
    <pc:docChg chg="modSld">
      <pc:chgData name="William Dargan" userId="1384a01586a617c2" providerId="Windows Live" clId="Web-{EE3C02B6-B59B-475F-A566-572E8CE11D2C}" dt="2021-09-21T13:42:59.361" v="114" actId="20577"/>
      <pc:docMkLst>
        <pc:docMk/>
      </pc:docMkLst>
      <pc:sldChg chg="modSp">
        <pc:chgData name="William Dargan" userId="1384a01586a617c2" providerId="Windows Live" clId="Web-{EE3C02B6-B59B-475F-A566-572E8CE11D2C}" dt="2021-09-21T13:38:48.152" v="74" actId="20577"/>
        <pc:sldMkLst>
          <pc:docMk/>
          <pc:sldMk cId="2733669919" sldId="280"/>
        </pc:sldMkLst>
        <pc:spChg chg="mod">
          <ac:chgData name="William Dargan" userId="1384a01586a617c2" providerId="Windows Live" clId="Web-{EE3C02B6-B59B-475F-A566-572E8CE11D2C}" dt="2021-09-21T13:38:48.152" v="74" actId="20577"/>
          <ac:spMkLst>
            <pc:docMk/>
            <pc:sldMk cId="2733669919" sldId="280"/>
            <ac:spMk id="6" creationId="{00000000-0000-0000-0000-000000000000}"/>
          </ac:spMkLst>
        </pc:spChg>
      </pc:sldChg>
      <pc:sldChg chg="modSp">
        <pc:chgData name="William Dargan" userId="1384a01586a617c2" providerId="Windows Live" clId="Web-{EE3C02B6-B59B-475F-A566-572E8CE11D2C}" dt="2021-09-21T13:42:59.361" v="114" actId="20577"/>
        <pc:sldMkLst>
          <pc:docMk/>
          <pc:sldMk cId="4001383600" sldId="291"/>
        </pc:sldMkLst>
        <pc:spChg chg="mod">
          <ac:chgData name="William Dargan" userId="1384a01586a617c2" providerId="Windows Live" clId="Web-{EE3C02B6-B59B-475F-A566-572E8CE11D2C}" dt="2021-09-21T13:42:49.985" v="111" actId="20577"/>
          <ac:spMkLst>
            <pc:docMk/>
            <pc:sldMk cId="4001383600" sldId="291"/>
            <ac:spMk id="28" creationId="{F59187D4-DF2D-4E96-B124-A6DAA3770014}"/>
          </ac:spMkLst>
        </pc:spChg>
        <pc:spChg chg="mod">
          <ac:chgData name="William Dargan" userId="1384a01586a617c2" providerId="Windows Live" clId="Web-{EE3C02B6-B59B-475F-A566-572E8CE11D2C}" dt="2021-09-21T13:41:35.890" v="87" actId="20577"/>
          <ac:spMkLst>
            <pc:docMk/>
            <pc:sldMk cId="4001383600" sldId="291"/>
            <ac:spMk id="29" creationId="{263A1500-C880-4352-82CE-C53FC3B5C712}"/>
          </ac:spMkLst>
        </pc:spChg>
        <pc:spChg chg="mod">
          <ac:chgData name="William Dargan" userId="1384a01586a617c2" providerId="Windows Live" clId="Web-{EE3C02B6-B59B-475F-A566-572E8CE11D2C}" dt="2021-09-21T13:42:25.125" v="106" actId="20577"/>
          <ac:spMkLst>
            <pc:docMk/>
            <pc:sldMk cId="4001383600" sldId="291"/>
            <ac:spMk id="30" creationId="{B4949350-195D-4A21-8192-7B1F0FDD4C59}"/>
          </ac:spMkLst>
        </pc:spChg>
        <pc:spChg chg="mod">
          <ac:chgData name="William Dargan" userId="1384a01586a617c2" providerId="Windows Live" clId="Web-{EE3C02B6-B59B-475F-A566-572E8CE11D2C}" dt="2021-09-21T13:42:06.266" v="97" actId="20577"/>
          <ac:spMkLst>
            <pc:docMk/>
            <pc:sldMk cId="4001383600" sldId="291"/>
            <ac:spMk id="45" creationId="{6F312495-C56A-4A90-8496-282EE5E249FC}"/>
          </ac:spMkLst>
        </pc:spChg>
        <pc:graphicFrameChg chg="modGraphic">
          <ac:chgData name="William Dargan" userId="1384a01586a617c2" providerId="Windows Live" clId="Web-{EE3C02B6-B59B-475F-A566-572E8CE11D2C}" dt="2021-09-21T13:42:59.361" v="114" actId="20577"/>
          <ac:graphicFrameMkLst>
            <pc:docMk/>
            <pc:sldMk cId="4001383600" sldId="291"/>
            <ac:graphicFrameMk id="4" creationId="{29CF7526-C824-4781-942A-325E60857D58}"/>
          </ac:graphicFrameMkLst>
        </pc:graphicFrameChg>
      </pc:sldChg>
      <pc:sldChg chg="modSp">
        <pc:chgData name="William Dargan" userId="1384a01586a617c2" providerId="Windows Live" clId="Web-{EE3C02B6-B59B-475F-A566-572E8CE11D2C}" dt="2021-09-21T13:40:26.686" v="83" actId="1076"/>
        <pc:sldMkLst>
          <pc:docMk/>
          <pc:sldMk cId="2143777313" sldId="292"/>
        </pc:sldMkLst>
        <pc:picChg chg="mod">
          <ac:chgData name="William Dargan" userId="1384a01586a617c2" providerId="Windows Live" clId="Web-{EE3C02B6-B59B-475F-A566-572E8CE11D2C}" dt="2021-09-21T13:40:11.435" v="78" actId="1076"/>
          <ac:picMkLst>
            <pc:docMk/>
            <pc:sldMk cId="2143777313" sldId="292"/>
            <ac:picMk id="61" creationId="{6D98FB48-4945-42EC-9634-76420105BA45}"/>
          </ac:picMkLst>
        </pc:picChg>
        <pc:picChg chg="mod">
          <ac:chgData name="William Dargan" userId="1384a01586a617c2" providerId="Windows Live" clId="Web-{EE3C02B6-B59B-475F-A566-572E8CE11D2C}" dt="2021-09-21T13:40:22.951" v="81" actId="1076"/>
          <ac:picMkLst>
            <pc:docMk/>
            <pc:sldMk cId="2143777313" sldId="292"/>
            <ac:picMk id="63" creationId="{366EBE39-EF49-4586-85D0-98B20A798FE9}"/>
          </ac:picMkLst>
        </pc:picChg>
        <pc:picChg chg="mod">
          <ac:chgData name="William Dargan" userId="1384a01586a617c2" providerId="Windows Live" clId="Web-{EE3C02B6-B59B-475F-A566-572E8CE11D2C}" dt="2021-09-21T13:40:26.686" v="83" actId="1076"/>
          <ac:picMkLst>
            <pc:docMk/>
            <pc:sldMk cId="2143777313" sldId="292"/>
            <ac:picMk id="66" creationId="{CDBF29FC-5E63-4035-995B-8355699C56E6}"/>
          </ac:picMkLst>
        </pc:picChg>
      </pc:sldChg>
    </pc:docChg>
  </pc:docChgLst>
  <pc:docChgLst>
    <pc:chgData name="William Dargan" userId="1384a01586a617c2" providerId="Windows Live" clId="Web-{F7D63C20-F285-4042-95E9-7F7E508F9B76}"/>
    <pc:docChg chg="modSld">
      <pc:chgData name="William Dargan" userId="1384a01586a617c2" providerId="Windows Live" clId="Web-{F7D63C20-F285-4042-95E9-7F7E508F9B76}" dt="2021-09-24T08:27:56.375" v="289" actId="20577"/>
      <pc:docMkLst>
        <pc:docMk/>
      </pc:docMkLst>
      <pc:sldChg chg="modSp">
        <pc:chgData name="William Dargan" userId="1384a01586a617c2" providerId="Windows Live" clId="Web-{F7D63C20-F285-4042-95E9-7F7E508F9B76}" dt="2021-09-24T08:21:14.416" v="199" actId="20577"/>
        <pc:sldMkLst>
          <pc:docMk/>
          <pc:sldMk cId="4001383600" sldId="291"/>
        </pc:sldMkLst>
        <pc:graphicFrameChg chg="modGraphic">
          <ac:chgData name="William Dargan" userId="1384a01586a617c2" providerId="Windows Live" clId="Web-{F7D63C20-F285-4042-95E9-7F7E508F9B76}" dt="2021-09-24T08:21:14.416" v="199" actId="20577"/>
          <ac:graphicFrameMkLst>
            <pc:docMk/>
            <pc:sldMk cId="4001383600" sldId="291"/>
            <ac:graphicFrameMk id="4" creationId="{29CF7526-C824-4781-942A-325E60857D58}"/>
          </ac:graphicFrameMkLst>
        </pc:graphicFrameChg>
      </pc:sldChg>
      <pc:sldChg chg="modSp">
        <pc:chgData name="William Dargan" userId="1384a01586a617c2" providerId="Windows Live" clId="Web-{F7D63C20-F285-4042-95E9-7F7E508F9B76}" dt="2021-09-24T08:27:56.375" v="289" actId="20577"/>
        <pc:sldMkLst>
          <pc:docMk/>
          <pc:sldMk cId="2143777313" sldId="292"/>
        </pc:sldMkLst>
        <pc:spChg chg="mod">
          <ac:chgData name="William Dargan" userId="1384a01586a617c2" providerId="Windows Live" clId="Web-{F7D63C20-F285-4042-95E9-7F7E508F9B76}" dt="2021-09-24T08:27:10.093" v="228" actId="20577"/>
          <ac:spMkLst>
            <pc:docMk/>
            <pc:sldMk cId="2143777313" sldId="292"/>
            <ac:spMk id="36" creationId="{24329783-A130-47FE-8347-CD2F4B07F92C}"/>
          </ac:spMkLst>
        </pc:spChg>
        <pc:spChg chg="mod">
          <ac:chgData name="William Dargan" userId="1384a01586a617c2" providerId="Windows Live" clId="Web-{F7D63C20-F285-4042-95E9-7F7E508F9B76}" dt="2021-09-24T08:27:27.531" v="255" actId="20577"/>
          <ac:spMkLst>
            <pc:docMk/>
            <pc:sldMk cId="2143777313" sldId="292"/>
            <ac:spMk id="58" creationId="{D7CA391C-68A5-4A98-A6DD-06BC882216FC}"/>
          </ac:spMkLst>
        </pc:spChg>
        <pc:spChg chg="mod">
          <ac:chgData name="William Dargan" userId="1384a01586a617c2" providerId="Windows Live" clId="Web-{F7D63C20-F285-4042-95E9-7F7E508F9B76}" dt="2021-09-24T08:27:56.375" v="289" actId="20577"/>
          <ac:spMkLst>
            <pc:docMk/>
            <pc:sldMk cId="2143777313" sldId="292"/>
            <ac:spMk id="60" creationId="{98B369DA-97D4-4D92-BE41-69ED963A4395}"/>
          </ac:spMkLst>
        </pc:spChg>
      </pc:sldChg>
    </pc:docChg>
  </pc:docChgLst>
  <pc:docChgLst>
    <pc:chgData name="William Dargan" userId="1384a01586a617c2" providerId="Windows Live" clId="Web-{8F8CC921-01CD-4433-925C-6689AD7938A0}"/>
    <pc:docChg chg="modSld">
      <pc:chgData name="William Dargan" userId="1384a01586a617c2" providerId="Windows Live" clId="Web-{8F8CC921-01CD-4433-925C-6689AD7938A0}" dt="2021-09-20T12:42:08.778" v="586" actId="14100"/>
      <pc:docMkLst>
        <pc:docMk/>
      </pc:docMkLst>
      <pc:sldChg chg="addSp modSp">
        <pc:chgData name="William Dargan" userId="1384a01586a617c2" providerId="Windows Live" clId="Web-{8F8CC921-01CD-4433-925C-6689AD7938A0}" dt="2021-09-20T12:38:06.695" v="471" actId="14100"/>
        <pc:sldMkLst>
          <pc:docMk/>
          <pc:sldMk cId="1960684436" sldId="274"/>
        </pc:sldMkLst>
        <pc:spChg chg="mod">
          <ac:chgData name="William Dargan" userId="1384a01586a617c2" providerId="Windows Live" clId="Web-{8F8CC921-01CD-4433-925C-6689AD7938A0}" dt="2021-09-20T12:37:14.288" v="460" actId="20577"/>
          <ac:spMkLst>
            <pc:docMk/>
            <pc:sldMk cId="1960684436" sldId="274"/>
            <ac:spMk id="18" creationId="{B9A79705-F8B9-4B73-913B-C904EC021A6C}"/>
          </ac:spMkLst>
        </pc:spChg>
        <pc:picChg chg="add mod modCrop">
          <ac:chgData name="William Dargan" userId="1384a01586a617c2" providerId="Windows Live" clId="Web-{8F8CC921-01CD-4433-925C-6689AD7938A0}" dt="2021-09-20T12:38:06.695" v="471" actId="14100"/>
          <ac:picMkLst>
            <pc:docMk/>
            <pc:sldMk cId="1960684436" sldId="274"/>
            <ac:picMk id="3" creationId="{94D48298-9B2A-47F3-AAE2-30E8F2D04082}"/>
          </ac:picMkLst>
        </pc:picChg>
      </pc:sldChg>
      <pc:sldChg chg="addSp delSp modSp">
        <pc:chgData name="William Dargan" userId="1384a01586a617c2" providerId="Windows Live" clId="Web-{8F8CC921-01CD-4433-925C-6689AD7938A0}" dt="2021-09-20T12:33:34.924" v="345" actId="20577"/>
        <pc:sldMkLst>
          <pc:docMk/>
          <pc:sldMk cId="3822424140" sldId="275"/>
        </pc:sldMkLst>
        <pc:spChg chg="mod">
          <ac:chgData name="William Dargan" userId="1384a01586a617c2" providerId="Windows Live" clId="Web-{8F8CC921-01CD-4433-925C-6689AD7938A0}" dt="2021-09-20T12:33:34.924" v="345" actId="20577"/>
          <ac:spMkLst>
            <pc:docMk/>
            <pc:sldMk cId="3822424140" sldId="275"/>
            <ac:spMk id="14" creationId="{A39D126D-3267-48D6-BD06-AAE05CE293A4}"/>
          </ac:spMkLst>
        </pc:spChg>
        <pc:picChg chg="add del mod">
          <ac:chgData name="William Dargan" userId="1384a01586a617c2" providerId="Windows Live" clId="Web-{8F8CC921-01CD-4433-925C-6689AD7938A0}" dt="2021-09-20T12:27:26.917" v="95"/>
          <ac:picMkLst>
            <pc:docMk/>
            <pc:sldMk cId="3822424140" sldId="275"/>
            <ac:picMk id="3" creationId="{191BE5B3-10BF-478F-83B9-131C1DB381DA}"/>
          </ac:picMkLst>
        </pc:picChg>
        <pc:picChg chg="add del mod">
          <ac:chgData name="William Dargan" userId="1384a01586a617c2" providerId="Windows Live" clId="Web-{8F8CC921-01CD-4433-925C-6689AD7938A0}" dt="2021-09-20T12:26:42.259" v="86"/>
          <ac:picMkLst>
            <pc:docMk/>
            <pc:sldMk cId="3822424140" sldId="275"/>
            <ac:picMk id="4" creationId="{0DDC162C-9001-4E77-97E9-1B8F754C67D0}"/>
          </ac:picMkLst>
        </pc:picChg>
        <pc:picChg chg="add del mod">
          <ac:chgData name="William Dargan" userId="1384a01586a617c2" providerId="Windows Live" clId="Web-{8F8CC921-01CD-4433-925C-6689AD7938A0}" dt="2021-09-20T12:27:26.917" v="94"/>
          <ac:picMkLst>
            <pc:docMk/>
            <pc:sldMk cId="3822424140" sldId="275"/>
            <ac:picMk id="5" creationId="{78BDA16A-FD38-447B-82C9-5A5CFAF7F423}"/>
          </ac:picMkLst>
        </pc:picChg>
        <pc:picChg chg="add del mod">
          <ac:chgData name="William Dargan" userId="1384a01586a617c2" providerId="Windows Live" clId="Web-{8F8CC921-01CD-4433-925C-6689AD7938A0}" dt="2021-09-20T12:27:26.917" v="93"/>
          <ac:picMkLst>
            <pc:docMk/>
            <pc:sldMk cId="3822424140" sldId="275"/>
            <ac:picMk id="6" creationId="{9143C229-5828-4C6B-9341-F113A34E1B34}"/>
          </ac:picMkLst>
        </pc:picChg>
      </pc:sldChg>
      <pc:sldChg chg="addSp modSp">
        <pc:chgData name="William Dargan" userId="1384a01586a617c2" providerId="Windows Live" clId="Web-{8F8CC921-01CD-4433-925C-6689AD7938A0}" dt="2021-09-20T12:29:47.029" v="190" actId="20577"/>
        <pc:sldMkLst>
          <pc:docMk/>
          <pc:sldMk cId="3371773204" sldId="276"/>
        </pc:sldMkLst>
        <pc:spChg chg="mod">
          <ac:chgData name="William Dargan" userId="1384a01586a617c2" providerId="Windows Live" clId="Web-{8F8CC921-01CD-4433-925C-6689AD7938A0}" dt="2021-09-20T12:29:47.029" v="190" actId="20577"/>
          <ac:spMkLst>
            <pc:docMk/>
            <pc:sldMk cId="3371773204" sldId="276"/>
            <ac:spMk id="13" creationId="{C0AD5BB1-068D-4B41-8071-0D04BD7FAA77}"/>
          </ac:spMkLst>
        </pc:spChg>
        <pc:picChg chg="add mod">
          <ac:chgData name="William Dargan" userId="1384a01586a617c2" providerId="Windows Live" clId="Web-{8F8CC921-01CD-4433-925C-6689AD7938A0}" dt="2021-09-20T12:27:42.870" v="107" actId="1076"/>
          <ac:picMkLst>
            <pc:docMk/>
            <pc:sldMk cId="3371773204" sldId="276"/>
            <ac:picMk id="3" creationId="{E1BAF3FC-E3A1-4178-A33A-122A68536AA8}"/>
          </ac:picMkLst>
        </pc:picChg>
        <pc:picChg chg="add mod">
          <ac:chgData name="William Dargan" userId="1384a01586a617c2" providerId="Windows Live" clId="Web-{8F8CC921-01CD-4433-925C-6689AD7938A0}" dt="2021-09-20T12:27:47.526" v="109" actId="1076"/>
          <ac:picMkLst>
            <pc:docMk/>
            <pc:sldMk cId="3371773204" sldId="276"/>
            <ac:picMk id="4" creationId="{2F0B825A-2FF4-4043-8511-35E5343C6176}"/>
          </ac:picMkLst>
        </pc:picChg>
        <pc:picChg chg="add mod">
          <ac:chgData name="William Dargan" userId="1384a01586a617c2" providerId="Windows Live" clId="Web-{8F8CC921-01CD-4433-925C-6689AD7938A0}" dt="2021-09-20T12:27:45.792" v="108" actId="1076"/>
          <ac:picMkLst>
            <pc:docMk/>
            <pc:sldMk cId="3371773204" sldId="276"/>
            <ac:picMk id="5" creationId="{D5D64C2A-42D9-4BE0-886B-F6DE71F1E189}"/>
          </ac:picMkLst>
        </pc:picChg>
      </pc:sldChg>
      <pc:sldChg chg="addSp modSp">
        <pc:chgData name="William Dargan" userId="1384a01586a617c2" providerId="Windows Live" clId="Web-{8F8CC921-01CD-4433-925C-6689AD7938A0}" dt="2021-09-20T12:42:08.778" v="586" actId="14100"/>
        <pc:sldMkLst>
          <pc:docMk/>
          <pc:sldMk cId="1829353856" sldId="277"/>
        </pc:sldMkLst>
        <pc:spChg chg="mod">
          <ac:chgData name="William Dargan" userId="1384a01586a617c2" providerId="Windows Live" clId="Web-{8F8CC921-01CD-4433-925C-6689AD7938A0}" dt="2021-09-20T12:42:01.747" v="582" actId="20577"/>
          <ac:spMkLst>
            <pc:docMk/>
            <pc:sldMk cId="1829353856" sldId="277"/>
            <ac:spMk id="17" creationId="{021B97C5-1BE5-44BF-9BE1-C960ACD6A490}"/>
          </ac:spMkLst>
        </pc:spChg>
        <pc:picChg chg="add mod">
          <ac:chgData name="William Dargan" userId="1384a01586a617c2" providerId="Windows Live" clId="Web-{8F8CC921-01CD-4433-925C-6689AD7938A0}" dt="2021-09-20T12:42:08.778" v="586" actId="14100"/>
          <ac:picMkLst>
            <pc:docMk/>
            <pc:sldMk cId="1829353856" sldId="277"/>
            <ac:picMk id="3" creationId="{69B7F1EF-33E6-4516-9CAC-ECAFE09B0E22}"/>
          </ac:picMkLst>
        </pc:picChg>
      </pc:sldChg>
      <pc:sldChg chg="modSp">
        <pc:chgData name="William Dargan" userId="1384a01586a617c2" providerId="Windows Live" clId="Web-{8F8CC921-01CD-4433-925C-6689AD7938A0}" dt="2021-09-20T12:23:07.130" v="77" actId="20577"/>
        <pc:sldMkLst>
          <pc:docMk/>
          <pc:sldMk cId="365319768" sldId="278"/>
        </pc:sldMkLst>
        <pc:spChg chg="mod">
          <ac:chgData name="William Dargan" userId="1384a01586a617c2" providerId="Windows Live" clId="Web-{8F8CC921-01CD-4433-925C-6689AD7938A0}" dt="2021-09-20T12:23:07.130" v="77" actId="20577"/>
          <ac:spMkLst>
            <pc:docMk/>
            <pc:sldMk cId="365319768" sldId="278"/>
            <ac:spMk id="11" creationId="{E9E72162-1852-465A-AE9B-9400A32B86F6}"/>
          </ac:spMkLst>
        </pc:spChg>
      </pc:sldChg>
    </pc:docChg>
  </pc:docChgLst>
  <pc:docChgLst>
    <pc:chgData name="William Dargan" userId="1384a01586a617c2" providerId="Windows Live" clId="Web-{7AED7774-5DC9-4258-B300-DC7D02F75D54}"/>
    <pc:docChg chg="modSld">
      <pc:chgData name="William Dargan" userId="1384a01586a617c2" providerId="Windows Live" clId="Web-{7AED7774-5DC9-4258-B300-DC7D02F75D54}" dt="2021-09-27T16:36:18.297" v="227" actId="20577"/>
      <pc:docMkLst>
        <pc:docMk/>
      </pc:docMkLst>
      <pc:sldChg chg="modSp">
        <pc:chgData name="William Dargan" userId="1384a01586a617c2" providerId="Windows Live" clId="Web-{7AED7774-5DC9-4258-B300-DC7D02F75D54}" dt="2021-09-27T16:36:18.297" v="227" actId="20577"/>
        <pc:sldMkLst>
          <pc:docMk/>
          <pc:sldMk cId="2143777313" sldId="292"/>
        </pc:sldMkLst>
        <pc:spChg chg="mod">
          <ac:chgData name="William Dargan" userId="1384a01586a617c2" providerId="Windows Live" clId="Web-{7AED7774-5DC9-4258-B300-DC7D02F75D54}" dt="2021-09-27T16:36:18.297" v="227" actId="20577"/>
          <ac:spMkLst>
            <pc:docMk/>
            <pc:sldMk cId="2143777313" sldId="292"/>
            <ac:spMk id="6" creationId="{00000000-0000-0000-0000-000000000000}"/>
          </ac:spMkLst>
        </pc:spChg>
        <pc:spChg chg="mod">
          <ac:chgData name="William Dargan" userId="1384a01586a617c2" providerId="Windows Live" clId="Web-{7AED7774-5DC9-4258-B300-DC7D02F75D54}" dt="2021-09-27T16:27:21.566" v="79" actId="20577"/>
          <ac:spMkLst>
            <pc:docMk/>
            <pc:sldMk cId="2143777313" sldId="292"/>
            <ac:spMk id="25" creationId="{18E73A99-C6CE-4410-8413-1B341933EC77}"/>
          </ac:spMkLst>
        </pc:spChg>
        <pc:spChg chg="mod">
          <ac:chgData name="William Dargan" userId="1384a01586a617c2" providerId="Windows Live" clId="Web-{7AED7774-5DC9-4258-B300-DC7D02F75D54}" dt="2021-09-27T16:35:29.359" v="157" actId="20577"/>
          <ac:spMkLst>
            <pc:docMk/>
            <pc:sldMk cId="2143777313" sldId="292"/>
            <ac:spMk id="29" creationId="{93E72B8A-4779-4FE2-98F4-944EA53274F3}"/>
          </ac:spMkLst>
        </pc:spChg>
      </pc:sldChg>
    </pc:docChg>
  </pc:docChgLst>
  <pc:docChgLst>
    <pc:chgData name="William Dargan" userId="1384a01586a617c2" providerId="Windows Live" clId="Web-{C0D090BC-63F3-46EB-924F-83BE1ED1AC5F}"/>
    <pc:docChg chg="modSld">
      <pc:chgData name="William Dargan" userId="1384a01586a617c2" providerId="Windows Live" clId="Web-{C0D090BC-63F3-46EB-924F-83BE1ED1AC5F}" dt="2021-09-17T08:28:12.244" v="319" actId="20577"/>
      <pc:docMkLst>
        <pc:docMk/>
      </pc:docMkLst>
      <pc:sldChg chg="modSp">
        <pc:chgData name="William Dargan" userId="1384a01586a617c2" providerId="Windows Live" clId="Web-{C0D090BC-63F3-46EB-924F-83BE1ED1AC5F}" dt="2021-09-17T08:22:09.006" v="13" actId="20577"/>
        <pc:sldMkLst>
          <pc:docMk/>
          <pc:sldMk cId="1899247335" sldId="269"/>
        </pc:sldMkLst>
        <pc:spChg chg="mod">
          <ac:chgData name="William Dargan" userId="1384a01586a617c2" providerId="Windows Live" clId="Web-{C0D090BC-63F3-46EB-924F-83BE1ED1AC5F}" dt="2021-09-17T08:22:09.006" v="13" actId="20577"/>
          <ac:spMkLst>
            <pc:docMk/>
            <pc:sldMk cId="1899247335" sldId="269"/>
            <ac:spMk id="9" creationId="{E4AB818A-BAC7-4F27-A881-73855BD6C9DA}"/>
          </ac:spMkLst>
        </pc:spChg>
      </pc:sldChg>
      <pc:sldChg chg="modSp modNotes">
        <pc:chgData name="William Dargan" userId="1384a01586a617c2" providerId="Windows Live" clId="Web-{C0D090BC-63F3-46EB-924F-83BE1ED1AC5F}" dt="2021-09-17T08:28:12.244" v="319" actId="20577"/>
        <pc:sldMkLst>
          <pc:docMk/>
          <pc:sldMk cId="1946576773" sldId="273"/>
        </pc:sldMkLst>
        <pc:spChg chg="mod">
          <ac:chgData name="William Dargan" userId="1384a01586a617c2" providerId="Windows Live" clId="Web-{C0D090BC-63F3-46EB-924F-83BE1ED1AC5F}" dt="2021-09-17T08:28:12.244" v="319" actId="20577"/>
          <ac:spMkLst>
            <pc:docMk/>
            <pc:sldMk cId="1946576773" sldId="273"/>
            <ac:spMk id="18" creationId="{50E73235-3DD8-489D-B905-701EE288B52C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093987162007211"/>
          <c:y val="0.46296296296296297"/>
          <c:w val="0.5672676782127094"/>
          <c:h val="0.4861111111111111"/>
        </c:manualLayout>
      </c:layout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3220952"/>
        <c:axId val="243849208"/>
      </c:lineChart>
      <c:catAx>
        <c:axId val="243220952"/>
        <c:scaling>
          <c:orientation val="minMax"/>
        </c:scaling>
        <c:delete val="1"/>
        <c:axPos val="b"/>
        <c:majorTickMark val="none"/>
        <c:minorTickMark val="none"/>
        <c:tickLblPos val="nextTo"/>
        <c:crossAx val="243849208"/>
        <c:crosses val="autoZero"/>
        <c:auto val="1"/>
        <c:lblAlgn val="ctr"/>
        <c:lblOffset val="100"/>
        <c:noMultiLvlLbl val="0"/>
      </c:catAx>
      <c:valAx>
        <c:axId val="2438492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43220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DF08B6-0C47-43FD-9741-5E0DA616382F}" type="doc">
      <dgm:prSet loTypeId="urn:microsoft.com/office/officeart/2005/8/layout/pList2" loCatId="list" qsTypeId="urn:microsoft.com/office/officeart/2005/8/quickstyle/simple1" qsCatId="simple" csTypeId="urn:microsoft.com/office/officeart/2005/8/colors/accent1_2" csCatId="accent1" phldr="1"/>
      <dgm:spPr/>
    </dgm:pt>
    <dgm:pt modelId="{86983D1F-6725-4A6F-A66C-FA94C63CC05A}">
      <dgm:prSet phldrT="[Text]" phldr="0"/>
      <dgm:spPr>
        <a:noFill/>
        <a:ln>
          <a:solidFill>
            <a:srgbClr val="66CCFF"/>
          </a:solidFill>
        </a:ln>
      </dgm:spPr>
      <dgm:t>
        <a:bodyPr/>
        <a:lstStyle/>
        <a:p>
          <a:pPr rtl="0"/>
          <a:r>
            <a:rPr lang="en-GB" b="0" dirty="0">
              <a:solidFill>
                <a:schemeClr val="tx1"/>
              </a:solidFill>
              <a:latin typeface="Calibri Light" panose="020F0302020204030204"/>
            </a:rPr>
            <a:t>Firewalls control internet traffic coming and going out of your computer.</a:t>
          </a:r>
          <a:endParaRPr lang="en-GB" b="0" dirty="0">
            <a:solidFill>
              <a:schemeClr val="tx1"/>
            </a:solidFill>
          </a:endParaRPr>
        </a:p>
      </dgm:t>
    </dgm:pt>
    <dgm:pt modelId="{4A62EF2A-A92E-4A6C-A528-0F5399055D4A}" type="parTrans" cxnId="{5D91C8EB-0B50-4BD0-B690-E17F6CF2CD65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467E7196-FAC0-4CD1-BB50-BBAF3B29975B}" type="sibTrans" cxnId="{5D91C8EB-0B50-4BD0-B690-E17F6CF2CD65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73065EA9-4BD6-4894-8E74-CD8756DEF8E9}">
      <dgm:prSet phldrT="[Text]" phldr="0"/>
      <dgm:spPr>
        <a:noFill/>
        <a:ln>
          <a:solidFill>
            <a:srgbClr val="66CCFF"/>
          </a:solidFill>
        </a:ln>
      </dgm:spPr>
      <dgm:t>
        <a:bodyPr/>
        <a:lstStyle/>
        <a:p>
          <a:pPr rtl="0">
            <a:buNone/>
          </a:pPr>
          <a:r>
            <a:rPr lang="en-GB" dirty="0">
              <a:solidFill>
                <a:schemeClr val="tx1"/>
              </a:solidFill>
              <a:latin typeface="Calibri Light" panose="020F0302020204030204"/>
            </a:rPr>
            <a:t>Strong passwords will protect against brute force attacks.</a:t>
          </a:r>
          <a:endParaRPr lang="en-GB" dirty="0">
            <a:solidFill>
              <a:schemeClr val="tx1"/>
            </a:solidFill>
          </a:endParaRPr>
        </a:p>
      </dgm:t>
    </dgm:pt>
    <dgm:pt modelId="{7022FE4F-C1E3-40AF-A802-360A6256373C}" type="parTrans" cxnId="{6EAAA3CB-E5FB-4470-BD9C-917A68D96BFE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D7D886E0-6DFD-490A-8D3E-77DF40454D17}" type="sibTrans" cxnId="{6EAAA3CB-E5FB-4470-BD9C-917A68D96BFE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DE870F8D-C9E0-4160-BCA4-51481490194D}">
      <dgm:prSet phldrT="[Text]" phldr="0"/>
      <dgm:spPr>
        <a:noFill/>
        <a:ln>
          <a:solidFill>
            <a:srgbClr val="66CCFF"/>
          </a:solidFill>
        </a:ln>
      </dgm:spPr>
      <dgm:t>
        <a:bodyPr/>
        <a:lstStyle/>
        <a:p>
          <a:pPr rtl="0"/>
          <a:r>
            <a:rPr lang="en-GB" b="0" dirty="0">
              <a:solidFill>
                <a:schemeClr val="tx1"/>
              </a:solidFill>
              <a:latin typeface="Calibri Light" panose="020F0302020204030204"/>
            </a:rPr>
            <a:t>Locking doors, using security cameras and alarms, locking PC cases.</a:t>
          </a:r>
          <a:endParaRPr lang="en-GB" b="0" dirty="0">
            <a:solidFill>
              <a:schemeClr val="tx1"/>
            </a:solidFill>
          </a:endParaRPr>
        </a:p>
      </dgm:t>
    </dgm:pt>
    <dgm:pt modelId="{A4FA4BF5-5828-45C6-AE9A-352846C073CB}" type="parTrans" cxnId="{0ED69B3E-883E-418D-8C90-D711ECA94CD0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3F1A5B6E-2FD3-4C5B-B9B7-FD2B629CC58E}" type="sibTrans" cxnId="{0ED69B3E-883E-418D-8C90-D711ECA94CD0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D1FDE2FC-CA2E-486C-BB2A-866DE17A0E43}">
      <dgm:prSet phldrT="[Text]" phldr="0"/>
      <dgm:spPr>
        <a:noFill/>
        <a:ln>
          <a:solidFill>
            <a:srgbClr val="66CCFF"/>
          </a:solidFill>
        </a:ln>
      </dgm:spPr>
      <dgm:t>
        <a:bodyPr/>
        <a:lstStyle/>
        <a:p>
          <a:pPr rtl="0"/>
          <a:r>
            <a:rPr lang="en-GB" dirty="0">
              <a:solidFill>
                <a:schemeClr val="tx1"/>
              </a:solidFill>
              <a:latin typeface="Calibri Light" panose="020F0302020204030204"/>
            </a:rPr>
            <a:t>Hiring people to try and hack your system to find weak points.</a:t>
          </a:r>
          <a:endParaRPr lang="en-GB" dirty="0">
            <a:solidFill>
              <a:schemeClr val="tx1"/>
            </a:solidFill>
          </a:endParaRPr>
        </a:p>
      </dgm:t>
    </dgm:pt>
    <dgm:pt modelId="{1986EFF6-84C7-47FE-A2CD-476C2729E9C6}" type="parTrans" cxnId="{EC3A6393-277F-400F-94DD-F63C8E7FCAE2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68DEA144-DBEC-4604-9DF2-B18C5CADA620}" type="sibTrans" cxnId="{EC3A6393-277F-400F-94DD-F63C8E7FCAE2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D8BB5B52-78EE-4A8F-9A88-01ABABCDC800}" type="pres">
      <dgm:prSet presAssocID="{78DF08B6-0C47-43FD-9741-5E0DA616382F}" presName="Name0" presStyleCnt="0">
        <dgm:presLayoutVars>
          <dgm:dir/>
          <dgm:resizeHandles val="exact"/>
        </dgm:presLayoutVars>
      </dgm:prSet>
      <dgm:spPr/>
    </dgm:pt>
    <dgm:pt modelId="{60656E5A-F1EB-4218-A649-8B0FFDDE6CEB}" type="pres">
      <dgm:prSet presAssocID="{78DF08B6-0C47-43FD-9741-5E0DA616382F}" presName="bkgdShp" presStyleLbl="alignAccFollowNode1" presStyleIdx="0" presStyleCnt="1"/>
      <dgm:spPr/>
    </dgm:pt>
    <dgm:pt modelId="{25E9674E-EE4D-4485-BF5A-697781240784}" type="pres">
      <dgm:prSet presAssocID="{78DF08B6-0C47-43FD-9741-5E0DA616382F}" presName="linComp" presStyleCnt="0"/>
      <dgm:spPr/>
    </dgm:pt>
    <dgm:pt modelId="{EE6AE913-BDDC-4A27-B8F9-99BBF2183848}" type="pres">
      <dgm:prSet presAssocID="{86983D1F-6725-4A6F-A66C-FA94C63CC05A}" presName="compNode" presStyleCnt="0"/>
      <dgm:spPr/>
    </dgm:pt>
    <dgm:pt modelId="{0EB7774F-AF00-43EF-A4C5-7BF09D22D7EB}" type="pres">
      <dgm:prSet presAssocID="{86983D1F-6725-4A6F-A66C-FA94C63CC05A}" presName="node" presStyleLbl="node1" presStyleIdx="0" presStyleCnt="4">
        <dgm:presLayoutVars>
          <dgm:bulletEnabled val="1"/>
        </dgm:presLayoutVars>
      </dgm:prSet>
      <dgm:spPr/>
    </dgm:pt>
    <dgm:pt modelId="{794D88D5-AC0D-4134-800C-28AA9D250E7F}" type="pres">
      <dgm:prSet presAssocID="{86983D1F-6725-4A6F-A66C-FA94C63CC05A}" presName="invisiNode" presStyleLbl="node1" presStyleIdx="0" presStyleCnt="4"/>
      <dgm:spPr/>
    </dgm:pt>
    <dgm:pt modelId="{4394A516-2EFE-49B8-848A-9D7B57E8CDE9}" type="pres">
      <dgm:prSet presAssocID="{86983D1F-6725-4A6F-A66C-FA94C63CC05A}" presName="imagNode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</dgm:pt>
    <dgm:pt modelId="{204E0C28-7FCE-4EC3-9AFB-18FC0568D0DB}" type="pres">
      <dgm:prSet presAssocID="{467E7196-FAC0-4CD1-BB50-BBAF3B29975B}" presName="sibTrans" presStyleLbl="sibTrans2D1" presStyleIdx="0" presStyleCnt="0"/>
      <dgm:spPr/>
    </dgm:pt>
    <dgm:pt modelId="{A773B89C-37DD-414D-ADD5-D1081AFC0967}" type="pres">
      <dgm:prSet presAssocID="{73065EA9-4BD6-4894-8E74-CD8756DEF8E9}" presName="compNode" presStyleCnt="0"/>
      <dgm:spPr/>
    </dgm:pt>
    <dgm:pt modelId="{86330649-7133-44C7-A14E-6034B9C20CFE}" type="pres">
      <dgm:prSet presAssocID="{73065EA9-4BD6-4894-8E74-CD8756DEF8E9}" presName="node" presStyleLbl="node1" presStyleIdx="1" presStyleCnt="4">
        <dgm:presLayoutVars>
          <dgm:bulletEnabled val="1"/>
        </dgm:presLayoutVars>
      </dgm:prSet>
      <dgm:spPr/>
    </dgm:pt>
    <dgm:pt modelId="{D1A45F4A-0D6C-4193-9282-16A3CD4688D6}" type="pres">
      <dgm:prSet presAssocID="{73065EA9-4BD6-4894-8E74-CD8756DEF8E9}" presName="invisiNode" presStyleLbl="node1" presStyleIdx="1" presStyleCnt="4"/>
      <dgm:spPr/>
    </dgm:pt>
    <dgm:pt modelId="{3E256BF7-0FA6-4AEF-B980-6A8041809261}" type="pres">
      <dgm:prSet presAssocID="{73065EA9-4BD6-4894-8E74-CD8756DEF8E9}" presName="imagNode" presStyleLbl="fgImgPlace1" presStyleIdx="1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58FD771B-3D42-4F6D-93F7-D84EEA6A081B}" type="pres">
      <dgm:prSet presAssocID="{D7D886E0-6DFD-490A-8D3E-77DF40454D17}" presName="sibTrans" presStyleLbl="sibTrans2D1" presStyleIdx="0" presStyleCnt="0"/>
      <dgm:spPr/>
    </dgm:pt>
    <dgm:pt modelId="{9E5F939F-E32B-4922-BD5E-B11234F383B9}" type="pres">
      <dgm:prSet presAssocID="{DE870F8D-C9E0-4160-BCA4-51481490194D}" presName="compNode" presStyleCnt="0"/>
      <dgm:spPr/>
    </dgm:pt>
    <dgm:pt modelId="{7EA87245-76C3-4FAE-9884-9A28BE612E0C}" type="pres">
      <dgm:prSet presAssocID="{DE870F8D-C9E0-4160-BCA4-51481490194D}" presName="node" presStyleLbl="node1" presStyleIdx="2" presStyleCnt="4">
        <dgm:presLayoutVars>
          <dgm:bulletEnabled val="1"/>
        </dgm:presLayoutVars>
      </dgm:prSet>
      <dgm:spPr/>
    </dgm:pt>
    <dgm:pt modelId="{AD525897-FB59-41A7-8DDC-A50951D25EBD}" type="pres">
      <dgm:prSet presAssocID="{DE870F8D-C9E0-4160-BCA4-51481490194D}" presName="invisiNode" presStyleLbl="node1" presStyleIdx="2" presStyleCnt="4"/>
      <dgm:spPr/>
    </dgm:pt>
    <dgm:pt modelId="{D415DDBA-6A67-423A-9F7F-3189BA47E9F9}" type="pres">
      <dgm:prSet presAssocID="{DE870F8D-C9E0-4160-BCA4-51481490194D}" presName="imagNode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5000" b="-25000"/>
          </a:stretch>
        </a:blipFill>
      </dgm:spPr>
    </dgm:pt>
    <dgm:pt modelId="{D02CAC4E-EF8F-4DCA-9B39-F833D4CE45F7}" type="pres">
      <dgm:prSet presAssocID="{3F1A5B6E-2FD3-4C5B-B9B7-FD2B629CC58E}" presName="sibTrans" presStyleLbl="sibTrans2D1" presStyleIdx="0" presStyleCnt="0"/>
      <dgm:spPr/>
    </dgm:pt>
    <dgm:pt modelId="{94F5D109-B24D-44F8-8E47-83C57D12272C}" type="pres">
      <dgm:prSet presAssocID="{D1FDE2FC-CA2E-486C-BB2A-866DE17A0E43}" presName="compNode" presStyleCnt="0"/>
      <dgm:spPr/>
    </dgm:pt>
    <dgm:pt modelId="{FA437A4C-5225-4FB5-9285-203F4C1DD614}" type="pres">
      <dgm:prSet presAssocID="{D1FDE2FC-CA2E-486C-BB2A-866DE17A0E43}" presName="node" presStyleLbl="node1" presStyleIdx="3" presStyleCnt="4">
        <dgm:presLayoutVars>
          <dgm:bulletEnabled val="1"/>
        </dgm:presLayoutVars>
      </dgm:prSet>
      <dgm:spPr/>
    </dgm:pt>
    <dgm:pt modelId="{3D77D904-8FD2-4546-9273-C87F85A1E0D2}" type="pres">
      <dgm:prSet presAssocID="{D1FDE2FC-CA2E-486C-BB2A-866DE17A0E43}" presName="invisiNode" presStyleLbl="node1" presStyleIdx="3" presStyleCnt="4"/>
      <dgm:spPr/>
    </dgm:pt>
    <dgm:pt modelId="{A07F3A61-7A07-42E0-8377-B7CC49042E1A}" type="pres">
      <dgm:prSet presAssocID="{D1FDE2FC-CA2E-486C-BB2A-866DE17A0E43}" presName="imagNode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</dgm:spPr>
    </dgm:pt>
  </dgm:ptLst>
  <dgm:cxnLst>
    <dgm:cxn modelId="{3CC3C918-50D3-47B8-8FBC-CFC5580332C8}" type="presOf" srcId="{86983D1F-6725-4A6F-A66C-FA94C63CC05A}" destId="{0EB7774F-AF00-43EF-A4C5-7BF09D22D7EB}" srcOrd="0" destOrd="0" presId="urn:microsoft.com/office/officeart/2005/8/layout/pList2"/>
    <dgm:cxn modelId="{0ED69B3E-883E-418D-8C90-D711ECA94CD0}" srcId="{78DF08B6-0C47-43FD-9741-5E0DA616382F}" destId="{DE870F8D-C9E0-4160-BCA4-51481490194D}" srcOrd="2" destOrd="0" parTransId="{A4FA4BF5-5828-45C6-AE9A-352846C073CB}" sibTransId="{3F1A5B6E-2FD3-4C5B-B9B7-FD2B629CC58E}"/>
    <dgm:cxn modelId="{10D2326D-C17A-4F56-9236-48042F0D7DCE}" type="presOf" srcId="{D7D886E0-6DFD-490A-8D3E-77DF40454D17}" destId="{58FD771B-3D42-4F6D-93F7-D84EEA6A081B}" srcOrd="0" destOrd="0" presId="urn:microsoft.com/office/officeart/2005/8/layout/pList2"/>
    <dgm:cxn modelId="{CE82BE73-90DB-4BCC-8919-4C27C4B001A6}" type="presOf" srcId="{78DF08B6-0C47-43FD-9741-5E0DA616382F}" destId="{D8BB5B52-78EE-4A8F-9A88-01ABABCDC800}" srcOrd="0" destOrd="0" presId="urn:microsoft.com/office/officeart/2005/8/layout/pList2"/>
    <dgm:cxn modelId="{F4860454-3775-4252-B82F-4725C44D4FCA}" type="presOf" srcId="{DE870F8D-C9E0-4160-BCA4-51481490194D}" destId="{7EA87245-76C3-4FAE-9884-9A28BE612E0C}" srcOrd="0" destOrd="0" presId="urn:microsoft.com/office/officeart/2005/8/layout/pList2"/>
    <dgm:cxn modelId="{A2BB0993-2B97-478A-9EB7-B2AC9C4660A1}" type="presOf" srcId="{3F1A5B6E-2FD3-4C5B-B9B7-FD2B629CC58E}" destId="{D02CAC4E-EF8F-4DCA-9B39-F833D4CE45F7}" srcOrd="0" destOrd="0" presId="urn:microsoft.com/office/officeart/2005/8/layout/pList2"/>
    <dgm:cxn modelId="{EC3A6393-277F-400F-94DD-F63C8E7FCAE2}" srcId="{78DF08B6-0C47-43FD-9741-5E0DA616382F}" destId="{D1FDE2FC-CA2E-486C-BB2A-866DE17A0E43}" srcOrd="3" destOrd="0" parTransId="{1986EFF6-84C7-47FE-A2CD-476C2729E9C6}" sibTransId="{68DEA144-DBEC-4604-9DF2-B18C5CADA620}"/>
    <dgm:cxn modelId="{DA59C4B1-8E65-49BA-931F-ED23181AB9B7}" type="presOf" srcId="{73065EA9-4BD6-4894-8E74-CD8756DEF8E9}" destId="{86330649-7133-44C7-A14E-6034B9C20CFE}" srcOrd="0" destOrd="0" presId="urn:microsoft.com/office/officeart/2005/8/layout/pList2"/>
    <dgm:cxn modelId="{6EAAA3CB-E5FB-4470-BD9C-917A68D96BFE}" srcId="{78DF08B6-0C47-43FD-9741-5E0DA616382F}" destId="{73065EA9-4BD6-4894-8E74-CD8756DEF8E9}" srcOrd="1" destOrd="0" parTransId="{7022FE4F-C1E3-40AF-A802-360A6256373C}" sibTransId="{D7D886E0-6DFD-490A-8D3E-77DF40454D17}"/>
    <dgm:cxn modelId="{956FFCD3-7040-499D-8456-1C99355965A6}" type="presOf" srcId="{D1FDE2FC-CA2E-486C-BB2A-866DE17A0E43}" destId="{FA437A4C-5225-4FB5-9285-203F4C1DD614}" srcOrd="0" destOrd="0" presId="urn:microsoft.com/office/officeart/2005/8/layout/pList2"/>
    <dgm:cxn modelId="{5D91C8EB-0B50-4BD0-B690-E17F6CF2CD65}" srcId="{78DF08B6-0C47-43FD-9741-5E0DA616382F}" destId="{86983D1F-6725-4A6F-A66C-FA94C63CC05A}" srcOrd="0" destOrd="0" parTransId="{4A62EF2A-A92E-4A6C-A528-0F5399055D4A}" sibTransId="{467E7196-FAC0-4CD1-BB50-BBAF3B29975B}"/>
    <dgm:cxn modelId="{125D1BED-0D19-4903-B718-B4E8D344E677}" type="presOf" srcId="{467E7196-FAC0-4CD1-BB50-BBAF3B29975B}" destId="{204E0C28-7FCE-4EC3-9AFB-18FC0568D0DB}" srcOrd="0" destOrd="0" presId="urn:microsoft.com/office/officeart/2005/8/layout/pList2"/>
    <dgm:cxn modelId="{02CCCE2F-C091-4225-A756-0267A7884D28}" type="presParOf" srcId="{D8BB5B52-78EE-4A8F-9A88-01ABABCDC800}" destId="{60656E5A-F1EB-4218-A649-8B0FFDDE6CEB}" srcOrd="0" destOrd="0" presId="urn:microsoft.com/office/officeart/2005/8/layout/pList2"/>
    <dgm:cxn modelId="{211CBE54-737C-45A3-ACE0-0E5D460E3768}" type="presParOf" srcId="{D8BB5B52-78EE-4A8F-9A88-01ABABCDC800}" destId="{25E9674E-EE4D-4485-BF5A-697781240784}" srcOrd="1" destOrd="0" presId="urn:microsoft.com/office/officeart/2005/8/layout/pList2"/>
    <dgm:cxn modelId="{E2B259E4-F332-4D35-B404-28CAF4FF1C4F}" type="presParOf" srcId="{25E9674E-EE4D-4485-BF5A-697781240784}" destId="{EE6AE913-BDDC-4A27-B8F9-99BBF2183848}" srcOrd="0" destOrd="0" presId="urn:microsoft.com/office/officeart/2005/8/layout/pList2"/>
    <dgm:cxn modelId="{F151D403-23C9-490B-A570-72885EB4F172}" type="presParOf" srcId="{EE6AE913-BDDC-4A27-B8F9-99BBF2183848}" destId="{0EB7774F-AF00-43EF-A4C5-7BF09D22D7EB}" srcOrd="0" destOrd="0" presId="urn:microsoft.com/office/officeart/2005/8/layout/pList2"/>
    <dgm:cxn modelId="{BB914828-3B0B-40B7-8B45-5A4DE0C8ACC2}" type="presParOf" srcId="{EE6AE913-BDDC-4A27-B8F9-99BBF2183848}" destId="{794D88D5-AC0D-4134-800C-28AA9D250E7F}" srcOrd="1" destOrd="0" presId="urn:microsoft.com/office/officeart/2005/8/layout/pList2"/>
    <dgm:cxn modelId="{22E660EF-6A07-454D-BA5D-2B0592A5BFC6}" type="presParOf" srcId="{EE6AE913-BDDC-4A27-B8F9-99BBF2183848}" destId="{4394A516-2EFE-49B8-848A-9D7B57E8CDE9}" srcOrd="2" destOrd="0" presId="urn:microsoft.com/office/officeart/2005/8/layout/pList2"/>
    <dgm:cxn modelId="{54C60BC2-D65E-459B-9985-DD930DDABF51}" type="presParOf" srcId="{25E9674E-EE4D-4485-BF5A-697781240784}" destId="{204E0C28-7FCE-4EC3-9AFB-18FC0568D0DB}" srcOrd="1" destOrd="0" presId="urn:microsoft.com/office/officeart/2005/8/layout/pList2"/>
    <dgm:cxn modelId="{1E163E97-3D37-4CD1-9047-F5EB3EAF3416}" type="presParOf" srcId="{25E9674E-EE4D-4485-BF5A-697781240784}" destId="{A773B89C-37DD-414D-ADD5-D1081AFC0967}" srcOrd="2" destOrd="0" presId="urn:microsoft.com/office/officeart/2005/8/layout/pList2"/>
    <dgm:cxn modelId="{9DE3A140-AB57-49B2-85C7-A0BC6D0D3202}" type="presParOf" srcId="{A773B89C-37DD-414D-ADD5-D1081AFC0967}" destId="{86330649-7133-44C7-A14E-6034B9C20CFE}" srcOrd="0" destOrd="0" presId="urn:microsoft.com/office/officeart/2005/8/layout/pList2"/>
    <dgm:cxn modelId="{89F1C8CA-C215-4DC1-95C4-B134C166EEE3}" type="presParOf" srcId="{A773B89C-37DD-414D-ADD5-D1081AFC0967}" destId="{D1A45F4A-0D6C-4193-9282-16A3CD4688D6}" srcOrd="1" destOrd="0" presId="urn:microsoft.com/office/officeart/2005/8/layout/pList2"/>
    <dgm:cxn modelId="{5E0BDA24-4BEE-4295-8822-579D0A6F632C}" type="presParOf" srcId="{A773B89C-37DD-414D-ADD5-D1081AFC0967}" destId="{3E256BF7-0FA6-4AEF-B980-6A8041809261}" srcOrd="2" destOrd="0" presId="urn:microsoft.com/office/officeart/2005/8/layout/pList2"/>
    <dgm:cxn modelId="{6B9B7DD6-5772-4CAA-A99A-0DBC0CDE7942}" type="presParOf" srcId="{25E9674E-EE4D-4485-BF5A-697781240784}" destId="{58FD771B-3D42-4F6D-93F7-D84EEA6A081B}" srcOrd="3" destOrd="0" presId="urn:microsoft.com/office/officeart/2005/8/layout/pList2"/>
    <dgm:cxn modelId="{21112948-121F-4231-B3F3-0187E1565004}" type="presParOf" srcId="{25E9674E-EE4D-4485-BF5A-697781240784}" destId="{9E5F939F-E32B-4922-BD5E-B11234F383B9}" srcOrd="4" destOrd="0" presId="urn:microsoft.com/office/officeart/2005/8/layout/pList2"/>
    <dgm:cxn modelId="{1589F09C-2169-4367-B16B-C5DAE892C008}" type="presParOf" srcId="{9E5F939F-E32B-4922-BD5E-B11234F383B9}" destId="{7EA87245-76C3-4FAE-9884-9A28BE612E0C}" srcOrd="0" destOrd="0" presId="urn:microsoft.com/office/officeart/2005/8/layout/pList2"/>
    <dgm:cxn modelId="{E4C3DFEB-CB09-4154-9591-766DC98694EC}" type="presParOf" srcId="{9E5F939F-E32B-4922-BD5E-B11234F383B9}" destId="{AD525897-FB59-41A7-8DDC-A50951D25EBD}" srcOrd="1" destOrd="0" presId="urn:microsoft.com/office/officeart/2005/8/layout/pList2"/>
    <dgm:cxn modelId="{6FABBC3E-2BA9-4C8E-9051-8565349435B5}" type="presParOf" srcId="{9E5F939F-E32B-4922-BD5E-B11234F383B9}" destId="{D415DDBA-6A67-423A-9F7F-3189BA47E9F9}" srcOrd="2" destOrd="0" presId="urn:microsoft.com/office/officeart/2005/8/layout/pList2"/>
    <dgm:cxn modelId="{10FE5C6C-74AF-4EBA-9CDC-5AC94AF78B6C}" type="presParOf" srcId="{25E9674E-EE4D-4485-BF5A-697781240784}" destId="{D02CAC4E-EF8F-4DCA-9B39-F833D4CE45F7}" srcOrd="5" destOrd="0" presId="urn:microsoft.com/office/officeart/2005/8/layout/pList2"/>
    <dgm:cxn modelId="{A28E4D9C-942E-4C6A-B402-5D6F7ECB1D7B}" type="presParOf" srcId="{25E9674E-EE4D-4485-BF5A-697781240784}" destId="{94F5D109-B24D-44F8-8E47-83C57D12272C}" srcOrd="6" destOrd="0" presId="urn:microsoft.com/office/officeart/2005/8/layout/pList2"/>
    <dgm:cxn modelId="{E50D4A25-A2E2-4A1B-8D4E-57979E256555}" type="presParOf" srcId="{94F5D109-B24D-44F8-8E47-83C57D12272C}" destId="{FA437A4C-5225-4FB5-9285-203F4C1DD614}" srcOrd="0" destOrd="0" presId="urn:microsoft.com/office/officeart/2005/8/layout/pList2"/>
    <dgm:cxn modelId="{0F70DE8B-84DF-4C5C-AC04-40522030DD78}" type="presParOf" srcId="{94F5D109-B24D-44F8-8E47-83C57D12272C}" destId="{3D77D904-8FD2-4546-9273-C87F85A1E0D2}" srcOrd="1" destOrd="0" presId="urn:microsoft.com/office/officeart/2005/8/layout/pList2"/>
    <dgm:cxn modelId="{B3E8BF13-8EBD-4072-A9FB-E02661DCBBAF}" type="presParOf" srcId="{94F5D109-B24D-44F8-8E47-83C57D12272C}" destId="{A07F3A61-7A07-42E0-8377-B7CC49042E1A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656E5A-F1EB-4218-A649-8B0FFDDE6CEB}">
      <dsp:nvSpPr>
        <dsp:cNvPr id="0" name=""/>
        <dsp:cNvSpPr/>
      </dsp:nvSpPr>
      <dsp:spPr>
        <a:xfrm>
          <a:off x="0" y="0"/>
          <a:ext cx="8799928" cy="214984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94A516-2EFE-49B8-848A-9D7B57E8CDE9}">
      <dsp:nvSpPr>
        <dsp:cNvPr id="0" name=""/>
        <dsp:cNvSpPr/>
      </dsp:nvSpPr>
      <dsp:spPr>
        <a:xfrm>
          <a:off x="266421" y="286645"/>
          <a:ext cx="1922578" cy="157655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B7774F-AF00-43EF-A4C5-7BF09D22D7EB}">
      <dsp:nvSpPr>
        <dsp:cNvPr id="0" name=""/>
        <dsp:cNvSpPr/>
      </dsp:nvSpPr>
      <dsp:spPr>
        <a:xfrm rot="10800000">
          <a:off x="266421" y="2149841"/>
          <a:ext cx="1922578" cy="2627584"/>
        </a:xfrm>
        <a:prstGeom prst="round2SameRect">
          <a:avLst>
            <a:gd name="adj1" fmla="val 10500"/>
            <a:gd name="adj2" fmla="val 0"/>
          </a:avLst>
        </a:prstGeom>
        <a:noFill/>
        <a:ln w="12700" cap="flat" cmpd="sng" algn="ctr">
          <a:solidFill>
            <a:srgbClr val="66CC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0" kern="1200" dirty="0">
              <a:solidFill>
                <a:schemeClr val="tx1"/>
              </a:solidFill>
              <a:latin typeface="Calibri Light" panose="020F0302020204030204"/>
            </a:rPr>
            <a:t>Firewalls control internet traffic coming and going out of your computer.</a:t>
          </a:r>
          <a:endParaRPr lang="en-GB" sz="2100" b="0" kern="1200" dirty="0">
            <a:solidFill>
              <a:schemeClr val="tx1"/>
            </a:solidFill>
          </a:endParaRPr>
        </a:p>
      </dsp:txBody>
      <dsp:txXfrm rot="10800000">
        <a:off x="325547" y="2149841"/>
        <a:ext cx="1804326" cy="2568458"/>
      </dsp:txXfrm>
    </dsp:sp>
    <dsp:sp modelId="{3E256BF7-0FA6-4AEF-B980-6A8041809261}">
      <dsp:nvSpPr>
        <dsp:cNvPr id="0" name=""/>
        <dsp:cNvSpPr/>
      </dsp:nvSpPr>
      <dsp:spPr>
        <a:xfrm>
          <a:off x="2381257" y="286645"/>
          <a:ext cx="1922578" cy="157655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330649-7133-44C7-A14E-6034B9C20CFE}">
      <dsp:nvSpPr>
        <dsp:cNvPr id="0" name=""/>
        <dsp:cNvSpPr/>
      </dsp:nvSpPr>
      <dsp:spPr>
        <a:xfrm rot="10800000">
          <a:off x="2381257" y="2149841"/>
          <a:ext cx="1922578" cy="2627584"/>
        </a:xfrm>
        <a:prstGeom prst="round2SameRect">
          <a:avLst>
            <a:gd name="adj1" fmla="val 10500"/>
            <a:gd name="adj2" fmla="val 0"/>
          </a:avLst>
        </a:prstGeom>
        <a:noFill/>
        <a:ln w="12700" cap="flat" cmpd="sng" algn="ctr">
          <a:solidFill>
            <a:srgbClr val="66CC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>
              <a:solidFill>
                <a:schemeClr val="tx1"/>
              </a:solidFill>
              <a:latin typeface="Calibri Light" panose="020F0302020204030204"/>
            </a:rPr>
            <a:t>Strong passwords will protect against brute force attacks.</a:t>
          </a:r>
          <a:endParaRPr lang="en-GB" sz="2100" kern="1200" dirty="0">
            <a:solidFill>
              <a:schemeClr val="tx1"/>
            </a:solidFill>
          </a:endParaRPr>
        </a:p>
      </dsp:txBody>
      <dsp:txXfrm rot="10800000">
        <a:off x="2440383" y="2149841"/>
        <a:ext cx="1804326" cy="2568458"/>
      </dsp:txXfrm>
    </dsp:sp>
    <dsp:sp modelId="{D415DDBA-6A67-423A-9F7F-3189BA47E9F9}">
      <dsp:nvSpPr>
        <dsp:cNvPr id="0" name=""/>
        <dsp:cNvSpPr/>
      </dsp:nvSpPr>
      <dsp:spPr>
        <a:xfrm>
          <a:off x="4496092" y="286645"/>
          <a:ext cx="1922578" cy="157655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5000" b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A87245-76C3-4FAE-9884-9A28BE612E0C}">
      <dsp:nvSpPr>
        <dsp:cNvPr id="0" name=""/>
        <dsp:cNvSpPr/>
      </dsp:nvSpPr>
      <dsp:spPr>
        <a:xfrm rot="10800000">
          <a:off x="4496092" y="2149841"/>
          <a:ext cx="1922578" cy="2627584"/>
        </a:xfrm>
        <a:prstGeom prst="round2SameRect">
          <a:avLst>
            <a:gd name="adj1" fmla="val 10500"/>
            <a:gd name="adj2" fmla="val 0"/>
          </a:avLst>
        </a:prstGeom>
        <a:noFill/>
        <a:ln w="12700" cap="flat" cmpd="sng" algn="ctr">
          <a:solidFill>
            <a:srgbClr val="66CC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0" kern="1200" dirty="0">
              <a:solidFill>
                <a:schemeClr val="tx1"/>
              </a:solidFill>
              <a:latin typeface="Calibri Light" panose="020F0302020204030204"/>
            </a:rPr>
            <a:t>Locking doors, using security cameras and alarms, locking PC cases.</a:t>
          </a:r>
          <a:endParaRPr lang="en-GB" sz="2100" b="0" kern="1200" dirty="0">
            <a:solidFill>
              <a:schemeClr val="tx1"/>
            </a:solidFill>
          </a:endParaRPr>
        </a:p>
      </dsp:txBody>
      <dsp:txXfrm rot="10800000">
        <a:off x="4555218" y="2149841"/>
        <a:ext cx="1804326" cy="2568458"/>
      </dsp:txXfrm>
    </dsp:sp>
    <dsp:sp modelId="{A07F3A61-7A07-42E0-8377-B7CC49042E1A}">
      <dsp:nvSpPr>
        <dsp:cNvPr id="0" name=""/>
        <dsp:cNvSpPr/>
      </dsp:nvSpPr>
      <dsp:spPr>
        <a:xfrm>
          <a:off x="6610928" y="286645"/>
          <a:ext cx="1922578" cy="157655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437A4C-5225-4FB5-9285-203F4C1DD614}">
      <dsp:nvSpPr>
        <dsp:cNvPr id="0" name=""/>
        <dsp:cNvSpPr/>
      </dsp:nvSpPr>
      <dsp:spPr>
        <a:xfrm rot="10800000">
          <a:off x="6610928" y="2149841"/>
          <a:ext cx="1922578" cy="2627584"/>
        </a:xfrm>
        <a:prstGeom prst="round2SameRect">
          <a:avLst>
            <a:gd name="adj1" fmla="val 10500"/>
            <a:gd name="adj2" fmla="val 0"/>
          </a:avLst>
        </a:prstGeom>
        <a:noFill/>
        <a:ln w="12700" cap="flat" cmpd="sng" algn="ctr">
          <a:solidFill>
            <a:srgbClr val="66CC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>
              <a:solidFill>
                <a:schemeClr val="tx1"/>
              </a:solidFill>
              <a:latin typeface="Calibri Light" panose="020F0302020204030204"/>
            </a:rPr>
            <a:t>Hiring people to try and hack your system to find weak points.</a:t>
          </a:r>
          <a:endParaRPr lang="en-GB" sz="2100" kern="1200" dirty="0">
            <a:solidFill>
              <a:schemeClr val="tx1"/>
            </a:solidFill>
          </a:endParaRPr>
        </a:p>
      </dsp:txBody>
      <dsp:txXfrm rot="10800000">
        <a:off x="6670054" y="2149841"/>
        <a:ext cx="1804326" cy="25684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image" Target="../media/image26.wmf"/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12" Type="http://schemas.openxmlformats.org/officeDocument/2006/relationships/image" Target="../media/image25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11" Type="http://schemas.openxmlformats.org/officeDocument/2006/relationships/image" Target="../media/image24.wmf"/><Relationship Id="rId5" Type="http://schemas.openxmlformats.org/officeDocument/2006/relationships/image" Target="../media/image18.wmf"/><Relationship Id="rId15" Type="http://schemas.openxmlformats.org/officeDocument/2006/relationships/image" Target="../media/image28.wmf"/><Relationship Id="rId10" Type="http://schemas.openxmlformats.org/officeDocument/2006/relationships/image" Target="../media/image23.wmf"/><Relationship Id="rId4" Type="http://schemas.openxmlformats.org/officeDocument/2006/relationships/image" Target="../media/image17.wmf"/><Relationship Id="rId9" Type="http://schemas.openxmlformats.org/officeDocument/2006/relationships/image" Target="../media/image22.wmf"/><Relationship Id="rId14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7D6DC-BEB4-4DF1-8B14-54F62FBE8DAC}" type="datetimeFigureOut">
              <a:rPr lang="en-GB" smtClean="0"/>
              <a:t>27/09/2021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BA4FB-BBAB-458E-ACCC-D57659C1B0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945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GB" dirty="0"/>
              <a:t>Activity…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BA4FB-BBAB-458E-ACCC-D57659C1B00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739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 startAt="8"/>
            </a:pPr>
            <a:r>
              <a:rPr lang="en-GB" dirty="0"/>
              <a:t>List the</a:t>
            </a:r>
            <a:r>
              <a:rPr lang="en-GB" baseline="0" dirty="0"/>
              <a:t> mistakes that people make in terms of network security.</a:t>
            </a:r>
            <a:br>
              <a:rPr lang="en-GB" baseline="0" dirty="0"/>
            </a:br>
            <a:r>
              <a:rPr lang="en-GB" baseline="0" dirty="0"/>
              <a:t>Try to create a wide ranging list, but remember this is about human actions, not technical issues.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BA4FB-BBAB-458E-ACCC-D57659C1B00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5705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 startAt="9"/>
            </a:pPr>
            <a:r>
              <a:rPr lang="en-GB" sz="1200" dirty="0"/>
              <a:t>Design a landscape banner in the large box.</a:t>
            </a:r>
          </a:p>
          <a:p>
            <a:pPr marL="685800" lvl="1" indent="-228600">
              <a:buFont typeface="Calibri" panose="020F0502020204030204" pitchFamily="34" charset="0"/>
              <a:buChar char="-"/>
            </a:pPr>
            <a:r>
              <a:rPr lang="en-GB" sz="1200" dirty="0"/>
              <a:t>This banner will be used as a desktop wallpaper for all computers in a local office</a:t>
            </a:r>
          </a:p>
          <a:p>
            <a:pPr marL="685800" lvl="1" indent="-228600">
              <a:buFont typeface="Calibri" panose="020F0502020204030204" pitchFamily="34" charset="0"/>
              <a:buChar char="-"/>
            </a:pPr>
            <a:r>
              <a:rPr lang="en-GB" sz="1200" dirty="0"/>
              <a:t>It should be bold, simple and clear</a:t>
            </a:r>
          </a:p>
          <a:p>
            <a:pPr marL="685800" lvl="1" indent="-228600">
              <a:buFont typeface="Calibri" panose="020F0502020204030204" pitchFamily="34" charset="0"/>
              <a:buChar char="-"/>
            </a:pPr>
            <a:r>
              <a:rPr lang="en-GB" sz="1200" dirty="0"/>
              <a:t>It should make the point that personal computing security is everyone's business</a:t>
            </a:r>
          </a:p>
          <a:p>
            <a:pPr marL="685800" lvl="1" indent="-228600">
              <a:buFont typeface="Calibri" panose="020F0502020204030204" pitchFamily="34" charset="0"/>
              <a:buChar char="-"/>
            </a:pPr>
            <a:r>
              <a:rPr lang="en-GB" sz="1200" dirty="0"/>
              <a:t>Pick one area to make the focus of your poster in order to educate e.g. Weak and default passwords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BA4FB-BBAB-458E-ACCC-D57659C1B00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3882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 startAt="10"/>
            </a:pPr>
            <a:r>
              <a:rPr lang="en-GB" dirty="0"/>
              <a:t>Place the three images into the appropriate boxes at the bottom of the page.</a:t>
            </a:r>
          </a:p>
          <a:p>
            <a:pPr marL="228600" indent="-228600">
              <a:buFont typeface="+mj-lt"/>
              <a:buAutoNum type="arabicPeriod" startAt="10"/>
            </a:pPr>
            <a:r>
              <a:rPr lang="en-GB" sz="1200" dirty="0">
                <a:solidFill>
                  <a:srgbClr val="FF0000"/>
                </a:solidFill>
              </a:rPr>
              <a:t>In the large boxes along the top write a description which shows your understanding of the network security method mentioned.</a:t>
            </a:r>
          </a:p>
          <a:p>
            <a:pPr marL="228600" indent="-228600">
              <a:buFont typeface="+mj-lt"/>
              <a:buAutoNum type="arabicPeriod" startAt="10"/>
            </a:pPr>
            <a:r>
              <a:rPr lang="en-GB" sz="1200" dirty="0">
                <a:solidFill>
                  <a:srgbClr val="FF0000"/>
                </a:solidFill>
              </a:rPr>
              <a:t>In the smaller boxes underneath write a sentence which shows an example of when this type of network security method might typically be used.</a:t>
            </a:r>
          </a:p>
          <a:p>
            <a:pPr marL="457200" lvl="1" indent="0">
              <a:buFont typeface="+mj-lt"/>
              <a:buNone/>
            </a:pP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BA4FB-BBAB-458E-ACCC-D57659C1B00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2148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 startAt="13"/>
            </a:pPr>
            <a:r>
              <a:rPr lang="en-GB" dirty="0"/>
              <a:t>Place the following headings in the appropriate boxes above each column:</a:t>
            </a:r>
          </a:p>
          <a:p>
            <a:pPr marL="0" indent="0">
              <a:buFont typeface="+mj-lt"/>
              <a:buNone/>
            </a:pPr>
            <a:r>
              <a:rPr lang="en-GB" dirty="0"/>
              <a:t>       - Anti-malware software</a:t>
            </a:r>
          </a:p>
          <a:p>
            <a:pPr marL="0" indent="0">
              <a:buFont typeface="+mj-lt"/>
              <a:buNone/>
            </a:pPr>
            <a:r>
              <a:rPr lang="en-GB" dirty="0"/>
              <a:t>       - Passwords</a:t>
            </a:r>
          </a:p>
          <a:p>
            <a:pPr marL="0" indent="0">
              <a:buFont typeface="+mj-lt"/>
              <a:buNone/>
            </a:pPr>
            <a:r>
              <a:rPr lang="en-GB" dirty="0"/>
              <a:t>       - Physical security</a:t>
            </a:r>
          </a:p>
          <a:p>
            <a:pPr marL="0" indent="0">
              <a:buFont typeface="+mj-lt"/>
              <a:buNone/>
            </a:pPr>
            <a:r>
              <a:rPr lang="en-GB" dirty="0"/>
              <a:t>       - Penetration testing</a:t>
            </a:r>
          </a:p>
          <a:p>
            <a:pPr marL="228600" indent="-228600">
              <a:buFont typeface="+mj-lt"/>
              <a:buAutoNum type="arabicPeriod" startAt="23"/>
            </a:pPr>
            <a:r>
              <a:rPr lang="en-GB" dirty="0"/>
              <a:t>In the panel under each image right click the border of the box and choose “Edit text”.</a:t>
            </a:r>
          </a:p>
          <a:p>
            <a:pPr marL="228600" indent="-228600">
              <a:buFont typeface="+mj-lt"/>
              <a:buAutoNum type="arabicPeriod" startAt="23"/>
            </a:pPr>
            <a:r>
              <a:rPr lang="en-GB" dirty="0"/>
              <a:t>Enter a description / explanation of the security measure shown.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BA4FB-BBAB-458E-ACCC-D57659C1B008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7404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BA4FB-BBAB-458E-ACCC-D57659C1B00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830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In this piece of work you are creating</a:t>
            </a:r>
            <a:r>
              <a:rPr lang="en-GB" baseline="0" dirty="0"/>
              <a:t> a set of notes on the topic of system security in the form of a booklet titled, “The Hackers Handbook”.</a:t>
            </a:r>
            <a:br>
              <a:rPr lang="en-GB" baseline="0" dirty="0"/>
            </a:br>
            <a:r>
              <a:rPr lang="en-GB" baseline="0" dirty="0"/>
              <a:t>To make it interesting, you are writing this from the perspective of the hacker to another hacker!</a:t>
            </a:r>
            <a:br>
              <a:rPr lang="en-GB" baseline="0" dirty="0"/>
            </a:br>
            <a:r>
              <a:rPr lang="en-GB" baseline="0" dirty="0"/>
              <a:t>The page is A5 landscape shown by the box.  Make sure all the content is within the box.</a:t>
            </a:r>
          </a:p>
          <a:p>
            <a:pPr marL="0" indent="0">
              <a:buNone/>
            </a:pPr>
            <a:endParaRPr lang="en-GB" baseline="0" dirty="0"/>
          </a:p>
          <a:p>
            <a:pPr marL="228600" indent="-228600">
              <a:buAutoNum type="arabicPeriod"/>
            </a:pPr>
            <a:r>
              <a:rPr lang="en-GB" baseline="0" dirty="0"/>
              <a:t>Start by creating a suitable front cover.  The dotted line indicates the saddle stitch (where the booklet would be stapled or bound)</a:t>
            </a:r>
            <a:br>
              <a:rPr lang="en-GB" baseline="0" dirty="0"/>
            </a:br>
            <a:r>
              <a:rPr lang="en-GB" baseline="0" dirty="0"/>
              <a:t>You could use fancy fonts in this work from: http://www.flamingtext.com/</a:t>
            </a:r>
            <a:br>
              <a:rPr lang="en-GB" baseline="0" dirty="0"/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BA4FB-BBAB-458E-ACCC-D57659C1B00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942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 startAt="2"/>
            </a:pPr>
            <a:r>
              <a:rPr lang="en-GB" dirty="0"/>
              <a:t>Create </a:t>
            </a:r>
            <a:r>
              <a:rPr lang="en-GB" baseline="0" dirty="0"/>
              <a:t>a page about malware.</a:t>
            </a:r>
            <a:r>
              <a:rPr lang="en-GB" dirty="0"/>
              <a:t> </a:t>
            </a:r>
            <a:r>
              <a:rPr lang="en-GB" baseline="0" dirty="0"/>
              <a:t> Include:</a:t>
            </a:r>
            <a:br>
              <a:rPr lang="en-GB" baseline="0" dirty="0">
                <a:cs typeface="+mn-lt"/>
              </a:rPr>
            </a:br>
            <a:r>
              <a:rPr lang="en-GB" baseline="0" dirty="0"/>
              <a:t>- A definition of what malware is.</a:t>
            </a:r>
            <a:br>
              <a:rPr lang="en-GB" baseline="0" dirty="0">
                <a:cs typeface="+mn-lt"/>
              </a:rPr>
            </a:br>
            <a:r>
              <a:rPr lang="en-GB" baseline="0" dirty="0"/>
              <a:t>- The different forms of malware.</a:t>
            </a:r>
            <a:br>
              <a:rPr lang="en-GB" baseline="0" dirty="0">
                <a:cs typeface="+mn-lt"/>
              </a:rPr>
            </a:br>
            <a:r>
              <a:rPr lang="en-GB" baseline="0" dirty="0"/>
              <a:t>- What a hacker can do with malware.</a:t>
            </a:r>
            <a:br>
              <a:rPr lang="en-GB" baseline="0" dirty="0">
                <a:cs typeface="+mn-lt"/>
              </a:rPr>
            </a:br>
            <a:r>
              <a:rPr lang="en-GB" baseline="0" dirty="0"/>
              <a:t>- Techniques someone might use to stop the hacker using a malware attack.</a:t>
            </a:r>
            <a:br>
              <a:rPr lang="en-GB" baseline="0" dirty="0">
                <a:cs typeface="+mn-lt"/>
              </a:rPr>
            </a:br>
            <a:r>
              <a:rPr lang="en-GB" baseline="0" dirty="0"/>
              <a:t>- A specific real-world case study example.</a:t>
            </a:r>
            <a:br>
              <a:rPr lang="en-GB" baseline="0" dirty="0">
                <a:cs typeface="+mn-lt"/>
              </a:rPr>
            </a:br>
            <a:r>
              <a:rPr lang="en-GB" baseline="0" dirty="0"/>
              <a:t>- A feature box on ransomware.</a:t>
            </a:r>
            <a:br>
              <a:rPr lang="en-GB" baseline="0" dirty="0">
                <a:cs typeface="+mn-lt"/>
              </a:rPr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BA4FB-BBAB-458E-ACCC-D57659C1B00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740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 startAt="3"/>
            </a:pPr>
            <a:r>
              <a:rPr lang="en-GB" baseline="0" dirty="0"/>
              <a:t>Create a page about phishing.  Include:</a:t>
            </a:r>
            <a:br>
              <a:rPr lang="en-GB" baseline="0" dirty="0"/>
            </a:br>
            <a:r>
              <a:rPr lang="en-GB" baseline="0" dirty="0"/>
              <a:t>- A definition of what phishing is.</a:t>
            </a:r>
            <a:br>
              <a:rPr lang="en-GB" baseline="0" dirty="0"/>
            </a:br>
            <a:r>
              <a:rPr lang="en-GB" baseline="0" dirty="0"/>
              <a:t>- What a hacker can achieve with a successful phish.</a:t>
            </a:r>
            <a:br>
              <a:rPr lang="en-GB" baseline="0" dirty="0"/>
            </a:br>
            <a:r>
              <a:rPr lang="en-GB" baseline="0" dirty="0"/>
              <a:t>- What you should do to ensure a victim doesn’t recognise the scam.</a:t>
            </a:r>
            <a:br>
              <a:rPr lang="en-GB" baseline="0" dirty="0"/>
            </a:br>
            <a:r>
              <a:rPr lang="en-GB" baseline="0" dirty="0"/>
              <a:t>- Feature box with an example of a phishing email a hacker could use as a template.  Include a typical header found on an email.</a:t>
            </a:r>
            <a:br>
              <a:rPr lang="en-GB" baseline="0" dirty="0"/>
            </a:br>
            <a:r>
              <a:rPr lang="en-GB" baseline="0" dirty="0"/>
              <a:t>- A chart of the growth of phishing using the data from APWG below.  Format: year – number of phishing reports.</a:t>
            </a:r>
          </a:p>
          <a:p>
            <a:pPr marL="228600" indent="-228600">
              <a:buFont typeface="+mj-lt"/>
              <a:buAutoNum type="arabicPeriod" startAt="3"/>
            </a:pPr>
            <a:endParaRPr lang="en-GB" baseline="0" dirty="0"/>
          </a:p>
          <a:p>
            <a:pPr marL="0" indent="0">
              <a:buFont typeface="+mj-lt"/>
              <a:buNone/>
            </a:pP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2005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173063</a:t>
            </a:r>
            <a:r>
              <a:rPr lang="en-GB" dirty="0"/>
              <a:t> 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2006</a:t>
            </a:r>
            <a:r>
              <a:rPr lang="en-GB" dirty="0"/>
              <a:t> 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268126</a:t>
            </a:r>
            <a:r>
              <a:rPr lang="en-GB" dirty="0"/>
              <a:t> 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2007</a:t>
            </a:r>
            <a:r>
              <a:rPr lang="en-GB" dirty="0"/>
              <a:t> 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327814</a:t>
            </a:r>
            <a:r>
              <a:rPr lang="en-GB" dirty="0"/>
              <a:t> 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2008</a:t>
            </a:r>
            <a:r>
              <a:rPr lang="en-GB" dirty="0"/>
              <a:t> 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335965</a:t>
            </a:r>
            <a:r>
              <a:rPr lang="en-GB" dirty="0"/>
              <a:t> 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2009</a:t>
            </a:r>
            <a:r>
              <a:rPr lang="en-GB" dirty="0"/>
              <a:t> 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412392</a:t>
            </a:r>
            <a:r>
              <a:rPr lang="en-GB" dirty="0"/>
              <a:t> 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2010</a:t>
            </a:r>
            <a:r>
              <a:rPr lang="en-GB" dirty="0"/>
              <a:t> 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313517</a:t>
            </a:r>
            <a:r>
              <a:rPr lang="en-GB" dirty="0"/>
              <a:t> 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2011</a:t>
            </a:r>
            <a:r>
              <a:rPr lang="en-GB" dirty="0"/>
              <a:t> 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284445</a:t>
            </a:r>
            <a:r>
              <a:rPr lang="en-GB" dirty="0"/>
              <a:t> 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2012</a:t>
            </a:r>
            <a:r>
              <a:rPr lang="en-GB" dirty="0"/>
              <a:t> 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320081</a:t>
            </a:r>
            <a:r>
              <a:rPr lang="en-GB" dirty="0"/>
              <a:t> 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2013</a:t>
            </a:r>
            <a:r>
              <a:rPr lang="en-GB" dirty="0"/>
              <a:t> 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491399</a:t>
            </a:r>
            <a:r>
              <a:rPr lang="en-GB" dirty="0"/>
              <a:t> 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2014</a:t>
            </a:r>
            <a:r>
              <a:rPr lang="en-GB" dirty="0"/>
              <a:t> 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704178</a:t>
            </a:r>
            <a:r>
              <a:rPr lang="en-GB" dirty="0"/>
              <a:t> 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2015</a:t>
            </a:r>
            <a:r>
              <a:rPr lang="en-GB" dirty="0"/>
              <a:t> 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1413978</a:t>
            </a:r>
            <a:r>
              <a:rPr lang="en-GB" dirty="0"/>
              <a:t> </a:t>
            </a:r>
            <a:br>
              <a:rPr lang="en-GB" baseline="0" dirty="0"/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BA4FB-BBAB-458E-ACCC-D57659C1B00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1439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 startAt="4"/>
            </a:pPr>
            <a:r>
              <a:rPr lang="en-GB" baseline="0" dirty="0"/>
              <a:t>Create a page about brute force attacks.  Include:</a:t>
            </a:r>
            <a:br>
              <a:rPr lang="en-GB" baseline="0" dirty="0"/>
            </a:br>
            <a:r>
              <a:rPr lang="en-GB" baseline="0" dirty="0"/>
              <a:t>- A definition of what a brute force attack is.</a:t>
            </a:r>
            <a:br>
              <a:rPr lang="en-GB" baseline="0" dirty="0"/>
            </a:br>
            <a:r>
              <a:rPr lang="en-GB" baseline="0" dirty="0"/>
              <a:t>- The purpose of a brute force attack.</a:t>
            </a:r>
            <a:br>
              <a:rPr lang="en-GB" baseline="0" dirty="0"/>
            </a:br>
            <a:r>
              <a:rPr lang="en-GB" baseline="0" dirty="0"/>
              <a:t>- What to look out for if someone is protecting against this type of attack: i.e. features of sites that are not worth bothering with.</a:t>
            </a:r>
            <a:br>
              <a:rPr lang="en-GB" baseline="0" dirty="0"/>
            </a:br>
            <a:r>
              <a:rPr lang="en-GB" baseline="0" dirty="0"/>
              <a:t>- A list of popular passwords.</a:t>
            </a:r>
            <a:br>
              <a:rPr lang="en-GB" baseline="0" dirty="0"/>
            </a:br>
            <a:r>
              <a:rPr lang="en-GB" baseline="0" dirty="0"/>
              <a:t>- Feature box explaining a dictionary hack approach.</a:t>
            </a:r>
            <a:br>
              <a:rPr lang="en-GB" baseline="0" dirty="0"/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BA4FB-BBAB-458E-ACCC-D57659C1B00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6001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 startAt="4"/>
            </a:pPr>
            <a:r>
              <a:rPr lang="en-GB" baseline="0" dirty="0"/>
              <a:t>Create a page about denial of service attacks.  Include:</a:t>
            </a:r>
            <a:br>
              <a:rPr lang="en-GB" baseline="0" dirty="0"/>
            </a:br>
            <a:r>
              <a:rPr lang="en-GB" baseline="0" dirty="0"/>
              <a:t>- A definition of what a denial of service attack is.</a:t>
            </a:r>
            <a:br>
              <a:rPr lang="en-GB" baseline="0" dirty="0"/>
            </a:br>
            <a:r>
              <a:rPr lang="en-GB" baseline="0" dirty="0"/>
              <a:t>- An illustration showing how DDOS attacks work, including zombies.</a:t>
            </a:r>
            <a:br>
              <a:rPr lang="en-GB" baseline="0" dirty="0"/>
            </a:br>
            <a:r>
              <a:rPr lang="en-GB" baseline="0" dirty="0"/>
              <a:t>- What a network manager might do to protect against an attack.</a:t>
            </a:r>
            <a:br>
              <a:rPr lang="en-GB" baseline="0" dirty="0"/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BA4FB-BBAB-458E-ACCC-D57659C1B00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724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 startAt="5"/>
            </a:pPr>
            <a:r>
              <a:rPr lang="en-GB" baseline="0" dirty="0"/>
              <a:t>Create a page about data interception and theft.  Include:</a:t>
            </a:r>
            <a:br>
              <a:rPr lang="en-GB" baseline="0" dirty="0"/>
            </a:br>
            <a:r>
              <a:rPr lang="en-GB" baseline="0" dirty="0"/>
              <a:t>- A definition of what data interception and theft is.</a:t>
            </a:r>
            <a:br>
              <a:rPr lang="en-GB" baseline="0" dirty="0"/>
            </a:br>
            <a:r>
              <a:rPr lang="en-GB" baseline="0" dirty="0"/>
              <a:t>- What a hacker can gain by intercepting data.</a:t>
            </a:r>
            <a:br>
              <a:rPr lang="en-GB" baseline="0" dirty="0"/>
            </a:br>
            <a:r>
              <a:rPr lang="en-GB" baseline="0" dirty="0"/>
              <a:t>- A picture of hardware/software that can be used to packet sniff.</a:t>
            </a:r>
            <a:br>
              <a:rPr lang="en-GB" baseline="0" dirty="0"/>
            </a:br>
            <a:r>
              <a:rPr lang="en-GB" baseline="0" dirty="0"/>
              <a:t>- Images of common mistakes people make: passwords attached to computers, not logging off, memory sticks left behind.</a:t>
            </a:r>
            <a:br>
              <a:rPr lang="en-GB" baseline="0" dirty="0"/>
            </a:br>
            <a:r>
              <a:rPr lang="en-GB" baseline="0" dirty="0"/>
              <a:t>- A list of “enemies of the hacker”: techniques that a company might use to protect against data interception.</a:t>
            </a:r>
            <a:br>
              <a:rPr lang="en-GB" baseline="0" dirty="0"/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BA4FB-BBAB-458E-ACCC-D57659C1B00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968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 startAt="6"/>
            </a:pPr>
            <a:r>
              <a:rPr lang="en-GB" baseline="0" dirty="0"/>
              <a:t>Create a page about SQL injection.  Include:</a:t>
            </a:r>
            <a:br>
              <a:rPr lang="en-GB" baseline="0" dirty="0"/>
            </a:br>
            <a:r>
              <a:rPr lang="en-GB" baseline="0" dirty="0"/>
              <a:t>- A definition of what a SQL injection attack is.</a:t>
            </a:r>
            <a:br>
              <a:rPr lang="en-GB" baseline="0" dirty="0"/>
            </a:br>
            <a:r>
              <a:rPr lang="en-GB" baseline="0" dirty="0"/>
              <a:t>- Why a hacker would want to use a SQL injection hack.</a:t>
            </a:r>
            <a:br>
              <a:rPr lang="en-GB" baseline="0" dirty="0"/>
            </a:br>
            <a:r>
              <a:rPr lang="en-GB" baseline="0" dirty="0"/>
              <a:t>- Examples of code a hacker could try that would cause a SQL injection.  A good source of easy to understand examples is: https://en.wikipedia.org/wiki/SQL_injection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BA4FB-BBAB-458E-ACCC-D57659C1B00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0345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 startAt="7"/>
            </a:pPr>
            <a:r>
              <a:rPr lang="en-GB" baseline="0" dirty="0"/>
              <a:t>If you have time, create a back cover for your book.</a:t>
            </a:r>
            <a:br>
              <a:rPr lang="en-GB" baseline="0" dirty="0"/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BA4FB-BBAB-458E-ACCC-D57659C1B00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685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820737"/>
          </a:xfrm>
        </p:spPr>
        <p:txBody>
          <a:bodyPr anchor="t" anchorCtr="0"/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22431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69B43921-457F-42D7-9A5E-1FB398760551}" type="datetimeFigureOut">
              <a:rPr lang="en-GB" smtClean="0"/>
              <a:t>27/09/2021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F01C0A8E-E8C2-469C-905E-C6857145D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20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69B43921-457F-42D7-9A5E-1FB398760551}" type="datetimeFigureOut">
              <a:rPr lang="en-GB" smtClean="0"/>
              <a:t>27/09/2021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F01C0A8E-E8C2-469C-905E-C6857145D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493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69B43921-457F-42D7-9A5E-1FB398760551}" type="datetimeFigureOut">
              <a:rPr lang="en-GB" smtClean="0"/>
              <a:t>27/09/2021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F01C0A8E-E8C2-469C-905E-C6857145D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925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69B43921-457F-42D7-9A5E-1FB398760551}" type="datetimeFigureOut">
              <a:rPr lang="en-GB" smtClean="0"/>
              <a:t>27/09/2021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F01C0A8E-E8C2-469C-905E-C6857145D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833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69B43921-457F-42D7-9A5E-1FB398760551}" type="datetimeFigureOut">
              <a:rPr lang="en-GB" smtClean="0"/>
              <a:t>27/09/2021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F01C0A8E-E8C2-469C-905E-C6857145D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3523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69B43921-457F-42D7-9A5E-1FB398760551}" type="datetimeFigureOut">
              <a:rPr lang="en-GB" smtClean="0"/>
              <a:t>27/09/2021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F01C0A8E-E8C2-469C-905E-C6857145D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463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69B43921-457F-42D7-9A5E-1FB398760551}" type="datetimeFigureOut">
              <a:rPr lang="en-GB" smtClean="0"/>
              <a:t>27/09/2021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F01C0A8E-E8C2-469C-905E-C6857145D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562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69B43921-457F-42D7-9A5E-1FB398760551}" type="datetimeFigureOut">
              <a:rPr lang="en-GB" smtClean="0"/>
              <a:t>27/09/2021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F01C0A8E-E8C2-469C-905E-C6857145D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954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69B43921-457F-42D7-9A5E-1FB398760551}" type="datetimeFigureOut">
              <a:rPr lang="en-GB" smtClean="0"/>
              <a:t>27/09/2021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F01C0A8E-E8C2-469C-905E-C6857145D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5098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69B43921-457F-42D7-9A5E-1FB398760551}" type="datetimeFigureOut">
              <a:rPr lang="en-GB" smtClean="0"/>
              <a:t>27/09/2021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F01C0A8E-E8C2-469C-905E-C6857145D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568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69B43921-457F-42D7-9A5E-1FB398760551}" type="datetimeFigureOut">
              <a:rPr lang="en-GB" smtClean="0"/>
              <a:t>27/09/2021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F01C0A8E-E8C2-469C-905E-C6857145D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86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906000" cy="577850"/>
          </a:xfrm>
          <a:prstGeom prst="rect">
            <a:avLst/>
          </a:prstGeom>
          <a:solidFill>
            <a:srgbClr val="7CCFDB"/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444500" marR="0" lvl="0" indent="0" defTabSz="44450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4400" b="1" i="0" u="none" strike="noStrike" cap="none" spc="0" normalizeH="0" baseline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9178" y="757239"/>
            <a:ext cx="9238890" cy="5127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9178" y="1449388"/>
            <a:ext cx="9238890" cy="506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577850"/>
            <a:ext cx="9906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0" y="63389"/>
            <a:ext cx="8667482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950" b="1" dirty="0">
                <a:solidFill>
                  <a:schemeClr val="bg1"/>
                </a:solidFill>
              </a:rPr>
              <a:t>GCSE J277 Unit 1.4 | Network security</a:t>
            </a:r>
            <a:endParaRPr lang="en-GB" sz="1950" dirty="0">
              <a:solidFill>
                <a:schemeClr val="bg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F2394ED-1B0C-4872-AC2A-EB287429B827}"/>
              </a:ext>
            </a:extLst>
          </p:cNvPr>
          <p:cNvGrpSpPr/>
          <p:nvPr userDrawn="1"/>
        </p:nvGrpSpPr>
        <p:grpSpPr>
          <a:xfrm>
            <a:off x="8439136" y="79375"/>
            <a:ext cx="1466864" cy="419100"/>
            <a:chOff x="7685682" y="69056"/>
            <a:chExt cx="1466864" cy="41910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8294410-2F28-43B2-87B2-CE1836C4B376}"/>
                </a:ext>
              </a:extLst>
            </p:cNvPr>
            <p:cNvPicPr/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5682" y="69056"/>
              <a:ext cx="419100" cy="419100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7942B3-BA34-4BA8-BF02-BF3EC58CDDEA}"/>
                </a:ext>
              </a:extLst>
            </p:cNvPr>
            <p:cNvSpPr/>
            <p:nvPr/>
          </p:nvSpPr>
          <p:spPr>
            <a:xfrm>
              <a:off x="8034932" y="146518"/>
              <a:ext cx="1117614" cy="2641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sz="1100" dirty="0" err="1">
                  <a:solidFill>
                    <a:srgbClr val="548235"/>
                  </a:solidFill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Craig’n’Dave</a:t>
              </a:r>
              <a:endParaRPr lang="en-GB" sz="1100" dirty="0">
                <a:solidFill>
                  <a:srgbClr val="54823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0380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CiOXwirraUC2Af_tiNOVMbc35Ycrudc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control" Target="../activeX/activeX12.xml"/><Relationship Id="rId18" Type="http://schemas.openxmlformats.org/officeDocument/2006/relationships/notesSlide" Target="../notesSlides/notesSlide14.xml"/><Relationship Id="rId26" Type="http://schemas.openxmlformats.org/officeDocument/2006/relationships/image" Target="../media/image21.wmf"/><Relationship Id="rId3" Type="http://schemas.openxmlformats.org/officeDocument/2006/relationships/control" Target="../activeX/activeX2.xml"/><Relationship Id="rId21" Type="http://schemas.openxmlformats.org/officeDocument/2006/relationships/image" Target="../media/image16.wmf"/><Relationship Id="rId7" Type="http://schemas.openxmlformats.org/officeDocument/2006/relationships/control" Target="../activeX/activeX6.xml"/><Relationship Id="rId12" Type="http://schemas.openxmlformats.org/officeDocument/2006/relationships/control" Target="../activeX/activeX11.xml"/><Relationship Id="rId17" Type="http://schemas.openxmlformats.org/officeDocument/2006/relationships/slideLayout" Target="../slideLayouts/slideLayout7.xml"/><Relationship Id="rId25" Type="http://schemas.openxmlformats.org/officeDocument/2006/relationships/image" Target="../media/image20.wmf"/><Relationship Id="rId33" Type="http://schemas.openxmlformats.org/officeDocument/2006/relationships/image" Target="../media/image28.wmf"/><Relationship Id="rId2" Type="http://schemas.openxmlformats.org/officeDocument/2006/relationships/control" Target="../activeX/activeX1.xml"/><Relationship Id="rId16" Type="http://schemas.openxmlformats.org/officeDocument/2006/relationships/control" Target="../activeX/activeX15.xml"/><Relationship Id="rId20" Type="http://schemas.openxmlformats.org/officeDocument/2006/relationships/image" Target="../media/image15.wmf"/><Relationship Id="rId29" Type="http://schemas.openxmlformats.org/officeDocument/2006/relationships/image" Target="../media/image24.wmf"/><Relationship Id="rId1" Type="http://schemas.openxmlformats.org/officeDocument/2006/relationships/vmlDrawing" Target="../drawings/vmlDrawing1.vml"/><Relationship Id="rId6" Type="http://schemas.openxmlformats.org/officeDocument/2006/relationships/control" Target="../activeX/activeX5.xml"/><Relationship Id="rId11" Type="http://schemas.openxmlformats.org/officeDocument/2006/relationships/control" Target="../activeX/activeX10.xml"/><Relationship Id="rId24" Type="http://schemas.openxmlformats.org/officeDocument/2006/relationships/image" Target="../media/image19.wmf"/><Relationship Id="rId32" Type="http://schemas.openxmlformats.org/officeDocument/2006/relationships/image" Target="../media/image27.wmf"/><Relationship Id="rId5" Type="http://schemas.openxmlformats.org/officeDocument/2006/relationships/control" Target="../activeX/activeX4.xml"/><Relationship Id="rId15" Type="http://schemas.openxmlformats.org/officeDocument/2006/relationships/control" Target="../activeX/activeX14.xml"/><Relationship Id="rId23" Type="http://schemas.openxmlformats.org/officeDocument/2006/relationships/image" Target="../media/image18.wmf"/><Relationship Id="rId28" Type="http://schemas.openxmlformats.org/officeDocument/2006/relationships/image" Target="../media/image23.wmf"/><Relationship Id="rId10" Type="http://schemas.openxmlformats.org/officeDocument/2006/relationships/control" Target="../activeX/activeX9.xml"/><Relationship Id="rId19" Type="http://schemas.openxmlformats.org/officeDocument/2006/relationships/image" Target="../media/image14.wmf"/><Relationship Id="rId31" Type="http://schemas.openxmlformats.org/officeDocument/2006/relationships/image" Target="../media/image26.wmf"/><Relationship Id="rId4" Type="http://schemas.openxmlformats.org/officeDocument/2006/relationships/control" Target="../activeX/activeX3.xml"/><Relationship Id="rId9" Type="http://schemas.openxmlformats.org/officeDocument/2006/relationships/control" Target="../activeX/activeX8.xml"/><Relationship Id="rId14" Type="http://schemas.openxmlformats.org/officeDocument/2006/relationships/control" Target="../activeX/activeX13.xml"/><Relationship Id="rId22" Type="http://schemas.openxmlformats.org/officeDocument/2006/relationships/image" Target="../media/image17.wmf"/><Relationship Id="rId27" Type="http://schemas.openxmlformats.org/officeDocument/2006/relationships/image" Target="../media/image22.wmf"/><Relationship Id="rId30" Type="http://schemas.openxmlformats.org/officeDocument/2006/relationships/image" Target="../media/image25.wmf"/><Relationship Id="rId8" Type="http://schemas.openxmlformats.org/officeDocument/2006/relationships/control" Target="../activeX/activeX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B6D70E1-03BB-49BA-9086-357E48FBB408}"/>
              </a:ext>
            </a:extLst>
          </p:cNvPr>
          <p:cNvSpPr txBox="1"/>
          <p:nvPr/>
        </p:nvSpPr>
        <p:spPr>
          <a:xfrm>
            <a:off x="540913" y="845347"/>
            <a:ext cx="667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Name: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AB818A-BAC7-4F27-A881-73855BD6C9DA}"/>
              </a:ext>
            </a:extLst>
          </p:cNvPr>
          <p:cNvSpPr/>
          <p:nvPr/>
        </p:nvSpPr>
        <p:spPr>
          <a:xfrm>
            <a:off x="1442434" y="819589"/>
            <a:ext cx="5410207" cy="437881"/>
          </a:xfrm>
          <a:prstGeom prst="rect">
            <a:avLst/>
          </a:prstGeom>
          <a:noFill/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sz="1400" dirty="0">
                <a:solidFill>
                  <a:schemeClr val="tx1"/>
                </a:solidFill>
                <a:cs typeface="Calibri"/>
              </a:rPr>
              <a:t>Will Dargan</a:t>
            </a:r>
            <a:endParaRPr lang="en-GB" sz="1400" dirty="0">
              <a:solidFill>
                <a:schemeClr val="tx1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24D3F0C-D335-41FE-8B95-E1639123E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441753"/>
              </p:ext>
            </p:extLst>
          </p:nvPr>
        </p:nvGraphicFramePr>
        <p:xfrm>
          <a:off x="158750" y="1310734"/>
          <a:ext cx="9571176" cy="2222782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9571176">
                  <a:extLst>
                    <a:ext uri="{9D8B030D-6E8A-4147-A177-3AD203B41FA5}">
                      <a16:colId xmlns:a16="http://schemas.microsoft.com/office/drawing/2014/main" val="10212101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Specification &amp; learning objectives</a:t>
                      </a:r>
                    </a:p>
                  </a:txBody>
                  <a:tcPr marL="57802" marR="57802" marT="144000" marB="72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0962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GB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By the end of this topic you will have studied:</a:t>
                      </a:r>
                    </a:p>
                  </a:txBody>
                  <a:tcPr marL="57802" marR="57802" marT="36000" marB="36000" anchor="ctr"/>
                </a:tc>
                <a:extLst>
                  <a:ext uri="{0D108BD9-81ED-4DB2-BD59-A6C34878D82A}">
                    <a16:rowId xmlns:a16="http://schemas.microsoft.com/office/drawing/2014/main" val="3392196501"/>
                  </a:ext>
                </a:extLst>
              </a:tr>
              <a:tr h="195537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Forms of attack: Malware, Social engineering (e.g. phishing, people as the 'weak point'), Brute-force attacks, Denial of service attacks, Data interception and theft, The concept of SQL injection</a:t>
                      </a:r>
                    </a:p>
                  </a:txBody>
                  <a:tcPr marL="57802" marR="57802" marT="36000" marB="36000" anchor="ctr"/>
                </a:tc>
                <a:extLst>
                  <a:ext uri="{0D108BD9-81ED-4DB2-BD59-A6C34878D82A}">
                    <a16:rowId xmlns:a16="http://schemas.microsoft.com/office/drawing/2014/main" val="6291612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Common prevention methods: Penetration testing, anti-malware software, Firewalls, User access levels, Passwords, Encryption, Physical security</a:t>
                      </a:r>
                    </a:p>
                  </a:txBody>
                  <a:tcPr marL="57802" marR="57802" marT="36000" marB="36000" anchor="ctr"/>
                </a:tc>
                <a:extLst>
                  <a:ext uri="{0D108BD9-81ED-4DB2-BD59-A6C34878D82A}">
                    <a16:rowId xmlns:a16="http://schemas.microsoft.com/office/drawing/2014/main" val="17161624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Resources</a:t>
                      </a:r>
                    </a:p>
                  </a:txBody>
                  <a:tcPr marL="57802" marR="57802" marT="144000" marB="72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25035"/>
                  </a:ext>
                </a:extLst>
              </a:tr>
              <a:tr h="12898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tx1"/>
                          </a:solidFill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 recommend the OCR endorsed text book from PG Online for use during your GCSE studies.</a:t>
                      </a:r>
                      <a:endParaRPr lang="en-GB" sz="1100" b="0" u="sng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02" marR="57802" marT="36000" marB="36000"/>
                </a:tc>
                <a:extLst>
                  <a:ext uri="{0D108BD9-81ED-4DB2-BD59-A6C34878D82A}">
                    <a16:rowId xmlns:a16="http://schemas.microsoft.com/office/drawing/2014/main" val="3416887154"/>
                  </a:ext>
                </a:extLst>
              </a:tr>
              <a:tr h="12898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0" u="none" dirty="0">
                          <a:solidFill>
                            <a:schemeClr val="accent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3"/>
                        </a:rPr>
                        <a:t>Craig'n'Dave videos for SLR 1.4</a:t>
                      </a:r>
                      <a:endParaRPr lang="en-GB" sz="1100" b="0" u="none" dirty="0">
                        <a:solidFill>
                          <a:schemeClr val="accent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02" marR="57802" marT="36000" marB="36000"/>
                </a:tc>
                <a:extLst>
                  <a:ext uri="{0D108BD9-81ED-4DB2-BD59-A6C34878D82A}">
                    <a16:rowId xmlns:a16="http://schemas.microsoft.com/office/drawing/2014/main" val="286445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9247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178" y="757239"/>
            <a:ext cx="9238890" cy="512761"/>
          </a:xfrm>
        </p:spPr>
        <p:txBody>
          <a:bodyPr/>
          <a:lstStyle/>
          <a:p>
            <a:r>
              <a:rPr lang="en-GB" dirty="0"/>
              <a:t>People as a weak point in secure systems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9179" y="1365161"/>
            <a:ext cx="92388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Social engineering refers to psychological manipulation of people into performing actions or divulging confidential information. A type of confidence trick for the purpose of information gathering, fraud, or system access.  It is often one of many steps in a more complex fraud operation.</a:t>
            </a:r>
          </a:p>
        </p:txBody>
      </p:sp>
      <p:sp>
        <p:nvSpPr>
          <p:cNvPr id="6" name="Rectangle 5"/>
          <p:cNvSpPr/>
          <p:nvPr/>
        </p:nvSpPr>
        <p:spPr>
          <a:xfrm>
            <a:off x="3722446" y="2099448"/>
            <a:ext cx="5835621" cy="3709070"/>
          </a:xfrm>
          <a:prstGeom prst="rect">
            <a:avLst/>
          </a:prstGeom>
          <a:noFill/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 anchorCtr="0"/>
          <a:lstStyle/>
          <a:p>
            <a:r>
              <a:rPr lang="en-GB" sz="1100" dirty="0">
                <a:solidFill>
                  <a:srgbClr val="000000"/>
                </a:solidFill>
                <a:cs typeface="Calibri"/>
              </a:rPr>
              <a:t>Writing passwords on post-</a:t>
            </a:r>
            <a:r>
              <a:rPr lang="en-GB" sz="1100" dirty="0" err="1">
                <a:solidFill>
                  <a:srgbClr val="000000"/>
                </a:solidFill>
                <a:cs typeface="Calibri"/>
              </a:rPr>
              <a:t>its</a:t>
            </a:r>
            <a:r>
              <a:rPr lang="en-GB" sz="1100" dirty="0">
                <a:solidFill>
                  <a:srgbClr val="000000"/>
                </a:solidFill>
                <a:cs typeface="Calibri"/>
              </a:rPr>
              <a:t> on monitors</a:t>
            </a:r>
          </a:p>
          <a:p>
            <a:r>
              <a:rPr lang="en-GB" sz="1100" dirty="0">
                <a:solidFill>
                  <a:srgbClr val="000000"/>
                </a:solidFill>
                <a:cs typeface="Calibri"/>
              </a:rPr>
              <a:t>Not installing system updates</a:t>
            </a:r>
          </a:p>
          <a:p>
            <a:r>
              <a:rPr lang="en-GB" sz="1100" dirty="0">
                <a:solidFill>
                  <a:srgbClr val="000000"/>
                </a:solidFill>
                <a:cs typeface="Calibri"/>
              </a:rPr>
              <a:t>Leaving computers unlocked</a:t>
            </a:r>
          </a:p>
          <a:p>
            <a:r>
              <a:rPr lang="en-GB" sz="1100" dirty="0">
                <a:solidFill>
                  <a:srgbClr val="000000"/>
                </a:solidFill>
                <a:cs typeface="Calibri"/>
              </a:rPr>
              <a:t>Leaving doors unlocked</a:t>
            </a:r>
          </a:p>
          <a:p>
            <a:r>
              <a:rPr lang="en-GB" sz="1100" dirty="0">
                <a:solidFill>
                  <a:srgbClr val="000000"/>
                </a:solidFill>
                <a:cs typeface="Calibri"/>
              </a:rPr>
              <a:t>Leaving memory sticks in computers</a:t>
            </a:r>
          </a:p>
          <a:p>
            <a:r>
              <a:rPr lang="en-GB" sz="1100" dirty="0">
                <a:solidFill>
                  <a:srgbClr val="000000"/>
                </a:solidFill>
                <a:cs typeface="Calibri"/>
              </a:rPr>
              <a:t>Leving print outs available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9178" y="2099448"/>
            <a:ext cx="3339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List of mistakes that people make with system security:</a:t>
            </a:r>
          </a:p>
        </p:txBody>
      </p:sp>
    </p:spTree>
    <p:extLst>
      <p:ext uri="{BB962C8B-B14F-4D97-AF65-F5344CB8AC3E}">
        <p14:creationId xmlns:p14="http://schemas.microsoft.com/office/powerpoint/2010/main" val="2733669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178" y="757239"/>
            <a:ext cx="9238890" cy="512761"/>
          </a:xfrm>
        </p:spPr>
        <p:txBody>
          <a:bodyPr/>
          <a:lstStyle/>
          <a:p>
            <a:r>
              <a:rPr lang="en-GB" dirty="0"/>
              <a:t>People as a weak point in secure systems</a:t>
            </a:r>
          </a:p>
        </p:txBody>
      </p:sp>
      <p:sp>
        <p:nvSpPr>
          <p:cNvPr id="6" name="Rectangle 5"/>
          <p:cNvSpPr/>
          <p:nvPr/>
        </p:nvSpPr>
        <p:spPr>
          <a:xfrm>
            <a:off x="319178" y="1461053"/>
            <a:ext cx="9148799" cy="4814726"/>
          </a:xfrm>
          <a:prstGeom prst="rect">
            <a:avLst/>
          </a:prstGeom>
          <a:noFill/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 algn="ctr"/>
            <a:endParaRPr lang="en-GB" sz="5400" b="1" dirty="0">
              <a:solidFill>
                <a:srgbClr val="FFFF00"/>
              </a:solidFill>
              <a:latin typeface="Agency FB" panose="020B0503020202020204" pitchFamily="34" charset="0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87536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178" y="757239"/>
            <a:ext cx="9238890" cy="512761"/>
          </a:xfrm>
        </p:spPr>
        <p:txBody>
          <a:bodyPr/>
          <a:lstStyle/>
          <a:p>
            <a:r>
              <a:rPr lang="en-GB" dirty="0"/>
              <a:t>Common prevention methods to forms of attack – part 1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D0A06C7-B581-4077-ACD6-7DB119182205}"/>
              </a:ext>
            </a:extLst>
          </p:cNvPr>
          <p:cNvGrpSpPr/>
          <p:nvPr/>
        </p:nvGrpSpPr>
        <p:grpSpPr>
          <a:xfrm>
            <a:off x="121759" y="1270000"/>
            <a:ext cx="9698286" cy="2679830"/>
            <a:chOff x="121759" y="1270000"/>
            <a:chExt cx="8643965" cy="267983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E3D5602-6114-44CD-A7BF-E1923E13F537}"/>
                </a:ext>
              </a:extLst>
            </p:cNvPr>
            <p:cNvGrpSpPr/>
            <p:nvPr/>
          </p:nvGrpSpPr>
          <p:grpSpPr>
            <a:xfrm>
              <a:off x="121759" y="1270000"/>
              <a:ext cx="2827403" cy="2679830"/>
              <a:chOff x="121759" y="1270000"/>
              <a:chExt cx="2827403" cy="267983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21759" y="1524223"/>
                <a:ext cx="2827403" cy="2425607"/>
              </a:xfrm>
              <a:prstGeom prst="rect">
                <a:avLst/>
              </a:prstGeom>
              <a:noFill/>
              <a:ln>
                <a:solidFill>
                  <a:srgbClr val="66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t" anchorCtr="0"/>
              <a:lstStyle/>
              <a:p>
                <a:r>
                  <a:rPr lang="en-GB" sz="1100" dirty="0">
                    <a:solidFill>
                      <a:schemeClr val="tx1"/>
                    </a:solidFill>
                    <a:cs typeface="Calibri"/>
                  </a:rPr>
                  <a:t>Different user access levels will have different permissions, this way not every user on the network </a:t>
                </a:r>
                <a:r>
                  <a:rPr lang="en-GB" sz="1100">
                    <a:solidFill>
                      <a:schemeClr val="tx1"/>
                    </a:solidFill>
                    <a:cs typeface="Calibri"/>
                  </a:rPr>
                  <a:t>will be able to access important and sensitive files.</a:t>
                </a:r>
                <a:endParaRPr lang="en-GB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D310067-BDF0-438A-9426-2D8C96D00630}"/>
                  </a:ext>
                </a:extLst>
              </p:cNvPr>
              <p:cNvSpPr txBox="1"/>
              <p:nvPr/>
            </p:nvSpPr>
            <p:spPr>
              <a:xfrm>
                <a:off x="121759" y="1270000"/>
                <a:ext cx="282740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b="1" dirty="0"/>
                  <a:t>User access levels </a:t>
                </a:r>
                <a:r>
                  <a:rPr lang="en-GB" sz="1100" dirty="0"/>
                  <a:t>– what is it?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26EE65D-E639-4E67-9BA3-82581AF3BC83}"/>
                </a:ext>
              </a:extLst>
            </p:cNvPr>
            <p:cNvGrpSpPr/>
            <p:nvPr/>
          </p:nvGrpSpPr>
          <p:grpSpPr>
            <a:xfrm>
              <a:off x="5938321" y="1270000"/>
              <a:ext cx="2827403" cy="2679830"/>
              <a:chOff x="-4976526" y="2798465"/>
              <a:chExt cx="2827403" cy="2679830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8E73A99-C6CE-4410-8413-1B341933EC77}"/>
                  </a:ext>
                </a:extLst>
              </p:cNvPr>
              <p:cNvSpPr/>
              <p:nvPr/>
            </p:nvSpPr>
            <p:spPr>
              <a:xfrm>
                <a:off x="-4976526" y="3052688"/>
                <a:ext cx="2827403" cy="2425607"/>
              </a:xfrm>
              <a:prstGeom prst="rect">
                <a:avLst/>
              </a:prstGeom>
              <a:noFill/>
              <a:ln>
                <a:solidFill>
                  <a:srgbClr val="66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t" anchorCtr="0"/>
              <a:lstStyle/>
              <a:p>
                <a:r>
                  <a:rPr lang="en-GB" sz="1100" dirty="0">
                    <a:solidFill>
                      <a:schemeClr val="tx1"/>
                    </a:solidFill>
                    <a:cs typeface="Calibri"/>
                  </a:rPr>
                  <a:t>Firewalls monitor internet traffic in and out of your computer, they block unauthorised connections and control authorised ones.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FFA95D6-601E-4690-9E67-43F485035ECB}"/>
                  </a:ext>
                </a:extLst>
              </p:cNvPr>
              <p:cNvSpPr txBox="1"/>
              <p:nvPr/>
            </p:nvSpPr>
            <p:spPr>
              <a:xfrm>
                <a:off x="-4976526" y="2798465"/>
                <a:ext cx="202140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b="1" dirty="0"/>
                  <a:t>Firewall </a:t>
                </a:r>
                <a:r>
                  <a:rPr lang="en-GB" sz="1100" dirty="0"/>
                  <a:t>– what is it?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E4D173B-8E3F-4385-A0C4-2041CF31959C}"/>
                </a:ext>
              </a:extLst>
            </p:cNvPr>
            <p:cNvGrpSpPr/>
            <p:nvPr/>
          </p:nvGrpSpPr>
          <p:grpSpPr>
            <a:xfrm>
              <a:off x="3030039" y="1271895"/>
              <a:ext cx="2827404" cy="2675496"/>
              <a:chOff x="3030039" y="1271895"/>
              <a:chExt cx="2827404" cy="2675496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3E72B8A-4779-4FE2-98F4-944EA53274F3}"/>
                  </a:ext>
                </a:extLst>
              </p:cNvPr>
              <p:cNvSpPr/>
              <p:nvPr/>
            </p:nvSpPr>
            <p:spPr>
              <a:xfrm>
                <a:off x="3030040" y="1526118"/>
                <a:ext cx="2827403" cy="2421273"/>
              </a:xfrm>
              <a:prstGeom prst="rect">
                <a:avLst/>
              </a:prstGeom>
              <a:noFill/>
              <a:ln>
                <a:solidFill>
                  <a:srgbClr val="66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t" anchorCtr="0"/>
              <a:lstStyle/>
              <a:p>
                <a:r>
                  <a:rPr lang="en-GB" sz="1100" dirty="0">
                    <a:solidFill>
                      <a:schemeClr val="tx1"/>
                    </a:solidFill>
                    <a:cs typeface="Calibri"/>
                  </a:rPr>
                  <a:t>Encryption is applying a piece of code to some data to be sent across a network. This code alters the message so it is unreadable unless a decryption key is applied.</a:t>
                </a:r>
                <a:endParaRPr lang="en-GB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ECABA8F-F260-4DD3-8D09-921051B2772C}"/>
                  </a:ext>
                </a:extLst>
              </p:cNvPr>
              <p:cNvSpPr txBox="1"/>
              <p:nvPr/>
            </p:nvSpPr>
            <p:spPr>
              <a:xfrm>
                <a:off x="3030039" y="1271895"/>
                <a:ext cx="205583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b="1" dirty="0"/>
                  <a:t>Encryption </a:t>
                </a:r>
                <a:r>
                  <a:rPr lang="en-GB" sz="1100" dirty="0"/>
                  <a:t>– what is it?</a:t>
                </a:r>
              </a:p>
            </p:txBody>
          </p:sp>
        </p:grp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2B6BCAE7-29ED-4C9A-B860-732A1A8D1843}"/>
              </a:ext>
            </a:extLst>
          </p:cNvPr>
          <p:cNvSpPr txBox="1"/>
          <p:nvPr/>
        </p:nvSpPr>
        <p:spPr>
          <a:xfrm>
            <a:off x="85955" y="3947391"/>
            <a:ext cx="18926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When it would be used: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B131A32-B916-4A7B-9EF3-532D81BAE491}"/>
              </a:ext>
            </a:extLst>
          </p:cNvPr>
          <p:cNvSpPr/>
          <p:nvPr/>
        </p:nvSpPr>
        <p:spPr>
          <a:xfrm>
            <a:off x="7321314" y="5225243"/>
            <a:ext cx="1820450" cy="1179669"/>
          </a:xfrm>
          <a:prstGeom prst="rect">
            <a:avLst/>
          </a:prstGeom>
          <a:noFill/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22D499E-158E-411E-8B19-901E395EB939}"/>
              </a:ext>
            </a:extLst>
          </p:cNvPr>
          <p:cNvSpPr/>
          <p:nvPr/>
        </p:nvSpPr>
        <p:spPr>
          <a:xfrm>
            <a:off x="4042775" y="5225243"/>
            <a:ext cx="1820450" cy="1179669"/>
          </a:xfrm>
          <a:prstGeom prst="rect">
            <a:avLst/>
          </a:prstGeom>
          <a:noFill/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endParaRPr lang="en-GB" sz="1100" dirty="0">
              <a:solidFill>
                <a:schemeClr val="tx1"/>
              </a:solidFill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6D98FB48-4945-42EC-9634-76420105B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837" y="5252915"/>
            <a:ext cx="1816765" cy="1182727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366EBE39-EF49-4586-85D0-98B20A798F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654" y="5249014"/>
            <a:ext cx="1152586" cy="1152586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CDBF29FC-5E63-4035-995B-8355699C56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6102" y="5253753"/>
            <a:ext cx="1804572" cy="114614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3011EC0-1147-4DF1-959F-944B28CD48A5}"/>
              </a:ext>
            </a:extLst>
          </p:cNvPr>
          <p:cNvSpPr/>
          <p:nvPr/>
        </p:nvSpPr>
        <p:spPr>
          <a:xfrm>
            <a:off x="764236" y="5256704"/>
            <a:ext cx="1820450" cy="1179669"/>
          </a:xfrm>
          <a:prstGeom prst="rect">
            <a:avLst/>
          </a:prstGeom>
          <a:noFill/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4329783-A130-47FE-8347-CD2F4B07F92C}"/>
              </a:ext>
            </a:extLst>
          </p:cNvPr>
          <p:cNvSpPr/>
          <p:nvPr/>
        </p:nvSpPr>
        <p:spPr>
          <a:xfrm>
            <a:off x="121759" y="4204053"/>
            <a:ext cx="3172266" cy="798428"/>
          </a:xfrm>
          <a:prstGeom prst="rect">
            <a:avLst/>
          </a:prstGeom>
          <a:noFill/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 anchorCtr="0"/>
          <a:lstStyle/>
          <a:p>
            <a:r>
              <a:rPr lang="en-GB" sz="1100" dirty="0">
                <a:solidFill>
                  <a:schemeClr val="tx1"/>
                </a:solidFill>
                <a:cs typeface="Calibri"/>
              </a:rPr>
              <a:t>Corporate environment, system administrators and users.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CE290E-1D96-4CA3-8F97-7503FE9351A8}"/>
              </a:ext>
            </a:extLst>
          </p:cNvPr>
          <p:cNvSpPr txBox="1"/>
          <p:nvPr/>
        </p:nvSpPr>
        <p:spPr>
          <a:xfrm>
            <a:off x="3348963" y="3947391"/>
            <a:ext cx="18926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When it would be used: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7CA391C-68A5-4A98-A6DD-06BC882216FC}"/>
              </a:ext>
            </a:extLst>
          </p:cNvPr>
          <p:cNvSpPr/>
          <p:nvPr/>
        </p:nvSpPr>
        <p:spPr>
          <a:xfrm>
            <a:off x="3384767" y="4204053"/>
            <a:ext cx="3172266" cy="798428"/>
          </a:xfrm>
          <a:prstGeom prst="rect">
            <a:avLst/>
          </a:prstGeom>
          <a:noFill/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 anchorCtr="0"/>
          <a:lstStyle/>
          <a:p>
            <a:r>
              <a:rPr lang="en-GB" sz="1100" dirty="0">
                <a:solidFill>
                  <a:schemeClr val="tx1"/>
                </a:solidFill>
                <a:cs typeface="Calibri"/>
              </a:rPr>
              <a:t>When sending secure data across a network.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20C1FC0-D118-4A3F-BF6E-1602929FBBA2}"/>
              </a:ext>
            </a:extLst>
          </p:cNvPr>
          <p:cNvSpPr txBox="1"/>
          <p:nvPr/>
        </p:nvSpPr>
        <p:spPr>
          <a:xfrm>
            <a:off x="6611971" y="3947391"/>
            <a:ext cx="18926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When it would be used: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8B369DA-97D4-4D92-BE41-69ED963A4395}"/>
              </a:ext>
            </a:extLst>
          </p:cNvPr>
          <p:cNvSpPr/>
          <p:nvPr/>
        </p:nvSpPr>
        <p:spPr>
          <a:xfrm>
            <a:off x="6647775" y="4204053"/>
            <a:ext cx="3172266" cy="798428"/>
          </a:xfrm>
          <a:prstGeom prst="rect">
            <a:avLst/>
          </a:prstGeom>
          <a:noFill/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 anchorCtr="0"/>
          <a:lstStyle/>
          <a:p>
            <a:r>
              <a:rPr lang="en-GB" sz="1100" dirty="0">
                <a:solidFill>
                  <a:schemeClr val="tx1"/>
                </a:solidFill>
                <a:cs typeface="Calibri"/>
              </a:rPr>
              <a:t>All the time to protect from malicious internet traffic </a:t>
            </a:r>
            <a:r>
              <a:rPr lang="en-GB" sz="1100">
                <a:solidFill>
                  <a:schemeClr val="tx1"/>
                </a:solidFill>
                <a:cs typeface="Calibri"/>
              </a:rPr>
              <a:t>on a WAN.</a:t>
            </a:r>
            <a:endParaRPr lang="en-GB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777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178" y="757239"/>
            <a:ext cx="9238890" cy="512761"/>
          </a:xfrm>
        </p:spPr>
        <p:txBody>
          <a:bodyPr/>
          <a:lstStyle/>
          <a:p>
            <a:r>
              <a:rPr lang="en-GB" dirty="0"/>
              <a:t>Common prevention methods to forms of attack – part 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59187D4-DF2D-4E96-B124-A6DAA3770014}"/>
              </a:ext>
            </a:extLst>
          </p:cNvPr>
          <p:cNvSpPr/>
          <p:nvPr/>
        </p:nvSpPr>
        <p:spPr>
          <a:xfrm>
            <a:off x="1106019" y="1293768"/>
            <a:ext cx="1426866" cy="4136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 anchorCtr="0"/>
          <a:lstStyle/>
          <a:p>
            <a:pPr lvl="0"/>
            <a:r>
              <a:rPr lang="en-GB" sz="1100" dirty="0">
                <a:solidFill>
                  <a:schemeClr val="tx1"/>
                </a:solidFill>
                <a:cs typeface="Calibri"/>
              </a:rPr>
              <a:t>Firewalls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3A1500-C880-4352-82CE-C53FC3B5C712}"/>
              </a:ext>
            </a:extLst>
          </p:cNvPr>
          <p:cNvSpPr/>
          <p:nvPr/>
        </p:nvSpPr>
        <p:spPr>
          <a:xfrm>
            <a:off x="3225776" y="1302762"/>
            <a:ext cx="1426866" cy="4136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 anchorCtr="0"/>
          <a:lstStyle/>
          <a:p>
            <a:pPr lvl="0"/>
            <a:r>
              <a:rPr lang="en-GB" sz="1100" dirty="0">
                <a:solidFill>
                  <a:srgbClr val="000000"/>
                </a:solidFill>
                <a:cs typeface="Calibri"/>
              </a:rPr>
              <a:t>Passwords</a:t>
            </a:r>
            <a:endParaRPr lang="en-GB" sz="1100" dirty="0">
              <a:solidFill>
                <a:srgbClr val="00000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4949350-195D-4A21-8192-7B1F0FDD4C59}"/>
              </a:ext>
            </a:extLst>
          </p:cNvPr>
          <p:cNvSpPr/>
          <p:nvPr/>
        </p:nvSpPr>
        <p:spPr>
          <a:xfrm>
            <a:off x="5335594" y="1317982"/>
            <a:ext cx="1426866" cy="4136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 anchorCtr="0"/>
          <a:lstStyle/>
          <a:p>
            <a:r>
              <a:rPr lang="en-GB" sz="1100" dirty="0">
                <a:solidFill>
                  <a:schemeClr val="tx1"/>
                </a:solidFill>
                <a:cs typeface="Calibri"/>
              </a:rPr>
              <a:t>Physical security</a:t>
            </a:r>
            <a:endParaRPr lang="en-GB" sz="1100" dirty="0">
              <a:solidFill>
                <a:schemeClr val="tx1"/>
              </a:solidFill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9CF7526-C824-4781-942A-325E60857D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8031509"/>
              </p:ext>
            </p:extLst>
          </p:nvPr>
        </p:nvGraphicFramePr>
        <p:xfrm>
          <a:off x="565962" y="1771819"/>
          <a:ext cx="8799928" cy="4777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5" name="Rectangle 44">
            <a:extLst>
              <a:ext uri="{FF2B5EF4-FFF2-40B4-BE49-F238E27FC236}">
                <a16:creationId xmlns:a16="http://schemas.microsoft.com/office/drawing/2014/main" id="{6F312495-C56A-4A90-8496-282EE5E249FC}"/>
              </a:ext>
            </a:extLst>
          </p:cNvPr>
          <p:cNvSpPr/>
          <p:nvPr/>
        </p:nvSpPr>
        <p:spPr>
          <a:xfrm>
            <a:off x="7455352" y="1310154"/>
            <a:ext cx="1426866" cy="4136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 anchorCtr="0"/>
          <a:lstStyle/>
          <a:p>
            <a:r>
              <a:rPr lang="en-GB" sz="1100" dirty="0">
                <a:solidFill>
                  <a:schemeClr val="tx1"/>
                </a:solidFill>
                <a:cs typeface="Calibri"/>
              </a:rPr>
              <a:t>Penetration testing</a:t>
            </a:r>
            <a:endParaRPr lang="en-GB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383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6827FF4-009F-4DAE-8440-CEA35FD652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700587"/>
              </p:ext>
            </p:extLst>
          </p:nvPr>
        </p:nvGraphicFramePr>
        <p:xfrm>
          <a:off x="155575" y="741892"/>
          <a:ext cx="9588500" cy="588276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638465">
                  <a:extLst>
                    <a:ext uri="{9D8B030D-6E8A-4147-A177-3AD203B41FA5}">
                      <a16:colId xmlns:a16="http://schemas.microsoft.com/office/drawing/2014/main" val="1021210150"/>
                    </a:ext>
                  </a:extLst>
                </a:gridCol>
                <a:gridCol w="2557702">
                  <a:extLst>
                    <a:ext uri="{9D8B030D-6E8A-4147-A177-3AD203B41FA5}">
                      <a16:colId xmlns:a16="http://schemas.microsoft.com/office/drawing/2014/main" val="1608313520"/>
                    </a:ext>
                  </a:extLst>
                </a:gridCol>
                <a:gridCol w="1598083">
                  <a:extLst>
                    <a:ext uri="{9D8B030D-6E8A-4147-A177-3AD203B41FA5}">
                      <a16:colId xmlns:a16="http://schemas.microsoft.com/office/drawing/2014/main" val="1356356387"/>
                    </a:ext>
                  </a:extLst>
                </a:gridCol>
                <a:gridCol w="1374775">
                  <a:extLst>
                    <a:ext uri="{9D8B030D-6E8A-4147-A177-3AD203B41FA5}">
                      <a16:colId xmlns:a16="http://schemas.microsoft.com/office/drawing/2014/main" val="2628355391"/>
                    </a:ext>
                  </a:extLst>
                </a:gridCol>
                <a:gridCol w="223308">
                  <a:extLst>
                    <a:ext uri="{9D8B030D-6E8A-4147-A177-3AD203B41FA5}">
                      <a16:colId xmlns:a16="http://schemas.microsoft.com/office/drawing/2014/main" val="137655431"/>
                    </a:ext>
                  </a:extLst>
                </a:gridCol>
                <a:gridCol w="1253067">
                  <a:extLst>
                    <a:ext uri="{9D8B030D-6E8A-4147-A177-3AD203B41FA5}">
                      <a16:colId xmlns:a16="http://schemas.microsoft.com/office/drawing/2014/main" val="1982597858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849047993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r>
                        <a:rPr lang="en-GB" sz="1400" dirty="0"/>
                        <a:t>Assessment</a:t>
                      </a:r>
                    </a:p>
                  </a:txBody>
                  <a:tcPr marT="144000" marB="7200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T="144000" marB="72000" anchor="ctr"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GB" sz="1400" dirty="0"/>
                        <a:t>Target:</a:t>
                      </a:r>
                      <a:endParaRPr lang="en-GB" dirty="0"/>
                    </a:p>
                  </a:txBody>
                  <a:tcPr marT="144000" marB="7200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Overall grade:</a:t>
                      </a:r>
                    </a:p>
                  </a:txBody>
                  <a:tcPr marT="144000" marB="72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6479771"/>
                  </a:ext>
                </a:extLst>
              </a:tr>
              <a:tr h="0">
                <a:tc gridSpan="7"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</a:pPr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Minimum expectations by the end of this unit</a:t>
                      </a:r>
                    </a:p>
                  </a:txBody>
                  <a:tcPr marT="144000" marB="72000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</a:pPr>
                      <a:endParaRPr lang="en-GB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44000" marB="72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039872"/>
                  </a:ext>
                </a:extLst>
              </a:tr>
              <a:tr h="155503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ym typeface="Wingdings" panose="05000000000000000000" pitchFamily="2" charset="2"/>
                        </a:rPr>
                        <a:t></a:t>
                      </a:r>
                      <a:endParaRPr lang="en-GB" sz="1100" dirty="0"/>
                    </a:p>
                  </a:txBody>
                  <a:tcPr marT="36000" marB="36000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dirty="0">
                          <a:solidFill>
                            <a:srgbClr val="000000"/>
                          </a:solidFill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You should have learnt terms 97-109 from your GCSE Level Key Terminology during this unit.</a:t>
                      </a:r>
                      <a:endParaRPr lang="en-GB" sz="1100" b="0" dirty="0"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dirty="0"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2381724340"/>
                  </a:ext>
                </a:extLst>
              </a:tr>
              <a:tr h="1555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sym typeface="Wingdings" panose="05000000000000000000" pitchFamily="2" charset="2"/>
                        </a:rPr>
                        <a:t></a:t>
                      </a:r>
                      <a:endParaRPr lang="en-GB" sz="1100" dirty="0"/>
                    </a:p>
                  </a:txBody>
                  <a:tcPr marT="36000" marB="36000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You have completed all the pages of the workbook</a:t>
                      </a:r>
                    </a:p>
                  </a:txBody>
                  <a:tcPr marT="36000" marB="3600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3922762600"/>
                  </a:ext>
                </a:extLst>
              </a:tr>
              <a:tr h="1555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sym typeface="Wingdings" panose="05000000000000000000" pitchFamily="2" charset="2"/>
                        </a:rPr>
                        <a:t></a:t>
                      </a:r>
                      <a:endParaRPr lang="en-GB" sz="1100" dirty="0"/>
                    </a:p>
                  </a:txBody>
                  <a:tcPr marT="36000" marB="36000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Score 80% in the end of unit test.</a:t>
                      </a:r>
                    </a:p>
                  </a:txBody>
                  <a:tcPr marT="36000" marB="3600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1049575184"/>
                  </a:ext>
                </a:extLst>
              </a:tr>
              <a:tr h="0"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Feedback</a:t>
                      </a:r>
                    </a:p>
                  </a:txBody>
                  <a:tcPr marT="144000" marB="72000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44000" marB="72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11627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sng" dirty="0"/>
                        <a:t>Breadth</a:t>
                      </a:r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sng" dirty="0"/>
                        <a:t>Depth</a:t>
                      </a:r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sng" dirty="0"/>
                        <a:t>Understanding</a:t>
                      </a:r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24268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sym typeface="Wingdings" panose="05000000000000000000" pitchFamily="2" charset="2"/>
                        </a:rPr>
                        <a:t> </a:t>
                      </a:r>
                      <a:r>
                        <a:rPr lang="en-GB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All aspects complete</a:t>
                      </a:r>
                    </a:p>
                  </a:txBody>
                  <a:tcPr marT="144000" marB="72000">
                    <a:solidFill>
                      <a:srgbClr val="E1E1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sym typeface="Wingdings" panose="05000000000000000000" pitchFamily="2" charset="2"/>
                        </a:rPr>
                        <a:t> </a:t>
                      </a:r>
                      <a:r>
                        <a:rPr lang="en-GB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sym typeface="Wingdings" panose="05000000000000000000" pitchFamily="2" charset="2"/>
                        </a:rPr>
                        <a:t>Excellent level of depth</a:t>
                      </a:r>
                      <a:endParaRPr lang="en-GB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144000" marB="72000">
                    <a:solidFill>
                      <a:srgbClr val="E1E1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sym typeface="Wingdings" panose="05000000000000000000" pitchFamily="2" charset="2"/>
                        </a:rPr>
                        <a:t> </a:t>
                      </a:r>
                      <a:r>
                        <a:rPr lang="en-GB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All</a:t>
                      </a:r>
                      <a:r>
                        <a:rPr lang="en-GB" sz="11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work is accurate</a:t>
                      </a:r>
                      <a:endParaRPr lang="en-GB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144000" marB="72000">
                    <a:solidFill>
                      <a:srgbClr val="E1E1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38365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sym typeface="Wingdings" panose="05000000000000000000" pitchFamily="2" charset="2"/>
                        </a:rPr>
                        <a:t> </a:t>
                      </a:r>
                      <a:r>
                        <a:rPr lang="en-GB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Most aspects</a:t>
                      </a:r>
                      <a:r>
                        <a:rPr lang="en-GB" sz="11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complete</a:t>
                      </a:r>
                      <a:endParaRPr lang="en-GB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144000" marB="72000">
                    <a:lnB w="12700" cmpd="sng">
                      <a:noFill/>
                    </a:lnB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sym typeface="Wingdings" panose="05000000000000000000" pitchFamily="2" charset="2"/>
                        </a:rPr>
                        <a:t> </a:t>
                      </a:r>
                      <a:r>
                        <a:rPr lang="en-GB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sym typeface="Wingdings" panose="05000000000000000000" pitchFamily="2" charset="2"/>
                        </a:rPr>
                        <a:t>Good level of depth</a:t>
                      </a:r>
                      <a:endParaRPr lang="en-GB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144000" marB="72000">
                    <a:lnB w="12700" cmpd="sng">
                      <a:noFill/>
                    </a:lnB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sym typeface="Wingdings" panose="05000000000000000000" pitchFamily="2" charset="2"/>
                        </a:rPr>
                        <a:t> </a:t>
                      </a:r>
                      <a:r>
                        <a:rPr lang="en-GB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Most work is accurate</a:t>
                      </a:r>
                    </a:p>
                  </a:txBody>
                  <a:tcPr marT="144000" marB="72000">
                    <a:lnB w="12700" cmpd="sng">
                      <a:noFill/>
                    </a:lnB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38115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sym typeface="Wingdings" panose="05000000000000000000" pitchFamily="2" charset="2"/>
                        </a:rPr>
                        <a:t> </a:t>
                      </a:r>
                      <a:r>
                        <a:rPr lang="en-GB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Some aspects complete</a:t>
                      </a:r>
                    </a:p>
                  </a:txBody>
                  <a:tcPr marT="14400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1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sym typeface="Wingdings" panose="05000000000000000000" pitchFamily="2" charset="2"/>
                        </a:rPr>
                        <a:t> </a:t>
                      </a:r>
                      <a:r>
                        <a:rPr lang="en-GB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Basic level of depth shown</a:t>
                      </a:r>
                    </a:p>
                  </a:txBody>
                  <a:tcPr marT="14400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1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sym typeface="Wingdings" panose="05000000000000000000" pitchFamily="2" charset="2"/>
                        </a:rPr>
                        <a:t> </a:t>
                      </a:r>
                      <a:r>
                        <a:rPr lang="en-GB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Some work is accurate</a:t>
                      </a:r>
                    </a:p>
                  </a:txBody>
                  <a:tcPr marT="14400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1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44404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sym typeface="Wingdings" panose="05000000000000000000" pitchFamily="2" charset="2"/>
                        </a:rPr>
                        <a:t> </a:t>
                      </a:r>
                      <a:r>
                        <a:rPr lang="en-GB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Little work complete</a:t>
                      </a:r>
                    </a:p>
                  </a:txBody>
                  <a:tcPr marT="144000" marB="72000">
                    <a:lnT w="12700" cmpd="sng">
                      <a:noFill/>
                    </a:lnT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sym typeface="Wingdings" panose="05000000000000000000" pitchFamily="2" charset="2"/>
                        </a:rPr>
                        <a:t> </a:t>
                      </a:r>
                      <a:r>
                        <a:rPr lang="en-GB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Little depth and detail provided</a:t>
                      </a:r>
                    </a:p>
                  </a:txBody>
                  <a:tcPr marT="144000" marB="72000">
                    <a:lnT w="12700" cmpd="sng">
                      <a:noFill/>
                    </a:lnT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sym typeface="Wingdings" panose="05000000000000000000" pitchFamily="2" charset="2"/>
                        </a:rPr>
                        <a:t> </a:t>
                      </a:r>
                      <a:r>
                        <a:rPr lang="en-GB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Little</a:t>
                      </a:r>
                      <a:r>
                        <a:rPr lang="en-GB" sz="11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work is accurate</a:t>
                      </a:r>
                      <a:endParaRPr lang="en-GB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144000" marB="72000">
                    <a:lnT w="12700" cmpd="sng">
                      <a:noFill/>
                    </a:lnT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90238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Comment &amp; action</a:t>
                      </a:r>
                    </a:p>
                  </a:txBody>
                  <a:tcPr marT="144000" marB="72000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Student response</a:t>
                      </a:r>
                    </a:p>
                  </a:txBody>
                  <a:tcPr marT="144000" marB="72000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44000" marB="72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4666346"/>
                  </a:ext>
                </a:extLst>
              </a:tr>
              <a:tr h="15550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6019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45CDE95-824F-4FAD-9068-D39905DD977F}"/>
              </a:ext>
            </a:extLst>
          </p:cNvPr>
          <p:cNvSpPr/>
          <p:nvPr/>
        </p:nvSpPr>
        <p:spPr>
          <a:xfrm>
            <a:off x="9124950" y="847725"/>
            <a:ext cx="59055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063886-3B86-4E8C-B22B-00E60730AB74}"/>
              </a:ext>
            </a:extLst>
          </p:cNvPr>
          <p:cNvSpPr/>
          <p:nvPr/>
        </p:nvSpPr>
        <p:spPr>
          <a:xfrm>
            <a:off x="7115175" y="847725"/>
            <a:ext cx="59055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4348" name="CheckBox4" r:id="rId2" imgW="142920" imgH="133200"/>
        </mc:Choice>
        <mc:Fallback>
          <p:control name="CheckBox4" r:id="rId2" imgW="142920" imgH="133200">
            <p:pic>
              <p:nvPicPr>
                <p:cNvPr id="5" name="CheckBox4">
                  <a:extLst>
                    <a:ext uri="{FF2B5EF4-FFF2-40B4-BE49-F238E27FC236}">
                      <a16:creationId xmlns:a16="http://schemas.microsoft.com/office/drawing/2014/main" id="{1A93B170-6205-46C3-9AD9-3936D10A84B9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2959" y="1659010"/>
                  <a:ext cx="138454" cy="135564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4349" name="CheckBox1" r:id="rId3" imgW="142920" imgH="133200"/>
        </mc:Choice>
        <mc:Fallback>
          <p:control name="CheckBox1" r:id="rId3" imgW="142920" imgH="133200">
            <p:pic>
              <p:nvPicPr>
                <p:cNvPr id="6" name="CheckBox1">
                  <a:extLst>
                    <a:ext uri="{FF2B5EF4-FFF2-40B4-BE49-F238E27FC236}">
                      <a16:creationId xmlns:a16="http://schemas.microsoft.com/office/drawing/2014/main" id="{0463D1CE-8E1C-42EC-90DC-3E01B7808CF6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02959" y="1897135"/>
                  <a:ext cx="138454" cy="135564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4350" name="CheckBox2" r:id="rId4" imgW="142920" imgH="133200"/>
        </mc:Choice>
        <mc:Fallback>
          <p:control name="CheckBox2" r:id="rId4" imgW="142920" imgH="133200">
            <p:pic>
              <p:nvPicPr>
                <p:cNvPr id="7" name="CheckBox2">
                  <a:extLst>
                    <a:ext uri="{FF2B5EF4-FFF2-40B4-BE49-F238E27FC236}">
                      <a16:creationId xmlns:a16="http://schemas.microsoft.com/office/drawing/2014/main" id="{95A20C63-65BE-4FCC-989B-5C0B32594305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2959" y="2135260"/>
                  <a:ext cx="138454" cy="135564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4351" name="CheckBox3" r:id="rId5" imgW="142920" imgH="133200"/>
        </mc:Choice>
        <mc:Fallback>
          <p:control name="CheckBox3" r:id="rId5" imgW="142920" imgH="133200">
            <p:pic>
              <p:nvPicPr>
                <p:cNvPr id="8" name="CheckBox3">
                  <a:extLst>
                    <a:ext uri="{FF2B5EF4-FFF2-40B4-BE49-F238E27FC236}">
                      <a16:creationId xmlns:a16="http://schemas.microsoft.com/office/drawing/2014/main" id="{775D58B6-7B72-4DE1-8340-B0A240F56E6F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42014" y="3224024"/>
                  <a:ext cx="138454" cy="135564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4352" name="CheckBox7" r:id="rId6" imgW="142920" imgH="133200"/>
        </mc:Choice>
        <mc:Fallback>
          <p:control name="CheckBox7" r:id="rId6" imgW="142920" imgH="133200">
            <p:pic>
              <p:nvPicPr>
                <p:cNvPr id="9" name="CheckBox7">
                  <a:extLst>
                    <a:ext uri="{FF2B5EF4-FFF2-40B4-BE49-F238E27FC236}">
                      <a16:creationId xmlns:a16="http://schemas.microsoft.com/office/drawing/2014/main" id="{B2C9F10A-8127-4F25-8040-814953F02171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42014" y="3600402"/>
                  <a:ext cx="138454" cy="135564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4353" name="CheckBox9" r:id="rId7" imgW="142920" imgH="133200"/>
        </mc:Choice>
        <mc:Fallback>
          <p:control name="CheckBox9" r:id="rId7" imgW="142920" imgH="133200">
            <p:pic>
              <p:nvPicPr>
                <p:cNvPr id="10" name="CheckBox9">
                  <a:extLst>
                    <a:ext uri="{FF2B5EF4-FFF2-40B4-BE49-F238E27FC236}">
                      <a16:creationId xmlns:a16="http://schemas.microsoft.com/office/drawing/2014/main" id="{E6B40635-6D54-41CF-AA13-C1B46E1CE6C8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42014" y="4370389"/>
                  <a:ext cx="138454" cy="135564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4354" name="CheckBox8" r:id="rId8" imgW="142920" imgH="133200"/>
        </mc:Choice>
        <mc:Fallback>
          <p:control name="CheckBox8" r:id="rId8" imgW="142920" imgH="133200">
            <p:pic>
              <p:nvPicPr>
                <p:cNvPr id="11" name="CheckBox8">
                  <a:extLst>
                    <a:ext uri="{FF2B5EF4-FFF2-40B4-BE49-F238E27FC236}">
                      <a16:creationId xmlns:a16="http://schemas.microsoft.com/office/drawing/2014/main" id="{B137E760-E12A-465C-B46B-BADAD97571C8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42014" y="3968044"/>
                  <a:ext cx="138454" cy="135564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4355" name="CheckBox5" r:id="rId9" imgW="142920" imgH="133200"/>
        </mc:Choice>
        <mc:Fallback>
          <p:control name="CheckBox5" r:id="rId9" imgW="142920" imgH="133200">
            <p:pic>
              <p:nvPicPr>
                <p:cNvPr id="12" name="CheckBox5">
                  <a:extLst>
                    <a:ext uri="{FF2B5EF4-FFF2-40B4-BE49-F238E27FC236}">
                      <a16:creationId xmlns:a16="http://schemas.microsoft.com/office/drawing/2014/main" id="{0DA53C15-B990-47AD-8B14-816BECD982DC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430577" y="3224024"/>
                  <a:ext cx="138454" cy="135564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4356" name="CheckBox6" r:id="rId10" imgW="142920" imgH="133200"/>
        </mc:Choice>
        <mc:Fallback>
          <p:control name="CheckBox6" r:id="rId10" imgW="142920" imgH="133200">
            <p:pic>
              <p:nvPicPr>
                <p:cNvPr id="13" name="CheckBox6">
                  <a:extLst>
                    <a:ext uri="{FF2B5EF4-FFF2-40B4-BE49-F238E27FC236}">
                      <a16:creationId xmlns:a16="http://schemas.microsoft.com/office/drawing/2014/main" id="{AACED8A1-727F-410B-99F7-A573989F1852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430577" y="3600402"/>
                  <a:ext cx="138454" cy="135564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4357" name="CheckBox10" r:id="rId11" imgW="142920" imgH="133200"/>
        </mc:Choice>
        <mc:Fallback>
          <p:control name="CheckBox10" r:id="rId11" imgW="142920" imgH="133200">
            <p:pic>
              <p:nvPicPr>
                <p:cNvPr id="14" name="CheckBox10">
                  <a:extLst>
                    <a:ext uri="{FF2B5EF4-FFF2-40B4-BE49-F238E27FC236}">
                      <a16:creationId xmlns:a16="http://schemas.microsoft.com/office/drawing/2014/main" id="{47AB5EAE-086C-425A-A837-9F787B0904C9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430577" y="4370389"/>
                  <a:ext cx="138454" cy="135564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4358" name="CheckBox11" r:id="rId12" imgW="142920" imgH="133200"/>
        </mc:Choice>
        <mc:Fallback>
          <p:control name="CheckBox11" r:id="rId12" imgW="142920" imgH="133200">
            <p:pic>
              <p:nvPicPr>
                <p:cNvPr id="15" name="CheckBox11">
                  <a:extLst>
                    <a:ext uri="{FF2B5EF4-FFF2-40B4-BE49-F238E27FC236}">
                      <a16:creationId xmlns:a16="http://schemas.microsoft.com/office/drawing/2014/main" id="{9C9DCEE5-9999-4E32-883A-01598FD52432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430577" y="3968044"/>
                  <a:ext cx="138454" cy="135564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4359" name="CheckBox12" r:id="rId13" imgW="142920" imgH="133200"/>
        </mc:Choice>
        <mc:Fallback>
          <p:control name="CheckBox12" r:id="rId13" imgW="142920" imgH="133200">
            <p:pic>
              <p:nvPicPr>
                <p:cNvPr id="16" name="CheckBox12">
                  <a:extLst>
                    <a:ext uri="{FF2B5EF4-FFF2-40B4-BE49-F238E27FC236}">
                      <a16:creationId xmlns:a16="http://schemas.microsoft.com/office/drawing/2014/main" id="{8887AE76-96B4-4DF9-A452-16EC098AE5FD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619140" y="3224024"/>
                  <a:ext cx="138454" cy="135564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4360" name="CheckBox13" r:id="rId14" imgW="142920" imgH="133200"/>
        </mc:Choice>
        <mc:Fallback>
          <p:control name="CheckBox13" r:id="rId14" imgW="142920" imgH="133200">
            <p:pic>
              <p:nvPicPr>
                <p:cNvPr id="17" name="CheckBox13">
                  <a:extLst>
                    <a:ext uri="{FF2B5EF4-FFF2-40B4-BE49-F238E27FC236}">
                      <a16:creationId xmlns:a16="http://schemas.microsoft.com/office/drawing/2014/main" id="{E651D3D1-7E49-47C9-87B8-176A5039A292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619140" y="3600402"/>
                  <a:ext cx="138454" cy="135564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4361" name="CheckBox14" r:id="rId15" imgW="142920" imgH="133200"/>
        </mc:Choice>
        <mc:Fallback>
          <p:control name="CheckBox14" r:id="rId15" imgW="142920" imgH="133200">
            <p:pic>
              <p:nvPicPr>
                <p:cNvPr id="18" name="CheckBox14">
                  <a:extLst>
                    <a:ext uri="{FF2B5EF4-FFF2-40B4-BE49-F238E27FC236}">
                      <a16:creationId xmlns:a16="http://schemas.microsoft.com/office/drawing/2014/main" id="{B530CF37-B747-4DCF-9997-758C0A869995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619140" y="4370389"/>
                  <a:ext cx="138454" cy="135564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4362" name="CheckBox15" r:id="rId16" imgW="142920" imgH="133200"/>
        </mc:Choice>
        <mc:Fallback>
          <p:control name="CheckBox15" r:id="rId16" imgW="142920" imgH="133200">
            <p:pic>
              <p:nvPicPr>
                <p:cNvPr id="19" name="CheckBox15">
                  <a:extLst>
                    <a:ext uri="{FF2B5EF4-FFF2-40B4-BE49-F238E27FC236}">
                      <a16:creationId xmlns:a16="http://schemas.microsoft.com/office/drawing/2014/main" id="{FE221270-EF5B-4CA4-9C8A-7397AC090CDE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619140" y="3968044"/>
                  <a:ext cx="138454" cy="135564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851084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D2F609C-BC75-4FD4-9F8D-908A2E51D1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025100"/>
              </p:ext>
            </p:extLst>
          </p:nvPr>
        </p:nvGraphicFramePr>
        <p:xfrm>
          <a:off x="155575" y="741892"/>
          <a:ext cx="9588500" cy="5455167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1021210150"/>
                    </a:ext>
                  </a:extLst>
                </a:gridCol>
                <a:gridCol w="8724900">
                  <a:extLst>
                    <a:ext uri="{9D8B030D-6E8A-4147-A177-3AD203B41FA5}">
                      <a16:colId xmlns:a16="http://schemas.microsoft.com/office/drawing/2014/main" val="160831352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Reflection &amp; Revision checklist</a:t>
                      </a:r>
                    </a:p>
                  </a:txBody>
                  <a:tcPr marL="57802" marR="57802" marT="144000" marB="72000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100" u="sng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02" marR="57802" marT="36000" marB="36000"/>
                </a:tc>
                <a:extLst>
                  <a:ext uri="{0D108BD9-81ED-4DB2-BD59-A6C34878D82A}">
                    <a16:rowId xmlns:a16="http://schemas.microsoft.com/office/drawing/2014/main" val="27530962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0" u="sng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Confidence</a:t>
                      </a:r>
                    </a:p>
                  </a:txBody>
                  <a:tcPr marL="57802" marR="57802" marT="36000" marB="360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u="sng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Clarification</a:t>
                      </a:r>
                    </a:p>
                  </a:txBody>
                  <a:tcPr marL="57802" marR="57802" marT="36000" marB="36000" anchor="ctr"/>
                </a:tc>
                <a:extLst>
                  <a:ext uri="{0D108BD9-81ED-4DB2-BD59-A6C34878D82A}">
                    <a16:rowId xmlns:a16="http://schemas.microsoft.com/office/drawing/2014/main" val="33272112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sym typeface="Wingdings" panose="05000000000000000000" pitchFamily="2" charset="2"/>
                        </a:rPr>
                        <a:t>  </a:t>
                      </a:r>
                      <a:endParaRPr lang="en-GB" sz="1200" b="0" u="sng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02" marR="57802" marT="36000" marB="36000"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I can explain forms of attacks</a:t>
                      </a:r>
                    </a:p>
                  </a:txBody>
                  <a:tcPr marL="57802" marR="57802" marT="36000" marB="36000" anchor="ctr"/>
                </a:tc>
                <a:extLst>
                  <a:ext uri="{0D108BD9-81ED-4DB2-BD59-A6C34878D82A}">
                    <a16:rowId xmlns:a16="http://schemas.microsoft.com/office/drawing/2014/main" val="3392196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sym typeface="Wingdings" panose="05000000000000000000" pitchFamily="2" charset="2"/>
                        </a:rPr>
                        <a:t>  </a:t>
                      </a:r>
                      <a:endParaRPr lang="en-GB" sz="1200" b="0" u="sng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02" marR="57802" marT="36000" marB="36000"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I can explain threats posted to networks including: Malware</a:t>
                      </a:r>
                    </a:p>
                  </a:txBody>
                  <a:tcPr marL="57802" marR="57802" marT="36000" marB="36000" anchor="ctr"/>
                </a:tc>
                <a:extLst>
                  <a:ext uri="{0D108BD9-81ED-4DB2-BD59-A6C34878D82A}">
                    <a16:rowId xmlns:a16="http://schemas.microsoft.com/office/drawing/2014/main" val="3355214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ym typeface="Wingdings" panose="05000000000000000000" pitchFamily="2" charset="2"/>
                        </a:rPr>
                        <a:t>  </a:t>
                      </a:r>
                      <a:endParaRPr lang="en-GB" sz="1200" b="0" u="sng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02" marR="57802" marT="36000" marB="36000"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I can explain threats posted to networks including: Phishing</a:t>
                      </a:r>
                    </a:p>
                  </a:txBody>
                  <a:tcPr marL="57802" marR="57802" marT="36000" marB="36000" anchor="ctr"/>
                </a:tc>
                <a:extLst>
                  <a:ext uri="{0D108BD9-81ED-4DB2-BD59-A6C34878D82A}">
                    <a16:rowId xmlns:a16="http://schemas.microsoft.com/office/drawing/2014/main" val="39126174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ym typeface="Wingdings" panose="05000000000000000000" pitchFamily="2" charset="2"/>
                        </a:rPr>
                        <a:t>  </a:t>
                      </a:r>
                      <a:endParaRPr lang="en-GB" sz="1200" b="0" u="sng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02" marR="57802" marT="36000" marB="36000"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I can explain threats posted to networks including: People as weak points</a:t>
                      </a:r>
                    </a:p>
                  </a:txBody>
                  <a:tcPr marL="57802" marR="57802" marT="36000" marB="36000" anchor="ctr"/>
                </a:tc>
                <a:extLst>
                  <a:ext uri="{0D108BD9-81ED-4DB2-BD59-A6C34878D82A}">
                    <a16:rowId xmlns:a16="http://schemas.microsoft.com/office/drawing/2014/main" val="6223392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ym typeface="Wingdings" panose="05000000000000000000" pitchFamily="2" charset="2"/>
                        </a:rPr>
                        <a:t>  </a:t>
                      </a:r>
                      <a:endParaRPr lang="en-GB" sz="1200" b="0" u="sng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02" marR="57802" marT="36000" marB="360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/>
                        <a:t>I can explain threats posted to networks including: Brute force attacks</a:t>
                      </a:r>
                      <a:endParaRPr lang="en-GB" sz="1100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02" marR="57802" marT="36000" marB="36000" anchor="ctr"/>
                </a:tc>
                <a:extLst>
                  <a:ext uri="{0D108BD9-81ED-4DB2-BD59-A6C34878D82A}">
                    <a16:rowId xmlns:a16="http://schemas.microsoft.com/office/drawing/2014/main" val="2123170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ym typeface="Wingdings" panose="05000000000000000000" pitchFamily="2" charset="2"/>
                        </a:rPr>
                        <a:t>  </a:t>
                      </a:r>
                      <a:endParaRPr lang="en-GB" sz="1200" b="0" u="sng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02" marR="57802" marT="36000" marB="360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/>
                        <a:t>I can explain threats posted to networks including: Denial of service attacks</a:t>
                      </a:r>
                      <a:endParaRPr lang="en-GB" sz="1100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02" marR="57802" marT="36000" marB="36000" anchor="ctr"/>
                </a:tc>
                <a:extLst>
                  <a:ext uri="{0D108BD9-81ED-4DB2-BD59-A6C34878D82A}">
                    <a16:rowId xmlns:a16="http://schemas.microsoft.com/office/drawing/2014/main" val="835418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ym typeface="Wingdings" panose="05000000000000000000" pitchFamily="2" charset="2"/>
                        </a:rPr>
                        <a:t>  </a:t>
                      </a:r>
                      <a:endParaRPr lang="en-GB" sz="1200" b="0" u="sng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02" marR="57802" marT="36000" marB="360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/>
                        <a:t>I can explain threats posted to networks including: Data interception / theft</a:t>
                      </a:r>
                      <a:endParaRPr lang="en-GB" sz="1100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02" marR="57802" marT="36000" marB="36000" anchor="ctr"/>
                </a:tc>
                <a:extLst>
                  <a:ext uri="{0D108BD9-81ED-4DB2-BD59-A6C34878D82A}">
                    <a16:rowId xmlns:a16="http://schemas.microsoft.com/office/drawing/2014/main" val="3502967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ym typeface="Wingdings" panose="05000000000000000000" pitchFamily="2" charset="2"/>
                        </a:rPr>
                        <a:t>  </a:t>
                      </a:r>
                      <a:endParaRPr lang="en-GB" sz="1200" b="0" u="sng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02" marR="57802" marT="36000" marB="360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/>
                        <a:t>I can explain threats posted to networks including: SQL injections</a:t>
                      </a:r>
                      <a:endParaRPr lang="en-GB" sz="1100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02" marR="57802" marT="36000" marB="36000" anchor="ctr"/>
                </a:tc>
                <a:extLst>
                  <a:ext uri="{0D108BD9-81ED-4DB2-BD59-A6C34878D82A}">
                    <a16:rowId xmlns:a16="http://schemas.microsoft.com/office/drawing/2014/main" val="830797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ym typeface="Wingdings" panose="05000000000000000000" pitchFamily="2" charset="2"/>
                        </a:rPr>
                        <a:t>  </a:t>
                      </a:r>
                      <a:endParaRPr lang="en-GB" sz="1200" b="0" u="sng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02" marR="57802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 can explain how to identify and prevent vulnerabilities by using: Penetration testing</a:t>
                      </a:r>
                    </a:p>
                  </a:txBody>
                  <a:tcPr marL="57802" marR="57802" marT="36000" marB="36000" anchor="ctr"/>
                </a:tc>
                <a:extLst>
                  <a:ext uri="{0D108BD9-81ED-4DB2-BD59-A6C34878D82A}">
                    <a16:rowId xmlns:a16="http://schemas.microsoft.com/office/drawing/2014/main" val="26078681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ym typeface="Wingdings" panose="05000000000000000000" pitchFamily="2" charset="2"/>
                        </a:rPr>
                        <a:t>  </a:t>
                      </a:r>
                      <a:endParaRPr lang="en-GB" sz="1200" b="0" u="sng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02" marR="57802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 can explain how to identify and prevent vulnerabilities by using: Firewalls</a:t>
                      </a:r>
                    </a:p>
                  </a:txBody>
                  <a:tcPr marL="57802" marR="57802" marT="36000" marB="36000" anchor="ctr"/>
                </a:tc>
                <a:extLst>
                  <a:ext uri="{0D108BD9-81ED-4DB2-BD59-A6C34878D82A}">
                    <a16:rowId xmlns:a16="http://schemas.microsoft.com/office/drawing/2014/main" val="5638068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ym typeface="Wingdings" panose="05000000000000000000" pitchFamily="2" charset="2"/>
                        </a:rPr>
                        <a:t>  </a:t>
                      </a:r>
                      <a:endParaRPr lang="en-GB" sz="1200" b="0" u="sng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02" marR="57802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 can explain how to identify and prevent vulnerabilities by using: User access levels</a:t>
                      </a:r>
                    </a:p>
                  </a:txBody>
                  <a:tcPr marL="57802" marR="57802" marT="36000" marB="36000" anchor="ctr"/>
                </a:tc>
                <a:extLst>
                  <a:ext uri="{0D108BD9-81ED-4DB2-BD59-A6C34878D82A}">
                    <a16:rowId xmlns:a16="http://schemas.microsoft.com/office/drawing/2014/main" val="2755686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ym typeface="Wingdings" panose="05000000000000000000" pitchFamily="2" charset="2"/>
                        </a:rPr>
                        <a:t>  </a:t>
                      </a:r>
                      <a:endParaRPr lang="en-GB" sz="1200" b="0" u="sng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02" marR="57802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 can explain how to identify and prevent vulnerabilities by using: Anti-malware software</a:t>
                      </a:r>
                    </a:p>
                  </a:txBody>
                  <a:tcPr marL="57802" marR="57802" marT="36000" marB="36000" anchor="ctr"/>
                </a:tc>
                <a:extLst>
                  <a:ext uri="{0D108BD9-81ED-4DB2-BD59-A6C34878D82A}">
                    <a16:rowId xmlns:a16="http://schemas.microsoft.com/office/drawing/2014/main" val="36384215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ym typeface="Wingdings" panose="05000000000000000000" pitchFamily="2" charset="2"/>
                        </a:rPr>
                        <a:t>  </a:t>
                      </a:r>
                      <a:endParaRPr lang="en-GB" sz="1200" b="0" u="sng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02" marR="57802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 can explain how to identify and prevent vulnerabilities by using: Usernames / passwords</a:t>
                      </a:r>
                    </a:p>
                  </a:txBody>
                  <a:tcPr marL="57802" marR="57802" marT="36000" marB="36000" anchor="ctr"/>
                </a:tc>
                <a:extLst>
                  <a:ext uri="{0D108BD9-81ED-4DB2-BD59-A6C34878D82A}">
                    <a16:rowId xmlns:a16="http://schemas.microsoft.com/office/drawing/2014/main" val="35780917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ym typeface="Wingdings" panose="05000000000000000000" pitchFamily="2" charset="2"/>
                        </a:rPr>
                        <a:t>  </a:t>
                      </a:r>
                      <a:endParaRPr lang="en-GB" sz="1200" b="0" u="sng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02" marR="57802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 can explain how to identify and prevent vulnerabilities by using: Encryption</a:t>
                      </a:r>
                    </a:p>
                  </a:txBody>
                  <a:tcPr marL="57802" marR="57802" marT="36000" marB="36000" anchor="ctr"/>
                </a:tc>
                <a:extLst>
                  <a:ext uri="{0D108BD9-81ED-4DB2-BD59-A6C34878D82A}">
                    <a16:rowId xmlns:a16="http://schemas.microsoft.com/office/drawing/2014/main" val="1873289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ym typeface="Wingdings" panose="05000000000000000000" pitchFamily="2" charset="2"/>
                        </a:rPr>
                        <a:t>  </a:t>
                      </a:r>
                      <a:endParaRPr lang="en-GB" sz="1200" b="0" u="sng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02" marR="57802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 can explain how to identify and prevent vulnerabilities by using: Physical security </a:t>
                      </a:r>
                    </a:p>
                  </a:txBody>
                  <a:tcPr marL="57802" marR="57802" marT="36000" marB="36000" anchor="ctr"/>
                </a:tc>
                <a:extLst>
                  <a:ext uri="{0D108BD9-81ED-4DB2-BD59-A6C34878D82A}">
                    <a16:rowId xmlns:a16="http://schemas.microsoft.com/office/drawing/2014/main" val="429421085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u="non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My revision focus will need to be:</a:t>
                      </a:r>
                    </a:p>
                  </a:txBody>
                  <a:tcPr marL="57802" marR="57802" marT="36000" marB="3600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100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02" marR="57802" marT="36000" marB="36000"/>
                </a:tc>
                <a:extLst>
                  <a:ext uri="{0D108BD9-81ED-4DB2-BD59-A6C34878D82A}">
                    <a16:rowId xmlns:a16="http://schemas.microsoft.com/office/drawing/2014/main" val="279724315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u="non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u="non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u="non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02" marR="57802" marT="36000" marB="36000" anchor="ctr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72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3999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178" y="757239"/>
            <a:ext cx="9238890" cy="512761"/>
          </a:xfrm>
        </p:spPr>
        <p:txBody>
          <a:bodyPr/>
          <a:lstStyle/>
          <a:p>
            <a:r>
              <a:rPr lang="en-GB" dirty="0"/>
              <a:t>The Hackers Handbook: front cover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01BBEC-D254-4F17-8B38-67A97EF44B45}"/>
              </a:ext>
            </a:extLst>
          </p:cNvPr>
          <p:cNvSpPr/>
          <p:nvPr/>
        </p:nvSpPr>
        <p:spPr>
          <a:xfrm>
            <a:off x="1158623" y="1270000"/>
            <a:ext cx="7560000" cy="5328000"/>
          </a:xfrm>
          <a:prstGeom prst="rect">
            <a:avLst/>
          </a:prstGeom>
          <a:solidFill>
            <a:schemeClr val="bg1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0AA6734-F8B5-44DC-945C-A3A1A49DAA8C}"/>
              </a:ext>
            </a:extLst>
          </p:cNvPr>
          <p:cNvCxnSpPr/>
          <p:nvPr/>
        </p:nvCxnSpPr>
        <p:spPr>
          <a:xfrm>
            <a:off x="1257300" y="1153391"/>
            <a:ext cx="0" cy="55591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103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178" y="757239"/>
            <a:ext cx="9238890" cy="512761"/>
          </a:xfrm>
        </p:spPr>
        <p:txBody>
          <a:bodyPr/>
          <a:lstStyle/>
          <a:p>
            <a:r>
              <a:rPr lang="en-GB" dirty="0"/>
              <a:t>The Hackers Handbook: page 1 - Malware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E73235-3DD8-489D-B905-701EE288B52C}"/>
              </a:ext>
            </a:extLst>
          </p:cNvPr>
          <p:cNvSpPr/>
          <p:nvPr/>
        </p:nvSpPr>
        <p:spPr>
          <a:xfrm>
            <a:off x="1158623" y="1270000"/>
            <a:ext cx="7560000" cy="5328000"/>
          </a:xfrm>
          <a:prstGeom prst="rect">
            <a:avLst/>
          </a:prstGeom>
          <a:solidFill>
            <a:schemeClr val="bg1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en-GB">
                <a:solidFill>
                  <a:schemeClr val="tx1"/>
                </a:solidFill>
                <a:cs typeface="Calibri"/>
              </a:rPr>
              <a:t>Malware is software designed to infect computers and commit crimes.</a:t>
            </a:r>
          </a:p>
          <a:p>
            <a:r>
              <a:rPr lang="en-GB">
                <a:solidFill>
                  <a:schemeClr val="tx1"/>
                </a:solidFill>
                <a:cs typeface="Calibri"/>
              </a:rPr>
              <a:t>Some examples are:</a:t>
            </a:r>
          </a:p>
          <a:p>
            <a:pPr marL="285750" indent="-285750">
              <a:buFont typeface="Arial"/>
              <a:buChar char="•"/>
            </a:pPr>
            <a:r>
              <a:rPr lang="en-GB">
                <a:solidFill>
                  <a:schemeClr val="tx1"/>
                </a:solidFill>
                <a:cs typeface="Calibri"/>
              </a:rPr>
              <a:t>Viruses</a:t>
            </a:r>
          </a:p>
          <a:p>
            <a:pPr marL="285750" indent="-285750">
              <a:buFont typeface="Arial"/>
              <a:buChar char="•"/>
            </a:pPr>
            <a:r>
              <a:rPr lang="en-GB">
                <a:solidFill>
                  <a:schemeClr val="tx1"/>
                </a:solidFill>
                <a:cs typeface="Calibri"/>
              </a:rPr>
              <a:t>Trojans</a:t>
            </a:r>
          </a:p>
          <a:p>
            <a:pPr marL="285750" indent="-285750">
              <a:buFont typeface="Arial"/>
              <a:buChar char="•"/>
            </a:pPr>
            <a:r>
              <a:rPr lang="en-GB">
                <a:solidFill>
                  <a:schemeClr val="tx1"/>
                </a:solidFill>
                <a:cs typeface="Calibri"/>
              </a:rPr>
              <a:t>Worms</a:t>
            </a:r>
          </a:p>
          <a:p>
            <a:pPr marL="285750" indent="-285750">
              <a:buFont typeface="Arial"/>
              <a:buChar char="•"/>
            </a:pPr>
            <a:r>
              <a:rPr lang="en-GB">
                <a:solidFill>
                  <a:schemeClr val="tx1"/>
                </a:solidFill>
                <a:cs typeface="Calibri"/>
              </a:rPr>
              <a:t>Ransomware</a:t>
            </a:r>
          </a:p>
          <a:p>
            <a:pPr marL="285750" indent="-285750">
              <a:buFont typeface="Arial"/>
              <a:buChar char="•"/>
            </a:pPr>
            <a:r>
              <a:rPr lang="en-GB">
                <a:solidFill>
                  <a:schemeClr val="tx1"/>
                </a:solidFill>
                <a:cs typeface="Calibri"/>
              </a:rPr>
              <a:t>Spyware</a:t>
            </a:r>
          </a:p>
          <a:p>
            <a:pPr marL="285750" indent="-285750">
              <a:buFont typeface="Arial"/>
              <a:buChar char="•"/>
            </a:pPr>
            <a:r>
              <a:rPr lang="en-GB" dirty="0">
                <a:solidFill>
                  <a:schemeClr val="tx1"/>
                </a:solidFill>
                <a:cs typeface="Calibri"/>
              </a:rPr>
              <a:t>Adware</a:t>
            </a:r>
          </a:p>
          <a:p>
            <a:r>
              <a:rPr lang="en-GB" dirty="0">
                <a:solidFill>
                  <a:schemeClr val="tx1"/>
                </a:solidFill>
                <a:cs typeface="Calibri"/>
              </a:rPr>
              <a:t>Once your computer has been infected a hacker may be able to delete files; save key presses or continuously shut it down or slow it down.</a:t>
            </a:r>
          </a:p>
          <a:p>
            <a:endParaRPr lang="en-GB" dirty="0">
              <a:solidFill>
                <a:schemeClr val="tx1"/>
              </a:solidFill>
              <a:cs typeface="Calibri"/>
            </a:endParaRPr>
          </a:p>
          <a:p>
            <a:r>
              <a:rPr lang="en-GB" dirty="0">
                <a:solidFill>
                  <a:schemeClr val="tx1"/>
                </a:solidFill>
                <a:cs typeface="Calibri"/>
              </a:rPr>
              <a:t>Software is available to scan for malware and remove it from your computer, </a:t>
            </a:r>
            <a:r>
              <a:rPr lang="en-GB">
                <a:solidFill>
                  <a:schemeClr val="tx1"/>
                </a:solidFill>
                <a:cs typeface="Calibri"/>
              </a:rPr>
              <a:t>this is called Anti-virus software.</a:t>
            </a:r>
            <a:endParaRPr lang="en-GB" dirty="0">
              <a:solidFill>
                <a:schemeClr val="tx1"/>
              </a:solidFill>
              <a:cs typeface="Calibri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7EC1E2-5A7A-4617-8028-D36FBBE012C8}"/>
              </a:ext>
            </a:extLst>
          </p:cNvPr>
          <p:cNvCxnSpPr/>
          <p:nvPr/>
        </p:nvCxnSpPr>
        <p:spPr>
          <a:xfrm>
            <a:off x="8614063" y="1153391"/>
            <a:ext cx="0" cy="55591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576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178" y="757239"/>
            <a:ext cx="9238890" cy="512761"/>
          </a:xfrm>
        </p:spPr>
        <p:txBody>
          <a:bodyPr/>
          <a:lstStyle/>
          <a:p>
            <a:r>
              <a:rPr lang="en-GB" dirty="0"/>
              <a:t>The Hackers Handbook: page 2 - Phishing</a:t>
            </a:r>
          </a:p>
        </p:txBody>
      </p:sp>
      <p:graphicFrame>
        <p:nvGraphicFramePr>
          <p:cNvPr id="15" name="Chart 14"/>
          <p:cNvGraphicFramePr>
            <a:graphicFrameLocks/>
          </p:cNvGraphicFramePr>
          <p:nvPr/>
        </p:nvGraphicFramePr>
        <p:xfrm>
          <a:off x="2753590" y="4229100"/>
          <a:ext cx="598707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B9A79705-F8B9-4B73-913B-C904EC021A6C}"/>
              </a:ext>
            </a:extLst>
          </p:cNvPr>
          <p:cNvSpPr/>
          <p:nvPr/>
        </p:nvSpPr>
        <p:spPr>
          <a:xfrm>
            <a:off x="1158623" y="1270000"/>
            <a:ext cx="7560000" cy="5328000"/>
          </a:xfrm>
          <a:prstGeom prst="rect">
            <a:avLst/>
          </a:prstGeom>
          <a:solidFill>
            <a:schemeClr val="bg1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en-GB" dirty="0">
                <a:solidFill>
                  <a:srgbClr val="000000"/>
                </a:solidFill>
                <a:cs typeface="Calibri"/>
              </a:rPr>
              <a:t>With a phishing attack the hacker will disguise their software as something completely legitimate and often hard to distinguish from the real thing.</a:t>
            </a:r>
          </a:p>
          <a:p>
            <a:r>
              <a:rPr lang="en-GB" dirty="0">
                <a:solidFill>
                  <a:srgbClr val="000000"/>
                </a:solidFill>
                <a:cs typeface="Calibri"/>
              </a:rPr>
              <a:t>If a hacker is successful then they may be able to access victims accounts and bank cards to steal money.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F6A3E57-BCBA-458F-9589-50F551CA4B2E}"/>
              </a:ext>
            </a:extLst>
          </p:cNvPr>
          <p:cNvCxnSpPr/>
          <p:nvPr/>
        </p:nvCxnSpPr>
        <p:spPr>
          <a:xfrm>
            <a:off x="1257300" y="1153391"/>
            <a:ext cx="0" cy="55591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4D48298-9B2A-47F3-AAE2-30E8F2D040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154" t="22308" r="10769" b="14231"/>
          <a:stretch/>
        </p:blipFill>
        <p:spPr>
          <a:xfrm>
            <a:off x="3814382" y="2554051"/>
            <a:ext cx="4907460" cy="395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684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178" y="757239"/>
            <a:ext cx="9238890" cy="512761"/>
          </a:xfrm>
        </p:spPr>
        <p:txBody>
          <a:bodyPr/>
          <a:lstStyle/>
          <a:p>
            <a:r>
              <a:rPr lang="en-GB" dirty="0"/>
              <a:t>The Hackers Handbook: page 3 – Brute force attack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9D126D-3267-48D6-BD06-AAE05CE293A4}"/>
              </a:ext>
            </a:extLst>
          </p:cNvPr>
          <p:cNvSpPr/>
          <p:nvPr/>
        </p:nvSpPr>
        <p:spPr>
          <a:xfrm>
            <a:off x="1158623" y="1270000"/>
            <a:ext cx="7560000" cy="5328000"/>
          </a:xfrm>
          <a:prstGeom prst="rect">
            <a:avLst/>
          </a:prstGeom>
          <a:solidFill>
            <a:schemeClr val="bg1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en-GB" dirty="0">
                <a:solidFill>
                  <a:srgbClr val="000000"/>
                </a:solidFill>
                <a:cs typeface="Calibri"/>
              </a:rPr>
              <a:t>With a brute force attack a hacker will use powerful computers or networks to try 1000s of possibilities for passwords.</a:t>
            </a:r>
          </a:p>
          <a:p>
            <a:r>
              <a:rPr lang="en-GB" dirty="0">
                <a:solidFill>
                  <a:srgbClr val="000000"/>
                </a:solidFill>
                <a:cs typeface="Calibri"/>
              </a:rPr>
              <a:t>The main reason for a brute force attack is the theft of data.</a:t>
            </a:r>
          </a:p>
          <a:p>
            <a:r>
              <a:rPr lang="en-GB" dirty="0">
                <a:solidFill>
                  <a:srgbClr val="000000"/>
                </a:solidFill>
                <a:cs typeface="Calibri"/>
              </a:rPr>
              <a:t>Protection against this type of attack is simple: using strong passwords.</a:t>
            </a:r>
          </a:p>
          <a:p>
            <a:r>
              <a:rPr lang="en-GB" dirty="0">
                <a:solidFill>
                  <a:srgbClr val="000000"/>
                </a:solidFill>
                <a:cs typeface="Calibri"/>
              </a:rPr>
              <a:t>Popular passwords include:</a:t>
            </a:r>
          </a:p>
          <a:p>
            <a:pPr marL="285750" indent="-285750">
              <a:buFont typeface="Arial"/>
              <a:buChar char="•"/>
            </a:pPr>
            <a:r>
              <a:rPr lang="en-GB" dirty="0">
                <a:solidFill>
                  <a:srgbClr val="000000"/>
                </a:solidFill>
                <a:cs typeface="Calibri"/>
              </a:rPr>
              <a:t>123456</a:t>
            </a:r>
          </a:p>
          <a:p>
            <a:pPr marL="285750" indent="-285750">
              <a:buFont typeface="Arial"/>
              <a:buChar char="•"/>
            </a:pPr>
            <a:r>
              <a:rPr lang="en-GB" dirty="0">
                <a:solidFill>
                  <a:srgbClr val="000000"/>
                </a:solidFill>
                <a:cs typeface="Calibri"/>
              </a:rPr>
              <a:t>password</a:t>
            </a:r>
          </a:p>
          <a:p>
            <a:pPr marL="285750" indent="-285750">
              <a:buFont typeface="Arial"/>
              <a:buChar char="•"/>
            </a:pPr>
            <a:r>
              <a:rPr lang="en-GB" dirty="0">
                <a:solidFill>
                  <a:srgbClr val="000000"/>
                </a:solidFill>
                <a:cs typeface="Calibri"/>
              </a:rPr>
              <a:t>1234567890</a:t>
            </a:r>
          </a:p>
          <a:p>
            <a:pPr marL="285750" indent="-285750">
              <a:buFont typeface="Arial"/>
              <a:buChar char="•"/>
            </a:pPr>
            <a:r>
              <a:rPr lang="en-GB" dirty="0">
                <a:solidFill>
                  <a:srgbClr val="000000"/>
                </a:solidFill>
                <a:cs typeface="Calibri"/>
              </a:rPr>
              <a:t>111111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4FEC363-9EF5-40B5-AD18-AB3E399A477B}"/>
              </a:ext>
            </a:extLst>
          </p:cNvPr>
          <p:cNvCxnSpPr/>
          <p:nvPr/>
        </p:nvCxnSpPr>
        <p:spPr>
          <a:xfrm>
            <a:off x="8614063" y="1153391"/>
            <a:ext cx="0" cy="55591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42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178" y="757239"/>
            <a:ext cx="9238890" cy="512761"/>
          </a:xfrm>
        </p:spPr>
        <p:txBody>
          <a:bodyPr/>
          <a:lstStyle/>
          <a:p>
            <a:r>
              <a:rPr lang="en-GB" dirty="0"/>
              <a:t>The Hackers Handbook: page 4 – Denial of service attack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AD5BB1-068D-4B41-8071-0D04BD7FAA77}"/>
              </a:ext>
            </a:extLst>
          </p:cNvPr>
          <p:cNvSpPr/>
          <p:nvPr/>
        </p:nvSpPr>
        <p:spPr>
          <a:xfrm>
            <a:off x="1158623" y="1270000"/>
            <a:ext cx="7560000" cy="5328000"/>
          </a:xfrm>
          <a:prstGeom prst="rect">
            <a:avLst/>
          </a:prstGeom>
          <a:solidFill>
            <a:schemeClr val="bg1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b"/>
          <a:lstStyle/>
          <a:p>
            <a:r>
              <a:rPr lang="en-GB" dirty="0">
                <a:solidFill>
                  <a:srgbClr val="000000"/>
                </a:solidFill>
                <a:cs typeface="Calibri"/>
              </a:rPr>
              <a:t>A denial of service attack involves many computers sending requests to a single server which slows it down. This type of attack cannot harm files or your computer.</a:t>
            </a:r>
            <a:endParaRPr lang="en-GB" dirty="0">
              <a:solidFill>
                <a:srgbClr val="000000"/>
              </a:solidFill>
            </a:endParaRPr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E1BAF3FC-E3A1-4178-A33A-122A68536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5506" y="1273548"/>
            <a:ext cx="5330841" cy="3971925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2F0B825A-2FF4-4043-8511-35E5343C61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7740" y="4924675"/>
            <a:ext cx="1189920" cy="504825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D5D64C2A-42D9-4BE0-886B-F6DE71F1E1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5301" y="5141519"/>
            <a:ext cx="932897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773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178" y="757239"/>
            <a:ext cx="9238890" cy="512761"/>
          </a:xfrm>
        </p:spPr>
        <p:txBody>
          <a:bodyPr/>
          <a:lstStyle/>
          <a:p>
            <a:r>
              <a:rPr lang="en-GB" dirty="0"/>
              <a:t>The Hackers Handbook: page 5 – Data interception and theft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1B97C5-1BE5-44BF-9BE1-C960ACD6A490}"/>
              </a:ext>
            </a:extLst>
          </p:cNvPr>
          <p:cNvSpPr/>
          <p:nvPr/>
        </p:nvSpPr>
        <p:spPr>
          <a:xfrm>
            <a:off x="1158623" y="1270000"/>
            <a:ext cx="7560000" cy="5328000"/>
          </a:xfrm>
          <a:prstGeom prst="rect">
            <a:avLst/>
          </a:prstGeom>
          <a:solidFill>
            <a:schemeClr val="bg1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en-GB" dirty="0">
                <a:solidFill>
                  <a:schemeClr val="tx1"/>
                </a:solidFill>
                <a:cs typeface="Calibri"/>
              </a:rPr>
              <a:t>A data interception attack is when a hacker listens to the data on a wired or wireless network to gain access to sensitive data or passwords.</a:t>
            </a:r>
          </a:p>
          <a:p>
            <a:r>
              <a:rPr lang="en-GB" dirty="0">
                <a:solidFill>
                  <a:schemeClr val="tx1"/>
                </a:solidFill>
                <a:cs typeface="Calibri"/>
              </a:rPr>
              <a:t>This allows them to access corporate data or personal accounts.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1E072D-03E5-40B1-8448-B63DF06B8386}"/>
              </a:ext>
            </a:extLst>
          </p:cNvPr>
          <p:cNvCxnSpPr/>
          <p:nvPr/>
        </p:nvCxnSpPr>
        <p:spPr>
          <a:xfrm>
            <a:off x="8614063" y="1153391"/>
            <a:ext cx="0" cy="55591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3">
            <a:extLst>
              <a:ext uri="{FF2B5EF4-FFF2-40B4-BE49-F238E27FC236}">
                <a16:creationId xmlns:a16="http://schemas.microsoft.com/office/drawing/2014/main" id="{69B7F1EF-33E6-4516-9CAC-ECAFE09B0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863" y="3932881"/>
            <a:ext cx="5001578" cy="265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353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178" y="757239"/>
            <a:ext cx="9238890" cy="512761"/>
          </a:xfrm>
        </p:spPr>
        <p:txBody>
          <a:bodyPr/>
          <a:lstStyle/>
          <a:p>
            <a:r>
              <a:rPr lang="en-GB" dirty="0"/>
              <a:t>The Hackers Handbook: page 6 – SQL injection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E72162-1852-465A-AE9B-9400A32B86F6}"/>
              </a:ext>
            </a:extLst>
          </p:cNvPr>
          <p:cNvSpPr/>
          <p:nvPr/>
        </p:nvSpPr>
        <p:spPr>
          <a:xfrm>
            <a:off x="1158623" y="1270000"/>
            <a:ext cx="7560000" cy="5328000"/>
          </a:xfrm>
          <a:prstGeom prst="rect">
            <a:avLst/>
          </a:prstGeom>
          <a:solidFill>
            <a:schemeClr val="bg1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en-GB" dirty="0">
                <a:solidFill>
                  <a:schemeClr val="tx1"/>
                </a:solidFill>
                <a:cs typeface="Calibri"/>
              </a:rPr>
              <a:t>SQL Injections means putting a piece of code into a database. This will be run when that data is selected.</a:t>
            </a:r>
          </a:p>
          <a:p>
            <a:r>
              <a:rPr lang="en-GB" dirty="0">
                <a:solidFill>
                  <a:schemeClr val="tx1"/>
                </a:solidFill>
                <a:cs typeface="Calibri"/>
              </a:rPr>
              <a:t>A hacker may want to use this because sensitive data from the database could be output.</a:t>
            </a:r>
          </a:p>
          <a:p>
            <a:r>
              <a:rPr lang="en-GB" dirty="0">
                <a:solidFill>
                  <a:schemeClr val="tx1"/>
                </a:solidFill>
                <a:cs typeface="Calibri"/>
              </a:rPr>
              <a:t>DELETE FROM * WHERE *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E09309D-926A-4B7A-AC23-68A56EE402C6}"/>
              </a:ext>
            </a:extLst>
          </p:cNvPr>
          <p:cNvCxnSpPr/>
          <p:nvPr/>
        </p:nvCxnSpPr>
        <p:spPr>
          <a:xfrm>
            <a:off x="1257300" y="1153391"/>
            <a:ext cx="0" cy="55591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19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178" y="757239"/>
            <a:ext cx="9238890" cy="512761"/>
          </a:xfrm>
        </p:spPr>
        <p:txBody>
          <a:bodyPr/>
          <a:lstStyle/>
          <a:p>
            <a:r>
              <a:rPr lang="en-GB" dirty="0"/>
              <a:t>The Hackers Handbook: back cover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1061A9-5ED7-4A47-B0F3-331C0268B613}"/>
              </a:ext>
            </a:extLst>
          </p:cNvPr>
          <p:cNvSpPr/>
          <p:nvPr/>
        </p:nvSpPr>
        <p:spPr>
          <a:xfrm>
            <a:off x="1158623" y="1270000"/>
            <a:ext cx="7560000" cy="5328000"/>
          </a:xfrm>
          <a:prstGeom prst="rect">
            <a:avLst/>
          </a:prstGeom>
          <a:solidFill>
            <a:schemeClr val="bg1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AA6F64-96BF-4ACA-97BD-A64C2DDA4B0F}"/>
              </a:ext>
            </a:extLst>
          </p:cNvPr>
          <p:cNvCxnSpPr/>
          <p:nvPr/>
        </p:nvCxnSpPr>
        <p:spPr>
          <a:xfrm>
            <a:off x="8614063" y="1153391"/>
            <a:ext cx="0" cy="55591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584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375</TotalTime>
  <Words>1523</Words>
  <Application>Microsoft Office PowerPoint</Application>
  <PresentationFormat>A4 Paper (210x297 mm)</PresentationFormat>
  <Paragraphs>141</Paragraphs>
  <Slides>15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The Hackers Handbook: front cover</vt:lpstr>
      <vt:lpstr>The Hackers Handbook: page 1 - Malware</vt:lpstr>
      <vt:lpstr>The Hackers Handbook: page 2 - Phishing</vt:lpstr>
      <vt:lpstr>The Hackers Handbook: page 3 – Brute force attack</vt:lpstr>
      <vt:lpstr>The Hackers Handbook: page 4 – Denial of service attack</vt:lpstr>
      <vt:lpstr>The Hackers Handbook: page 5 – Data interception and theft</vt:lpstr>
      <vt:lpstr>The Hackers Handbook: page 6 – SQL injection</vt:lpstr>
      <vt:lpstr>The Hackers Handbook: back cover</vt:lpstr>
      <vt:lpstr>People as a weak point in secure systems</vt:lpstr>
      <vt:lpstr>People as a weak point in secure systems</vt:lpstr>
      <vt:lpstr>Common prevention methods to forms of attack – part 1</vt:lpstr>
      <vt:lpstr>Common prevention methods to forms of attack – part 2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 Sargent</dc:creator>
  <cp:lastModifiedBy>David Hillyard</cp:lastModifiedBy>
  <cp:revision>337</cp:revision>
  <dcterms:created xsi:type="dcterms:W3CDTF">2014-10-30T19:23:19Z</dcterms:created>
  <dcterms:modified xsi:type="dcterms:W3CDTF">2021-09-27T16:36:20Z</dcterms:modified>
</cp:coreProperties>
</file>