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9" r:id="rId2"/>
    <p:sldId id="279" r:id="rId3"/>
    <p:sldId id="280" r:id="rId4"/>
    <p:sldId id="284" r:id="rId5"/>
    <p:sldId id="281" r:id="rId6"/>
    <p:sldId id="292" r:id="rId7"/>
    <p:sldId id="285" r:id="rId8"/>
    <p:sldId id="282" r:id="rId9"/>
    <p:sldId id="286" r:id="rId10"/>
    <p:sldId id="287" r:id="rId11"/>
    <p:sldId id="288" r:id="rId12"/>
    <p:sldId id="289" r:id="rId13"/>
    <p:sldId id="291" r:id="rId14"/>
    <p:sldId id="283" r:id="rId15"/>
    <p:sldId id="290" r:id="rId16"/>
    <p:sldId id="270" r:id="rId17"/>
    <p:sldId id="271" r:id="rId1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Hillyard" initials="DH" lastIdx="2" clrIdx="0">
    <p:extLst>
      <p:ext uri="{19B8F6BF-5375-455C-9EA6-DF929625EA0E}">
        <p15:presenceInfo xmlns:p15="http://schemas.microsoft.com/office/powerpoint/2012/main" userId="S-1-5-21-1520834447-1259991464-1277087124-118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ECFF"/>
    <a:srgbClr val="99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3986E-29E6-4CC1-BE55-15D8ACBBC77F}" v="60" dt="2021-11-04T09:18:19.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80837" autoAdjust="0"/>
  </p:normalViewPr>
  <p:slideViewPr>
    <p:cSldViewPr snapToGrid="0">
      <p:cViewPr varScale="1">
        <p:scale>
          <a:sx n="54" d="100"/>
          <a:sy n="54" d="100"/>
        </p:scale>
        <p:origin x="14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Dargan" userId="1384a01586a617c2" providerId="LiveId" clId="{FF93986E-29E6-4CC1-BE55-15D8ACBBC77F}"/>
    <pc:docChg chg="custSel modSld">
      <pc:chgData name="William Dargan" userId="1384a01586a617c2" providerId="LiveId" clId="{FF93986E-29E6-4CC1-BE55-15D8ACBBC77F}" dt="2021-11-04T09:49:05.810" v="552" actId="20577"/>
      <pc:docMkLst>
        <pc:docMk/>
      </pc:docMkLst>
      <pc:sldChg chg="modSp">
        <pc:chgData name="William Dargan" userId="1384a01586a617c2" providerId="LiveId" clId="{FF93986E-29E6-4CC1-BE55-15D8ACBBC77F}" dt="2021-11-04T09:18:19.391" v="303"/>
        <pc:sldMkLst>
          <pc:docMk/>
          <pc:sldMk cId="3851084564" sldId="270"/>
        </pc:sldMkLst>
        <pc:graphicFrameChg chg="mod">
          <ac:chgData name="William Dargan" userId="1384a01586a617c2" providerId="LiveId" clId="{FF93986E-29E6-4CC1-BE55-15D8ACBBC77F}" dt="2021-11-04T09:18:19.337" v="289"/>
          <ac:graphicFrameMkLst>
            <pc:docMk/>
            <pc:sldMk cId="3851084564" sldId="270"/>
            <ac:graphicFrameMk id="5" creationId="{1A93B170-6205-46C3-9AD9-3936D10A84B9}"/>
          </ac:graphicFrameMkLst>
        </pc:graphicFrameChg>
        <pc:graphicFrameChg chg="mod">
          <ac:chgData name="William Dargan" userId="1384a01586a617c2" providerId="LiveId" clId="{FF93986E-29E6-4CC1-BE55-15D8ACBBC77F}" dt="2021-11-04T09:18:19.343" v="290"/>
          <ac:graphicFrameMkLst>
            <pc:docMk/>
            <pc:sldMk cId="3851084564" sldId="270"/>
            <ac:graphicFrameMk id="6" creationId="{0463D1CE-8E1C-42EC-90DC-3E01B7808CF6}"/>
          </ac:graphicFrameMkLst>
        </pc:graphicFrameChg>
        <pc:graphicFrameChg chg="mod">
          <ac:chgData name="William Dargan" userId="1384a01586a617c2" providerId="LiveId" clId="{FF93986E-29E6-4CC1-BE55-15D8ACBBC77F}" dt="2021-11-04T09:18:19.347" v="291"/>
          <ac:graphicFrameMkLst>
            <pc:docMk/>
            <pc:sldMk cId="3851084564" sldId="270"/>
            <ac:graphicFrameMk id="7" creationId="{95A20C63-65BE-4FCC-989B-5C0B32594305}"/>
          </ac:graphicFrameMkLst>
        </pc:graphicFrameChg>
        <pc:graphicFrameChg chg="mod">
          <ac:chgData name="William Dargan" userId="1384a01586a617c2" providerId="LiveId" clId="{FF93986E-29E6-4CC1-BE55-15D8ACBBC77F}" dt="2021-11-04T09:18:19.352" v="292"/>
          <ac:graphicFrameMkLst>
            <pc:docMk/>
            <pc:sldMk cId="3851084564" sldId="270"/>
            <ac:graphicFrameMk id="8" creationId="{775D58B6-7B72-4DE1-8340-B0A240F56E6F}"/>
          </ac:graphicFrameMkLst>
        </pc:graphicFrameChg>
        <pc:graphicFrameChg chg="mod">
          <ac:chgData name="William Dargan" userId="1384a01586a617c2" providerId="LiveId" clId="{FF93986E-29E6-4CC1-BE55-15D8ACBBC77F}" dt="2021-11-04T09:18:19.356" v="293"/>
          <ac:graphicFrameMkLst>
            <pc:docMk/>
            <pc:sldMk cId="3851084564" sldId="270"/>
            <ac:graphicFrameMk id="9" creationId="{B2C9F10A-8127-4F25-8040-814953F02171}"/>
          </ac:graphicFrameMkLst>
        </pc:graphicFrameChg>
        <pc:graphicFrameChg chg="mod">
          <ac:chgData name="William Dargan" userId="1384a01586a617c2" providerId="LiveId" clId="{FF93986E-29E6-4CC1-BE55-15D8ACBBC77F}" dt="2021-11-04T09:18:19.360" v="294"/>
          <ac:graphicFrameMkLst>
            <pc:docMk/>
            <pc:sldMk cId="3851084564" sldId="270"/>
            <ac:graphicFrameMk id="10" creationId="{E6B40635-6D54-41CF-AA13-C1B46E1CE6C8}"/>
          </ac:graphicFrameMkLst>
        </pc:graphicFrameChg>
        <pc:graphicFrameChg chg="mod">
          <ac:chgData name="William Dargan" userId="1384a01586a617c2" providerId="LiveId" clId="{FF93986E-29E6-4CC1-BE55-15D8ACBBC77F}" dt="2021-11-04T09:18:19.365" v="295"/>
          <ac:graphicFrameMkLst>
            <pc:docMk/>
            <pc:sldMk cId="3851084564" sldId="270"/>
            <ac:graphicFrameMk id="11" creationId="{B137E760-E12A-465C-B46B-BADAD97571C8}"/>
          </ac:graphicFrameMkLst>
        </pc:graphicFrameChg>
        <pc:graphicFrameChg chg="mod">
          <ac:chgData name="William Dargan" userId="1384a01586a617c2" providerId="LiveId" clId="{FF93986E-29E6-4CC1-BE55-15D8ACBBC77F}" dt="2021-11-04T09:18:19.368" v="296"/>
          <ac:graphicFrameMkLst>
            <pc:docMk/>
            <pc:sldMk cId="3851084564" sldId="270"/>
            <ac:graphicFrameMk id="12" creationId="{0DA53C15-B990-47AD-8B14-816BECD982DC}"/>
          </ac:graphicFrameMkLst>
        </pc:graphicFrameChg>
        <pc:graphicFrameChg chg="mod">
          <ac:chgData name="William Dargan" userId="1384a01586a617c2" providerId="LiveId" clId="{FF93986E-29E6-4CC1-BE55-15D8ACBBC77F}" dt="2021-11-04T09:18:19.371" v="297"/>
          <ac:graphicFrameMkLst>
            <pc:docMk/>
            <pc:sldMk cId="3851084564" sldId="270"/>
            <ac:graphicFrameMk id="13" creationId="{AACED8A1-727F-410B-99F7-A573989F1852}"/>
          </ac:graphicFrameMkLst>
        </pc:graphicFrameChg>
        <pc:graphicFrameChg chg="mod">
          <ac:chgData name="William Dargan" userId="1384a01586a617c2" providerId="LiveId" clId="{FF93986E-29E6-4CC1-BE55-15D8ACBBC77F}" dt="2021-11-04T09:18:19.374" v="298"/>
          <ac:graphicFrameMkLst>
            <pc:docMk/>
            <pc:sldMk cId="3851084564" sldId="270"/>
            <ac:graphicFrameMk id="14" creationId="{47AB5EAE-086C-425A-A837-9F787B0904C9}"/>
          </ac:graphicFrameMkLst>
        </pc:graphicFrameChg>
        <pc:graphicFrameChg chg="mod">
          <ac:chgData name="William Dargan" userId="1384a01586a617c2" providerId="LiveId" clId="{FF93986E-29E6-4CC1-BE55-15D8ACBBC77F}" dt="2021-11-04T09:18:19.377" v="299"/>
          <ac:graphicFrameMkLst>
            <pc:docMk/>
            <pc:sldMk cId="3851084564" sldId="270"/>
            <ac:graphicFrameMk id="15" creationId="{9C9DCEE5-9999-4E32-883A-01598FD52432}"/>
          </ac:graphicFrameMkLst>
        </pc:graphicFrameChg>
        <pc:graphicFrameChg chg="mod">
          <ac:chgData name="William Dargan" userId="1384a01586a617c2" providerId="LiveId" clId="{FF93986E-29E6-4CC1-BE55-15D8ACBBC77F}" dt="2021-11-04T09:18:19.381" v="300"/>
          <ac:graphicFrameMkLst>
            <pc:docMk/>
            <pc:sldMk cId="3851084564" sldId="270"/>
            <ac:graphicFrameMk id="16" creationId="{8887AE76-96B4-4DF9-A452-16EC098AE5FD}"/>
          </ac:graphicFrameMkLst>
        </pc:graphicFrameChg>
        <pc:graphicFrameChg chg="mod">
          <ac:chgData name="William Dargan" userId="1384a01586a617c2" providerId="LiveId" clId="{FF93986E-29E6-4CC1-BE55-15D8ACBBC77F}" dt="2021-11-04T09:18:19.384" v="301"/>
          <ac:graphicFrameMkLst>
            <pc:docMk/>
            <pc:sldMk cId="3851084564" sldId="270"/>
            <ac:graphicFrameMk id="17" creationId="{E651D3D1-7E49-47C9-87B8-176A5039A292}"/>
          </ac:graphicFrameMkLst>
        </pc:graphicFrameChg>
        <pc:graphicFrameChg chg="mod">
          <ac:chgData name="William Dargan" userId="1384a01586a617c2" providerId="LiveId" clId="{FF93986E-29E6-4CC1-BE55-15D8ACBBC77F}" dt="2021-11-04T09:18:19.387" v="302"/>
          <ac:graphicFrameMkLst>
            <pc:docMk/>
            <pc:sldMk cId="3851084564" sldId="270"/>
            <ac:graphicFrameMk id="18" creationId="{B530CF37-B747-4DCF-9997-758C0A869995}"/>
          </ac:graphicFrameMkLst>
        </pc:graphicFrameChg>
        <pc:graphicFrameChg chg="mod">
          <ac:chgData name="William Dargan" userId="1384a01586a617c2" providerId="LiveId" clId="{FF93986E-29E6-4CC1-BE55-15D8ACBBC77F}" dt="2021-11-04T09:18:19.391" v="303"/>
          <ac:graphicFrameMkLst>
            <pc:docMk/>
            <pc:sldMk cId="3851084564" sldId="270"/>
            <ac:graphicFrameMk id="19" creationId="{FE221270-EF5B-4CA4-9C8A-7397AC090CDE}"/>
          </ac:graphicFrameMkLst>
        </pc:graphicFrameChg>
      </pc:sldChg>
      <pc:sldChg chg="modSp mod">
        <pc:chgData name="William Dargan" userId="1384a01586a617c2" providerId="LiveId" clId="{FF93986E-29E6-4CC1-BE55-15D8ACBBC77F}" dt="2021-10-12T13:13:21.672" v="288" actId="20577"/>
        <pc:sldMkLst>
          <pc:docMk/>
          <pc:sldMk cId="1351715470" sldId="279"/>
        </pc:sldMkLst>
        <pc:spChg chg="mod">
          <ac:chgData name="William Dargan" userId="1384a01586a617c2" providerId="LiveId" clId="{FF93986E-29E6-4CC1-BE55-15D8ACBBC77F}" dt="2021-10-12T13:13:21.672" v="288" actId="20577"/>
          <ac:spMkLst>
            <pc:docMk/>
            <pc:sldMk cId="1351715470" sldId="279"/>
            <ac:spMk id="10" creationId="{0265D711-9785-4262-BEC4-F1C7F222382A}"/>
          </ac:spMkLst>
        </pc:spChg>
        <pc:spChg chg="mod">
          <ac:chgData name="William Dargan" userId="1384a01586a617c2" providerId="LiveId" clId="{FF93986E-29E6-4CC1-BE55-15D8ACBBC77F}" dt="2021-10-12T13:05:01.808" v="24" actId="20577"/>
          <ac:spMkLst>
            <pc:docMk/>
            <pc:sldMk cId="1351715470" sldId="279"/>
            <ac:spMk id="15" creationId="{00000000-0000-0000-0000-000000000000}"/>
          </ac:spMkLst>
        </pc:spChg>
        <pc:spChg chg="mod">
          <ac:chgData name="William Dargan" userId="1384a01586a617c2" providerId="LiveId" clId="{FF93986E-29E6-4CC1-BE55-15D8ACBBC77F}" dt="2021-10-12T13:05:34.060" v="35" actId="20577"/>
          <ac:spMkLst>
            <pc:docMk/>
            <pc:sldMk cId="1351715470" sldId="279"/>
            <ac:spMk id="17" creationId="{0549CA6E-BA03-479B-B79A-347DBEE4DC71}"/>
          </ac:spMkLst>
        </pc:spChg>
        <pc:spChg chg="mod">
          <ac:chgData name="William Dargan" userId="1384a01586a617c2" providerId="LiveId" clId="{FF93986E-29E6-4CC1-BE55-15D8ACBBC77F}" dt="2021-10-12T13:07:02.037" v="106" actId="20577"/>
          <ac:spMkLst>
            <pc:docMk/>
            <pc:sldMk cId="1351715470" sldId="279"/>
            <ac:spMk id="19" creationId="{843E46CF-CFA6-4EAB-9AB4-E90D2E240B96}"/>
          </ac:spMkLst>
        </pc:spChg>
        <pc:spChg chg="mod">
          <ac:chgData name="William Dargan" userId="1384a01586a617c2" providerId="LiveId" clId="{FF93986E-29E6-4CC1-BE55-15D8ACBBC77F}" dt="2021-10-12T13:07:06.931" v="109" actId="20577"/>
          <ac:spMkLst>
            <pc:docMk/>
            <pc:sldMk cId="1351715470" sldId="279"/>
            <ac:spMk id="21" creationId="{9059B3FD-B6A0-4A91-9D8A-A4C4154B6E60}"/>
          </ac:spMkLst>
        </pc:spChg>
        <pc:spChg chg="mod">
          <ac:chgData name="William Dargan" userId="1384a01586a617c2" providerId="LiveId" clId="{FF93986E-29E6-4CC1-BE55-15D8ACBBC77F}" dt="2021-10-12T13:05:41.823" v="49" actId="20577"/>
          <ac:spMkLst>
            <pc:docMk/>
            <pc:sldMk cId="1351715470" sldId="279"/>
            <ac:spMk id="23" creationId="{3F9D2491-8446-4832-924D-5387C49DB1B4}"/>
          </ac:spMkLst>
        </pc:spChg>
        <pc:spChg chg="mod">
          <ac:chgData name="William Dargan" userId="1384a01586a617c2" providerId="LiveId" clId="{FF93986E-29E6-4CC1-BE55-15D8ACBBC77F}" dt="2021-10-12T13:07:17.324" v="131" actId="20577"/>
          <ac:spMkLst>
            <pc:docMk/>
            <pc:sldMk cId="1351715470" sldId="279"/>
            <ac:spMk id="24" creationId="{6EAB2C15-D047-4993-B3A8-FF6F58C995ED}"/>
          </ac:spMkLst>
        </pc:spChg>
        <pc:spChg chg="mod">
          <ac:chgData name="William Dargan" userId="1384a01586a617c2" providerId="LiveId" clId="{FF93986E-29E6-4CC1-BE55-15D8ACBBC77F}" dt="2021-10-12T13:07:28.015" v="147" actId="313"/>
          <ac:spMkLst>
            <pc:docMk/>
            <pc:sldMk cId="1351715470" sldId="279"/>
            <ac:spMk id="26" creationId="{FD266350-389D-41FF-BD47-9BE612CB41EF}"/>
          </ac:spMkLst>
        </pc:spChg>
        <pc:spChg chg="mod">
          <ac:chgData name="William Dargan" userId="1384a01586a617c2" providerId="LiveId" clId="{FF93986E-29E6-4CC1-BE55-15D8ACBBC77F}" dt="2021-10-12T13:06:09.672" v="61" actId="20577"/>
          <ac:spMkLst>
            <pc:docMk/>
            <pc:sldMk cId="1351715470" sldId="279"/>
            <ac:spMk id="28" creationId="{3D72286F-2310-4032-975E-22674D74959C}"/>
          </ac:spMkLst>
        </pc:spChg>
        <pc:spChg chg="mod">
          <ac:chgData name="William Dargan" userId="1384a01586a617c2" providerId="LiveId" clId="{FF93986E-29E6-4CC1-BE55-15D8ACBBC77F}" dt="2021-10-12T13:07:39.052" v="185" actId="20577"/>
          <ac:spMkLst>
            <pc:docMk/>
            <pc:sldMk cId="1351715470" sldId="279"/>
            <ac:spMk id="29" creationId="{24D7E482-8912-4AC5-8779-FCA4CEA0FD04}"/>
          </ac:spMkLst>
        </pc:spChg>
        <pc:spChg chg="mod">
          <ac:chgData name="William Dargan" userId="1384a01586a617c2" providerId="LiveId" clId="{FF93986E-29E6-4CC1-BE55-15D8ACBBC77F}" dt="2021-10-12T13:09:27.071" v="197" actId="20577"/>
          <ac:spMkLst>
            <pc:docMk/>
            <pc:sldMk cId="1351715470" sldId="279"/>
            <ac:spMk id="31" creationId="{61401903-B11B-4CAB-BA51-2CF0CE5BC4FC}"/>
          </ac:spMkLst>
        </pc:spChg>
        <pc:spChg chg="mod">
          <ac:chgData name="William Dargan" userId="1384a01586a617c2" providerId="LiveId" clId="{FF93986E-29E6-4CC1-BE55-15D8ACBBC77F}" dt="2021-10-12T13:06:30.452" v="73" actId="20577"/>
          <ac:spMkLst>
            <pc:docMk/>
            <pc:sldMk cId="1351715470" sldId="279"/>
            <ac:spMk id="33" creationId="{A6A95CCF-E40D-4CFA-A9B5-E9A32C584E9C}"/>
          </ac:spMkLst>
        </pc:spChg>
        <pc:spChg chg="mod">
          <ac:chgData name="William Dargan" userId="1384a01586a617c2" providerId="LiveId" clId="{FF93986E-29E6-4CC1-BE55-15D8ACBBC77F}" dt="2021-10-12T13:09:36.969" v="224" actId="20577"/>
          <ac:spMkLst>
            <pc:docMk/>
            <pc:sldMk cId="1351715470" sldId="279"/>
            <ac:spMk id="34" creationId="{23088413-D318-487E-86FF-8E64031C6F29}"/>
          </ac:spMkLst>
        </pc:spChg>
        <pc:spChg chg="mod">
          <ac:chgData name="William Dargan" userId="1384a01586a617c2" providerId="LiveId" clId="{FF93986E-29E6-4CC1-BE55-15D8ACBBC77F}" dt="2021-10-12T13:09:45.241" v="228" actId="20577"/>
          <ac:spMkLst>
            <pc:docMk/>
            <pc:sldMk cId="1351715470" sldId="279"/>
            <ac:spMk id="36" creationId="{AC5FB8CE-CDB1-4A03-B9D3-CE1C966BF9E0}"/>
          </ac:spMkLst>
        </pc:spChg>
      </pc:sldChg>
      <pc:sldChg chg="modSp mod">
        <pc:chgData name="William Dargan" userId="1384a01586a617c2" providerId="LiveId" clId="{FF93986E-29E6-4CC1-BE55-15D8ACBBC77F}" dt="2021-11-04T09:25:39.324" v="366" actId="20577"/>
        <pc:sldMkLst>
          <pc:docMk/>
          <pc:sldMk cId="678112914" sldId="280"/>
        </pc:sldMkLst>
        <pc:spChg chg="mod">
          <ac:chgData name="William Dargan" userId="1384a01586a617c2" providerId="LiveId" clId="{FF93986E-29E6-4CC1-BE55-15D8ACBBC77F}" dt="2021-11-04T09:25:39.324" v="366" actId="20577"/>
          <ac:spMkLst>
            <pc:docMk/>
            <pc:sldMk cId="678112914" sldId="280"/>
            <ac:spMk id="18" creationId="{00000000-0000-0000-0000-000000000000}"/>
          </ac:spMkLst>
        </pc:spChg>
        <pc:spChg chg="mod">
          <ac:chgData name="William Dargan" userId="1384a01586a617c2" providerId="LiveId" clId="{FF93986E-29E6-4CC1-BE55-15D8ACBBC77F}" dt="2021-11-04T09:24:22.654" v="328" actId="20577"/>
          <ac:spMkLst>
            <pc:docMk/>
            <pc:sldMk cId="678112914" sldId="280"/>
            <ac:spMk id="25" creationId="{CAAD1437-FD2E-4A39-AAA6-0978EE8D2108}"/>
          </ac:spMkLst>
        </pc:spChg>
        <pc:spChg chg="mod">
          <ac:chgData name="William Dargan" userId="1384a01586a617c2" providerId="LiveId" clId="{FF93986E-29E6-4CC1-BE55-15D8ACBBC77F}" dt="2021-11-04T09:25:14.084" v="343" actId="20577"/>
          <ac:spMkLst>
            <pc:docMk/>
            <pc:sldMk cId="678112914" sldId="280"/>
            <ac:spMk id="32" creationId="{BAF67876-2972-432B-9BB4-6A955E40EEFD}"/>
          </ac:spMkLst>
        </pc:spChg>
        <pc:spChg chg="mod">
          <ac:chgData name="William Dargan" userId="1384a01586a617c2" providerId="LiveId" clId="{FF93986E-29E6-4CC1-BE55-15D8ACBBC77F}" dt="2021-11-04T09:25:23.388" v="356" actId="20577"/>
          <ac:spMkLst>
            <pc:docMk/>
            <pc:sldMk cId="678112914" sldId="280"/>
            <ac:spMk id="34" creationId="{B396D749-50D4-4F67-AFEE-570F91CAA13A}"/>
          </ac:spMkLst>
        </pc:spChg>
      </pc:sldChg>
      <pc:sldChg chg="modSp mod">
        <pc:chgData name="William Dargan" userId="1384a01586a617c2" providerId="LiveId" clId="{FF93986E-29E6-4CC1-BE55-15D8ACBBC77F}" dt="2021-11-04T09:49:05.810" v="552" actId="20577"/>
        <pc:sldMkLst>
          <pc:docMk/>
          <pc:sldMk cId="2531021996" sldId="284"/>
        </pc:sldMkLst>
        <pc:spChg chg="mod">
          <ac:chgData name="William Dargan" userId="1384a01586a617c2" providerId="LiveId" clId="{FF93986E-29E6-4CC1-BE55-15D8ACBBC77F}" dt="2021-11-04T09:49:05.810" v="552" actId="20577"/>
          <ac:spMkLst>
            <pc:docMk/>
            <pc:sldMk cId="2531021996" sldId="284"/>
            <ac:spMk id="8" creationId="{00000000-0000-0000-0000-000000000000}"/>
          </ac:spMkLst>
        </pc:spChg>
        <pc:spChg chg="mod">
          <ac:chgData name="William Dargan" userId="1384a01586a617c2" providerId="LiveId" clId="{FF93986E-29E6-4CC1-BE55-15D8ACBBC77F}" dt="2021-11-04T09:47:45.611" v="473" actId="20577"/>
          <ac:spMkLst>
            <pc:docMk/>
            <pc:sldMk cId="2531021996" sldId="284"/>
            <ac:spMk id="19" creationId="{70D46E89-3E81-419F-9058-2DF05C8DE65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A11D0-26B7-44B9-BD5B-9450095026A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A95D35D-3238-408C-8353-956FE4988ADC}">
      <dgm:prSet phldrT="[Text]" custT="1"/>
      <dgm:spPr/>
      <dgm:t>
        <a:bodyPr/>
        <a:lstStyle/>
        <a:p>
          <a:r>
            <a:rPr lang="en-US" sz="1800" dirty="0"/>
            <a:t>Iterative testing</a:t>
          </a:r>
        </a:p>
      </dgm:t>
    </dgm:pt>
    <dgm:pt modelId="{F0A26DB0-0581-4E91-91B0-7B8665DB37E9}" type="parTrans" cxnId="{1F18C4E9-A9A6-467C-AC22-5E9E19096783}">
      <dgm:prSet/>
      <dgm:spPr/>
      <dgm:t>
        <a:bodyPr/>
        <a:lstStyle/>
        <a:p>
          <a:endParaRPr lang="en-US"/>
        </a:p>
      </dgm:t>
    </dgm:pt>
    <dgm:pt modelId="{E265BA04-F557-49C0-ABFE-E0C4F8640724}" type="sibTrans" cxnId="{1F18C4E9-A9A6-467C-AC22-5E9E19096783}">
      <dgm:prSet/>
      <dgm:spPr/>
      <dgm:t>
        <a:bodyPr/>
        <a:lstStyle/>
        <a:p>
          <a:endParaRPr lang="en-US"/>
        </a:p>
      </dgm:t>
    </dgm:pt>
    <dgm:pt modelId="{5F25FBBA-7B58-4B9D-B6B6-7570360E2F42}">
      <dgm:prSet phldrT="[Text]" custT="1"/>
      <dgm:spPr/>
      <dgm:t>
        <a:bodyPr/>
        <a:lstStyle/>
        <a:p>
          <a:r>
            <a:rPr lang="en-US" sz="1800" dirty="0"/>
            <a:t>Final/Terminal testing</a:t>
          </a:r>
        </a:p>
      </dgm:t>
    </dgm:pt>
    <dgm:pt modelId="{C80D0602-E301-483C-9D3A-8509AA86AC92}" type="parTrans" cxnId="{4D966B71-6CA7-45DD-8B91-D43320E2F504}">
      <dgm:prSet/>
      <dgm:spPr/>
      <dgm:t>
        <a:bodyPr/>
        <a:lstStyle/>
        <a:p>
          <a:endParaRPr lang="en-US"/>
        </a:p>
      </dgm:t>
    </dgm:pt>
    <dgm:pt modelId="{7F39011E-E06E-450C-8D34-93EC860F9EC2}" type="sibTrans" cxnId="{4D966B71-6CA7-45DD-8B91-D43320E2F504}">
      <dgm:prSet/>
      <dgm:spPr/>
      <dgm:t>
        <a:bodyPr/>
        <a:lstStyle/>
        <a:p>
          <a:endParaRPr lang="en-US"/>
        </a:p>
      </dgm:t>
    </dgm:pt>
    <dgm:pt modelId="{19961AC0-504B-49C0-8F9C-0367E038265F}">
      <dgm:prSet phldrT="[Text]"/>
      <dgm:spPr/>
      <dgm:t>
        <a:bodyPr/>
        <a:lstStyle/>
        <a:p>
          <a:endParaRPr lang="en-US" dirty="0"/>
        </a:p>
      </dgm:t>
    </dgm:pt>
    <dgm:pt modelId="{C94AF98D-DC38-4B6D-9E95-A647F5576A1E}" type="parTrans" cxnId="{5A6EC53D-FC35-44F9-8517-3E6CA1E9CD7E}">
      <dgm:prSet/>
      <dgm:spPr/>
      <dgm:t>
        <a:bodyPr/>
        <a:lstStyle/>
        <a:p>
          <a:endParaRPr lang="en-US"/>
        </a:p>
      </dgm:t>
    </dgm:pt>
    <dgm:pt modelId="{312DA1CC-EA76-4635-8A3D-C2E99268B0C0}" type="sibTrans" cxnId="{5A6EC53D-FC35-44F9-8517-3E6CA1E9CD7E}">
      <dgm:prSet/>
      <dgm:spPr/>
      <dgm:t>
        <a:bodyPr/>
        <a:lstStyle/>
        <a:p>
          <a:endParaRPr lang="en-US"/>
        </a:p>
      </dgm:t>
    </dgm:pt>
    <dgm:pt modelId="{77346408-DB9F-4D70-8D7C-7C4B2ABF6E25}">
      <dgm:prSet phldrT="[Text]"/>
      <dgm:spPr/>
      <dgm:t>
        <a:bodyPr/>
        <a:lstStyle/>
        <a:p>
          <a:endParaRPr lang="en-US" dirty="0"/>
        </a:p>
      </dgm:t>
    </dgm:pt>
    <dgm:pt modelId="{9047CF1F-007C-444D-8095-B9EDE981D657}" type="parTrans" cxnId="{D0AE7A3B-E1EC-4D9E-9250-6556F3443D78}">
      <dgm:prSet/>
      <dgm:spPr/>
      <dgm:t>
        <a:bodyPr/>
        <a:lstStyle/>
        <a:p>
          <a:endParaRPr lang="en-US"/>
        </a:p>
      </dgm:t>
    </dgm:pt>
    <dgm:pt modelId="{41642F6B-8460-4B2B-913C-7002766F64C8}" type="sibTrans" cxnId="{D0AE7A3B-E1EC-4D9E-9250-6556F3443D78}">
      <dgm:prSet/>
      <dgm:spPr/>
      <dgm:t>
        <a:bodyPr/>
        <a:lstStyle/>
        <a:p>
          <a:endParaRPr lang="en-US"/>
        </a:p>
      </dgm:t>
    </dgm:pt>
    <dgm:pt modelId="{53FAB73A-825A-4237-B46A-CE78FB91AA17}">
      <dgm:prSet phldrT="[Text]"/>
      <dgm:spPr/>
      <dgm:t>
        <a:bodyPr/>
        <a:lstStyle/>
        <a:p>
          <a:endParaRPr lang="en-US" dirty="0"/>
        </a:p>
      </dgm:t>
    </dgm:pt>
    <dgm:pt modelId="{277FE495-6B1A-41F0-B86A-43E88A46A4F0}" type="parTrans" cxnId="{BC56860C-60DD-45F5-9331-48F5880907E0}">
      <dgm:prSet/>
      <dgm:spPr/>
      <dgm:t>
        <a:bodyPr/>
        <a:lstStyle/>
        <a:p>
          <a:endParaRPr lang="en-US"/>
        </a:p>
      </dgm:t>
    </dgm:pt>
    <dgm:pt modelId="{55297D4B-877C-42BB-8630-BADDBADCABBD}" type="sibTrans" cxnId="{BC56860C-60DD-45F5-9331-48F5880907E0}">
      <dgm:prSet/>
      <dgm:spPr/>
      <dgm:t>
        <a:bodyPr/>
        <a:lstStyle/>
        <a:p>
          <a:endParaRPr lang="en-US"/>
        </a:p>
      </dgm:t>
    </dgm:pt>
    <dgm:pt modelId="{8EAC31AA-443D-4776-8BF7-230CA7DD1B8F}">
      <dgm:prSet phldrT="[Text]"/>
      <dgm:spPr/>
      <dgm:t>
        <a:bodyPr/>
        <a:lstStyle/>
        <a:p>
          <a:endParaRPr lang="en-US" dirty="0"/>
        </a:p>
      </dgm:t>
    </dgm:pt>
    <dgm:pt modelId="{9473F8EA-B383-404F-8E34-D088F0E82253}" type="parTrans" cxnId="{7A59B0BC-2813-43C3-8426-2D55E9B51CD3}">
      <dgm:prSet/>
      <dgm:spPr/>
      <dgm:t>
        <a:bodyPr/>
        <a:lstStyle/>
        <a:p>
          <a:endParaRPr lang="en-US"/>
        </a:p>
      </dgm:t>
    </dgm:pt>
    <dgm:pt modelId="{E99E70EB-44AA-4104-B48C-6F2895BBFE4A}" type="sibTrans" cxnId="{7A59B0BC-2813-43C3-8426-2D55E9B51CD3}">
      <dgm:prSet/>
      <dgm:spPr/>
      <dgm:t>
        <a:bodyPr/>
        <a:lstStyle/>
        <a:p>
          <a:endParaRPr lang="en-US"/>
        </a:p>
      </dgm:t>
    </dgm:pt>
    <dgm:pt modelId="{8E0D3566-7FB2-44DE-8788-E8DB70EB8390}">
      <dgm:prSet phldrT="[Text]" custT="1"/>
      <dgm:spPr>
        <a:solidFill>
          <a:schemeClr val="bg1"/>
        </a:solidFill>
        <a:ln>
          <a:solidFill>
            <a:schemeClr val="accent1"/>
          </a:solidFill>
        </a:ln>
      </dgm:spPr>
      <dgm:t>
        <a:bodyPr/>
        <a:lstStyle/>
        <a:p>
          <a:endParaRPr lang="en-US" sz="1200" dirty="0">
            <a:solidFill>
              <a:schemeClr val="tx1"/>
            </a:solidFill>
          </a:endParaRPr>
        </a:p>
      </dgm:t>
    </dgm:pt>
    <dgm:pt modelId="{3198F565-205A-49D9-A854-50513B57231A}" type="parTrans" cxnId="{517968F0-17A3-4C7F-B736-CED221AB1DA2}">
      <dgm:prSet/>
      <dgm:spPr/>
      <dgm:t>
        <a:bodyPr/>
        <a:lstStyle/>
        <a:p>
          <a:endParaRPr lang="en-US"/>
        </a:p>
      </dgm:t>
    </dgm:pt>
    <dgm:pt modelId="{7A57B581-B543-4310-B0DA-39CB32CFF90C}" type="sibTrans" cxnId="{517968F0-17A3-4C7F-B736-CED221AB1DA2}">
      <dgm:prSet/>
      <dgm:spPr/>
      <dgm:t>
        <a:bodyPr/>
        <a:lstStyle/>
        <a:p>
          <a:endParaRPr lang="en-US"/>
        </a:p>
      </dgm:t>
    </dgm:pt>
    <dgm:pt modelId="{397F0608-A9EC-4D9D-B5FE-B34826F3B0BD}">
      <dgm:prSet phldrT="[Text]" custT="1"/>
      <dgm:spPr>
        <a:solidFill>
          <a:schemeClr val="bg1"/>
        </a:solidFill>
        <a:ln>
          <a:solidFill>
            <a:schemeClr val="accent1"/>
          </a:solidFill>
        </a:ln>
      </dgm:spPr>
      <dgm:t>
        <a:bodyPr/>
        <a:lstStyle/>
        <a:p>
          <a:endParaRPr lang="en-US" sz="1200" dirty="0">
            <a:solidFill>
              <a:schemeClr val="tx1"/>
            </a:solidFill>
          </a:endParaRPr>
        </a:p>
      </dgm:t>
    </dgm:pt>
    <dgm:pt modelId="{D4A1F37B-CA95-4A90-A2C2-1302DA4F2009}" type="parTrans" cxnId="{CADAF78D-C81D-43AC-B5C5-E6395CC7D21F}">
      <dgm:prSet/>
      <dgm:spPr/>
      <dgm:t>
        <a:bodyPr/>
        <a:lstStyle/>
        <a:p>
          <a:endParaRPr lang="en-US"/>
        </a:p>
      </dgm:t>
    </dgm:pt>
    <dgm:pt modelId="{B86FBD88-51A2-4BE9-8157-9038F00D3B23}" type="sibTrans" cxnId="{CADAF78D-C81D-43AC-B5C5-E6395CC7D21F}">
      <dgm:prSet/>
      <dgm:spPr/>
      <dgm:t>
        <a:bodyPr/>
        <a:lstStyle/>
        <a:p>
          <a:endParaRPr lang="en-US"/>
        </a:p>
      </dgm:t>
    </dgm:pt>
    <dgm:pt modelId="{21AF1980-4748-4BF8-961F-5B11376253BA}">
      <dgm:prSet phldrT="[Text]"/>
      <dgm:spPr/>
      <dgm:t>
        <a:bodyPr/>
        <a:lstStyle/>
        <a:p>
          <a:endParaRPr lang="en-US" dirty="0"/>
        </a:p>
      </dgm:t>
    </dgm:pt>
    <dgm:pt modelId="{23620C17-E8E2-4235-9682-8B31981C7FA8}" type="sibTrans" cxnId="{D4D51B08-363D-4164-A427-16BB154C4409}">
      <dgm:prSet/>
      <dgm:spPr/>
      <dgm:t>
        <a:bodyPr/>
        <a:lstStyle/>
        <a:p>
          <a:endParaRPr lang="en-US"/>
        </a:p>
      </dgm:t>
    </dgm:pt>
    <dgm:pt modelId="{1D670BE2-1C44-49A2-8680-263C6C070FF8}" type="parTrans" cxnId="{D4D51B08-363D-4164-A427-16BB154C4409}">
      <dgm:prSet/>
      <dgm:spPr/>
      <dgm:t>
        <a:bodyPr/>
        <a:lstStyle/>
        <a:p>
          <a:endParaRPr lang="en-US"/>
        </a:p>
      </dgm:t>
    </dgm:pt>
    <dgm:pt modelId="{AC64CD08-7143-43D5-B131-089B690DD47C}">
      <dgm:prSet phldrT="[Text]"/>
      <dgm:spPr/>
      <dgm:t>
        <a:bodyPr/>
        <a:lstStyle/>
        <a:p>
          <a:endParaRPr lang="en-US" dirty="0"/>
        </a:p>
      </dgm:t>
    </dgm:pt>
    <dgm:pt modelId="{2A3ABDC1-CB48-4F53-8817-B7D27947544B}" type="parTrans" cxnId="{C11B003D-4706-40E6-AAFE-6E9DC6B9CC34}">
      <dgm:prSet/>
      <dgm:spPr/>
      <dgm:t>
        <a:bodyPr/>
        <a:lstStyle/>
        <a:p>
          <a:endParaRPr lang="en-US"/>
        </a:p>
      </dgm:t>
    </dgm:pt>
    <dgm:pt modelId="{989185E9-878B-4E28-8A09-5D5F15A4C4F9}" type="sibTrans" cxnId="{C11B003D-4706-40E6-AAFE-6E9DC6B9CC34}">
      <dgm:prSet/>
      <dgm:spPr/>
      <dgm:t>
        <a:bodyPr/>
        <a:lstStyle/>
        <a:p>
          <a:endParaRPr lang="en-US"/>
        </a:p>
      </dgm:t>
    </dgm:pt>
    <dgm:pt modelId="{E7B5739D-A9ED-4622-AF9A-2328F055A71C}" type="pres">
      <dgm:prSet presAssocID="{69DA11D0-26B7-44B9-BD5B-9450095026AF}" presName="theList" presStyleCnt="0">
        <dgm:presLayoutVars>
          <dgm:dir/>
          <dgm:animLvl val="lvl"/>
          <dgm:resizeHandles val="exact"/>
        </dgm:presLayoutVars>
      </dgm:prSet>
      <dgm:spPr/>
    </dgm:pt>
    <dgm:pt modelId="{316A4403-45E4-49C7-A3C6-6B2B7DBF3B91}" type="pres">
      <dgm:prSet presAssocID="{9A95D35D-3238-408C-8353-956FE4988ADC}" presName="compNode" presStyleCnt="0"/>
      <dgm:spPr/>
    </dgm:pt>
    <dgm:pt modelId="{4E1D77C7-9E66-4147-8FB6-F458EF38F385}" type="pres">
      <dgm:prSet presAssocID="{9A95D35D-3238-408C-8353-956FE4988ADC}" presName="aNode" presStyleLbl="bgShp" presStyleIdx="0" presStyleCnt="2"/>
      <dgm:spPr/>
    </dgm:pt>
    <dgm:pt modelId="{1A12E4A4-DA0E-4009-A96B-E61B0935A4A5}" type="pres">
      <dgm:prSet presAssocID="{9A95D35D-3238-408C-8353-956FE4988ADC}" presName="textNode" presStyleLbl="bgShp" presStyleIdx="0" presStyleCnt="2"/>
      <dgm:spPr/>
    </dgm:pt>
    <dgm:pt modelId="{53B8E618-5279-45C9-9401-B3DF7D265144}" type="pres">
      <dgm:prSet presAssocID="{9A95D35D-3238-408C-8353-956FE4988ADC}" presName="compChildNode" presStyleCnt="0"/>
      <dgm:spPr/>
    </dgm:pt>
    <dgm:pt modelId="{DCD1EA4A-F830-42BD-B12B-91EA1B7ACB45}" type="pres">
      <dgm:prSet presAssocID="{9A95D35D-3238-408C-8353-956FE4988ADC}" presName="theInnerList" presStyleCnt="0"/>
      <dgm:spPr/>
    </dgm:pt>
    <dgm:pt modelId="{0F65C84C-88A3-4391-96EA-872421E86C36}" type="pres">
      <dgm:prSet presAssocID="{8E0D3566-7FB2-44DE-8788-E8DB70EB8390}" presName="childNode" presStyleLbl="node1" presStyleIdx="0" presStyleCnt="8">
        <dgm:presLayoutVars>
          <dgm:bulletEnabled val="1"/>
        </dgm:presLayoutVars>
      </dgm:prSet>
      <dgm:spPr/>
    </dgm:pt>
    <dgm:pt modelId="{13A22162-32A2-401D-9B1F-700DA8C4AA82}" type="pres">
      <dgm:prSet presAssocID="{8E0D3566-7FB2-44DE-8788-E8DB70EB8390}" presName="aSpace2" presStyleCnt="0"/>
      <dgm:spPr/>
    </dgm:pt>
    <dgm:pt modelId="{04D56CAE-6B46-4A78-BCFA-28957174916F}" type="pres">
      <dgm:prSet presAssocID="{21AF1980-4748-4BF8-961F-5B11376253BA}" presName="childNode" presStyleLbl="node1" presStyleIdx="1" presStyleCnt="8">
        <dgm:presLayoutVars>
          <dgm:bulletEnabled val="1"/>
        </dgm:presLayoutVars>
      </dgm:prSet>
      <dgm:spPr/>
    </dgm:pt>
    <dgm:pt modelId="{F08B2D76-A386-4306-8E0E-4DB1698ED40C}" type="pres">
      <dgm:prSet presAssocID="{21AF1980-4748-4BF8-961F-5B11376253BA}" presName="aSpace2" presStyleCnt="0"/>
      <dgm:spPr/>
    </dgm:pt>
    <dgm:pt modelId="{01E49DF7-0529-4529-B1E4-D02F87CF6357}" type="pres">
      <dgm:prSet presAssocID="{AC64CD08-7143-43D5-B131-089B690DD47C}" presName="childNode" presStyleLbl="node1" presStyleIdx="2" presStyleCnt="8">
        <dgm:presLayoutVars>
          <dgm:bulletEnabled val="1"/>
        </dgm:presLayoutVars>
      </dgm:prSet>
      <dgm:spPr/>
    </dgm:pt>
    <dgm:pt modelId="{226E931E-8F50-4BDF-B034-C108BF80AE83}" type="pres">
      <dgm:prSet presAssocID="{AC64CD08-7143-43D5-B131-089B690DD47C}" presName="aSpace2" presStyleCnt="0"/>
      <dgm:spPr/>
    </dgm:pt>
    <dgm:pt modelId="{24714EED-541B-4536-8792-25B45AF2B11E}" type="pres">
      <dgm:prSet presAssocID="{19961AC0-504B-49C0-8F9C-0367E038265F}" presName="childNode" presStyleLbl="node1" presStyleIdx="3" presStyleCnt="8">
        <dgm:presLayoutVars>
          <dgm:bulletEnabled val="1"/>
        </dgm:presLayoutVars>
      </dgm:prSet>
      <dgm:spPr/>
    </dgm:pt>
    <dgm:pt modelId="{FFCD4B77-2F1B-452A-B4EB-FC1FEAE173D2}" type="pres">
      <dgm:prSet presAssocID="{9A95D35D-3238-408C-8353-956FE4988ADC}" presName="aSpace" presStyleCnt="0"/>
      <dgm:spPr/>
    </dgm:pt>
    <dgm:pt modelId="{74D3FFFB-64CD-4040-9E9B-172D6DE466AA}" type="pres">
      <dgm:prSet presAssocID="{5F25FBBA-7B58-4B9D-B6B6-7570360E2F42}" presName="compNode" presStyleCnt="0"/>
      <dgm:spPr/>
    </dgm:pt>
    <dgm:pt modelId="{80FD8102-5FB4-40DE-8A6E-92DD0F86C6FF}" type="pres">
      <dgm:prSet presAssocID="{5F25FBBA-7B58-4B9D-B6B6-7570360E2F42}" presName="aNode" presStyleLbl="bgShp" presStyleIdx="1" presStyleCnt="2"/>
      <dgm:spPr/>
    </dgm:pt>
    <dgm:pt modelId="{38BA9F11-AF70-43AB-976D-645052B7396E}" type="pres">
      <dgm:prSet presAssocID="{5F25FBBA-7B58-4B9D-B6B6-7570360E2F42}" presName="textNode" presStyleLbl="bgShp" presStyleIdx="1" presStyleCnt="2"/>
      <dgm:spPr/>
    </dgm:pt>
    <dgm:pt modelId="{0A8A3D41-88CB-4F80-995F-BC04EF578084}" type="pres">
      <dgm:prSet presAssocID="{5F25FBBA-7B58-4B9D-B6B6-7570360E2F42}" presName="compChildNode" presStyleCnt="0"/>
      <dgm:spPr/>
    </dgm:pt>
    <dgm:pt modelId="{F0967430-303C-488D-BE52-DB364374F518}" type="pres">
      <dgm:prSet presAssocID="{5F25FBBA-7B58-4B9D-B6B6-7570360E2F42}" presName="theInnerList" presStyleCnt="0"/>
      <dgm:spPr/>
    </dgm:pt>
    <dgm:pt modelId="{1FC5FC46-38BC-4AE1-979A-33F0F0D9A0EC}" type="pres">
      <dgm:prSet presAssocID="{397F0608-A9EC-4D9D-B5FE-B34826F3B0BD}" presName="childNode" presStyleLbl="node1" presStyleIdx="4" presStyleCnt="8">
        <dgm:presLayoutVars>
          <dgm:bulletEnabled val="1"/>
        </dgm:presLayoutVars>
      </dgm:prSet>
      <dgm:spPr/>
    </dgm:pt>
    <dgm:pt modelId="{7876BC80-888D-4F17-BA63-E5E8F91498BD}" type="pres">
      <dgm:prSet presAssocID="{397F0608-A9EC-4D9D-B5FE-B34826F3B0BD}" presName="aSpace2" presStyleCnt="0"/>
      <dgm:spPr/>
    </dgm:pt>
    <dgm:pt modelId="{BB03B7B6-E6A0-4F9C-80D0-39491AFEC748}" type="pres">
      <dgm:prSet presAssocID="{77346408-DB9F-4D70-8D7C-7C4B2ABF6E25}" presName="childNode" presStyleLbl="node1" presStyleIdx="5" presStyleCnt="8">
        <dgm:presLayoutVars>
          <dgm:bulletEnabled val="1"/>
        </dgm:presLayoutVars>
      </dgm:prSet>
      <dgm:spPr/>
    </dgm:pt>
    <dgm:pt modelId="{276242BB-4299-492B-8664-C3E318B3B8CF}" type="pres">
      <dgm:prSet presAssocID="{77346408-DB9F-4D70-8D7C-7C4B2ABF6E25}" presName="aSpace2" presStyleCnt="0"/>
      <dgm:spPr/>
    </dgm:pt>
    <dgm:pt modelId="{3234AF3B-A932-42D4-8D66-A63824C4DE47}" type="pres">
      <dgm:prSet presAssocID="{53FAB73A-825A-4237-B46A-CE78FB91AA17}" presName="childNode" presStyleLbl="node1" presStyleIdx="6" presStyleCnt="8">
        <dgm:presLayoutVars>
          <dgm:bulletEnabled val="1"/>
        </dgm:presLayoutVars>
      </dgm:prSet>
      <dgm:spPr/>
    </dgm:pt>
    <dgm:pt modelId="{EBC0EBD3-1AC9-46FE-88D4-8C2A54D81468}" type="pres">
      <dgm:prSet presAssocID="{53FAB73A-825A-4237-B46A-CE78FB91AA17}" presName="aSpace2" presStyleCnt="0"/>
      <dgm:spPr/>
    </dgm:pt>
    <dgm:pt modelId="{0658306C-F1B4-4E0E-A341-EA84E12B83FE}" type="pres">
      <dgm:prSet presAssocID="{8EAC31AA-443D-4776-8BF7-230CA7DD1B8F}" presName="childNode" presStyleLbl="node1" presStyleIdx="7" presStyleCnt="8">
        <dgm:presLayoutVars>
          <dgm:bulletEnabled val="1"/>
        </dgm:presLayoutVars>
      </dgm:prSet>
      <dgm:spPr/>
    </dgm:pt>
  </dgm:ptLst>
  <dgm:cxnLst>
    <dgm:cxn modelId="{D4D51B08-363D-4164-A427-16BB154C4409}" srcId="{9A95D35D-3238-408C-8353-956FE4988ADC}" destId="{21AF1980-4748-4BF8-961F-5B11376253BA}" srcOrd="1" destOrd="0" parTransId="{1D670BE2-1C44-49A2-8680-263C6C070FF8}" sibTransId="{23620C17-E8E2-4235-9682-8B31981C7FA8}"/>
    <dgm:cxn modelId="{BC56860C-60DD-45F5-9331-48F5880907E0}" srcId="{5F25FBBA-7B58-4B9D-B6B6-7570360E2F42}" destId="{53FAB73A-825A-4237-B46A-CE78FB91AA17}" srcOrd="2" destOrd="0" parTransId="{277FE495-6B1A-41F0-B86A-43E88A46A4F0}" sibTransId="{55297D4B-877C-42BB-8630-BADDBADCABBD}"/>
    <dgm:cxn modelId="{7CA7C632-733D-4616-B3C5-D14216789618}" type="presOf" srcId="{5F25FBBA-7B58-4B9D-B6B6-7570360E2F42}" destId="{80FD8102-5FB4-40DE-8A6E-92DD0F86C6FF}" srcOrd="0" destOrd="0" presId="urn:microsoft.com/office/officeart/2005/8/layout/lProcess2"/>
    <dgm:cxn modelId="{F85BD232-9CB7-4DC3-B84C-F0F84C4A0D92}" type="presOf" srcId="{8E0D3566-7FB2-44DE-8788-E8DB70EB8390}" destId="{0F65C84C-88A3-4391-96EA-872421E86C36}" srcOrd="0" destOrd="0" presId="urn:microsoft.com/office/officeart/2005/8/layout/lProcess2"/>
    <dgm:cxn modelId="{ACBD7A33-6121-40B2-A642-8F2C9D61BA35}" type="presOf" srcId="{5F25FBBA-7B58-4B9D-B6B6-7570360E2F42}" destId="{38BA9F11-AF70-43AB-976D-645052B7396E}" srcOrd="1" destOrd="0" presId="urn:microsoft.com/office/officeart/2005/8/layout/lProcess2"/>
    <dgm:cxn modelId="{D0AE7A3B-E1EC-4D9E-9250-6556F3443D78}" srcId="{5F25FBBA-7B58-4B9D-B6B6-7570360E2F42}" destId="{77346408-DB9F-4D70-8D7C-7C4B2ABF6E25}" srcOrd="1" destOrd="0" parTransId="{9047CF1F-007C-444D-8095-B9EDE981D657}" sibTransId="{41642F6B-8460-4B2B-913C-7002766F64C8}"/>
    <dgm:cxn modelId="{C11B003D-4706-40E6-AAFE-6E9DC6B9CC34}" srcId="{9A95D35D-3238-408C-8353-956FE4988ADC}" destId="{AC64CD08-7143-43D5-B131-089B690DD47C}" srcOrd="2" destOrd="0" parTransId="{2A3ABDC1-CB48-4F53-8817-B7D27947544B}" sibTransId="{989185E9-878B-4E28-8A09-5D5F15A4C4F9}"/>
    <dgm:cxn modelId="{5A6EC53D-FC35-44F9-8517-3E6CA1E9CD7E}" srcId="{9A95D35D-3238-408C-8353-956FE4988ADC}" destId="{19961AC0-504B-49C0-8F9C-0367E038265F}" srcOrd="3" destOrd="0" parTransId="{C94AF98D-DC38-4B6D-9E95-A647F5576A1E}" sibTransId="{312DA1CC-EA76-4635-8A3D-C2E99268B0C0}"/>
    <dgm:cxn modelId="{5C895B69-7DF8-46FD-B4E7-61FE56F14B3E}" type="presOf" srcId="{8EAC31AA-443D-4776-8BF7-230CA7DD1B8F}" destId="{0658306C-F1B4-4E0E-A341-EA84E12B83FE}" srcOrd="0" destOrd="0" presId="urn:microsoft.com/office/officeart/2005/8/layout/lProcess2"/>
    <dgm:cxn modelId="{4D966B71-6CA7-45DD-8B91-D43320E2F504}" srcId="{69DA11D0-26B7-44B9-BD5B-9450095026AF}" destId="{5F25FBBA-7B58-4B9D-B6B6-7570360E2F42}" srcOrd="1" destOrd="0" parTransId="{C80D0602-E301-483C-9D3A-8509AA86AC92}" sibTransId="{7F39011E-E06E-450C-8D34-93EC860F9EC2}"/>
    <dgm:cxn modelId="{664AE27C-8AB7-4C21-A0F9-433A75384787}" type="presOf" srcId="{9A95D35D-3238-408C-8353-956FE4988ADC}" destId="{1A12E4A4-DA0E-4009-A96B-E61B0935A4A5}" srcOrd="1" destOrd="0" presId="urn:microsoft.com/office/officeart/2005/8/layout/lProcess2"/>
    <dgm:cxn modelId="{0BCA4587-8B77-4F1D-965D-70C094659A5F}" type="presOf" srcId="{77346408-DB9F-4D70-8D7C-7C4B2ABF6E25}" destId="{BB03B7B6-E6A0-4F9C-80D0-39491AFEC748}" srcOrd="0" destOrd="0" presId="urn:microsoft.com/office/officeart/2005/8/layout/lProcess2"/>
    <dgm:cxn modelId="{AC368589-A1CF-442F-816E-D15A682EDA41}" type="presOf" srcId="{397F0608-A9EC-4D9D-B5FE-B34826F3B0BD}" destId="{1FC5FC46-38BC-4AE1-979A-33F0F0D9A0EC}" srcOrd="0" destOrd="0" presId="urn:microsoft.com/office/officeart/2005/8/layout/lProcess2"/>
    <dgm:cxn modelId="{CADAF78D-C81D-43AC-B5C5-E6395CC7D21F}" srcId="{5F25FBBA-7B58-4B9D-B6B6-7570360E2F42}" destId="{397F0608-A9EC-4D9D-B5FE-B34826F3B0BD}" srcOrd="0" destOrd="0" parTransId="{D4A1F37B-CA95-4A90-A2C2-1302DA4F2009}" sibTransId="{B86FBD88-51A2-4BE9-8157-9038F00D3B23}"/>
    <dgm:cxn modelId="{9C6CCEA2-C9B8-4B8D-8CE9-34E9773AD62B}" type="presOf" srcId="{53FAB73A-825A-4237-B46A-CE78FB91AA17}" destId="{3234AF3B-A932-42D4-8D66-A63824C4DE47}" srcOrd="0" destOrd="0" presId="urn:microsoft.com/office/officeart/2005/8/layout/lProcess2"/>
    <dgm:cxn modelId="{7A59B0BC-2813-43C3-8426-2D55E9B51CD3}" srcId="{5F25FBBA-7B58-4B9D-B6B6-7570360E2F42}" destId="{8EAC31AA-443D-4776-8BF7-230CA7DD1B8F}" srcOrd="3" destOrd="0" parTransId="{9473F8EA-B383-404F-8E34-D088F0E82253}" sibTransId="{E99E70EB-44AA-4104-B48C-6F2895BBFE4A}"/>
    <dgm:cxn modelId="{CBED04BD-4C7A-4430-BD94-10FC93512AB8}" type="presOf" srcId="{21AF1980-4748-4BF8-961F-5B11376253BA}" destId="{04D56CAE-6B46-4A78-BCFA-28957174916F}" srcOrd="0" destOrd="0" presId="urn:microsoft.com/office/officeart/2005/8/layout/lProcess2"/>
    <dgm:cxn modelId="{5A9B5EC3-E36C-4647-94D4-C70DC0A17A2C}" type="presOf" srcId="{69DA11D0-26B7-44B9-BD5B-9450095026AF}" destId="{E7B5739D-A9ED-4622-AF9A-2328F055A71C}" srcOrd="0" destOrd="0" presId="urn:microsoft.com/office/officeart/2005/8/layout/lProcess2"/>
    <dgm:cxn modelId="{EF26F7E2-0098-4AA9-81BB-4CFF000E5EBA}" type="presOf" srcId="{9A95D35D-3238-408C-8353-956FE4988ADC}" destId="{4E1D77C7-9E66-4147-8FB6-F458EF38F385}" srcOrd="0" destOrd="0" presId="urn:microsoft.com/office/officeart/2005/8/layout/lProcess2"/>
    <dgm:cxn modelId="{1F18C4E9-A9A6-467C-AC22-5E9E19096783}" srcId="{69DA11D0-26B7-44B9-BD5B-9450095026AF}" destId="{9A95D35D-3238-408C-8353-956FE4988ADC}" srcOrd="0" destOrd="0" parTransId="{F0A26DB0-0581-4E91-91B0-7B8665DB37E9}" sibTransId="{E265BA04-F557-49C0-ABFE-E0C4F8640724}"/>
    <dgm:cxn modelId="{E278D4EA-DF96-42CE-9557-B60468886B18}" type="presOf" srcId="{19961AC0-504B-49C0-8F9C-0367E038265F}" destId="{24714EED-541B-4536-8792-25B45AF2B11E}" srcOrd="0" destOrd="0" presId="urn:microsoft.com/office/officeart/2005/8/layout/lProcess2"/>
    <dgm:cxn modelId="{517968F0-17A3-4C7F-B736-CED221AB1DA2}" srcId="{9A95D35D-3238-408C-8353-956FE4988ADC}" destId="{8E0D3566-7FB2-44DE-8788-E8DB70EB8390}" srcOrd="0" destOrd="0" parTransId="{3198F565-205A-49D9-A854-50513B57231A}" sibTransId="{7A57B581-B543-4310-B0DA-39CB32CFF90C}"/>
    <dgm:cxn modelId="{F978C9F6-672C-4983-A46C-E5240531E73C}" type="presOf" srcId="{AC64CD08-7143-43D5-B131-089B690DD47C}" destId="{01E49DF7-0529-4529-B1E4-D02F87CF6357}" srcOrd="0" destOrd="0" presId="urn:microsoft.com/office/officeart/2005/8/layout/lProcess2"/>
    <dgm:cxn modelId="{98FC5951-5EC8-4CD2-AEB1-555A889205B7}" type="presParOf" srcId="{E7B5739D-A9ED-4622-AF9A-2328F055A71C}" destId="{316A4403-45E4-49C7-A3C6-6B2B7DBF3B91}" srcOrd="0" destOrd="0" presId="urn:microsoft.com/office/officeart/2005/8/layout/lProcess2"/>
    <dgm:cxn modelId="{9312C422-9B18-47DF-9881-637993CAE251}" type="presParOf" srcId="{316A4403-45E4-49C7-A3C6-6B2B7DBF3B91}" destId="{4E1D77C7-9E66-4147-8FB6-F458EF38F385}" srcOrd="0" destOrd="0" presId="urn:microsoft.com/office/officeart/2005/8/layout/lProcess2"/>
    <dgm:cxn modelId="{3DB4F071-3FE0-4771-9BA7-3770D63E3B40}" type="presParOf" srcId="{316A4403-45E4-49C7-A3C6-6B2B7DBF3B91}" destId="{1A12E4A4-DA0E-4009-A96B-E61B0935A4A5}" srcOrd="1" destOrd="0" presId="urn:microsoft.com/office/officeart/2005/8/layout/lProcess2"/>
    <dgm:cxn modelId="{75D7471F-6033-476C-B224-683422AAF80A}" type="presParOf" srcId="{316A4403-45E4-49C7-A3C6-6B2B7DBF3B91}" destId="{53B8E618-5279-45C9-9401-B3DF7D265144}" srcOrd="2" destOrd="0" presId="urn:microsoft.com/office/officeart/2005/8/layout/lProcess2"/>
    <dgm:cxn modelId="{91CDA696-C537-4E30-96B6-F13922293A3C}" type="presParOf" srcId="{53B8E618-5279-45C9-9401-B3DF7D265144}" destId="{DCD1EA4A-F830-42BD-B12B-91EA1B7ACB45}" srcOrd="0" destOrd="0" presId="urn:microsoft.com/office/officeart/2005/8/layout/lProcess2"/>
    <dgm:cxn modelId="{28F7576B-62FE-4693-8C85-9E21B21E449C}" type="presParOf" srcId="{DCD1EA4A-F830-42BD-B12B-91EA1B7ACB45}" destId="{0F65C84C-88A3-4391-96EA-872421E86C36}" srcOrd="0" destOrd="0" presId="urn:microsoft.com/office/officeart/2005/8/layout/lProcess2"/>
    <dgm:cxn modelId="{C41E5ED8-FB2C-4A0F-8066-40FC1526DAD5}" type="presParOf" srcId="{DCD1EA4A-F830-42BD-B12B-91EA1B7ACB45}" destId="{13A22162-32A2-401D-9B1F-700DA8C4AA82}" srcOrd="1" destOrd="0" presId="urn:microsoft.com/office/officeart/2005/8/layout/lProcess2"/>
    <dgm:cxn modelId="{A0B672B5-11E1-4E4A-92F6-F7A02ED981B4}" type="presParOf" srcId="{DCD1EA4A-F830-42BD-B12B-91EA1B7ACB45}" destId="{04D56CAE-6B46-4A78-BCFA-28957174916F}" srcOrd="2" destOrd="0" presId="urn:microsoft.com/office/officeart/2005/8/layout/lProcess2"/>
    <dgm:cxn modelId="{682089EB-66D8-4F4A-9B57-626D0B4F6CAD}" type="presParOf" srcId="{DCD1EA4A-F830-42BD-B12B-91EA1B7ACB45}" destId="{F08B2D76-A386-4306-8E0E-4DB1698ED40C}" srcOrd="3" destOrd="0" presId="urn:microsoft.com/office/officeart/2005/8/layout/lProcess2"/>
    <dgm:cxn modelId="{35170DEA-8A91-403F-A87E-AF5FD5176CE3}" type="presParOf" srcId="{DCD1EA4A-F830-42BD-B12B-91EA1B7ACB45}" destId="{01E49DF7-0529-4529-B1E4-D02F87CF6357}" srcOrd="4" destOrd="0" presId="urn:microsoft.com/office/officeart/2005/8/layout/lProcess2"/>
    <dgm:cxn modelId="{ADC7595C-8F07-45C9-A92A-C92F87AF038E}" type="presParOf" srcId="{DCD1EA4A-F830-42BD-B12B-91EA1B7ACB45}" destId="{226E931E-8F50-4BDF-B034-C108BF80AE83}" srcOrd="5" destOrd="0" presId="urn:microsoft.com/office/officeart/2005/8/layout/lProcess2"/>
    <dgm:cxn modelId="{DC06FBAB-D93D-4021-8F36-00FB11509E65}" type="presParOf" srcId="{DCD1EA4A-F830-42BD-B12B-91EA1B7ACB45}" destId="{24714EED-541B-4536-8792-25B45AF2B11E}" srcOrd="6" destOrd="0" presId="urn:microsoft.com/office/officeart/2005/8/layout/lProcess2"/>
    <dgm:cxn modelId="{D12FA26A-C005-4EAB-95DC-4DD83687A261}" type="presParOf" srcId="{E7B5739D-A9ED-4622-AF9A-2328F055A71C}" destId="{FFCD4B77-2F1B-452A-B4EB-FC1FEAE173D2}" srcOrd="1" destOrd="0" presId="urn:microsoft.com/office/officeart/2005/8/layout/lProcess2"/>
    <dgm:cxn modelId="{D04AAF17-413B-441F-9451-B0B888AE76C0}" type="presParOf" srcId="{E7B5739D-A9ED-4622-AF9A-2328F055A71C}" destId="{74D3FFFB-64CD-4040-9E9B-172D6DE466AA}" srcOrd="2" destOrd="0" presId="urn:microsoft.com/office/officeart/2005/8/layout/lProcess2"/>
    <dgm:cxn modelId="{F03257E0-9A1B-4027-AB5B-AEFF7E0F928B}" type="presParOf" srcId="{74D3FFFB-64CD-4040-9E9B-172D6DE466AA}" destId="{80FD8102-5FB4-40DE-8A6E-92DD0F86C6FF}" srcOrd="0" destOrd="0" presId="urn:microsoft.com/office/officeart/2005/8/layout/lProcess2"/>
    <dgm:cxn modelId="{51E93CA9-BD20-43B3-B768-3B90978F08F2}" type="presParOf" srcId="{74D3FFFB-64CD-4040-9E9B-172D6DE466AA}" destId="{38BA9F11-AF70-43AB-976D-645052B7396E}" srcOrd="1" destOrd="0" presId="urn:microsoft.com/office/officeart/2005/8/layout/lProcess2"/>
    <dgm:cxn modelId="{B22FDD04-86E1-4FB0-96DF-A453CB479675}" type="presParOf" srcId="{74D3FFFB-64CD-4040-9E9B-172D6DE466AA}" destId="{0A8A3D41-88CB-4F80-995F-BC04EF578084}" srcOrd="2" destOrd="0" presId="urn:microsoft.com/office/officeart/2005/8/layout/lProcess2"/>
    <dgm:cxn modelId="{32102ED7-818D-4093-B65C-753E7E660C03}" type="presParOf" srcId="{0A8A3D41-88CB-4F80-995F-BC04EF578084}" destId="{F0967430-303C-488D-BE52-DB364374F518}" srcOrd="0" destOrd="0" presId="urn:microsoft.com/office/officeart/2005/8/layout/lProcess2"/>
    <dgm:cxn modelId="{B899C61A-C8D7-407B-A935-84FE5084C8F6}" type="presParOf" srcId="{F0967430-303C-488D-BE52-DB364374F518}" destId="{1FC5FC46-38BC-4AE1-979A-33F0F0D9A0EC}" srcOrd="0" destOrd="0" presId="urn:microsoft.com/office/officeart/2005/8/layout/lProcess2"/>
    <dgm:cxn modelId="{DC24E597-96B7-4B73-ACBB-4793C11560A3}" type="presParOf" srcId="{F0967430-303C-488D-BE52-DB364374F518}" destId="{7876BC80-888D-4F17-BA63-E5E8F91498BD}" srcOrd="1" destOrd="0" presId="urn:microsoft.com/office/officeart/2005/8/layout/lProcess2"/>
    <dgm:cxn modelId="{9DBCDDBE-EC08-4FDD-9C25-0C3E9B2A8859}" type="presParOf" srcId="{F0967430-303C-488D-BE52-DB364374F518}" destId="{BB03B7B6-E6A0-4F9C-80D0-39491AFEC748}" srcOrd="2" destOrd="0" presId="urn:microsoft.com/office/officeart/2005/8/layout/lProcess2"/>
    <dgm:cxn modelId="{0A90E057-D261-4F90-AC0F-541DF9DD4F09}" type="presParOf" srcId="{F0967430-303C-488D-BE52-DB364374F518}" destId="{276242BB-4299-492B-8664-C3E318B3B8CF}" srcOrd="3" destOrd="0" presId="urn:microsoft.com/office/officeart/2005/8/layout/lProcess2"/>
    <dgm:cxn modelId="{6C423183-C5A2-4742-855D-5EE7C4BB2916}" type="presParOf" srcId="{F0967430-303C-488D-BE52-DB364374F518}" destId="{3234AF3B-A932-42D4-8D66-A63824C4DE47}" srcOrd="4" destOrd="0" presId="urn:microsoft.com/office/officeart/2005/8/layout/lProcess2"/>
    <dgm:cxn modelId="{DA873B7F-A213-44AC-A292-7B0D51B176F0}" type="presParOf" srcId="{F0967430-303C-488D-BE52-DB364374F518}" destId="{EBC0EBD3-1AC9-46FE-88D4-8C2A54D81468}" srcOrd="5" destOrd="0" presId="urn:microsoft.com/office/officeart/2005/8/layout/lProcess2"/>
    <dgm:cxn modelId="{D55463B6-8ECB-4014-A347-841820FFE1C0}" type="presParOf" srcId="{F0967430-303C-488D-BE52-DB364374F518}" destId="{0658306C-F1B4-4E0E-A341-EA84E12B83FE}"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D77C7-9E66-4147-8FB6-F458EF38F385}">
      <dsp:nvSpPr>
        <dsp:cNvPr id="0" name=""/>
        <dsp:cNvSpPr/>
      </dsp:nvSpPr>
      <dsp:spPr>
        <a:xfrm>
          <a:off x="4564" y="0"/>
          <a:ext cx="4390828" cy="3743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Iterative testing</a:t>
          </a:r>
        </a:p>
      </dsp:txBody>
      <dsp:txXfrm>
        <a:off x="4564" y="0"/>
        <a:ext cx="4390828" cy="1122997"/>
      </dsp:txXfrm>
    </dsp:sp>
    <dsp:sp modelId="{0F65C84C-88A3-4391-96EA-872421E86C36}">
      <dsp:nvSpPr>
        <dsp:cNvPr id="0" name=""/>
        <dsp:cNvSpPr/>
      </dsp:nvSpPr>
      <dsp:spPr>
        <a:xfrm>
          <a:off x="443647" y="1123088"/>
          <a:ext cx="3512662" cy="545322"/>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459619" y="1139060"/>
        <a:ext cx="3480718" cy="513378"/>
      </dsp:txXfrm>
    </dsp:sp>
    <dsp:sp modelId="{04D56CAE-6B46-4A78-BCFA-28957174916F}">
      <dsp:nvSpPr>
        <dsp:cNvPr id="0" name=""/>
        <dsp:cNvSpPr/>
      </dsp:nvSpPr>
      <dsp:spPr>
        <a:xfrm>
          <a:off x="443647" y="1752307"/>
          <a:ext cx="3512662" cy="54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459619" y="1768279"/>
        <a:ext cx="3480718" cy="513378"/>
      </dsp:txXfrm>
    </dsp:sp>
    <dsp:sp modelId="{01E49DF7-0529-4529-B1E4-D02F87CF6357}">
      <dsp:nvSpPr>
        <dsp:cNvPr id="0" name=""/>
        <dsp:cNvSpPr/>
      </dsp:nvSpPr>
      <dsp:spPr>
        <a:xfrm>
          <a:off x="443647" y="2381526"/>
          <a:ext cx="3512662" cy="54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459619" y="2397498"/>
        <a:ext cx="3480718" cy="513378"/>
      </dsp:txXfrm>
    </dsp:sp>
    <dsp:sp modelId="{24714EED-541B-4536-8792-25B45AF2B11E}">
      <dsp:nvSpPr>
        <dsp:cNvPr id="0" name=""/>
        <dsp:cNvSpPr/>
      </dsp:nvSpPr>
      <dsp:spPr>
        <a:xfrm>
          <a:off x="443647" y="3010744"/>
          <a:ext cx="3512662" cy="54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459619" y="3026716"/>
        <a:ext cx="3480718" cy="513378"/>
      </dsp:txXfrm>
    </dsp:sp>
    <dsp:sp modelId="{80FD8102-5FB4-40DE-8A6E-92DD0F86C6FF}">
      <dsp:nvSpPr>
        <dsp:cNvPr id="0" name=""/>
        <dsp:cNvSpPr/>
      </dsp:nvSpPr>
      <dsp:spPr>
        <a:xfrm>
          <a:off x="4724705" y="0"/>
          <a:ext cx="4390828" cy="3743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Final/Terminal testing</a:t>
          </a:r>
        </a:p>
      </dsp:txBody>
      <dsp:txXfrm>
        <a:off x="4724705" y="0"/>
        <a:ext cx="4390828" cy="1122997"/>
      </dsp:txXfrm>
    </dsp:sp>
    <dsp:sp modelId="{1FC5FC46-38BC-4AE1-979A-33F0F0D9A0EC}">
      <dsp:nvSpPr>
        <dsp:cNvPr id="0" name=""/>
        <dsp:cNvSpPr/>
      </dsp:nvSpPr>
      <dsp:spPr>
        <a:xfrm>
          <a:off x="5163787" y="1123088"/>
          <a:ext cx="3512662" cy="545322"/>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solidFill>
              <a:schemeClr val="tx1"/>
            </a:solidFill>
          </a:endParaRPr>
        </a:p>
      </dsp:txBody>
      <dsp:txXfrm>
        <a:off x="5179759" y="1139060"/>
        <a:ext cx="3480718" cy="513378"/>
      </dsp:txXfrm>
    </dsp:sp>
    <dsp:sp modelId="{BB03B7B6-E6A0-4F9C-80D0-39491AFEC748}">
      <dsp:nvSpPr>
        <dsp:cNvPr id="0" name=""/>
        <dsp:cNvSpPr/>
      </dsp:nvSpPr>
      <dsp:spPr>
        <a:xfrm>
          <a:off x="5163787" y="1752307"/>
          <a:ext cx="3512662" cy="54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5179759" y="1768279"/>
        <a:ext cx="3480718" cy="513378"/>
      </dsp:txXfrm>
    </dsp:sp>
    <dsp:sp modelId="{3234AF3B-A932-42D4-8D66-A63824C4DE47}">
      <dsp:nvSpPr>
        <dsp:cNvPr id="0" name=""/>
        <dsp:cNvSpPr/>
      </dsp:nvSpPr>
      <dsp:spPr>
        <a:xfrm>
          <a:off x="5163787" y="2381526"/>
          <a:ext cx="3512662" cy="54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5179759" y="2397498"/>
        <a:ext cx="3480718" cy="513378"/>
      </dsp:txXfrm>
    </dsp:sp>
    <dsp:sp modelId="{0658306C-F1B4-4E0E-A341-EA84E12B83FE}">
      <dsp:nvSpPr>
        <dsp:cNvPr id="0" name=""/>
        <dsp:cNvSpPr/>
      </dsp:nvSpPr>
      <dsp:spPr>
        <a:xfrm>
          <a:off x="5163787" y="3010744"/>
          <a:ext cx="3512662" cy="5453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5179759" y="3026716"/>
        <a:ext cx="3480718" cy="51337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7D6DC-BEB4-4DF1-8B14-54F62FBE8DAC}" type="datetimeFigureOut">
              <a:rPr lang="en-GB" smtClean="0"/>
              <a:t>04/11/2021</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BA4FB-BBAB-458E-ACCC-D57659C1B008}" type="slidenum">
              <a:rPr lang="en-GB" smtClean="0"/>
              <a:t>‹#›</a:t>
            </a:fld>
            <a:endParaRPr lang="en-GB" dirty="0"/>
          </a:p>
        </p:txBody>
      </p:sp>
    </p:spTree>
    <p:extLst>
      <p:ext uri="{BB962C8B-B14F-4D97-AF65-F5344CB8AC3E}">
        <p14:creationId xmlns:p14="http://schemas.microsoft.com/office/powerpoint/2010/main" val="15509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Activity…</a:t>
            </a:r>
          </a:p>
        </p:txBody>
      </p:sp>
      <p:sp>
        <p:nvSpPr>
          <p:cNvPr id="4" name="Slide Number Placeholder 3"/>
          <p:cNvSpPr>
            <a:spLocks noGrp="1"/>
          </p:cNvSpPr>
          <p:nvPr>
            <p:ph type="sldNum" sz="quarter" idx="10"/>
          </p:nvPr>
        </p:nvSpPr>
        <p:spPr/>
        <p:txBody>
          <a:bodyPr/>
          <a:lstStyle/>
          <a:p>
            <a:fld id="{AB1BA4FB-BBAB-458E-ACCC-D57659C1B008}" type="slidenum">
              <a:rPr lang="en-GB" smtClean="0"/>
              <a:t>1</a:t>
            </a:fld>
            <a:endParaRPr lang="en-GB" dirty="0"/>
          </a:p>
        </p:txBody>
      </p:sp>
    </p:spTree>
    <p:extLst>
      <p:ext uri="{BB962C8B-B14F-4D97-AF65-F5344CB8AC3E}">
        <p14:creationId xmlns:p14="http://schemas.microsoft.com/office/powerpoint/2010/main" val="12173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9"/>
            </a:pPr>
            <a:r>
              <a:rPr lang="en-GB" dirty="0"/>
              <a:t>Draw a red box around the line of code containing an error.</a:t>
            </a:r>
            <a:br>
              <a:rPr lang="en-GB" dirty="0"/>
            </a:br>
            <a:r>
              <a:rPr lang="en-GB" dirty="0"/>
              <a:t>(There is only one error in the program)</a:t>
            </a:r>
          </a:p>
          <a:p>
            <a:pPr marL="228600" indent="-228600">
              <a:buFont typeface="+mj-lt"/>
              <a:buAutoNum type="arabicPeriod" startAt="19"/>
            </a:pPr>
            <a:r>
              <a:rPr lang="en-GB" dirty="0"/>
              <a:t>State which type of error it is: syntax or logic.</a:t>
            </a:r>
          </a:p>
          <a:p>
            <a:pPr marL="228600" indent="-228600">
              <a:buFont typeface="+mj-lt"/>
              <a:buAutoNum type="arabicPeriod" startAt="19"/>
            </a:pPr>
            <a:r>
              <a:rPr lang="en-GB" dirty="0"/>
              <a:t>Explain why this is an error.</a:t>
            </a:r>
          </a:p>
          <a:p>
            <a:pPr marL="228600" indent="-228600">
              <a:buFont typeface="+mj-lt"/>
              <a:buAutoNum type="arabicPeriod" startAt="19"/>
            </a:pPr>
            <a:r>
              <a:rPr lang="en-GB" dirty="0"/>
              <a:t>Show the correct program with the correction highlighted with a green box.  You might want to check it works in Python first!</a:t>
            </a:r>
          </a:p>
        </p:txBody>
      </p:sp>
      <p:sp>
        <p:nvSpPr>
          <p:cNvPr id="4" name="Slide Number Placeholder 3"/>
          <p:cNvSpPr>
            <a:spLocks noGrp="1"/>
          </p:cNvSpPr>
          <p:nvPr>
            <p:ph type="sldNum" sz="quarter" idx="10"/>
          </p:nvPr>
        </p:nvSpPr>
        <p:spPr/>
        <p:txBody>
          <a:bodyPr/>
          <a:lstStyle/>
          <a:p>
            <a:fld id="{AB1BA4FB-BBAB-458E-ACCC-D57659C1B008}" type="slidenum">
              <a:rPr lang="en-GB" smtClean="0"/>
              <a:t>10</a:t>
            </a:fld>
            <a:endParaRPr lang="en-GB" dirty="0"/>
          </a:p>
        </p:txBody>
      </p:sp>
    </p:spTree>
    <p:extLst>
      <p:ext uri="{BB962C8B-B14F-4D97-AF65-F5344CB8AC3E}">
        <p14:creationId xmlns:p14="http://schemas.microsoft.com/office/powerpoint/2010/main" val="1151583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3"/>
            </a:pPr>
            <a:r>
              <a:rPr lang="en-GB" dirty="0"/>
              <a:t>Draw a red box around the line of code containing an error.</a:t>
            </a:r>
            <a:br>
              <a:rPr lang="en-GB" dirty="0"/>
            </a:br>
            <a:r>
              <a:rPr lang="en-GB" dirty="0"/>
              <a:t>(There is only one error in the program)</a:t>
            </a:r>
          </a:p>
          <a:p>
            <a:pPr marL="228600" indent="-228600">
              <a:buFont typeface="+mj-lt"/>
              <a:buAutoNum type="arabicPeriod" startAt="23"/>
            </a:pPr>
            <a:r>
              <a:rPr lang="en-GB" dirty="0"/>
              <a:t>State which type of error it is: syntax or logic.</a:t>
            </a:r>
          </a:p>
          <a:p>
            <a:pPr marL="228600" indent="-228600">
              <a:buFont typeface="+mj-lt"/>
              <a:buAutoNum type="arabicPeriod" startAt="23"/>
            </a:pPr>
            <a:r>
              <a:rPr lang="en-GB" dirty="0"/>
              <a:t>Explain why this is an error.</a:t>
            </a:r>
          </a:p>
          <a:p>
            <a:pPr marL="228600" indent="-228600">
              <a:buFont typeface="+mj-lt"/>
              <a:buAutoNum type="arabicPeriod" startAt="23"/>
            </a:pPr>
            <a:r>
              <a:rPr lang="en-GB" dirty="0"/>
              <a:t>Show the correct program with the correction highlighted with a green box.  You might want to check it works in Python first!</a:t>
            </a:r>
          </a:p>
        </p:txBody>
      </p:sp>
      <p:sp>
        <p:nvSpPr>
          <p:cNvPr id="4" name="Slide Number Placeholder 3"/>
          <p:cNvSpPr>
            <a:spLocks noGrp="1"/>
          </p:cNvSpPr>
          <p:nvPr>
            <p:ph type="sldNum" sz="quarter" idx="10"/>
          </p:nvPr>
        </p:nvSpPr>
        <p:spPr/>
        <p:txBody>
          <a:bodyPr/>
          <a:lstStyle/>
          <a:p>
            <a:fld id="{AB1BA4FB-BBAB-458E-ACCC-D57659C1B008}" type="slidenum">
              <a:rPr lang="en-GB" smtClean="0"/>
              <a:t>11</a:t>
            </a:fld>
            <a:endParaRPr lang="en-GB" dirty="0"/>
          </a:p>
        </p:txBody>
      </p:sp>
    </p:spTree>
    <p:extLst>
      <p:ext uri="{BB962C8B-B14F-4D97-AF65-F5344CB8AC3E}">
        <p14:creationId xmlns:p14="http://schemas.microsoft.com/office/powerpoint/2010/main" val="454666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7"/>
            </a:pPr>
            <a:r>
              <a:rPr lang="en-GB" dirty="0"/>
              <a:t>Draw a red box around the line of code containing an error.</a:t>
            </a:r>
            <a:br>
              <a:rPr lang="en-GB" dirty="0"/>
            </a:br>
            <a:r>
              <a:rPr lang="en-GB" dirty="0"/>
              <a:t>(There is only one error in the program)</a:t>
            </a:r>
          </a:p>
          <a:p>
            <a:pPr marL="228600" indent="-228600">
              <a:buFont typeface="+mj-lt"/>
              <a:buAutoNum type="arabicPeriod" startAt="27"/>
            </a:pPr>
            <a:r>
              <a:rPr lang="en-GB" dirty="0"/>
              <a:t>State which type of error it is: syntax or logic.</a:t>
            </a:r>
          </a:p>
          <a:p>
            <a:pPr marL="228600" indent="-228600">
              <a:buFont typeface="+mj-lt"/>
              <a:buAutoNum type="arabicPeriod" startAt="27"/>
            </a:pPr>
            <a:r>
              <a:rPr lang="en-GB" dirty="0"/>
              <a:t>Explain why this is an error.</a:t>
            </a:r>
          </a:p>
          <a:p>
            <a:pPr marL="228600" indent="-228600">
              <a:buFont typeface="+mj-lt"/>
              <a:buAutoNum type="arabicPeriod" startAt="27"/>
            </a:pPr>
            <a:r>
              <a:rPr lang="en-GB" dirty="0"/>
              <a:t>Show the correct program with the correction highlighted with a green box.  You might want to check it works in Python first!</a:t>
            </a:r>
          </a:p>
          <a:p>
            <a:pPr marL="228600" indent="-228600">
              <a:buFont typeface="+mj-lt"/>
              <a:buAutoNum type="arabicPeriod" startAt="27"/>
            </a:pPr>
            <a:r>
              <a:rPr lang="en-GB" dirty="0"/>
              <a:t>Create a program to output the factorial of a number.  Include suitable input sanitisation and validation for the program.</a:t>
            </a:r>
          </a:p>
        </p:txBody>
      </p:sp>
      <p:sp>
        <p:nvSpPr>
          <p:cNvPr id="4" name="Slide Number Placeholder 3"/>
          <p:cNvSpPr>
            <a:spLocks noGrp="1"/>
          </p:cNvSpPr>
          <p:nvPr>
            <p:ph type="sldNum" sz="quarter" idx="10"/>
          </p:nvPr>
        </p:nvSpPr>
        <p:spPr/>
        <p:txBody>
          <a:bodyPr/>
          <a:lstStyle/>
          <a:p>
            <a:fld id="{AB1BA4FB-BBAB-458E-ACCC-D57659C1B008}" type="slidenum">
              <a:rPr lang="en-GB" smtClean="0"/>
              <a:t>12</a:t>
            </a:fld>
            <a:endParaRPr lang="en-GB" dirty="0"/>
          </a:p>
        </p:txBody>
      </p:sp>
    </p:spTree>
    <p:extLst>
      <p:ext uri="{BB962C8B-B14F-4D97-AF65-F5344CB8AC3E}">
        <p14:creationId xmlns:p14="http://schemas.microsoft.com/office/powerpoint/2010/main" val="70722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2"/>
              <a:tabLst/>
              <a:defRPr/>
            </a:pPr>
            <a:r>
              <a:rPr lang="en-GB" sz="1200" dirty="0"/>
              <a:t>A program is to be written which will accept a score entered by the user in the range 0-110.  The user has supplied the data values in the left hand column of boxes: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State what type of test data each is in the second column, select from: Normal, Boundary, Invalid, Erroneous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Provide a description of this category of test data in the third column</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Provide a further example of test data which would fall into the same category in the fourth column</a:t>
            </a:r>
          </a:p>
          <a:p>
            <a:pPr marL="228600" indent="-228600">
              <a:buFont typeface="+mj-lt"/>
              <a:buAutoNum type="arabicPeriod" startAt="32"/>
            </a:pP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13</a:t>
            </a:fld>
            <a:endParaRPr lang="en-GB" dirty="0"/>
          </a:p>
        </p:txBody>
      </p:sp>
    </p:spTree>
    <p:extLst>
      <p:ext uri="{BB962C8B-B14F-4D97-AF65-F5344CB8AC3E}">
        <p14:creationId xmlns:p14="http://schemas.microsoft.com/office/powerpoint/2010/main" val="196096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33"/>
            </a:pPr>
            <a:r>
              <a:rPr lang="en-GB" dirty="0"/>
              <a:t>Complete the table to show 9 tests that could be performed on this program.</a:t>
            </a:r>
          </a:p>
        </p:txBody>
      </p:sp>
      <p:sp>
        <p:nvSpPr>
          <p:cNvPr id="4" name="Slide Number Placeholder 3"/>
          <p:cNvSpPr>
            <a:spLocks noGrp="1"/>
          </p:cNvSpPr>
          <p:nvPr>
            <p:ph type="sldNum" sz="quarter" idx="10"/>
          </p:nvPr>
        </p:nvSpPr>
        <p:spPr/>
        <p:txBody>
          <a:bodyPr/>
          <a:lstStyle/>
          <a:p>
            <a:fld id="{AB1BA4FB-BBAB-458E-ACCC-D57659C1B008}" type="slidenum">
              <a:rPr lang="en-GB" smtClean="0"/>
              <a:t>14</a:t>
            </a:fld>
            <a:endParaRPr lang="en-GB" dirty="0"/>
          </a:p>
        </p:txBody>
      </p:sp>
    </p:spTree>
    <p:extLst>
      <p:ext uri="{BB962C8B-B14F-4D97-AF65-F5344CB8AC3E}">
        <p14:creationId xmlns:p14="http://schemas.microsoft.com/office/powerpoint/2010/main" val="425363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34"/>
            </a:pPr>
            <a:r>
              <a:rPr lang="en-GB" dirty="0"/>
              <a:t>Complete the table to show 5 tests that could be performed on this program.</a:t>
            </a:r>
          </a:p>
          <a:p>
            <a:pPr marL="228600" indent="-228600">
              <a:buFont typeface="+mj-lt"/>
              <a:buAutoNum type="arabicPeriod" startAt="34"/>
            </a:pPr>
            <a:r>
              <a:rPr lang="en-GB" dirty="0"/>
              <a:t>Write a program to simulate an input tweet of up to 280 characters.  It should allow the user to enter text and output the number of characters that were remaining after the input.  Inputs of more than 280 characters are rejected with the number of characters over shown as a negative number.</a:t>
            </a:r>
          </a:p>
          <a:p>
            <a:pPr marL="228600" indent="-228600">
              <a:buFont typeface="+mj-lt"/>
              <a:buAutoNum type="arabicPeriod" startAt="34"/>
            </a:pPr>
            <a:r>
              <a:rPr lang="en-GB" dirty="0"/>
              <a:t>SUPER CHALLENGE: Can you allow the user to enter a multi-line tweet using a list to store each line input, terminating when the line contains no characters?</a:t>
            </a:r>
            <a:br>
              <a:rPr lang="en-GB" dirty="0"/>
            </a:br>
            <a:r>
              <a:rPr lang="en-GB" dirty="0"/>
              <a:t>Extend the program so it only stops when a tweet of 0 characters is entered.</a:t>
            </a:r>
          </a:p>
        </p:txBody>
      </p:sp>
      <p:sp>
        <p:nvSpPr>
          <p:cNvPr id="4" name="Slide Number Placeholder 3"/>
          <p:cNvSpPr>
            <a:spLocks noGrp="1"/>
          </p:cNvSpPr>
          <p:nvPr>
            <p:ph type="sldNum" sz="quarter" idx="10"/>
          </p:nvPr>
        </p:nvSpPr>
        <p:spPr/>
        <p:txBody>
          <a:bodyPr/>
          <a:lstStyle/>
          <a:p>
            <a:fld id="{AB1BA4FB-BBAB-458E-ACCC-D57659C1B008}" type="slidenum">
              <a:rPr lang="en-GB" smtClean="0"/>
              <a:t>15</a:t>
            </a:fld>
            <a:endParaRPr lang="en-GB" dirty="0"/>
          </a:p>
        </p:txBody>
      </p:sp>
    </p:spTree>
    <p:extLst>
      <p:ext uri="{BB962C8B-B14F-4D97-AF65-F5344CB8AC3E}">
        <p14:creationId xmlns:p14="http://schemas.microsoft.com/office/powerpoint/2010/main" val="1882113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16</a:t>
            </a:fld>
            <a:endParaRPr lang="en-GB" dirty="0"/>
          </a:p>
        </p:txBody>
      </p:sp>
    </p:spTree>
    <p:extLst>
      <p:ext uri="{BB962C8B-B14F-4D97-AF65-F5344CB8AC3E}">
        <p14:creationId xmlns:p14="http://schemas.microsoft.com/office/powerpoint/2010/main" val="251083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1BA4FB-BBAB-458E-ACCC-D57659C1B008}" type="slidenum">
              <a:rPr lang="en-GB" smtClean="0"/>
              <a:t>17</a:t>
            </a:fld>
            <a:endParaRPr lang="en-GB" dirty="0"/>
          </a:p>
        </p:txBody>
      </p:sp>
    </p:spTree>
    <p:extLst>
      <p:ext uri="{BB962C8B-B14F-4D97-AF65-F5344CB8AC3E}">
        <p14:creationId xmlns:p14="http://schemas.microsoft.com/office/powerpoint/2010/main" val="142240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Complete the boxes to identify and describe validation checks that should be performed on inputs.</a:t>
            </a:r>
          </a:p>
          <a:p>
            <a:pPr marL="228600" indent="-228600">
              <a:buFont typeface="+mj-lt"/>
              <a:buAutoNum type="arabicPeriod"/>
            </a:pPr>
            <a:r>
              <a:rPr lang="en-GB" dirty="0"/>
              <a:t>Write a program that asks the user to enter a date in the format dd/mm/yyyy  The program should validate the data in the following ways, and output which type of check was failed or that the date is valid:</a:t>
            </a:r>
            <a:br>
              <a:rPr lang="en-GB" dirty="0"/>
            </a:br>
            <a:r>
              <a:rPr lang="en-GB" dirty="0"/>
              <a:t>a. there is some input;</a:t>
            </a:r>
            <a:br>
              <a:rPr lang="en-GB" dirty="0"/>
            </a:br>
            <a:r>
              <a:rPr lang="en-GB" dirty="0"/>
              <a:t>b. the date is 10 characters long;</a:t>
            </a:r>
            <a:br>
              <a:rPr lang="en-GB" dirty="0"/>
            </a:br>
            <a:r>
              <a:rPr lang="en-GB" dirty="0"/>
              <a:t>c. the date is in the correct format with / symbols in the correct place in the string;</a:t>
            </a:r>
            <a:br>
              <a:rPr lang="en-GB" dirty="0"/>
            </a:br>
            <a:r>
              <a:rPr lang="en-GB" dirty="0"/>
              <a:t>d. the day, month and year are all numbers;</a:t>
            </a:r>
            <a:br>
              <a:rPr lang="en-GB" dirty="0"/>
            </a:br>
            <a:r>
              <a:rPr lang="en-GB" dirty="0"/>
              <a:t>e. the day and month cannot be less than 1;</a:t>
            </a:r>
            <a:br>
              <a:rPr lang="en-GB" dirty="0"/>
            </a:br>
            <a:r>
              <a:rPr lang="en-GB" dirty="0"/>
              <a:t>f. the month cannot be more than 12;</a:t>
            </a:r>
            <a:br>
              <a:rPr lang="en-GB" dirty="0"/>
            </a:br>
            <a:r>
              <a:rPr lang="en-GB" dirty="0"/>
              <a:t>g. the year cannot be less than 1900;</a:t>
            </a:r>
            <a:br>
              <a:rPr lang="en-GB" dirty="0"/>
            </a:br>
            <a:r>
              <a:rPr lang="en-GB" dirty="0"/>
              <a:t>h. the day cannot be more than 29 if the month is 02;</a:t>
            </a:r>
            <a:br>
              <a:rPr lang="en-GB" dirty="0"/>
            </a:br>
            <a:r>
              <a:rPr lang="en-GB" dirty="0"/>
              <a:t>i. the day cannot be more than 30 for the months 02, 04, 06, 09 or 11.</a:t>
            </a:r>
            <a:br>
              <a:rPr lang="en-GB" dirty="0"/>
            </a:br>
            <a:r>
              <a:rPr lang="en-GB" dirty="0"/>
              <a:t>j. the day cannot be more than 31 for the months 01, 03, 05, 07, 08, 10 or 12.</a:t>
            </a:r>
            <a:br>
              <a:rPr lang="en-GB" dirty="0"/>
            </a:br>
            <a:r>
              <a:rPr lang="en-GB" dirty="0"/>
              <a:t>k. the day can be 29 for month 02 if the year is exactly divisible by 4.</a:t>
            </a:r>
          </a:p>
        </p:txBody>
      </p:sp>
      <p:sp>
        <p:nvSpPr>
          <p:cNvPr id="4" name="Slide Number Placeholder 3"/>
          <p:cNvSpPr>
            <a:spLocks noGrp="1"/>
          </p:cNvSpPr>
          <p:nvPr>
            <p:ph type="sldNum" sz="quarter" idx="10"/>
          </p:nvPr>
        </p:nvSpPr>
        <p:spPr/>
        <p:txBody>
          <a:bodyPr/>
          <a:lstStyle/>
          <a:p>
            <a:fld id="{AB1BA4FB-BBAB-458E-ACCC-D57659C1B008}" type="slidenum">
              <a:rPr lang="en-GB" smtClean="0"/>
              <a:t>2</a:t>
            </a:fld>
            <a:endParaRPr lang="en-GB" dirty="0"/>
          </a:p>
        </p:txBody>
      </p:sp>
    </p:spTree>
    <p:extLst>
      <p:ext uri="{BB962C8B-B14F-4D97-AF65-F5344CB8AC3E}">
        <p14:creationId xmlns:p14="http://schemas.microsoft.com/office/powerpoint/2010/main" val="372086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3"/>
            </a:pPr>
            <a:r>
              <a:rPr lang="en-GB" dirty="0"/>
              <a:t>Complete the boxes to state some of the contingencies that need to be planned for when writing robust programs.  Use the illustrations to help you identify potential problems that might occur when a program is running.</a:t>
            </a:r>
          </a:p>
        </p:txBody>
      </p:sp>
      <p:sp>
        <p:nvSpPr>
          <p:cNvPr id="4" name="Slide Number Placeholder 3"/>
          <p:cNvSpPr>
            <a:spLocks noGrp="1"/>
          </p:cNvSpPr>
          <p:nvPr>
            <p:ph type="sldNum" sz="quarter" idx="10"/>
          </p:nvPr>
        </p:nvSpPr>
        <p:spPr/>
        <p:txBody>
          <a:bodyPr/>
          <a:lstStyle/>
          <a:p>
            <a:fld id="{AB1BA4FB-BBAB-458E-ACCC-D57659C1B008}" type="slidenum">
              <a:rPr lang="en-GB" smtClean="0"/>
              <a:t>3</a:t>
            </a:fld>
            <a:endParaRPr lang="en-GB" dirty="0"/>
          </a:p>
        </p:txBody>
      </p:sp>
    </p:spTree>
    <p:extLst>
      <p:ext uri="{BB962C8B-B14F-4D97-AF65-F5344CB8AC3E}">
        <p14:creationId xmlns:p14="http://schemas.microsoft.com/office/powerpoint/2010/main" val="318428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4"/>
            </a:pPr>
            <a:r>
              <a:rPr lang="en-GB" dirty="0"/>
              <a:t>Explain the two methods of authenticating a user illustrated.</a:t>
            </a:r>
            <a:br>
              <a:rPr lang="en-GB" dirty="0"/>
            </a:br>
            <a:r>
              <a:rPr lang="en-GB" dirty="0"/>
              <a:t>Explain what a user might be able to do if they have forgotten their credentials and how newly sign-up users for online services are authenticated.</a:t>
            </a:r>
            <a:br>
              <a:rPr lang="en-GB" dirty="0"/>
            </a:br>
            <a:r>
              <a:rPr lang="en-GB" dirty="0"/>
              <a:t>Explain how online systems are susceptible to bots, how this can be prevented.</a:t>
            </a:r>
            <a:br>
              <a:rPr lang="en-GB" dirty="0"/>
            </a:br>
            <a:r>
              <a:rPr lang="en-GB" dirty="0"/>
              <a:t>What additional facilities are offered to users who may find these authentication techniques difficult to use?</a:t>
            </a:r>
          </a:p>
          <a:p>
            <a:pPr marL="228600" indent="-228600">
              <a:buFont typeface="+mj-lt"/>
              <a:buAutoNum type="arabicPeriod" startAt="4"/>
            </a:pPr>
            <a:r>
              <a:rPr lang="en-GB" baseline="0" dirty="0"/>
              <a:t>Write a program to validate an email address: must contain a @.  Must be sanitised to lower case.  Dot cannot be a first or last character.  Double dots are not permitted.</a:t>
            </a:r>
            <a:endParaRPr lang="en-GB" dirty="0"/>
          </a:p>
          <a:p>
            <a:pPr marL="228600" indent="-228600">
              <a:buFont typeface="+mj-lt"/>
              <a:buAutoNum type="arabicPeriod" startAt="4"/>
            </a:pPr>
            <a:r>
              <a:rPr lang="en-GB" dirty="0"/>
              <a:t>SUPER CHALLENGE: Research what makes a strong password.  Create a program to validate a password entered as secure.</a:t>
            </a:r>
          </a:p>
        </p:txBody>
      </p:sp>
      <p:sp>
        <p:nvSpPr>
          <p:cNvPr id="4" name="Slide Number Placeholder 3"/>
          <p:cNvSpPr>
            <a:spLocks noGrp="1"/>
          </p:cNvSpPr>
          <p:nvPr>
            <p:ph type="sldNum" sz="quarter" idx="10"/>
          </p:nvPr>
        </p:nvSpPr>
        <p:spPr/>
        <p:txBody>
          <a:bodyPr/>
          <a:lstStyle/>
          <a:p>
            <a:fld id="{AB1BA4FB-BBAB-458E-ACCC-D57659C1B008}" type="slidenum">
              <a:rPr lang="en-GB" smtClean="0"/>
              <a:t>4</a:t>
            </a:fld>
            <a:endParaRPr lang="en-GB" dirty="0"/>
          </a:p>
        </p:txBody>
      </p:sp>
    </p:spTree>
    <p:extLst>
      <p:ext uri="{BB962C8B-B14F-4D97-AF65-F5344CB8AC3E}">
        <p14:creationId xmlns:p14="http://schemas.microsoft.com/office/powerpoint/2010/main" val="175205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5"/>
            </a:pPr>
            <a:r>
              <a:rPr lang="en-GB" dirty="0"/>
              <a:t>Explain 4 ways in which the program on the right has been made more readable than the same program on the left.</a:t>
            </a:r>
          </a:p>
          <a:p>
            <a:pPr marL="228600" indent="-228600">
              <a:buFont typeface="+mj-lt"/>
              <a:buAutoNum type="arabicPeriod" startAt="5"/>
            </a:pPr>
            <a:r>
              <a:rPr lang="en-GB" dirty="0"/>
              <a:t>Add data input sanitisation and validation to this program so only valid integers can be input.</a:t>
            </a:r>
          </a:p>
        </p:txBody>
      </p:sp>
      <p:sp>
        <p:nvSpPr>
          <p:cNvPr id="4" name="Slide Number Placeholder 3"/>
          <p:cNvSpPr>
            <a:spLocks noGrp="1"/>
          </p:cNvSpPr>
          <p:nvPr>
            <p:ph type="sldNum" sz="quarter" idx="10"/>
          </p:nvPr>
        </p:nvSpPr>
        <p:spPr/>
        <p:txBody>
          <a:bodyPr/>
          <a:lstStyle/>
          <a:p>
            <a:fld id="{AB1BA4FB-BBAB-458E-ACCC-D57659C1B008}" type="slidenum">
              <a:rPr lang="en-GB" smtClean="0"/>
              <a:t>5</a:t>
            </a:fld>
            <a:endParaRPr lang="en-GB" dirty="0"/>
          </a:p>
        </p:txBody>
      </p:sp>
    </p:spTree>
    <p:extLst>
      <p:ext uri="{BB962C8B-B14F-4D97-AF65-F5344CB8AC3E}">
        <p14:creationId xmlns:p14="http://schemas.microsoft.com/office/powerpoint/2010/main" val="347212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The code shown on this slide has been written using the OCR reference language which you will see in your exams.</a:t>
            </a:r>
          </a:p>
          <a:p>
            <a:pPr marL="228600" indent="-228600">
              <a:buFont typeface="+mj-lt"/>
              <a:buAutoNum type="arabicPeriod" startAt="7"/>
            </a:pPr>
            <a:r>
              <a:rPr lang="en-GB" dirty="0"/>
              <a:t>In the box suggest a range of ways in which the program shown could be made more robust.</a:t>
            </a:r>
          </a:p>
        </p:txBody>
      </p:sp>
      <p:sp>
        <p:nvSpPr>
          <p:cNvPr id="4" name="Slide Number Placeholder 3"/>
          <p:cNvSpPr>
            <a:spLocks noGrp="1"/>
          </p:cNvSpPr>
          <p:nvPr>
            <p:ph type="sldNum" sz="quarter" idx="10"/>
          </p:nvPr>
        </p:nvSpPr>
        <p:spPr/>
        <p:txBody>
          <a:bodyPr/>
          <a:lstStyle/>
          <a:p>
            <a:fld id="{AB1BA4FB-BBAB-458E-ACCC-D57659C1B008}" type="slidenum">
              <a:rPr lang="en-GB" smtClean="0"/>
              <a:t>6</a:t>
            </a:fld>
            <a:endParaRPr lang="en-GB" dirty="0"/>
          </a:p>
        </p:txBody>
      </p:sp>
    </p:spTree>
    <p:extLst>
      <p:ext uri="{BB962C8B-B14F-4D97-AF65-F5344CB8AC3E}">
        <p14:creationId xmlns:p14="http://schemas.microsoft.com/office/powerpoint/2010/main" val="2201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8"/>
            </a:pPr>
            <a:r>
              <a:rPr lang="en-GB" dirty="0"/>
              <a:t>Identify four reasons why a program should be tested.</a:t>
            </a:r>
          </a:p>
          <a:p>
            <a:pPr marL="228600" indent="-228600">
              <a:buFont typeface="+mj-lt"/>
              <a:buAutoNum type="arabicPeriod" startAt="8"/>
            </a:pPr>
            <a:r>
              <a:rPr lang="en-GB" dirty="0"/>
              <a:t>Identify when iterative and terminal testing takes place during program development.</a:t>
            </a:r>
          </a:p>
          <a:p>
            <a:pPr marL="228600" indent="-228600">
              <a:buFont typeface="+mj-lt"/>
              <a:buAutoNum type="arabicPeriod" startAt="8"/>
            </a:pPr>
            <a:r>
              <a:rPr lang="en-GB" dirty="0"/>
              <a:t>Suggest 3 things that could be tested in each of iterative and terminal testing.</a:t>
            </a:r>
          </a:p>
        </p:txBody>
      </p:sp>
      <p:sp>
        <p:nvSpPr>
          <p:cNvPr id="4" name="Slide Number Placeholder 3"/>
          <p:cNvSpPr>
            <a:spLocks noGrp="1"/>
          </p:cNvSpPr>
          <p:nvPr>
            <p:ph type="sldNum" sz="quarter" idx="10"/>
          </p:nvPr>
        </p:nvSpPr>
        <p:spPr/>
        <p:txBody>
          <a:bodyPr/>
          <a:lstStyle/>
          <a:p>
            <a:fld id="{AB1BA4FB-BBAB-458E-ACCC-D57659C1B008}" type="slidenum">
              <a:rPr lang="en-GB" smtClean="0"/>
              <a:t>7</a:t>
            </a:fld>
            <a:endParaRPr lang="en-GB" dirty="0"/>
          </a:p>
        </p:txBody>
      </p:sp>
    </p:spTree>
    <p:extLst>
      <p:ext uri="{BB962C8B-B14F-4D97-AF65-F5344CB8AC3E}">
        <p14:creationId xmlns:p14="http://schemas.microsoft.com/office/powerpoint/2010/main" val="236967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GB" dirty="0"/>
              <a:t>Draw a red box around the line of code containing an error.</a:t>
            </a:r>
            <a:br>
              <a:rPr lang="en-GB" dirty="0"/>
            </a:br>
            <a:r>
              <a:rPr lang="en-GB" dirty="0"/>
              <a:t>(There is only one error in the program)</a:t>
            </a:r>
          </a:p>
          <a:p>
            <a:pPr marL="228600" indent="-228600">
              <a:buFont typeface="+mj-lt"/>
              <a:buAutoNum type="arabicPeriod" startAt="11"/>
            </a:pPr>
            <a:r>
              <a:rPr lang="en-GB" dirty="0"/>
              <a:t>State which type of error it is: syntax or logic.</a:t>
            </a:r>
          </a:p>
          <a:p>
            <a:pPr marL="228600" indent="-228600">
              <a:buFont typeface="+mj-lt"/>
              <a:buAutoNum type="arabicPeriod" startAt="11"/>
            </a:pPr>
            <a:r>
              <a:rPr lang="en-GB" dirty="0"/>
              <a:t>Explain why this is an error.</a:t>
            </a:r>
          </a:p>
          <a:p>
            <a:pPr marL="228600" indent="-228600">
              <a:buFont typeface="+mj-lt"/>
              <a:buAutoNum type="arabicPeriod" startAt="11"/>
            </a:pPr>
            <a:r>
              <a:rPr lang="en-GB" dirty="0"/>
              <a:t>Show the correct program with the correction highlighted with a green box.  You might want to check it works in Python first!</a:t>
            </a:r>
          </a:p>
        </p:txBody>
      </p:sp>
      <p:sp>
        <p:nvSpPr>
          <p:cNvPr id="4" name="Slide Number Placeholder 3"/>
          <p:cNvSpPr>
            <a:spLocks noGrp="1"/>
          </p:cNvSpPr>
          <p:nvPr>
            <p:ph type="sldNum" sz="quarter" idx="10"/>
          </p:nvPr>
        </p:nvSpPr>
        <p:spPr/>
        <p:txBody>
          <a:bodyPr/>
          <a:lstStyle/>
          <a:p>
            <a:fld id="{AB1BA4FB-BBAB-458E-ACCC-D57659C1B008}" type="slidenum">
              <a:rPr lang="en-GB" smtClean="0"/>
              <a:t>8</a:t>
            </a:fld>
            <a:endParaRPr lang="en-GB" dirty="0"/>
          </a:p>
        </p:txBody>
      </p:sp>
    </p:spTree>
    <p:extLst>
      <p:ext uri="{BB962C8B-B14F-4D97-AF65-F5344CB8AC3E}">
        <p14:creationId xmlns:p14="http://schemas.microsoft.com/office/powerpoint/2010/main" val="126775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5"/>
            </a:pPr>
            <a:r>
              <a:rPr lang="en-GB" dirty="0"/>
              <a:t>Draw a red box around the line of code containing an error.</a:t>
            </a:r>
            <a:br>
              <a:rPr lang="en-GB" dirty="0"/>
            </a:br>
            <a:r>
              <a:rPr lang="en-GB" dirty="0"/>
              <a:t>(There is only one error in the program)</a:t>
            </a:r>
          </a:p>
          <a:p>
            <a:pPr marL="228600" indent="-228600">
              <a:buFont typeface="+mj-lt"/>
              <a:buAutoNum type="arabicPeriod" startAt="15"/>
            </a:pPr>
            <a:r>
              <a:rPr lang="en-GB" dirty="0"/>
              <a:t>State which type of error it is: syntax or logic.</a:t>
            </a:r>
          </a:p>
          <a:p>
            <a:pPr marL="228600" indent="-228600">
              <a:buFont typeface="+mj-lt"/>
              <a:buAutoNum type="arabicPeriod" startAt="15"/>
            </a:pPr>
            <a:r>
              <a:rPr lang="en-GB" dirty="0"/>
              <a:t>Explain why this is an error.</a:t>
            </a:r>
          </a:p>
          <a:p>
            <a:pPr marL="228600" indent="-228600">
              <a:buFont typeface="+mj-lt"/>
              <a:buAutoNum type="arabicPeriod" startAt="15"/>
            </a:pPr>
            <a:r>
              <a:rPr lang="en-GB" dirty="0"/>
              <a:t>Show the correct program with the correction highlighted with a green box.  You might want to check it works in Python first!</a:t>
            </a:r>
          </a:p>
        </p:txBody>
      </p:sp>
      <p:sp>
        <p:nvSpPr>
          <p:cNvPr id="4" name="Slide Number Placeholder 3"/>
          <p:cNvSpPr>
            <a:spLocks noGrp="1"/>
          </p:cNvSpPr>
          <p:nvPr>
            <p:ph type="sldNum" sz="quarter" idx="10"/>
          </p:nvPr>
        </p:nvSpPr>
        <p:spPr/>
        <p:txBody>
          <a:bodyPr/>
          <a:lstStyle/>
          <a:p>
            <a:fld id="{AB1BA4FB-BBAB-458E-ACCC-D57659C1B008}" type="slidenum">
              <a:rPr lang="en-GB" smtClean="0"/>
              <a:t>9</a:t>
            </a:fld>
            <a:endParaRPr lang="en-GB" dirty="0"/>
          </a:p>
        </p:txBody>
      </p:sp>
    </p:spTree>
    <p:extLst>
      <p:ext uri="{BB962C8B-B14F-4D97-AF65-F5344CB8AC3E}">
        <p14:creationId xmlns:p14="http://schemas.microsoft.com/office/powerpoint/2010/main" val="322909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820737"/>
          </a:xfrm>
        </p:spPr>
        <p:txBody>
          <a:bodyPr anchor="t" anchorCtr="0"/>
          <a:lstStyle>
            <a:lvl1pPr algn="ctr">
              <a:defRPr sz="4000"/>
            </a:lvl1pPr>
          </a:lstStyle>
          <a:p>
            <a:r>
              <a:rPr lang="en-US" dirty="0"/>
              <a:t>Click to edit Master title style</a:t>
            </a:r>
          </a:p>
        </p:txBody>
      </p:sp>
      <p:sp>
        <p:nvSpPr>
          <p:cNvPr id="3" name="Subtitle 2"/>
          <p:cNvSpPr>
            <a:spLocks noGrp="1"/>
          </p:cNvSpPr>
          <p:nvPr>
            <p:ph type="subTitle" idx="1"/>
          </p:nvPr>
        </p:nvSpPr>
        <p:spPr>
          <a:xfrm>
            <a:off x="1238250" y="22431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40222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251249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38439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87083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26535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112546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329956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30839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119509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25825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04/11/2021</a:t>
            </a:fld>
            <a:endParaRPr lang="en-GB" dirty="0"/>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10718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906000" cy="577850"/>
          </a:xfrm>
          <a:prstGeom prst="rect">
            <a:avLst/>
          </a:prstGeom>
          <a:solidFill>
            <a:srgbClr val="7CCFDB"/>
          </a:solidFill>
        </p:spPr>
        <p:txBody>
          <a:bodyPr vert="horz" lIns="91440" tIns="45720" rIns="91440" bIns="45720" rtlCol="0" anchor="ctr">
            <a:normAutofit fontScale="85000" lnSpcReduction="20000"/>
          </a:bodyPr>
          <a:lstStyle/>
          <a:p>
            <a:pPr marL="444500" marR="0" lvl="0" indent="0" defTabSz="444500" fontAlgn="auto">
              <a:lnSpc>
                <a:spcPct val="100000"/>
              </a:lnSpc>
              <a:spcBef>
                <a:spcPct val="0"/>
              </a:spcBef>
              <a:spcAft>
                <a:spcPts val="0"/>
              </a:spcAft>
              <a:buClrTx/>
              <a:buSzTx/>
              <a:buFontTx/>
              <a:buNone/>
              <a:tabLst/>
            </a:pPr>
            <a:endParaRPr kumimoji="0" lang="en-GB" sz="4400" b="1" i="0" u="none" strike="noStrike" cap="none" spc="0" normalizeH="0" baseline="0" dirty="0">
              <a:ln>
                <a:noFill/>
              </a:ln>
              <a:solidFill>
                <a:srgbClr val="002060"/>
              </a:solidFill>
              <a:effectLst/>
              <a:uLnTx/>
              <a:uFillTx/>
              <a:latin typeface="Arial" panose="020B0604020202020204" pitchFamily="34" charset="0"/>
              <a:ea typeface="+mj-ea"/>
              <a:cs typeface="Arial" panose="020B0604020202020204" pitchFamily="34" charset="0"/>
            </a:endParaRPr>
          </a:p>
        </p:txBody>
      </p:sp>
      <p:sp>
        <p:nvSpPr>
          <p:cNvPr id="2" name="Title Placeholder 1"/>
          <p:cNvSpPr>
            <a:spLocks noGrp="1"/>
          </p:cNvSpPr>
          <p:nvPr>
            <p:ph type="title"/>
          </p:nvPr>
        </p:nvSpPr>
        <p:spPr>
          <a:xfrm>
            <a:off x="319178" y="757239"/>
            <a:ext cx="9238890" cy="5127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19178" y="1449388"/>
            <a:ext cx="9238890" cy="50657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577850"/>
            <a:ext cx="9906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63389"/>
            <a:ext cx="8667482" cy="3924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950" b="1" dirty="0">
                <a:solidFill>
                  <a:schemeClr val="bg1"/>
                </a:solidFill>
              </a:rPr>
              <a:t>GCSE J277 Unit 2.3 | Producing robust programs</a:t>
            </a:r>
            <a:endParaRPr lang="en-GB" sz="1950" dirty="0">
              <a:solidFill>
                <a:schemeClr val="bg1"/>
              </a:solidFill>
            </a:endParaRPr>
          </a:p>
        </p:txBody>
      </p:sp>
      <p:grpSp>
        <p:nvGrpSpPr>
          <p:cNvPr id="15" name="Group 14">
            <a:extLst>
              <a:ext uri="{FF2B5EF4-FFF2-40B4-BE49-F238E27FC236}">
                <a16:creationId xmlns:a16="http://schemas.microsoft.com/office/drawing/2014/main" id="{A0D88AC7-143F-4F50-B1C0-B5EB51BC8A4A}"/>
              </a:ext>
            </a:extLst>
          </p:cNvPr>
          <p:cNvGrpSpPr/>
          <p:nvPr userDrawn="1"/>
        </p:nvGrpSpPr>
        <p:grpSpPr>
          <a:xfrm>
            <a:off x="8439136" y="79375"/>
            <a:ext cx="1466864" cy="419100"/>
            <a:chOff x="7685682" y="69056"/>
            <a:chExt cx="1466864" cy="419100"/>
          </a:xfrm>
        </p:grpSpPr>
        <p:pic>
          <p:nvPicPr>
            <p:cNvPr id="16" name="Picture 15">
              <a:extLst>
                <a:ext uri="{FF2B5EF4-FFF2-40B4-BE49-F238E27FC236}">
                  <a16:creationId xmlns:a16="http://schemas.microsoft.com/office/drawing/2014/main" id="{466C16E5-8E79-415F-9707-44DBB5002712}"/>
                </a:ext>
              </a:extLst>
            </p:cNvPr>
            <p:cNvPicPr/>
            <p:nvPr/>
          </p:nvPicPr>
          <p:blipFill>
            <a:blip r:embed="rId13" cstate="print">
              <a:extLst>
                <a:ext uri="{28A0092B-C50C-407E-A947-70E740481C1C}">
                  <a14:useLocalDpi xmlns:a14="http://schemas.microsoft.com/office/drawing/2010/main" val="0"/>
                </a:ext>
              </a:extLst>
            </a:blip>
            <a:stretch>
              <a:fillRect/>
            </a:stretch>
          </p:blipFill>
          <p:spPr>
            <a:xfrm>
              <a:off x="7685682" y="69056"/>
              <a:ext cx="419100" cy="419100"/>
            </a:xfrm>
            <a:prstGeom prst="rect">
              <a:avLst/>
            </a:prstGeom>
          </p:spPr>
        </p:pic>
        <p:sp>
          <p:nvSpPr>
            <p:cNvPr id="17" name="Rectangle 16">
              <a:extLst>
                <a:ext uri="{FF2B5EF4-FFF2-40B4-BE49-F238E27FC236}">
                  <a16:creationId xmlns:a16="http://schemas.microsoft.com/office/drawing/2014/main" id="{EF2B2E9E-0EEC-4193-9360-09C9DB5DA68B}"/>
                </a:ext>
              </a:extLst>
            </p:cNvPr>
            <p:cNvSpPr/>
            <p:nvPr/>
          </p:nvSpPr>
          <p:spPr>
            <a:xfrm>
              <a:off x="8034932" y="146518"/>
              <a:ext cx="1117614" cy="264175"/>
            </a:xfrm>
            <a:prstGeom prst="rect">
              <a:avLst/>
            </a:prstGeom>
          </p:spPr>
          <p:txBody>
            <a:bodyPr wrap="none">
              <a:spAutoFit/>
            </a:bodyPr>
            <a:lstStyle/>
            <a:p>
              <a:pPr>
                <a:lnSpc>
                  <a:spcPct val="107000"/>
                </a:lnSpc>
                <a:spcAft>
                  <a:spcPts val="800"/>
                </a:spcAft>
              </a:pPr>
              <a:r>
                <a:rPr lang="en-GB" sz="1100" dirty="0" err="1">
                  <a:solidFill>
                    <a:srgbClr val="548235"/>
                  </a:solidFill>
                  <a:latin typeface="Century Gothic" panose="020B0502020202020204" pitchFamily="34" charset="0"/>
                  <a:ea typeface="Calibri" panose="020F0502020204030204" pitchFamily="34" charset="0"/>
                  <a:cs typeface="Times New Roman" panose="02020603050405020304" pitchFamily="18" charset="0"/>
                </a:rPr>
                <a:t>Craig’n’Dave</a:t>
              </a:r>
              <a:endParaRPr lang="en-GB" sz="1100" dirty="0">
                <a:solidFill>
                  <a:srgbClr val="548235"/>
                </a:solidFill>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83038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CiOXwirraUBb_Y1hsCHRgbvq0wXFVnj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ontrol" Target="../activeX/activeX8.xml"/><Relationship Id="rId13" Type="http://schemas.openxmlformats.org/officeDocument/2006/relationships/control" Target="../activeX/activeX13.xml"/><Relationship Id="rId18" Type="http://schemas.openxmlformats.org/officeDocument/2006/relationships/image" Target="../media/image10.wmf"/><Relationship Id="rId26" Type="http://schemas.openxmlformats.org/officeDocument/2006/relationships/image" Target="../media/image18.wmf"/><Relationship Id="rId3" Type="http://schemas.openxmlformats.org/officeDocument/2006/relationships/control" Target="../activeX/activeX3.xml"/><Relationship Id="rId21" Type="http://schemas.openxmlformats.org/officeDocument/2006/relationships/image" Target="../media/image13.wmf"/><Relationship Id="rId7" Type="http://schemas.openxmlformats.org/officeDocument/2006/relationships/control" Target="../activeX/activeX7.xml"/><Relationship Id="rId12" Type="http://schemas.openxmlformats.org/officeDocument/2006/relationships/control" Target="../activeX/activeX12.xml"/><Relationship Id="rId17" Type="http://schemas.openxmlformats.org/officeDocument/2006/relationships/notesSlide" Target="../notesSlides/notesSlide16.xml"/><Relationship Id="rId25" Type="http://schemas.openxmlformats.org/officeDocument/2006/relationships/image" Target="../media/image17.wmf"/><Relationship Id="rId2" Type="http://schemas.openxmlformats.org/officeDocument/2006/relationships/control" Target="../activeX/activeX2.xml"/><Relationship Id="rId16" Type="http://schemas.openxmlformats.org/officeDocument/2006/relationships/slideLayout" Target="../slideLayouts/slideLayout7.xml"/><Relationship Id="rId20" Type="http://schemas.openxmlformats.org/officeDocument/2006/relationships/image" Target="../media/image12.wmf"/><Relationship Id="rId29" Type="http://schemas.openxmlformats.org/officeDocument/2006/relationships/image" Target="../media/image21.wmf"/><Relationship Id="rId1" Type="http://schemas.openxmlformats.org/officeDocument/2006/relationships/control" Target="../activeX/activeX1.xml"/><Relationship Id="rId6" Type="http://schemas.openxmlformats.org/officeDocument/2006/relationships/control" Target="../activeX/activeX6.xml"/><Relationship Id="rId11" Type="http://schemas.openxmlformats.org/officeDocument/2006/relationships/control" Target="../activeX/activeX11.xml"/><Relationship Id="rId24" Type="http://schemas.openxmlformats.org/officeDocument/2006/relationships/image" Target="../media/image16.wmf"/><Relationship Id="rId32" Type="http://schemas.openxmlformats.org/officeDocument/2006/relationships/image" Target="../media/image24.wmf"/><Relationship Id="rId5" Type="http://schemas.openxmlformats.org/officeDocument/2006/relationships/control" Target="../activeX/activeX5.xml"/><Relationship Id="rId15" Type="http://schemas.openxmlformats.org/officeDocument/2006/relationships/control" Target="../activeX/activeX15.xml"/><Relationship Id="rId23" Type="http://schemas.openxmlformats.org/officeDocument/2006/relationships/image" Target="../media/image15.wmf"/><Relationship Id="rId28" Type="http://schemas.openxmlformats.org/officeDocument/2006/relationships/image" Target="../media/image20.wmf"/><Relationship Id="rId10" Type="http://schemas.openxmlformats.org/officeDocument/2006/relationships/control" Target="../activeX/activeX10.xml"/><Relationship Id="rId19" Type="http://schemas.openxmlformats.org/officeDocument/2006/relationships/image" Target="../media/image11.wmf"/><Relationship Id="rId31" Type="http://schemas.openxmlformats.org/officeDocument/2006/relationships/image" Target="../media/image23.wmf"/><Relationship Id="rId4" Type="http://schemas.openxmlformats.org/officeDocument/2006/relationships/control" Target="../activeX/activeX4.xml"/><Relationship Id="rId9" Type="http://schemas.openxmlformats.org/officeDocument/2006/relationships/control" Target="../activeX/activeX9.xml"/><Relationship Id="rId14" Type="http://schemas.openxmlformats.org/officeDocument/2006/relationships/control" Target="../activeX/activeX14.xml"/><Relationship Id="rId22" Type="http://schemas.openxmlformats.org/officeDocument/2006/relationships/image" Target="../media/image14.wmf"/><Relationship Id="rId27" Type="http://schemas.openxmlformats.org/officeDocument/2006/relationships/image" Target="../media/image19.wmf"/><Relationship Id="rId30"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6D70E1-03BB-49BA-9086-357E48FBB408}"/>
              </a:ext>
            </a:extLst>
          </p:cNvPr>
          <p:cNvSpPr txBox="1"/>
          <p:nvPr/>
        </p:nvSpPr>
        <p:spPr>
          <a:xfrm>
            <a:off x="540913" y="845347"/>
            <a:ext cx="667170" cy="307777"/>
          </a:xfrm>
          <a:prstGeom prst="rect">
            <a:avLst/>
          </a:prstGeom>
          <a:noFill/>
        </p:spPr>
        <p:txBody>
          <a:bodyPr wrap="none" rtlCol="0">
            <a:spAutoFit/>
          </a:bodyPr>
          <a:lstStyle/>
          <a:p>
            <a:r>
              <a:rPr lang="en-GB" sz="1400" dirty="0"/>
              <a:t>Name:</a:t>
            </a:r>
          </a:p>
        </p:txBody>
      </p:sp>
      <p:sp>
        <p:nvSpPr>
          <p:cNvPr id="9" name="Rectangle 8">
            <a:extLst>
              <a:ext uri="{FF2B5EF4-FFF2-40B4-BE49-F238E27FC236}">
                <a16:creationId xmlns:a16="http://schemas.microsoft.com/office/drawing/2014/main" id="{E4AB818A-BAC7-4F27-A881-73855BD6C9DA}"/>
              </a:ext>
            </a:extLst>
          </p:cNvPr>
          <p:cNvSpPr/>
          <p:nvPr/>
        </p:nvSpPr>
        <p:spPr>
          <a:xfrm>
            <a:off x="1442434" y="819589"/>
            <a:ext cx="541020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a:solidFill>
                <a:schemeClr val="tx1"/>
              </a:solidFill>
            </a:endParaRPr>
          </a:p>
        </p:txBody>
      </p:sp>
      <p:graphicFrame>
        <p:nvGraphicFramePr>
          <p:cNvPr id="10" name="Table 9">
            <a:extLst>
              <a:ext uri="{FF2B5EF4-FFF2-40B4-BE49-F238E27FC236}">
                <a16:creationId xmlns:a16="http://schemas.microsoft.com/office/drawing/2014/main" id="{524D3F0C-D335-41FE-8B95-E1639123EE87}"/>
              </a:ext>
            </a:extLst>
          </p:cNvPr>
          <p:cNvGraphicFramePr>
            <a:graphicFrameLocks noGrp="1"/>
          </p:cNvGraphicFramePr>
          <p:nvPr>
            <p:extLst>
              <p:ext uri="{D42A27DB-BD31-4B8C-83A1-F6EECF244321}">
                <p14:modId xmlns:p14="http://schemas.microsoft.com/office/powerpoint/2010/main" val="2412979269"/>
              </p:ext>
            </p:extLst>
          </p:nvPr>
        </p:nvGraphicFramePr>
        <p:xfrm>
          <a:off x="158750" y="1310734"/>
          <a:ext cx="9571176" cy="3454882"/>
        </p:xfrm>
        <a:graphic>
          <a:graphicData uri="http://schemas.openxmlformats.org/drawingml/2006/table">
            <a:tbl>
              <a:tblPr bandRow="1">
                <a:tableStyleId>{F5AB1C69-6EDB-4FF4-983F-18BD219EF322}</a:tableStyleId>
              </a:tblPr>
              <a:tblGrid>
                <a:gridCol w="9571176">
                  <a:extLst>
                    <a:ext uri="{9D8B030D-6E8A-4147-A177-3AD203B41FA5}">
                      <a16:colId xmlns:a16="http://schemas.microsoft.com/office/drawing/2014/main" val="1021210150"/>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Specification &amp; learning objectives</a:t>
                      </a:r>
                    </a:p>
                  </a:txBody>
                  <a:tcPr marL="57802" marR="57802" marT="144000" marB="72000">
                    <a:solidFill>
                      <a:schemeClr val="bg1"/>
                    </a:solidFill>
                  </a:tcPr>
                </a:tc>
                <a:extLst>
                  <a:ext uri="{0D108BD9-81ED-4DB2-BD59-A6C34878D82A}">
                    <a16:rowId xmlns:a16="http://schemas.microsoft.com/office/drawing/2014/main" val="2753096203"/>
                  </a:ext>
                </a:extLst>
              </a:tr>
              <a:tr h="0">
                <a:tc>
                  <a:txBody>
                    <a:bodyPr/>
                    <a:lstStyle/>
                    <a:p>
                      <a:pPr marL="0" indent="0">
                        <a:lnSpc>
                          <a:spcPct val="107000"/>
                        </a:lnSpc>
                        <a:spcAft>
                          <a:spcPts val="0"/>
                        </a:spcAft>
                        <a:buFont typeface="Arial" panose="020B0604020202020204" pitchFamily="34" charset="0"/>
                        <a:buNone/>
                      </a:pPr>
                      <a:r>
                        <a:rPr lang="en-GB" sz="1100" b="1" dirty="0">
                          <a:effectLst/>
                          <a:latin typeface="Calibri" panose="020F0502020204030204" pitchFamily="34" charset="0"/>
                          <a:ea typeface="Calibri" panose="020F0502020204030204" pitchFamily="34" charset="0"/>
                          <a:cs typeface="Times New Roman" panose="02020603050405020304" pitchFamily="18" charset="0"/>
                        </a:rPr>
                        <a:t>By the end of this topic you will have studied:</a:t>
                      </a:r>
                    </a:p>
                  </a:txBody>
                  <a:tcPr marL="57802" marR="57802" marT="36000" marB="36000"/>
                </a:tc>
                <a:extLst>
                  <a:ext uri="{0D108BD9-81ED-4DB2-BD59-A6C34878D82A}">
                    <a16:rowId xmlns:a16="http://schemas.microsoft.com/office/drawing/2014/main" val="3392196501"/>
                  </a:ext>
                </a:extLst>
              </a:tr>
              <a:tr h="195537">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Defensive design considerations: Anticipating misuse, Authentication</a:t>
                      </a:r>
                    </a:p>
                  </a:txBody>
                  <a:tcPr marL="57802" marR="57802" marT="36000" marB="36000" anchor="ctr"/>
                </a:tc>
                <a:extLst>
                  <a:ext uri="{0D108BD9-81ED-4DB2-BD59-A6C34878D82A}">
                    <a16:rowId xmlns:a16="http://schemas.microsoft.com/office/drawing/2014/main" val="629161228"/>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Input validation</a:t>
                      </a:r>
                    </a:p>
                  </a:txBody>
                  <a:tcPr marL="57802" marR="57802" marT="36000" marB="36000" anchor="ctr"/>
                </a:tc>
                <a:extLst>
                  <a:ext uri="{0D108BD9-81ED-4DB2-BD59-A6C34878D82A}">
                    <a16:rowId xmlns:a16="http://schemas.microsoft.com/office/drawing/2014/main" val="1716162461"/>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Maintainability: Use of sub programs, Naming conventions, Indentation, Commenting</a:t>
                      </a:r>
                    </a:p>
                  </a:txBody>
                  <a:tcPr marL="57802" marR="57802" marT="36000" marB="36000" anchor="ctr"/>
                </a:tc>
                <a:extLst>
                  <a:ext uri="{0D108BD9-81ED-4DB2-BD59-A6C34878D82A}">
                    <a16:rowId xmlns:a16="http://schemas.microsoft.com/office/drawing/2014/main" val="3822314965"/>
                  </a:ext>
                </a:extLst>
              </a:tr>
              <a:tr h="0">
                <a:tc>
                  <a:txBody>
                    <a:bodyPr/>
                    <a:lstStyle/>
                    <a:p>
                      <a:pPr marL="171450" indent="-171450" algn="l">
                        <a:lnSpc>
                          <a:spcPct val="100000"/>
                        </a:lnSpc>
                        <a:spcAft>
                          <a:spcPts val="0"/>
                        </a:spcAft>
                        <a:buFont typeface="Arial" panose="020B0604020202020204" pitchFamily="34" charset="0"/>
                        <a:buChar char="•"/>
                      </a:pPr>
                      <a:r>
                        <a:rPr lang="en-GB"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purpose of testing</a:t>
                      </a:r>
                    </a:p>
                  </a:txBody>
                  <a:tcPr marL="57802" marR="57802" marT="36000" marB="36000" anchor="ctr"/>
                </a:tc>
                <a:extLst>
                  <a:ext uri="{0D108BD9-81ED-4DB2-BD59-A6C34878D82A}">
                    <a16:rowId xmlns:a16="http://schemas.microsoft.com/office/drawing/2014/main" val="2746017978"/>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Types of testing: Iterative, Final/terminal</a:t>
                      </a:r>
                    </a:p>
                  </a:txBody>
                  <a:tcPr marL="57802" marR="57802" marT="36000" marB="36000" anchor="ctr"/>
                </a:tc>
                <a:extLst>
                  <a:ext uri="{0D108BD9-81ED-4DB2-BD59-A6C34878D82A}">
                    <a16:rowId xmlns:a16="http://schemas.microsoft.com/office/drawing/2014/main" val="1328879037"/>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Identify syntax and logic errors</a:t>
                      </a:r>
                    </a:p>
                  </a:txBody>
                  <a:tcPr marL="57802" marR="57802" marT="36000" marB="36000" anchor="ctr"/>
                </a:tc>
                <a:extLst>
                  <a:ext uri="{0D108BD9-81ED-4DB2-BD59-A6C34878D82A}">
                    <a16:rowId xmlns:a16="http://schemas.microsoft.com/office/drawing/2014/main" val="808662990"/>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Selecting and using suitable test data: Normal, Boundary, Invalid, Erroneous</a:t>
                      </a:r>
                    </a:p>
                  </a:txBody>
                  <a:tcPr marL="57802" marR="57802" marT="36000" marB="36000" anchor="ctr"/>
                </a:tc>
                <a:extLst>
                  <a:ext uri="{0D108BD9-81ED-4DB2-BD59-A6C34878D82A}">
                    <a16:rowId xmlns:a16="http://schemas.microsoft.com/office/drawing/2014/main" val="795997680"/>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Refining algorithms</a:t>
                      </a:r>
                    </a:p>
                  </a:txBody>
                  <a:tcPr marL="57802" marR="57802" marT="36000" marB="36000" anchor="ctr"/>
                </a:tc>
                <a:extLst>
                  <a:ext uri="{0D108BD9-81ED-4DB2-BD59-A6C34878D82A}">
                    <a16:rowId xmlns:a16="http://schemas.microsoft.com/office/drawing/2014/main" val="2090805679"/>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Resources</a:t>
                      </a:r>
                    </a:p>
                  </a:txBody>
                  <a:tcPr marL="57802" marR="57802" marT="144000" marB="72000">
                    <a:solidFill>
                      <a:schemeClr val="bg1"/>
                    </a:solidFill>
                  </a:tcPr>
                </a:tc>
                <a:extLst>
                  <a:ext uri="{0D108BD9-81ED-4DB2-BD59-A6C34878D82A}">
                    <a16:rowId xmlns:a16="http://schemas.microsoft.com/office/drawing/2014/main" val="414325035"/>
                  </a:ext>
                </a:extLst>
              </a:tr>
              <a:tr h="128985">
                <a:tc>
                  <a:txBody>
                    <a:bodyPr/>
                    <a:lstStyle/>
                    <a:p>
                      <a:pPr algn="l">
                        <a:lnSpc>
                          <a:spcPct val="107000"/>
                        </a:lnSpc>
                        <a:spcAft>
                          <a:spcPts val="0"/>
                        </a:spcAft>
                      </a:pPr>
                      <a:r>
                        <a:rPr lang="en-GB" sz="1100" dirty="0">
                          <a:solidFill>
                            <a:schemeClr val="tx1"/>
                          </a:solidFill>
                          <a:ea typeface="Calibri" panose="020F0502020204030204" pitchFamily="34" charset="0"/>
                          <a:cs typeface="Times New Roman" panose="02020603050405020304" pitchFamily="18" charset="0"/>
                        </a:rPr>
                        <a:t>We recommend the OCR endorsed text book from PG Online for use during your GCSE studies.</a:t>
                      </a:r>
                      <a:endPar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3416887154"/>
                  </a:ext>
                </a:extLst>
              </a:tr>
              <a:tr h="128985">
                <a:tc>
                  <a:txBody>
                    <a:bodyPr/>
                    <a:lstStyle/>
                    <a:p>
                      <a:pPr algn="l">
                        <a:lnSpc>
                          <a:spcPct val="107000"/>
                        </a:lnSpc>
                        <a:spcAft>
                          <a:spcPts val="0"/>
                        </a:spcAft>
                      </a:pPr>
                      <a:r>
                        <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hlinkClick r:id="rId3"/>
                        </a:rPr>
                        <a:t>Craig'n'Dave videos for SLR 2.3</a:t>
                      </a:r>
                      <a:endPar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86445972"/>
                  </a:ext>
                </a:extLst>
              </a:tr>
            </a:tbl>
          </a:graphicData>
        </a:graphic>
      </p:graphicFrame>
    </p:spTree>
    <p:extLst>
      <p:ext uri="{BB962C8B-B14F-4D97-AF65-F5344CB8AC3E}">
        <p14:creationId xmlns:p14="http://schemas.microsoft.com/office/powerpoint/2010/main" val="189924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to identify syntax and logic errors</a:t>
            </a:r>
          </a:p>
        </p:txBody>
      </p:sp>
      <p:sp>
        <p:nvSpPr>
          <p:cNvPr id="5" name="TextBox 4"/>
          <p:cNvSpPr txBox="1"/>
          <p:nvPr/>
        </p:nvSpPr>
        <p:spPr>
          <a:xfrm>
            <a:off x="319178" y="1453296"/>
            <a:ext cx="4043272" cy="261610"/>
          </a:xfrm>
          <a:prstGeom prst="rect">
            <a:avLst/>
          </a:prstGeom>
          <a:noFill/>
        </p:spPr>
        <p:txBody>
          <a:bodyPr wrap="square" rtlCol="0">
            <a:spAutoFit/>
          </a:bodyPr>
          <a:lstStyle/>
          <a:p>
            <a:r>
              <a:rPr lang="en-GB" sz="1100" dirty="0"/>
              <a:t>Program to accept an input of 1, 2 or 3 only using a whitelist:</a:t>
            </a:r>
          </a:p>
        </p:txBody>
      </p:sp>
      <p:sp>
        <p:nvSpPr>
          <p:cNvPr id="8" name="Rectangle 7"/>
          <p:cNvSpPr/>
          <p:nvPr/>
        </p:nvSpPr>
        <p:spPr>
          <a:xfrm>
            <a:off x="319178" y="1898202"/>
            <a:ext cx="4043272" cy="2028556"/>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valid = True</a:t>
            </a:r>
          </a:p>
          <a:p>
            <a:r>
              <a:rPr lang="en-GB" sz="1100" dirty="0">
                <a:solidFill>
                  <a:schemeClr val="tx1"/>
                </a:solidFill>
                <a:latin typeface="Consolas" panose="020B0609020204030204" pitchFamily="49" charset="0"/>
              </a:rPr>
              <a:t>while not valid:</a:t>
            </a:r>
          </a:p>
          <a:p>
            <a:r>
              <a:rPr lang="en-GB" sz="1100" dirty="0">
                <a:solidFill>
                  <a:schemeClr val="tx1"/>
                </a:solidFill>
                <a:latin typeface="Consolas" panose="020B0609020204030204" pitchFamily="49" charset="0"/>
              </a:rPr>
              <a:t>    valid = True</a:t>
            </a:r>
          </a:p>
          <a:p>
            <a:r>
              <a:rPr lang="en-GB" sz="1100" dirty="0">
                <a:solidFill>
                  <a:schemeClr val="tx1"/>
                </a:solidFill>
                <a:latin typeface="Consolas" panose="020B0609020204030204" pitchFamily="49" charset="0"/>
              </a:rPr>
              <a:t>    print("1. Play game")</a:t>
            </a:r>
          </a:p>
          <a:p>
            <a:r>
              <a:rPr lang="en-GB" sz="1100" dirty="0">
                <a:solidFill>
                  <a:schemeClr val="tx1"/>
                </a:solidFill>
                <a:latin typeface="Consolas" panose="020B0609020204030204" pitchFamily="49" charset="0"/>
              </a:rPr>
              <a:t>    print("2. Save game")</a:t>
            </a:r>
          </a:p>
          <a:p>
            <a:r>
              <a:rPr lang="en-GB" sz="1100" dirty="0">
                <a:solidFill>
                  <a:schemeClr val="tx1"/>
                </a:solidFill>
                <a:latin typeface="Consolas" panose="020B0609020204030204" pitchFamily="49" charset="0"/>
              </a:rPr>
              <a:t>    print("3. Quit")</a:t>
            </a:r>
          </a:p>
          <a:p>
            <a:r>
              <a:rPr lang="en-GB" sz="1100" dirty="0">
                <a:solidFill>
                  <a:schemeClr val="tx1"/>
                </a:solidFill>
                <a:latin typeface="Consolas" panose="020B0609020204030204" pitchFamily="49" charset="0"/>
              </a:rPr>
              <a:t>    choice = input("Enter choice:")</a:t>
            </a:r>
          </a:p>
          <a:p>
            <a:r>
              <a:rPr lang="en-GB" sz="1100" dirty="0">
                <a:solidFill>
                  <a:schemeClr val="tx1"/>
                </a:solidFill>
                <a:latin typeface="Consolas" panose="020B0609020204030204" pitchFamily="49" charset="0"/>
              </a:rPr>
              <a:t>    if not choice in [1,2,3]:</a:t>
            </a:r>
          </a:p>
          <a:p>
            <a:r>
              <a:rPr lang="en-GB" sz="1100" dirty="0">
                <a:solidFill>
                  <a:schemeClr val="tx1"/>
                </a:solidFill>
                <a:latin typeface="Consolas" panose="020B0609020204030204" pitchFamily="49" charset="0"/>
              </a:rPr>
              <a:t>        valid = False</a:t>
            </a:r>
          </a:p>
          <a:p>
            <a:r>
              <a:rPr lang="en-GB" sz="1100" dirty="0">
                <a:solidFill>
                  <a:schemeClr val="tx1"/>
                </a:solidFill>
                <a:latin typeface="Consolas" panose="020B0609020204030204" pitchFamily="49" charset="0"/>
              </a:rPr>
              <a:t>        </a:t>
            </a:r>
          </a:p>
          <a:p>
            <a:r>
              <a:rPr lang="en-GB" sz="1100" dirty="0">
                <a:solidFill>
                  <a:schemeClr val="tx1"/>
                </a:solidFill>
                <a:latin typeface="Consolas" panose="020B0609020204030204" pitchFamily="49" charset="0"/>
              </a:rPr>
              <a:t>print("Option",choice,"chosen.")</a:t>
            </a:r>
          </a:p>
        </p:txBody>
      </p:sp>
      <p:sp>
        <p:nvSpPr>
          <p:cNvPr id="9" name="TextBox 8">
            <a:extLst>
              <a:ext uri="{FF2B5EF4-FFF2-40B4-BE49-F238E27FC236}">
                <a16:creationId xmlns:a16="http://schemas.microsoft.com/office/drawing/2014/main" id="{A44DDF36-A4E4-4854-AC40-920B397A77AC}"/>
              </a:ext>
            </a:extLst>
          </p:cNvPr>
          <p:cNvSpPr txBox="1"/>
          <p:nvPr/>
        </p:nvSpPr>
        <p:spPr>
          <a:xfrm>
            <a:off x="319178" y="4110054"/>
            <a:ext cx="2604997" cy="261610"/>
          </a:xfrm>
          <a:prstGeom prst="rect">
            <a:avLst/>
          </a:prstGeom>
          <a:noFill/>
        </p:spPr>
        <p:txBody>
          <a:bodyPr wrap="square" rtlCol="0">
            <a:spAutoFit/>
          </a:bodyPr>
          <a:lstStyle/>
          <a:p>
            <a:r>
              <a:rPr lang="en-GB" sz="1100" dirty="0"/>
              <a:t>Type of error in the program:</a:t>
            </a:r>
          </a:p>
        </p:txBody>
      </p:sp>
      <p:sp>
        <p:nvSpPr>
          <p:cNvPr id="10" name="Rectangle 9">
            <a:extLst>
              <a:ext uri="{FF2B5EF4-FFF2-40B4-BE49-F238E27FC236}">
                <a16:creationId xmlns:a16="http://schemas.microsoft.com/office/drawing/2014/main" id="{A4FBB62A-27FA-458A-8EE4-409998756329}"/>
              </a:ext>
            </a:extLst>
          </p:cNvPr>
          <p:cNvSpPr/>
          <p:nvPr/>
        </p:nvSpPr>
        <p:spPr>
          <a:xfrm>
            <a:off x="319178" y="4554960"/>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1" name="TextBox 10">
            <a:extLst>
              <a:ext uri="{FF2B5EF4-FFF2-40B4-BE49-F238E27FC236}">
                <a16:creationId xmlns:a16="http://schemas.microsoft.com/office/drawing/2014/main" id="{ADA7DAF4-FF57-447E-8056-95995CBDB028}"/>
              </a:ext>
            </a:extLst>
          </p:cNvPr>
          <p:cNvSpPr txBox="1"/>
          <p:nvPr/>
        </p:nvSpPr>
        <p:spPr>
          <a:xfrm>
            <a:off x="319178" y="5176137"/>
            <a:ext cx="2604997" cy="261610"/>
          </a:xfrm>
          <a:prstGeom prst="rect">
            <a:avLst/>
          </a:prstGeom>
          <a:noFill/>
        </p:spPr>
        <p:txBody>
          <a:bodyPr wrap="square" rtlCol="0">
            <a:spAutoFit/>
          </a:bodyPr>
          <a:lstStyle/>
          <a:p>
            <a:r>
              <a:rPr lang="en-GB" sz="1100" dirty="0"/>
              <a:t>Reason this is an error:</a:t>
            </a:r>
          </a:p>
        </p:txBody>
      </p:sp>
      <p:sp>
        <p:nvSpPr>
          <p:cNvPr id="12" name="Rectangle 11">
            <a:extLst>
              <a:ext uri="{FF2B5EF4-FFF2-40B4-BE49-F238E27FC236}">
                <a16:creationId xmlns:a16="http://schemas.microsoft.com/office/drawing/2014/main" id="{38D723A2-02CE-4195-A8BB-ADDEF8F0CC2F}"/>
              </a:ext>
            </a:extLst>
          </p:cNvPr>
          <p:cNvSpPr/>
          <p:nvPr/>
        </p:nvSpPr>
        <p:spPr>
          <a:xfrm>
            <a:off x="319178" y="5621043"/>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3" name="Rectangle 12">
            <a:extLst>
              <a:ext uri="{FF2B5EF4-FFF2-40B4-BE49-F238E27FC236}">
                <a16:creationId xmlns:a16="http://schemas.microsoft.com/office/drawing/2014/main" id="{6E63135C-0D7E-47E9-884B-1623E304B103}"/>
              </a:ext>
            </a:extLst>
          </p:cNvPr>
          <p:cNvSpPr/>
          <p:nvPr/>
        </p:nvSpPr>
        <p:spPr>
          <a:xfrm>
            <a:off x="5129303" y="1898202"/>
            <a:ext cx="4043272" cy="202855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valid = False</a:t>
            </a:r>
          </a:p>
          <a:p>
            <a:r>
              <a:rPr lang="en-GB" sz="1100" dirty="0">
                <a:solidFill>
                  <a:schemeClr val="tx1"/>
                </a:solidFill>
                <a:latin typeface="Consolas" panose="020B0609020204030204" pitchFamily="49" charset="0"/>
              </a:rPr>
              <a:t>while not valid:</a:t>
            </a:r>
          </a:p>
          <a:p>
            <a:r>
              <a:rPr lang="en-GB" sz="1100" dirty="0">
                <a:solidFill>
                  <a:schemeClr val="tx1"/>
                </a:solidFill>
                <a:latin typeface="Consolas" panose="020B0609020204030204" pitchFamily="49" charset="0"/>
              </a:rPr>
              <a:t>    valid = True</a:t>
            </a:r>
          </a:p>
          <a:p>
            <a:r>
              <a:rPr lang="en-GB" sz="1100" dirty="0">
                <a:solidFill>
                  <a:schemeClr val="tx1"/>
                </a:solidFill>
                <a:latin typeface="Consolas" panose="020B0609020204030204" pitchFamily="49" charset="0"/>
              </a:rPr>
              <a:t>    print("1. Play game")</a:t>
            </a:r>
          </a:p>
          <a:p>
            <a:r>
              <a:rPr lang="en-GB" sz="1100" dirty="0">
                <a:solidFill>
                  <a:schemeClr val="tx1"/>
                </a:solidFill>
                <a:latin typeface="Consolas" panose="020B0609020204030204" pitchFamily="49" charset="0"/>
              </a:rPr>
              <a:t>    print("2. Save game")</a:t>
            </a:r>
          </a:p>
          <a:p>
            <a:r>
              <a:rPr lang="en-GB" sz="1100" dirty="0">
                <a:solidFill>
                  <a:schemeClr val="tx1"/>
                </a:solidFill>
                <a:latin typeface="Consolas" panose="020B0609020204030204" pitchFamily="49" charset="0"/>
              </a:rPr>
              <a:t>    print("3. Quit")</a:t>
            </a:r>
          </a:p>
          <a:p>
            <a:r>
              <a:rPr lang="en-GB" sz="1100" dirty="0">
                <a:solidFill>
                  <a:schemeClr val="tx1"/>
                </a:solidFill>
                <a:latin typeface="Consolas" panose="020B0609020204030204" pitchFamily="49" charset="0"/>
              </a:rPr>
              <a:t>    choice = input("Enter choice:")</a:t>
            </a:r>
          </a:p>
          <a:p>
            <a:r>
              <a:rPr lang="en-GB" sz="1100" dirty="0">
                <a:solidFill>
                  <a:schemeClr val="tx1"/>
                </a:solidFill>
                <a:latin typeface="Consolas" panose="020B0609020204030204" pitchFamily="49" charset="0"/>
              </a:rPr>
              <a:t>    if not choice in ["1","2","3"]:</a:t>
            </a:r>
          </a:p>
          <a:p>
            <a:r>
              <a:rPr lang="en-GB" sz="1100" dirty="0">
                <a:solidFill>
                  <a:schemeClr val="tx1"/>
                </a:solidFill>
                <a:latin typeface="Consolas" panose="020B0609020204030204" pitchFamily="49" charset="0"/>
              </a:rPr>
              <a:t>        valid = False</a:t>
            </a:r>
          </a:p>
          <a:p>
            <a:r>
              <a:rPr lang="en-GB" sz="1100" dirty="0">
                <a:solidFill>
                  <a:schemeClr val="tx1"/>
                </a:solidFill>
                <a:latin typeface="Consolas" panose="020B0609020204030204" pitchFamily="49" charset="0"/>
              </a:rPr>
              <a:t>        </a:t>
            </a:r>
          </a:p>
          <a:p>
            <a:r>
              <a:rPr lang="en-GB" sz="1100" dirty="0">
                <a:solidFill>
                  <a:schemeClr val="tx1"/>
                </a:solidFill>
                <a:latin typeface="Consolas" panose="020B0609020204030204" pitchFamily="49" charset="0"/>
              </a:rPr>
              <a:t>print("Option",choice,"chosen.")</a:t>
            </a:r>
          </a:p>
        </p:txBody>
      </p:sp>
      <p:cxnSp>
        <p:nvCxnSpPr>
          <p:cNvPr id="14" name="Straight Arrow Connector 13">
            <a:extLst>
              <a:ext uri="{FF2B5EF4-FFF2-40B4-BE49-F238E27FC236}">
                <a16:creationId xmlns:a16="http://schemas.microsoft.com/office/drawing/2014/main" id="{A8C143B6-04F1-4119-8592-BDA5550F9351}"/>
              </a:ext>
            </a:extLst>
          </p:cNvPr>
          <p:cNvCxnSpPr>
            <a:cxnSpLocks/>
            <a:stCxn id="8" idx="3"/>
            <a:endCxn id="13" idx="1"/>
          </p:cNvCxnSpPr>
          <p:nvPr/>
        </p:nvCxnSpPr>
        <p:spPr>
          <a:xfrm>
            <a:off x="4362450" y="2912480"/>
            <a:ext cx="766853" cy="0"/>
          </a:xfrm>
          <a:prstGeom prst="straightConnector1">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33AB6A-13A4-4B04-BAFA-CFE4C371241B}"/>
              </a:ext>
            </a:extLst>
          </p:cNvPr>
          <p:cNvSpPr txBox="1"/>
          <p:nvPr/>
        </p:nvSpPr>
        <p:spPr>
          <a:xfrm>
            <a:off x="5129303" y="1453296"/>
            <a:ext cx="2604997" cy="261610"/>
          </a:xfrm>
          <a:prstGeom prst="rect">
            <a:avLst/>
          </a:prstGeom>
          <a:noFill/>
        </p:spPr>
        <p:txBody>
          <a:bodyPr wrap="square" rtlCol="0">
            <a:spAutoFit/>
          </a:bodyPr>
          <a:lstStyle/>
          <a:p>
            <a:r>
              <a:rPr lang="en-GB" sz="1100" dirty="0"/>
              <a:t>Correct program:</a:t>
            </a:r>
          </a:p>
        </p:txBody>
      </p:sp>
    </p:spTree>
    <p:extLst>
      <p:ext uri="{BB962C8B-B14F-4D97-AF65-F5344CB8AC3E}">
        <p14:creationId xmlns:p14="http://schemas.microsoft.com/office/powerpoint/2010/main" val="33699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to identify syntax and logic errors</a:t>
            </a:r>
          </a:p>
        </p:txBody>
      </p:sp>
      <p:sp>
        <p:nvSpPr>
          <p:cNvPr id="5" name="TextBox 4"/>
          <p:cNvSpPr txBox="1"/>
          <p:nvPr/>
        </p:nvSpPr>
        <p:spPr>
          <a:xfrm>
            <a:off x="319178" y="1453296"/>
            <a:ext cx="4043272" cy="261610"/>
          </a:xfrm>
          <a:prstGeom prst="rect">
            <a:avLst/>
          </a:prstGeom>
          <a:noFill/>
        </p:spPr>
        <p:txBody>
          <a:bodyPr wrap="square" rtlCol="0">
            <a:spAutoFit/>
          </a:bodyPr>
          <a:lstStyle/>
          <a:p>
            <a:r>
              <a:rPr lang="en-GB" sz="1100" dirty="0"/>
              <a:t>Program to accept an input of 1, 2 or 3 only using a whitelist:</a:t>
            </a:r>
          </a:p>
        </p:txBody>
      </p:sp>
      <p:sp>
        <p:nvSpPr>
          <p:cNvPr id="8" name="Rectangle 7"/>
          <p:cNvSpPr/>
          <p:nvPr/>
        </p:nvSpPr>
        <p:spPr>
          <a:xfrm>
            <a:off x="319178" y="1898202"/>
            <a:ext cx="4043272" cy="2028556"/>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valid = True</a:t>
            </a:r>
          </a:p>
          <a:p>
            <a:r>
              <a:rPr lang="en-GB" sz="1100" dirty="0">
                <a:solidFill>
                  <a:schemeClr val="tx1"/>
                </a:solidFill>
                <a:latin typeface="Consolas" panose="020B0609020204030204" pitchFamily="49" charset="0"/>
              </a:rPr>
              <a:t>while not valid:</a:t>
            </a:r>
          </a:p>
          <a:p>
            <a:r>
              <a:rPr lang="en-GB" sz="1100" dirty="0">
                <a:solidFill>
                  <a:schemeClr val="tx1"/>
                </a:solidFill>
                <a:latin typeface="Consolas" panose="020B0609020204030204" pitchFamily="49" charset="0"/>
              </a:rPr>
              <a:t>    valid = True</a:t>
            </a:r>
          </a:p>
          <a:p>
            <a:r>
              <a:rPr lang="en-GB" sz="1100" dirty="0">
                <a:solidFill>
                  <a:schemeClr val="tx1"/>
                </a:solidFill>
                <a:latin typeface="Consolas" panose="020B0609020204030204" pitchFamily="49" charset="0"/>
              </a:rPr>
              <a:t>    print("1. Play game")</a:t>
            </a:r>
          </a:p>
          <a:p>
            <a:r>
              <a:rPr lang="en-GB" sz="1100" dirty="0">
                <a:solidFill>
                  <a:schemeClr val="tx1"/>
                </a:solidFill>
                <a:latin typeface="Consolas" panose="020B0609020204030204" pitchFamily="49" charset="0"/>
              </a:rPr>
              <a:t>    print("2. Save game")</a:t>
            </a:r>
          </a:p>
          <a:p>
            <a:r>
              <a:rPr lang="en-GB" sz="1100" dirty="0">
                <a:solidFill>
                  <a:schemeClr val="tx1"/>
                </a:solidFill>
                <a:latin typeface="Consolas" panose="020B0609020204030204" pitchFamily="49" charset="0"/>
              </a:rPr>
              <a:t>    print("3. Quit")</a:t>
            </a:r>
          </a:p>
          <a:p>
            <a:r>
              <a:rPr lang="en-GB" sz="1100" dirty="0">
                <a:solidFill>
                  <a:schemeClr val="tx1"/>
                </a:solidFill>
                <a:latin typeface="Consolas" panose="020B0609020204030204" pitchFamily="49" charset="0"/>
              </a:rPr>
              <a:t>    choice = input(Enter choice:)</a:t>
            </a:r>
          </a:p>
          <a:p>
            <a:r>
              <a:rPr lang="en-GB" sz="1100" dirty="0">
                <a:solidFill>
                  <a:schemeClr val="tx1"/>
                </a:solidFill>
                <a:latin typeface="Consolas" panose="020B0609020204030204" pitchFamily="49" charset="0"/>
              </a:rPr>
              <a:t>    if not choice in [1,2,3]:</a:t>
            </a:r>
          </a:p>
          <a:p>
            <a:r>
              <a:rPr lang="en-GB" sz="1100" dirty="0">
                <a:solidFill>
                  <a:schemeClr val="tx1"/>
                </a:solidFill>
                <a:latin typeface="Consolas" panose="020B0609020204030204" pitchFamily="49" charset="0"/>
              </a:rPr>
              <a:t>        valid = False</a:t>
            </a:r>
          </a:p>
          <a:p>
            <a:r>
              <a:rPr lang="en-GB" sz="1100" dirty="0">
                <a:solidFill>
                  <a:schemeClr val="tx1"/>
                </a:solidFill>
                <a:latin typeface="Consolas" panose="020B0609020204030204" pitchFamily="49" charset="0"/>
              </a:rPr>
              <a:t>        </a:t>
            </a:r>
          </a:p>
          <a:p>
            <a:r>
              <a:rPr lang="en-GB" sz="1100" dirty="0">
                <a:solidFill>
                  <a:schemeClr val="tx1"/>
                </a:solidFill>
                <a:latin typeface="Consolas" panose="020B0609020204030204" pitchFamily="49" charset="0"/>
              </a:rPr>
              <a:t>print("Option",choice,"chosen.")</a:t>
            </a:r>
          </a:p>
        </p:txBody>
      </p:sp>
      <p:sp>
        <p:nvSpPr>
          <p:cNvPr id="9" name="TextBox 8">
            <a:extLst>
              <a:ext uri="{FF2B5EF4-FFF2-40B4-BE49-F238E27FC236}">
                <a16:creationId xmlns:a16="http://schemas.microsoft.com/office/drawing/2014/main" id="{A44DDF36-A4E4-4854-AC40-920B397A77AC}"/>
              </a:ext>
            </a:extLst>
          </p:cNvPr>
          <p:cNvSpPr txBox="1"/>
          <p:nvPr/>
        </p:nvSpPr>
        <p:spPr>
          <a:xfrm>
            <a:off x="319178" y="4110054"/>
            <a:ext cx="2604997" cy="261610"/>
          </a:xfrm>
          <a:prstGeom prst="rect">
            <a:avLst/>
          </a:prstGeom>
          <a:noFill/>
        </p:spPr>
        <p:txBody>
          <a:bodyPr wrap="square" rtlCol="0">
            <a:spAutoFit/>
          </a:bodyPr>
          <a:lstStyle/>
          <a:p>
            <a:r>
              <a:rPr lang="en-GB" sz="1100" dirty="0"/>
              <a:t>Type of error in the program:</a:t>
            </a:r>
          </a:p>
        </p:txBody>
      </p:sp>
      <p:sp>
        <p:nvSpPr>
          <p:cNvPr id="10" name="Rectangle 9">
            <a:extLst>
              <a:ext uri="{FF2B5EF4-FFF2-40B4-BE49-F238E27FC236}">
                <a16:creationId xmlns:a16="http://schemas.microsoft.com/office/drawing/2014/main" id="{A4FBB62A-27FA-458A-8EE4-409998756329}"/>
              </a:ext>
            </a:extLst>
          </p:cNvPr>
          <p:cNvSpPr/>
          <p:nvPr/>
        </p:nvSpPr>
        <p:spPr>
          <a:xfrm>
            <a:off x="319178" y="4554960"/>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1" name="TextBox 10">
            <a:extLst>
              <a:ext uri="{FF2B5EF4-FFF2-40B4-BE49-F238E27FC236}">
                <a16:creationId xmlns:a16="http://schemas.microsoft.com/office/drawing/2014/main" id="{ADA7DAF4-FF57-447E-8056-95995CBDB028}"/>
              </a:ext>
            </a:extLst>
          </p:cNvPr>
          <p:cNvSpPr txBox="1"/>
          <p:nvPr/>
        </p:nvSpPr>
        <p:spPr>
          <a:xfrm>
            <a:off x="319178" y="5176137"/>
            <a:ext cx="2604997" cy="261610"/>
          </a:xfrm>
          <a:prstGeom prst="rect">
            <a:avLst/>
          </a:prstGeom>
          <a:noFill/>
        </p:spPr>
        <p:txBody>
          <a:bodyPr wrap="square" rtlCol="0">
            <a:spAutoFit/>
          </a:bodyPr>
          <a:lstStyle/>
          <a:p>
            <a:r>
              <a:rPr lang="en-GB" sz="1100" dirty="0"/>
              <a:t>Reason this is an error:</a:t>
            </a:r>
          </a:p>
        </p:txBody>
      </p:sp>
      <p:sp>
        <p:nvSpPr>
          <p:cNvPr id="12" name="Rectangle 11">
            <a:extLst>
              <a:ext uri="{FF2B5EF4-FFF2-40B4-BE49-F238E27FC236}">
                <a16:creationId xmlns:a16="http://schemas.microsoft.com/office/drawing/2014/main" id="{38D723A2-02CE-4195-A8BB-ADDEF8F0CC2F}"/>
              </a:ext>
            </a:extLst>
          </p:cNvPr>
          <p:cNvSpPr/>
          <p:nvPr/>
        </p:nvSpPr>
        <p:spPr>
          <a:xfrm>
            <a:off x="319178" y="5621043"/>
            <a:ext cx="4043272" cy="903582"/>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3" name="Rectangle 12">
            <a:extLst>
              <a:ext uri="{FF2B5EF4-FFF2-40B4-BE49-F238E27FC236}">
                <a16:creationId xmlns:a16="http://schemas.microsoft.com/office/drawing/2014/main" id="{6E63135C-0D7E-47E9-884B-1623E304B103}"/>
              </a:ext>
            </a:extLst>
          </p:cNvPr>
          <p:cNvSpPr/>
          <p:nvPr/>
        </p:nvSpPr>
        <p:spPr>
          <a:xfrm>
            <a:off x="5129303" y="1898202"/>
            <a:ext cx="4043272" cy="202855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A8C143B6-04F1-4119-8592-BDA5550F9351}"/>
              </a:ext>
            </a:extLst>
          </p:cNvPr>
          <p:cNvCxnSpPr>
            <a:cxnSpLocks/>
            <a:stCxn id="8" idx="3"/>
            <a:endCxn id="13" idx="1"/>
          </p:cNvCxnSpPr>
          <p:nvPr/>
        </p:nvCxnSpPr>
        <p:spPr>
          <a:xfrm>
            <a:off x="4362450" y="2912480"/>
            <a:ext cx="766853" cy="0"/>
          </a:xfrm>
          <a:prstGeom prst="straightConnector1">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33AB6A-13A4-4B04-BAFA-CFE4C371241B}"/>
              </a:ext>
            </a:extLst>
          </p:cNvPr>
          <p:cNvSpPr txBox="1"/>
          <p:nvPr/>
        </p:nvSpPr>
        <p:spPr>
          <a:xfrm>
            <a:off x="5129303" y="1453296"/>
            <a:ext cx="2604997" cy="261610"/>
          </a:xfrm>
          <a:prstGeom prst="rect">
            <a:avLst/>
          </a:prstGeom>
          <a:noFill/>
        </p:spPr>
        <p:txBody>
          <a:bodyPr wrap="square" rtlCol="0">
            <a:spAutoFit/>
          </a:bodyPr>
          <a:lstStyle/>
          <a:p>
            <a:r>
              <a:rPr lang="en-GB" sz="1100" dirty="0"/>
              <a:t>Correct program:</a:t>
            </a:r>
          </a:p>
        </p:txBody>
      </p:sp>
    </p:spTree>
    <p:extLst>
      <p:ext uri="{BB962C8B-B14F-4D97-AF65-F5344CB8AC3E}">
        <p14:creationId xmlns:p14="http://schemas.microsoft.com/office/powerpoint/2010/main" val="95747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to identify syntax and logic errors</a:t>
            </a:r>
          </a:p>
        </p:txBody>
      </p:sp>
      <p:sp>
        <p:nvSpPr>
          <p:cNvPr id="5" name="TextBox 4"/>
          <p:cNvSpPr txBox="1"/>
          <p:nvPr/>
        </p:nvSpPr>
        <p:spPr>
          <a:xfrm>
            <a:off x="319178" y="1453296"/>
            <a:ext cx="4043272" cy="261610"/>
          </a:xfrm>
          <a:prstGeom prst="rect">
            <a:avLst/>
          </a:prstGeom>
          <a:noFill/>
        </p:spPr>
        <p:txBody>
          <a:bodyPr wrap="square" rtlCol="0">
            <a:spAutoFit/>
          </a:bodyPr>
          <a:lstStyle/>
          <a:p>
            <a:r>
              <a:rPr lang="en-GB" sz="1100" dirty="0"/>
              <a:t>Program to accept an input of 1, 2 or 3 only using a whitelist:</a:t>
            </a:r>
          </a:p>
        </p:txBody>
      </p:sp>
      <p:sp>
        <p:nvSpPr>
          <p:cNvPr id="8" name="Rectangle 7"/>
          <p:cNvSpPr/>
          <p:nvPr/>
        </p:nvSpPr>
        <p:spPr>
          <a:xfrm>
            <a:off x="319178" y="1898202"/>
            <a:ext cx="4043272" cy="2028556"/>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valid = True</a:t>
            </a:r>
          </a:p>
          <a:p>
            <a:r>
              <a:rPr lang="en-GB" sz="1100" dirty="0">
                <a:solidFill>
                  <a:schemeClr val="tx1"/>
                </a:solidFill>
                <a:latin typeface="Consolas" panose="020B0609020204030204" pitchFamily="49" charset="0"/>
              </a:rPr>
              <a:t>while not valid:</a:t>
            </a:r>
          </a:p>
          <a:p>
            <a:r>
              <a:rPr lang="en-GB" sz="1100" dirty="0">
                <a:solidFill>
                  <a:schemeClr val="tx1"/>
                </a:solidFill>
                <a:latin typeface="Consolas" panose="020B0609020204030204" pitchFamily="49" charset="0"/>
              </a:rPr>
              <a:t>    valid == True</a:t>
            </a:r>
          </a:p>
          <a:p>
            <a:r>
              <a:rPr lang="en-GB" sz="1100" dirty="0">
                <a:solidFill>
                  <a:schemeClr val="tx1"/>
                </a:solidFill>
                <a:latin typeface="Consolas" panose="020B0609020204030204" pitchFamily="49" charset="0"/>
              </a:rPr>
              <a:t>    print("1. Play game")</a:t>
            </a:r>
          </a:p>
          <a:p>
            <a:r>
              <a:rPr lang="en-GB" sz="1100" dirty="0">
                <a:solidFill>
                  <a:schemeClr val="tx1"/>
                </a:solidFill>
                <a:latin typeface="Consolas" panose="020B0609020204030204" pitchFamily="49" charset="0"/>
              </a:rPr>
              <a:t>    print("2. Save game")</a:t>
            </a:r>
          </a:p>
          <a:p>
            <a:r>
              <a:rPr lang="en-GB" sz="1100" dirty="0">
                <a:solidFill>
                  <a:schemeClr val="tx1"/>
                </a:solidFill>
                <a:latin typeface="Consolas" panose="020B0609020204030204" pitchFamily="49" charset="0"/>
              </a:rPr>
              <a:t>    print("3. Quit")</a:t>
            </a:r>
          </a:p>
          <a:p>
            <a:r>
              <a:rPr lang="en-GB" sz="1100" dirty="0">
                <a:solidFill>
                  <a:schemeClr val="tx1"/>
                </a:solidFill>
                <a:latin typeface="Consolas" panose="020B0609020204030204" pitchFamily="49" charset="0"/>
              </a:rPr>
              <a:t>    choice = input(Enter choice:)</a:t>
            </a:r>
          </a:p>
          <a:p>
            <a:r>
              <a:rPr lang="en-GB" sz="1100" dirty="0">
                <a:solidFill>
                  <a:schemeClr val="tx1"/>
                </a:solidFill>
                <a:latin typeface="Consolas" panose="020B0609020204030204" pitchFamily="49" charset="0"/>
              </a:rPr>
              <a:t>    if not choice in [1,2,3]:</a:t>
            </a:r>
          </a:p>
          <a:p>
            <a:r>
              <a:rPr lang="en-GB" sz="1100" dirty="0">
                <a:solidFill>
                  <a:schemeClr val="tx1"/>
                </a:solidFill>
                <a:latin typeface="Consolas" panose="020B0609020204030204" pitchFamily="49" charset="0"/>
              </a:rPr>
              <a:t>        valid = False</a:t>
            </a:r>
          </a:p>
          <a:p>
            <a:r>
              <a:rPr lang="en-GB" sz="1100" dirty="0">
                <a:solidFill>
                  <a:schemeClr val="tx1"/>
                </a:solidFill>
                <a:latin typeface="Consolas" panose="020B0609020204030204" pitchFamily="49" charset="0"/>
              </a:rPr>
              <a:t>        </a:t>
            </a:r>
          </a:p>
          <a:p>
            <a:r>
              <a:rPr lang="en-GB" sz="1100" dirty="0">
                <a:solidFill>
                  <a:schemeClr val="tx1"/>
                </a:solidFill>
                <a:latin typeface="Consolas" panose="020B0609020204030204" pitchFamily="49" charset="0"/>
              </a:rPr>
              <a:t>print("Option",choice,"chosen.")</a:t>
            </a:r>
          </a:p>
        </p:txBody>
      </p:sp>
      <p:sp>
        <p:nvSpPr>
          <p:cNvPr id="9" name="TextBox 8">
            <a:extLst>
              <a:ext uri="{FF2B5EF4-FFF2-40B4-BE49-F238E27FC236}">
                <a16:creationId xmlns:a16="http://schemas.microsoft.com/office/drawing/2014/main" id="{A44DDF36-A4E4-4854-AC40-920B397A77AC}"/>
              </a:ext>
            </a:extLst>
          </p:cNvPr>
          <p:cNvSpPr txBox="1"/>
          <p:nvPr/>
        </p:nvSpPr>
        <p:spPr>
          <a:xfrm>
            <a:off x="319178" y="4110054"/>
            <a:ext cx="2604997" cy="261610"/>
          </a:xfrm>
          <a:prstGeom prst="rect">
            <a:avLst/>
          </a:prstGeom>
          <a:noFill/>
        </p:spPr>
        <p:txBody>
          <a:bodyPr wrap="square" rtlCol="0">
            <a:spAutoFit/>
          </a:bodyPr>
          <a:lstStyle/>
          <a:p>
            <a:r>
              <a:rPr lang="en-GB" sz="1100" dirty="0"/>
              <a:t>Type of error in the program:</a:t>
            </a:r>
          </a:p>
        </p:txBody>
      </p:sp>
      <p:sp>
        <p:nvSpPr>
          <p:cNvPr id="10" name="Rectangle 9">
            <a:extLst>
              <a:ext uri="{FF2B5EF4-FFF2-40B4-BE49-F238E27FC236}">
                <a16:creationId xmlns:a16="http://schemas.microsoft.com/office/drawing/2014/main" id="{A4FBB62A-27FA-458A-8EE4-409998756329}"/>
              </a:ext>
            </a:extLst>
          </p:cNvPr>
          <p:cNvSpPr/>
          <p:nvPr/>
        </p:nvSpPr>
        <p:spPr>
          <a:xfrm>
            <a:off x="319178" y="4554960"/>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1" name="TextBox 10">
            <a:extLst>
              <a:ext uri="{FF2B5EF4-FFF2-40B4-BE49-F238E27FC236}">
                <a16:creationId xmlns:a16="http://schemas.microsoft.com/office/drawing/2014/main" id="{ADA7DAF4-FF57-447E-8056-95995CBDB028}"/>
              </a:ext>
            </a:extLst>
          </p:cNvPr>
          <p:cNvSpPr txBox="1"/>
          <p:nvPr/>
        </p:nvSpPr>
        <p:spPr>
          <a:xfrm>
            <a:off x="319178" y="5176137"/>
            <a:ext cx="2604997" cy="261610"/>
          </a:xfrm>
          <a:prstGeom prst="rect">
            <a:avLst/>
          </a:prstGeom>
          <a:noFill/>
        </p:spPr>
        <p:txBody>
          <a:bodyPr wrap="square" rtlCol="0">
            <a:spAutoFit/>
          </a:bodyPr>
          <a:lstStyle/>
          <a:p>
            <a:r>
              <a:rPr lang="en-GB" sz="1100" dirty="0"/>
              <a:t>Reason this is an error:</a:t>
            </a:r>
          </a:p>
        </p:txBody>
      </p:sp>
      <p:sp>
        <p:nvSpPr>
          <p:cNvPr id="12" name="Rectangle 11">
            <a:extLst>
              <a:ext uri="{FF2B5EF4-FFF2-40B4-BE49-F238E27FC236}">
                <a16:creationId xmlns:a16="http://schemas.microsoft.com/office/drawing/2014/main" id="{38D723A2-02CE-4195-A8BB-ADDEF8F0CC2F}"/>
              </a:ext>
            </a:extLst>
          </p:cNvPr>
          <p:cNvSpPr/>
          <p:nvPr/>
        </p:nvSpPr>
        <p:spPr>
          <a:xfrm>
            <a:off x="319178" y="5621043"/>
            <a:ext cx="4043272" cy="903582"/>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3" name="Rectangle 12">
            <a:extLst>
              <a:ext uri="{FF2B5EF4-FFF2-40B4-BE49-F238E27FC236}">
                <a16:creationId xmlns:a16="http://schemas.microsoft.com/office/drawing/2014/main" id="{6E63135C-0D7E-47E9-884B-1623E304B103}"/>
              </a:ext>
            </a:extLst>
          </p:cNvPr>
          <p:cNvSpPr/>
          <p:nvPr/>
        </p:nvSpPr>
        <p:spPr>
          <a:xfrm>
            <a:off x="5129303" y="1898202"/>
            <a:ext cx="4043272" cy="202855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A8C143B6-04F1-4119-8592-BDA5550F9351}"/>
              </a:ext>
            </a:extLst>
          </p:cNvPr>
          <p:cNvCxnSpPr>
            <a:cxnSpLocks/>
            <a:stCxn id="8" idx="3"/>
            <a:endCxn id="13" idx="1"/>
          </p:cNvCxnSpPr>
          <p:nvPr/>
        </p:nvCxnSpPr>
        <p:spPr>
          <a:xfrm>
            <a:off x="4362450" y="2912480"/>
            <a:ext cx="766853" cy="0"/>
          </a:xfrm>
          <a:prstGeom prst="straightConnector1">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33AB6A-13A4-4B04-BAFA-CFE4C371241B}"/>
              </a:ext>
            </a:extLst>
          </p:cNvPr>
          <p:cNvSpPr txBox="1"/>
          <p:nvPr/>
        </p:nvSpPr>
        <p:spPr>
          <a:xfrm>
            <a:off x="5129303" y="1453296"/>
            <a:ext cx="2604997" cy="261610"/>
          </a:xfrm>
          <a:prstGeom prst="rect">
            <a:avLst/>
          </a:prstGeom>
          <a:noFill/>
        </p:spPr>
        <p:txBody>
          <a:bodyPr wrap="square" rtlCol="0">
            <a:spAutoFit/>
          </a:bodyPr>
          <a:lstStyle/>
          <a:p>
            <a:r>
              <a:rPr lang="en-GB" sz="1100" dirty="0"/>
              <a:t>Correct program:</a:t>
            </a:r>
          </a:p>
        </p:txBody>
      </p:sp>
      <p:sp>
        <p:nvSpPr>
          <p:cNvPr id="7" name="Rectangle: Rounded Corners 6">
            <a:extLst>
              <a:ext uri="{FF2B5EF4-FFF2-40B4-BE49-F238E27FC236}">
                <a16:creationId xmlns:a16="http://schemas.microsoft.com/office/drawing/2014/main" id="{0FBC875A-D4D1-4299-8541-5C9C6ED306A9}"/>
              </a:ext>
            </a:extLst>
          </p:cNvPr>
          <p:cNvSpPr/>
          <p:nvPr/>
        </p:nvSpPr>
        <p:spPr>
          <a:xfrm>
            <a:off x="635838" y="2324101"/>
            <a:ext cx="1126287" cy="1619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96599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Selecting and using suitable test data</a:t>
            </a:r>
          </a:p>
        </p:txBody>
      </p:sp>
      <p:sp>
        <p:nvSpPr>
          <p:cNvPr id="5" name="TextBox 4"/>
          <p:cNvSpPr txBox="1"/>
          <p:nvPr/>
        </p:nvSpPr>
        <p:spPr>
          <a:xfrm>
            <a:off x="319178" y="1453296"/>
            <a:ext cx="9238890" cy="430887"/>
          </a:xfrm>
          <a:prstGeom prst="rect">
            <a:avLst/>
          </a:prstGeom>
          <a:noFill/>
        </p:spPr>
        <p:txBody>
          <a:bodyPr wrap="square" rtlCol="0">
            <a:spAutoFit/>
          </a:bodyPr>
          <a:lstStyle/>
          <a:p>
            <a:r>
              <a:rPr lang="en-GB" sz="1100" dirty="0"/>
              <a:t>A program is to be written which will accept a score entered by the user in the range 0-110.</a:t>
            </a:r>
          </a:p>
          <a:p>
            <a:r>
              <a:rPr lang="en-GB" sz="1100" dirty="0"/>
              <a:t>The user enters the following inputs, these are examples of the following categories of data:</a:t>
            </a:r>
          </a:p>
        </p:txBody>
      </p:sp>
      <p:sp>
        <p:nvSpPr>
          <p:cNvPr id="7" name="TextBox 6">
            <a:extLst>
              <a:ext uri="{FF2B5EF4-FFF2-40B4-BE49-F238E27FC236}">
                <a16:creationId xmlns:a16="http://schemas.microsoft.com/office/drawing/2014/main" id="{156A20E2-21BB-49AD-90B8-72F8960C690C}"/>
              </a:ext>
            </a:extLst>
          </p:cNvPr>
          <p:cNvSpPr txBox="1"/>
          <p:nvPr/>
        </p:nvSpPr>
        <p:spPr>
          <a:xfrm>
            <a:off x="319179" y="2209335"/>
            <a:ext cx="1108930" cy="261610"/>
          </a:xfrm>
          <a:prstGeom prst="rect">
            <a:avLst/>
          </a:prstGeom>
          <a:noFill/>
        </p:spPr>
        <p:txBody>
          <a:bodyPr wrap="square" rtlCol="0">
            <a:spAutoFit/>
          </a:bodyPr>
          <a:lstStyle/>
          <a:p>
            <a:r>
              <a:rPr lang="en-GB" sz="1100" dirty="0"/>
              <a:t>Data entered:</a:t>
            </a:r>
          </a:p>
        </p:txBody>
      </p:sp>
      <p:sp>
        <p:nvSpPr>
          <p:cNvPr id="8" name="Rectangle 7">
            <a:extLst>
              <a:ext uri="{FF2B5EF4-FFF2-40B4-BE49-F238E27FC236}">
                <a16:creationId xmlns:a16="http://schemas.microsoft.com/office/drawing/2014/main" id="{B97E77BD-996D-40BF-8287-C81E70A5917C}"/>
              </a:ext>
            </a:extLst>
          </p:cNvPr>
          <p:cNvSpPr/>
          <p:nvPr/>
        </p:nvSpPr>
        <p:spPr>
          <a:xfrm>
            <a:off x="319178" y="2654241"/>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57</a:t>
            </a:r>
          </a:p>
        </p:txBody>
      </p:sp>
      <p:sp>
        <p:nvSpPr>
          <p:cNvPr id="10" name="TextBox 9">
            <a:extLst>
              <a:ext uri="{FF2B5EF4-FFF2-40B4-BE49-F238E27FC236}">
                <a16:creationId xmlns:a16="http://schemas.microsoft.com/office/drawing/2014/main" id="{29B832CD-E1CB-480F-89AC-CBD410E960F8}"/>
              </a:ext>
            </a:extLst>
          </p:cNvPr>
          <p:cNvSpPr txBox="1"/>
          <p:nvPr/>
        </p:nvSpPr>
        <p:spPr>
          <a:xfrm>
            <a:off x="1981880" y="2209335"/>
            <a:ext cx="1108930" cy="261610"/>
          </a:xfrm>
          <a:prstGeom prst="rect">
            <a:avLst/>
          </a:prstGeom>
          <a:noFill/>
        </p:spPr>
        <p:txBody>
          <a:bodyPr wrap="square" rtlCol="0">
            <a:spAutoFit/>
          </a:bodyPr>
          <a:lstStyle/>
          <a:p>
            <a:r>
              <a:rPr lang="en-GB" sz="1100" dirty="0"/>
              <a:t>Type of data:</a:t>
            </a:r>
          </a:p>
        </p:txBody>
      </p:sp>
      <p:sp>
        <p:nvSpPr>
          <p:cNvPr id="11" name="Rectangle 10">
            <a:extLst>
              <a:ext uri="{FF2B5EF4-FFF2-40B4-BE49-F238E27FC236}">
                <a16:creationId xmlns:a16="http://schemas.microsoft.com/office/drawing/2014/main" id="{70FDFBB8-B16B-413B-BE28-03659A88797F}"/>
              </a:ext>
            </a:extLst>
          </p:cNvPr>
          <p:cNvSpPr/>
          <p:nvPr/>
        </p:nvSpPr>
        <p:spPr>
          <a:xfrm>
            <a:off x="1981879" y="2654241"/>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3" name="TextBox 12">
            <a:extLst>
              <a:ext uri="{FF2B5EF4-FFF2-40B4-BE49-F238E27FC236}">
                <a16:creationId xmlns:a16="http://schemas.microsoft.com/office/drawing/2014/main" id="{B89ECEC6-A72C-4C8D-822A-90002868C3F9}"/>
              </a:ext>
            </a:extLst>
          </p:cNvPr>
          <p:cNvSpPr txBox="1"/>
          <p:nvPr/>
        </p:nvSpPr>
        <p:spPr>
          <a:xfrm>
            <a:off x="3644580" y="2209335"/>
            <a:ext cx="5191945" cy="261610"/>
          </a:xfrm>
          <a:prstGeom prst="rect">
            <a:avLst/>
          </a:prstGeom>
          <a:noFill/>
        </p:spPr>
        <p:txBody>
          <a:bodyPr wrap="square" rtlCol="0">
            <a:spAutoFit/>
          </a:bodyPr>
          <a:lstStyle/>
          <a:p>
            <a:r>
              <a:rPr lang="en-GB" sz="1100" dirty="0"/>
              <a:t>Explanation of this type of data:</a:t>
            </a:r>
          </a:p>
        </p:txBody>
      </p:sp>
      <p:sp>
        <p:nvSpPr>
          <p:cNvPr id="14" name="Rectangle 13">
            <a:extLst>
              <a:ext uri="{FF2B5EF4-FFF2-40B4-BE49-F238E27FC236}">
                <a16:creationId xmlns:a16="http://schemas.microsoft.com/office/drawing/2014/main" id="{AE76F89A-4551-4392-B830-E69F70E3A1FB}"/>
              </a:ext>
            </a:extLst>
          </p:cNvPr>
          <p:cNvSpPr/>
          <p:nvPr/>
        </p:nvSpPr>
        <p:spPr>
          <a:xfrm>
            <a:off x="3644580" y="2654241"/>
            <a:ext cx="4523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5" name="Rectangle 14">
            <a:extLst>
              <a:ext uri="{FF2B5EF4-FFF2-40B4-BE49-F238E27FC236}">
                <a16:creationId xmlns:a16="http://schemas.microsoft.com/office/drawing/2014/main" id="{7F3CA81D-3C4C-47B9-8D39-F0FDA7802F0B}"/>
              </a:ext>
            </a:extLst>
          </p:cNvPr>
          <p:cNvSpPr/>
          <p:nvPr/>
        </p:nvSpPr>
        <p:spPr>
          <a:xfrm>
            <a:off x="319178" y="3429000"/>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0</a:t>
            </a:r>
          </a:p>
        </p:txBody>
      </p:sp>
      <p:sp>
        <p:nvSpPr>
          <p:cNvPr id="16" name="Rectangle 15">
            <a:extLst>
              <a:ext uri="{FF2B5EF4-FFF2-40B4-BE49-F238E27FC236}">
                <a16:creationId xmlns:a16="http://schemas.microsoft.com/office/drawing/2014/main" id="{270C3DF5-4962-455B-9B3B-2EE0C976EF71}"/>
              </a:ext>
            </a:extLst>
          </p:cNvPr>
          <p:cNvSpPr/>
          <p:nvPr/>
        </p:nvSpPr>
        <p:spPr>
          <a:xfrm>
            <a:off x="1981879" y="3429000"/>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7" name="Rectangle 16">
            <a:extLst>
              <a:ext uri="{FF2B5EF4-FFF2-40B4-BE49-F238E27FC236}">
                <a16:creationId xmlns:a16="http://schemas.microsoft.com/office/drawing/2014/main" id="{E74D632E-27CB-434D-B9E2-25B223972C8C}"/>
              </a:ext>
            </a:extLst>
          </p:cNvPr>
          <p:cNvSpPr/>
          <p:nvPr/>
        </p:nvSpPr>
        <p:spPr>
          <a:xfrm>
            <a:off x="3644580" y="3429000"/>
            <a:ext cx="4523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8" name="Rectangle 17">
            <a:extLst>
              <a:ext uri="{FF2B5EF4-FFF2-40B4-BE49-F238E27FC236}">
                <a16:creationId xmlns:a16="http://schemas.microsoft.com/office/drawing/2014/main" id="{CFA158C9-B147-4B85-AC74-3ABCE35D6A0C}"/>
              </a:ext>
            </a:extLst>
          </p:cNvPr>
          <p:cNvSpPr/>
          <p:nvPr/>
        </p:nvSpPr>
        <p:spPr>
          <a:xfrm>
            <a:off x="319178" y="4203759"/>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105</a:t>
            </a:r>
          </a:p>
        </p:txBody>
      </p:sp>
      <p:sp>
        <p:nvSpPr>
          <p:cNvPr id="19" name="Rectangle 18">
            <a:extLst>
              <a:ext uri="{FF2B5EF4-FFF2-40B4-BE49-F238E27FC236}">
                <a16:creationId xmlns:a16="http://schemas.microsoft.com/office/drawing/2014/main" id="{24F1F811-3AC1-4C3A-BF1C-DDED74C3CB80}"/>
              </a:ext>
            </a:extLst>
          </p:cNvPr>
          <p:cNvSpPr/>
          <p:nvPr/>
        </p:nvSpPr>
        <p:spPr>
          <a:xfrm>
            <a:off x="1981879" y="4203759"/>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0" name="Rectangle 19">
            <a:extLst>
              <a:ext uri="{FF2B5EF4-FFF2-40B4-BE49-F238E27FC236}">
                <a16:creationId xmlns:a16="http://schemas.microsoft.com/office/drawing/2014/main" id="{0584D73C-4E60-4DA2-88B7-CE647A4F33A7}"/>
              </a:ext>
            </a:extLst>
          </p:cNvPr>
          <p:cNvSpPr/>
          <p:nvPr/>
        </p:nvSpPr>
        <p:spPr>
          <a:xfrm>
            <a:off x="3644580" y="4203759"/>
            <a:ext cx="4523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1" name="Rectangle 20">
            <a:extLst>
              <a:ext uri="{FF2B5EF4-FFF2-40B4-BE49-F238E27FC236}">
                <a16:creationId xmlns:a16="http://schemas.microsoft.com/office/drawing/2014/main" id="{9089D9A0-A4EC-42B5-B215-46394AE6B319}"/>
              </a:ext>
            </a:extLst>
          </p:cNvPr>
          <p:cNvSpPr/>
          <p:nvPr/>
        </p:nvSpPr>
        <p:spPr>
          <a:xfrm>
            <a:off x="319178" y="4973818"/>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“Dave”</a:t>
            </a:r>
          </a:p>
        </p:txBody>
      </p:sp>
      <p:sp>
        <p:nvSpPr>
          <p:cNvPr id="22" name="Rectangle 21">
            <a:extLst>
              <a:ext uri="{FF2B5EF4-FFF2-40B4-BE49-F238E27FC236}">
                <a16:creationId xmlns:a16="http://schemas.microsoft.com/office/drawing/2014/main" id="{B3EB2EC2-76B9-4EF9-B969-DF13D06C33F9}"/>
              </a:ext>
            </a:extLst>
          </p:cNvPr>
          <p:cNvSpPr/>
          <p:nvPr/>
        </p:nvSpPr>
        <p:spPr>
          <a:xfrm>
            <a:off x="1981879" y="4973818"/>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3" name="Rectangle 22">
            <a:extLst>
              <a:ext uri="{FF2B5EF4-FFF2-40B4-BE49-F238E27FC236}">
                <a16:creationId xmlns:a16="http://schemas.microsoft.com/office/drawing/2014/main" id="{0F396530-411F-41CD-B2A3-4A35EEC07C03}"/>
              </a:ext>
            </a:extLst>
          </p:cNvPr>
          <p:cNvSpPr/>
          <p:nvPr/>
        </p:nvSpPr>
        <p:spPr>
          <a:xfrm>
            <a:off x="3644580" y="4973818"/>
            <a:ext cx="4523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4" name="TextBox 23">
            <a:extLst>
              <a:ext uri="{FF2B5EF4-FFF2-40B4-BE49-F238E27FC236}">
                <a16:creationId xmlns:a16="http://schemas.microsoft.com/office/drawing/2014/main" id="{C0FC85E9-DC4C-42BD-9B1C-89FC5D872E30}"/>
              </a:ext>
            </a:extLst>
          </p:cNvPr>
          <p:cNvSpPr txBox="1"/>
          <p:nvPr/>
        </p:nvSpPr>
        <p:spPr>
          <a:xfrm>
            <a:off x="8373439" y="2209335"/>
            <a:ext cx="1376736" cy="430887"/>
          </a:xfrm>
          <a:prstGeom prst="rect">
            <a:avLst/>
          </a:prstGeom>
          <a:noFill/>
        </p:spPr>
        <p:txBody>
          <a:bodyPr wrap="square" rtlCol="0">
            <a:spAutoFit/>
          </a:bodyPr>
          <a:lstStyle/>
          <a:p>
            <a:r>
              <a:rPr lang="en-GB" sz="1100" dirty="0"/>
              <a:t>Additional example of this type of data:</a:t>
            </a:r>
          </a:p>
        </p:txBody>
      </p:sp>
      <p:sp>
        <p:nvSpPr>
          <p:cNvPr id="25" name="Rectangle 24">
            <a:extLst>
              <a:ext uri="{FF2B5EF4-FFF2-40B4-BE49-F238E27FC236}">
                <a16:creationId xmlns:a16="http://schemas.microsoft.com/office/drawing/2014/main" id="{405805F1-787C-407C-933F-F2E0B4B68FD4}"/>
              </a:ext>
            </a:extLst>
          </p:cNvPr>
          <p:cNvSpPr/>
          <p:nvPr/>
        </p:nvSpPr>
        <p:spPr>
          <a:xfrm>
            <a:off x="8373438" y="2654241"/>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6" name="Rectangle 25">
            <a:extLst>
              <a:ext uri="{FF2B5EF4-FFF2-40B4-BE49-F238E27FC236}">
                <a16:creationId xmlns:a16="http://schemas.microsoft.com/office/drawing/2014/main" id="{BB08D98A-EBD3-479C-BBFA-E30F48AECEB8}"/>
              </a:ext>
            </a:extLst>
          </p:cNvPr>
          <p:cNvSpPr/>
          <p:nvPr/>
        </p:nvSpPr>
        <p:spPr>
          <a:xfrm>
            <a:off x="8373438" y="3429000"/>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7" name="Rectangle 26">
            <a:extLst>
              <a:ext uri="{FF2B5EF4-FFF2-40B4-BE49-F238E27FC236}">
                <a16:creationId xmlns:a16="http://schemas.microsoft.com/office/drawing/2014/main" id="{23E6B8EF-9FD2-409B-A1DC-462C6929BD10}"/>
              </a:ext>
            </a:extLst>
          </p:cNvPr>
          <p:cNvSpPr/>
          <p:nvPr/>
        </p:nvSpPr>
        <p:spPr>
          <a:xfrm>
            <a:off x="8373438" y="4203759"/>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8" name="Rectangle 27">
            <a:extLst>
              <a:ext uri="{FF2B5EF4-FFF2-40B4-BE49-F238E27FC236}">
                <a16:creationId xmlns:a16="http://schemas.microsoft.com/office/drawing/2014/main" id="{F75CB53F-AB68-46F0-B826-FFBBC7F4693B}"/>
              </a:ext>
            </a:extLst>
          </p:cNvPr>
          <p:cNvSpPr/>
          <p:nvPr/>
        </p:nvSpPr>
        <p:spPr>
          <a:xfrm>
            <a:off x="8373438" y="4973818"/>
            <a:ext cx="12630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Tree>
    <p:extLst>
      <p:ext uri="{BB962C8B-B14F-4D97-AF65-F5344CB8AC3E}">
        <p14:creationId xmlns:p14="http://schemas.microsoft.com/office/powerpoint/2010/main" val="91103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Selecting and using suitable test data</a:t>
            </a:r>
          </a:p>
        </p:txBody>
      </p:sp>
      <p:sp>
        <p:nvSpPr>
          <p:cNvPr id="5" name="TextBox 4"/>
          <p:cNvSpPr txBox="1"/>
          <p:nvPr/>
        </p:nvSpPr>
        <p:spPr>
          <a:xfrm>
            <a:off x="319178" y="1453296"/>
            <a:ext cx="9238890" cy="261610"/>
          </a:xfrm>
          <a:prstGeom prst="rect">
            <a:avLst/>
          </a:prstGeom>
          <a:noFill/>
        </p:spPr>
        <p:txBody>
          <a:bodyPr wrap="square" rtlCol="0">
            <a:spAutoFit/>
          </a:bodyPr>
          <a:lstStyle/>
          <a:p>
            <a:r>
              <a:rPr lang="en-GB" sz="1100" dirty="0"/>
              <a:t>A typical test table for the program that asks the user to make a choice from 3 items numbered 1-3:</a:t>
            </a:r>
          </a:p>
        </p:txBody>
      </p:sp>
      <p:graphicFrame>
        <p:nvGraphicFramePr>
          <p:cNvPr id="3" name="Table 2">
            <a:extLst>
              <a:ext uri="{FF2B5EF4-FFF2-40B4-BE49-F238E27FC236}">
                <a16:creationId xmlns:a16="http://schemas.microsoft.com/office/drawing/2014/main" id="{EA9DA959-A972-4AD3-9DDD-4B263F9699FB}"/>
              </a:ext>
            </a:extLst>
          </p:cNvPr>
          <p:cNvGraphicFramePr>
            <a:graphicFrameLocks noGrp="1"/>
          </p:cNvGraphicFramePr>
          <p:nvPr>
            <p:extLst>
              <p:ext uri="{D42A27DB-BD31-4B8C-83A1-F6EECF244321}">
                <p14:modId xmlns:p14="http://schemas.microsoft.com/office/powerpoint/2010/main" val="2289247763"/>
              </p:ext>
            </p:extLst>
          </p:nvPr>
        </p:nvGraphicFramePr>
        <p:xfrm>
          <a:off x="319178" y="2965002"/>
          <a:ext cx="5518233" cy="3337560"/>
        </p:xfrm>
        <a:graphic>
          <a:graphicData uri="http://schemas.openxmlformats.org/drawingml/2006/table">
            <a:tbl>
              <a:tblPr firstRow="1" bandRow="1">
                <a:tableStyleId>{5C22544A-7EE6-4342-B048-85BDC9FD1C3A}</a:tableStyleId>
              </a:tblPr>
              <a:tblGrid>
                <a:gridCol w="995272">
                  <a:extLst>
                    <a:ext uri="{9D8B030D-6E8A-4147-A177-3AD203B41FA5}">
                      <a16:colId xmlns:a16="http://schemas.microsoft.com/office/drawing/2014/main" val="2879248559"/>
                    </a:ext>
                  </a:extLst>
                </a:gridCol>
                <a:gridCol w="827405">
                  <a:extLst>
                    <a:ext uri="{9D8B030D-6E8A-4147-A177-3AD203B41FA5}">
                      <a16:colId xmlns:a16="http://schemas.microsoft.com/office/drawing/2014/main" val="3672189209"/>
                    </a:ext>
                  </a:extLst>
                </a:gridCol>
                <a:gridCol w="1847778">
                  <a:extLst>
                    <a:ext uri="{9D8B030D-6E8A-4147-A177-3AD203B41FA5}">
                      <a16:colId xmlns:a16="http://schemas.microsoft.com/office/drawing/2014/main" val="3796375538"/>
                    </a:ext>
                  </a:extLst>
                </a:gridCol>
                <a:gridCol w="1847778">
                  <a:extLst>
                    <a:ext uri="{9D8B030D-6E8A-4147-A177-3AD203B41FA5}">
                      <a16:colId xmlns:a16="http://schemas.microsoft.com/office/drawing/2014/main" val="3834595483"/>
                    </a:ext>
                  </a:extLst>
                </a:gridCol>
              </a:tblGrid>
              <a:tr h="370840">
                <a:tc>
                  <a:txBody>
                    <a:bodyPr/>
                    <a:lstStyle/>
                    <a:p>
                      <a:pPr algn="ctr"/>
                      <a:r>
                        <a:rPr lang="en-GB" sz="1100" dirty="0"/>
                        <a:t>Test No.</a:t>
                      </a:r>
                    </a:p>
                  </a:txBody>
                  <a:tcPr/>
                </a:tc>
                <a:tc>
                  <a:txBody>
                    <a:bodyPr/>
                    <a:lstStyle/>
                    <a:p>
                      <a:pPr algn="ctr"/>
                      <a:r>
                        <a:rPr lang="en-GB" sz="1100" dirty="0"/>
                        <a:t>Data input</a:t>
                      </a:r>
                    </a:p>
                  </a:txBody>
                  <a:tcPr/>
                </a:tc>
                <a:tc>
                  <a:txBody>
                    <a:bodyPr/>
                    <a:lstStyle/>
                    <a:p>
                      <a:r>
                        <a:rPr lang="en-GB" sz="1100" dirty="0"/>
                        <a:t>Type of test</a:t>
                      </a:r>
                    </a:p>
                  </a:txBody>
                  <a:tcPr/>
                </a:tc>
                <a:tc>
                  <a:txBody>
                    <a:bodyPr/>
                    <a:lstStyle/>
                    <a:p>
                      <a:r>
                        <a:rPr lang="en-GB" sz="1100" dirty="0"/>
                        <a:t>Expected output</a:t>
                      </a:r>
                    </a:p>
                  </a:txBody>
                  <a:tcPr/>
                </a:tc>
                <a:extLst>
                  <a:ext uri="{0D108BD9-81ED-4DB2-BD59-A6C34878D82A}">
                    <a16:rowId xmlns:a16="http://schemas.microsoft.com/office/drawing/2014/main" val="1168082759"/>
                  </a:ext>
                </a:extLst>
              </a:tr>
              <a:tr h="370840">
                <a:tc>
                  <a:txBody>
                    <a:bodyPr/>
                    <a:lstStyle/>
                    <a:p>
                      <a:pPr algn="ctr"/>
                      <a:r>
                        <a:rPr lang="en-GB" sz="1100" dirty="0">
                          <a:solidFill>
                            <a:schemeClr val="accent5"/>
                          </a:solidFill>
                        </a:rPr>
                        <a:t>1</a:t>
                      </a:r>
                    </a:p>
                  </a:txBody>
                  <a:tcPr/>
                </a:tc>
                <a:tc>
                  <a:txBody>
                    <a:bodyPr/>
                    <a:lstStyle/>
                    <a:p>
                      <a:pPr algn="ctr"/>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588664448"/>
                  </a:ext>
                </a:extLst>
              </a:tr>
              <a:tr h="370840">
                <a:tc>
                  <a:txBody>
                    <a:bodyPr/>
                    <a:lstStyle/>
                    <a:p>
                      <a:pPr algn="ctr"/>
                      <a:r>
                        <a:rPr lang="en-GB" sz="1100" dirty="0">
                          <a:solidFill>
                            <a:schemeClr val="accent5"/>
                          </a:solidFill>
                        </a:rPr>
                        <a:t>2</a:t>
                      </a:r>
                    </a:p>
                  </a:txBody>
                  <a:tcPr/>
                </a:tc>
                <a:tc>
                  <a:txBody>
                    <a:bodyPr/>
                    <a:lstStyle/>
                    <a:p>
                      <a:pPr algn="ctr"/>
                      <a:endParaRPr lang="en-GB" sz="1100" dirty="0"/>
                    </a:p>
                  </a:txBody>
                  <a:tcPr/>
                </a:tc>
                <a:tc>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845358649"/>
                  </a:ext>
                </a:extLst>
              </a:tr>
              <a:tr h="370840">
                <a:tc>
                  <a:txBody>
                    <a:bodyPr/>
                    <a:lstStyle/>
                    <a:p>
                      <a:pPr algn="ctr"/>
                      <a:r>
                        <a:rPr lang="en-GB" sz="1100" dirty="0">
                          <a:solidFill>
                            <a:schemeClr val="accent5"/>
                          </a:solidFill>
                        </a:rPr>
                        <a:t>3</a:t>
                      </a:r>
                    </a:p>
                  </a:txBody>
                  <a:tcPr/>
                </a:tc>
                <a:tc>
                  <a:txBody>
                    <a:bodyPr/>
                    <a:lstStyle/>
                    <a:p>
                      <a:pPr algn="ct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89337997"/>
                  </a:ext>
                </a:extLst>
              </a:tr>
              <a:tr h="370840">
                <a:tc>
                  <a:txBody>
                    <a:bodyPr/>
                    <a:lstStyle/>
                    <a:p>
                      <a:pPr algn="ctr"/>
                      <a:r>
                        <a:rPr lang="en-GB" sz="1100" dirty="0">
                          <a:solidFill>
                            <a:schemeClr val="accent5"/>
                          </a:solidFill>
                        </a:rPr>
                        <a:t>4</a:t>
                      </a:r>
                    </a:p>
                  </a:txBody>
                  <a:tcPr/>
                </a:tc>
                <a:tc>
                  <a:txBody>
                    <a:bodyPr/>
                    <a:lstStyle/>
                    <a:p>
                      <a:pPr algn="ctr"/>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2556978543"/>
                  </a:ext>
                </a:extLst>
              </a:tr>
              <a:tr h="370840">
                <a:tc>
                  <a:txBody>
                    <a:bodyPr/>
                    <a:lstStyle/>
                    <a:p>
                      <a:pPr algn="ctr"/>
                      <a:r>
                        <a:rPr lang="en-GB" sz="1100" dirty="0">
                          <a:solidFill>
                            <a:schemeClr val="accent5"/>
                          </a:solidFill>
                        </a:rPr>
                        <a:t>5</a:t>
                      </a:r>
                    </a:p>
                  </a:txBody>
                  <a:tcPr/>
                </a:tc>
                <a:tc>
                  <a:txBody>
                    <a:bodyPr/>
                    <a:lstStyle/>
                    <a:p>
                      <a:pPr algn="ctr"/>
                      <a:endParaRPr lang="en-GB" sz="1100" dirty="0"/>
                    </a:p>
                  </a:txBody>
                  <a:tcPr/>
                </a:tc>
                <a:tc>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227060749"/>
                  </a:ext>
                </a:extLst>
              </a:tr>
              <a:tr h="370840">
                <a:tc>
                  <a:txBody>
                    <a:bodyPr/>
                    <a:lstStyle/>
                    <a:p>
                      <a:pPr algn="ctr"/>
                      <a:r>
                        <a:rPr lang="en-GB" sz="1100" dirty="0">
                          <a:solidFill>
                            <a:schemeClr val="accent5"/>
                          </a:solidFill>
                        </a:rPr>
                        <a:t>6</a:t>
                      </a:r>
                    </a:p>
                  </a:txBody>
                  <a:tcPr/>
                </a:tc>
                <a:tc>
                  <a:txBody>
                    <a:bodyPr/>
                    <a:lstStyle/>
                    <a:p>
                      <a:pPr algn="ct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75012384"/>
                  </a:ext>
                </a:extLst>
              </a:tr>
              <a:tr h="370840">
                <a:tc>
                  <a:txBody>
                    <a:bodyPr/>
                    <a:lstStyle/>
                    <a:p>
                      <a:pPr algn="ctr"/>
                      <a:r>
                        <a:rPr lang="en-GB" sz="1100" dirty="0">
                          <a:solidFill>
                            <a:schemeClr val="accent5"/>
                          </a:solidFill>
                        </a:rPr>
                        <a:t>7</a:t>
                      </a:r>
                    </a:p>
                  </a:txBody>
                  <a:tcPr/>
                </a:tc>
                <a:tc>
                  <a:txBody>
                    <a:bodyPr/>
                    <a:lstStyle/>
                    <a:p>
                      <a:pPr algn="ctr"/>
                      <a:endParaRPr lang="en-GB" sz="1100" dirty="0"/>
                    </a:p>
                  </a:txBody>
                  <a:tcPr/>
                </a:tc>
                <a:tc>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771452307"/>
                  </a:ext>
                </a:extLst>
              </a:tr>
              <a:tr h="370840">
                <a:tc>
                  <a:txBody>
                    <a:bodyPr/>
                    <a:lstStyle/>
                    <a:p>
                      <a:pPr algn="ctr"/>
                      <a:r>
                        <a:rPr lang="en-GB" sz="1100" dirty="0">
                          <a:solidFill>
                            <a:schemeClr val="accent5"/>
                          </a:solidFill>
                        </a:rPr>
                        <a:t>9</a:t>
                      </a:r>
                    </a:p>
                  </a:txBody>
                  <a:tcPr/>
                </a:tc>
                <a:tc>
                  <a:txBody>
                    <a:bodyPr/>
                    <a:lstStyle/>
                    <a:p>
                      <a:pPr algn="ctr"/>
                      <a:endParaRPr lang="en-GB" sz="1100" dirty="0"/>
                    </a:p>
                  </a:txBody>
                  <a:tcPr/>
                </a:tc>
                <a:tc>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983034684"/>
                  </a:ext>
                </a:extLst>
              </a:tr>
            </a:tbl>
          </a:graphicData>
        </a:graphic>
      </p:graphicFrame>
      <p:sp>
        <p:nvSpPr>
          <p:cNvPr id="9" name="Rectangle: Rounded Corners 8">
            <a:extLst>
              <a:ext uri="{FF2B5EF4-FFF2-40B4-BE49-F238E27FC236}">
                <a16:creationId xmlns:a16="http://schemas.microsoft.com/office/drawing/2014/main" id="{1B5EEA59-66CD-4978-8A20-B7F36E9528AA}"/>
              </a:ext>
            </a:extLst>
          </p:cNvPr>
          <p:cNvSpPr/>
          <p:nvPr/>
        </p:nvSpPr>
        <p:spPr>
          <a:xfrm>
            <a:off x="319178" y="1869830"/>
            <a:ext cx="2867025" cy="940248"/>
          </a:xfrm>
          <a:prstGeom prst="round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1. Play game</a:t>
            </a:r>
          </a:p>
          <a:p>
            <a:r>
              <a:rPr lang="en-GB" sz="1100" dirty="0">
                <a:solidFill>
                  <a:schemeClr val="tx1"/>
                </a:solidFill>
              </a:rPr>
              <a:t>2. Save game</a:t>
            </a:r>
          </a:p>
          <a:p>
            <a:r>
              <a:rPr lang="en-GB" sz="1100" dirty="0">
                <a:solidFill>
                  <a:schemeClr val="tx1"/>
                </a:solidFill>
              </a:rPr>
              <a:t>3. Quit</a:t>
            </a:r>
          </a:p>
          <a:p>
            <a:r>
              <a:rPr lang="en-GB" sz="1100" dirty="0">
                <a:solidFill>
                  <a:schemeClr val="tx1"/>
                </a:solidFill>
              </a:rPr>
              <a:t>Enter choice:</a:t>
            </a:r>
          </a:p>
        </p:txBody>
      </p:sp>
      <p:sp>
        <p:nvSpPr>
          <p:cNvPr id="12" name="TextBox 11">
            <a:extLst>
              <a:ext uri="{FF2B5EF4-FFF2-40B4-BE49-F238E27FC236}">
                <a16:creationId xmlns:a16="http://schemas.microsoft.com/office/drawing/2014/main" id="{7975B7F0-57CD-4B30-A7A3-A67E30DD645C}"/>
              </a:ext>
            </a:extLst>
          </p:cNvPr>
          <p:cNvSpPr txBox="1"/>
          <p:nvPr/>
        </p:nvSpPr>
        <p:spPr>
          <a:xfrm>
            <a:off x="6281828" y="2965002"/>
            <a:ext cx="3276240" cy="430887"/>
          </a:xfrm>
          <a:prstGeom prst="rect">
            <a:avLst/>
          </a:prstGeom>
          <a:noFill/>
        </p:spPr>
        <p:txBody>
          <a:bodyPr wrap="square" rtlCol="0">
            <a:spAutoFit/>
          </a:bodyPr>
          <a:lstStyle/>
          <a:p>
            <a:r>
              <a:rPr lang="en-GB" sz="1100" dirty="0"/>
              <a:t>It is important to test a range of valid, invalid and erroneous data inputs.</a:t>
            </a:r>
          </a:p>
        </p:txBody>
      </p:sp>
    </p:spTree>
    <p:extLst>
      <p:ext uri="{BB962C8B-B14F-4D97-AF65-F5344CB8AC3E}">
        <p14:creationId xmlns:p14="http://schemas.microsoft.com/office/powerpoint/2010/main" val="3079137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Selecting and using suitable test data</a:t>
            </a:r>
          </a:p>
        </p:txBody>
      </p:sp>
      <p:sp>
        <p:nvSpPr>
          <p:cNvPr id="5" name="TextBox 4"/>
          <p:cNvSpPr txBox="1"/>
          <p:nvPr/>
        </p:nvSpPr>
        <p:spPr>
          <a:xfrm>
            <a:off x="319178" y="1453296"/>
            <a:ext cx="9238890" cy="600164"/>
          </a:xfrm>
          <a:prstGeom prst="rect">
            <a:avLst/>
          </a:prstGeom>
          <a:noFill/>
        </p:spPr>
        <p:txBody>
          <a:bodyPr wrap="square" rtlCol="0">
            <a:spAutoFit/>
          </a:bodyPr>
          <a:lstStyle/>
          <a:p>
            <a:r>
              <a:rPr lang="en-GB" sz="1100" dirty="0"/>
              <a:t>In September 2017, Twitter announced it was testing doubling the number of characters in a tweet from 140 to 280 characters. Twitter’s character limit is a holdover from the app’s early days when tweets were sent as texts, which were limited to 160 characters. It has since become one of the product’s defining characteristics.  A typical test table that could be used:</a:t>
            </a:r>
          </a:p>
        </p:txBody>
      </p:sp>
      <p:pic>
        <p:nvPicPr>
          <p:cNvPr id="2050" name="Picture 2" descr="Image result for tweet">
            <a:extLst>
              <a:ext uri="{FF2B5EF4-FFF2-40B4-BE49-F238E27FC236}">
                <a16:creationId xmlns:a16="http://schemas.microsoft.com/office/drawing/2014/main" id="{616093ED-9B86-459C-9672-3C32DEBA9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78" y="2137756"/>
            <a:ext cx="3771900" cy="1209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181912A2-5D5D-417C-9841-0F9166BD14DC}"/>
              </a:ext>
            </a:extLst>
          </p:cNvPr>
          <p:cNvGraphicFramePr>
            <a:graphicFrameLocks noGrp="1"/>
          </p:cNvGraphicFramePr>
          <p:nvPr>
            <p:extLst>
              <p:ext uri="{D42A27DB-BD31-4B8C-83A1-F6EECF244321}">
                <p14:modId xmlns:p14="http://schemas.microsoft.com/office/powerpoint/2010/main" val="3890747518"/>
              </p:ext>
            </p:extLst>
          </p:nvPr>
        </p:nvGraphicFramePr>
        <p:xfrm>
          <a:off x="319178" y="3431727"/>
          <a:ext cx="8920072" cy="2280920"/>
        </p:xfrm>
        <a:graphic>
          <a:graphicData uri="http://schemas.openxmlformats.org/drawingml/2006/table">
            <a:tbl>
              <a:tblPr firstRow="1" bandRow="1">
                <a:tableStyleId>{5C22544A-7EE6-4342-B048-85BDC9FD1C3A}</a:tableStyleId>
              </a:tblPr>
              <a:tblGrid>
                <a:gridCol w="814297">
                  <a:extLst>
                    <a:ext uri="{9D8B030D-6E8A-4147-A177-3AD203B41FA5}">
                      <a16:colId xmlns:a16="http://schemas.microsoft.com/office/drawing/2014/main" val="2879248559"/>
                    </a:ext>
                  </a:extLst>
                </a:gridCol>
                <a:gridCol w="1085850">
                  <a:extLst>
                    <a:ext uri="{9D8B030D-6E8A-4147-A177-3AD203B41FA5}">
                      <a16:colId xmlns:a16="http://schemas.microsoft.com/office/drawing/2014/main" val="3672189209"/>
                    </a:ext>
                  </a:extLst>
                </a:gridCol>
                <a:gridCol w="1314450">
                  <a:extLst>
                    <a:ext uri="{9D8B030D-6E8A-4147-A177-3AD203B41FA5}">
                      <a16:colId xmlns:a16="http://schemas.microsoft.com/office/drawing/2014/main" val="3796375538"/>
                    </a:ext>
                  </a:extLst>
                </a:gridCol>
                <a:gridCol w="5705475">
                  <a:extLst>
                    <a:ext uri="{9D8B030D-6E8A-4147-A177-3AD203B41FA5}">
                      <a16:colId xmlns:a16="http://schemas.microsoft.com/office/drawing/2014/main" val="3834595483"/>
                    </a:ext>
                  </a:extLst>
                </a:gridCol>
              </a:tblGrid>
              <a:tr h="370840">
                <a:tc>
                  <a:txBody>
                    <a:bodyPr/>
                    <a:lstStyle/>
                    <a:p>
                      <a:pPr algn="ctr"/>
                      <a:r>
                        <a:rPr lang="en-GB" sz="1100" dirty="0"/>
                        <a:t>Test No.</a:t>
                      </a:r>
                    </a:p>
                  </a:txBody>
                  <a:tcPr/>
                </a:tc>
                <a:tc>
                  <a:txBody>
                    <a:bodyPr/>
                    <a:lstStyle/>
                    <a:p>
                      <a:pPr algn="ctr"/>
                      <a:r>
                        <a:rPr lang="en-GB" sz="1100" dirty="0"/>
                        <a:t>No. characters input</a:t>
                      </a:r>
                    </a:p>
                  </a:txBody>
                  <a:tcPr/>
                </a:tc>
                <a:tc>
                  <a:txBody>
                    <a:bodyPr/>
                    <a:lstStyle/>
                    <a:p>
                      <a:r>
                        <a:rPr lang="en-GB" sz="1100" dirty="0"/>
                        <a:t>Type of test</a:t>
                      </a:r>
                    </a:p>
                  </a:txBody>
                  <a:tcPr/>
                </a:tc>
                <a:tc>
                  <a:txBody>
                    <a:bodyPr/>
                    <a:lstStyle/>
                    <a:p>
                      <a:r>
                        <a:rPr lang="en-GB" sz="1100" dirty="0"/>
                        <a:t>Reason for the test</a:t>
                      </a:r>
                    </a:p>
                  </a:txBody>
                  <a:tcPr/>
                </a:tc>
                <a:extLst>
                  <a:ext uri="{0D108BD9-81ED-4DB2-BD59-A6C34878D82A}">
                    <a16:rowId xmlns:a16="http://schemas.microsoft.com/office/drawing/2014/main" val="1168082759"/>
                  </a:ext>
                </a:extLst>
              </a:tr>
              <a:tr h="370840">
                <a:tc>
                  <a:txBody>
                    <a:bodyPr/>
                    <a:lstStyle/>
                    <a:p>
                      <a:pPr algn="ctr"/>
                      <a:r>
                        <a:rPr lang="en-GB" sz="1100" dirty="0">
                          <a:solidFill>
                            <a:schemeClr val="accent5"/>
                          </a:solidFill>
                        </a:rPr>
                        <a:t>1</a:t>
                      </a:r>
                    </a:p>
                  </a:txBody>
                  <a:tcPr/>
                </a:tc>
                <a:tc>
                  <a:txBody>
                    <a:bodyPr/>
                    <a:lstStyle/>
                    <a:p>
                      <a:pPr algn="ctr"/>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588664448"/>
                  </a:ext>
                </a:extLst>
              </a:tr>
              <a:tr h="370840">
                <a:tc>
                  <a:txBody>
                    <a:bodyPr/>
                    <a:lstStyle/>
                    <a:p>
                      <a:pPr algn="ctr"/>
                      <a:r>
                        <a:rPr lang="en-GB" sz="1100" dirty="0">
                          <a:solidFill>
                            <a:schemeClr val="accent5"/>
                          </a:solidFill>
                        </a:rPr>
                        <a:t>2</a:t>
                      </a:r>
                    </a:p>
                  </a:txBody>
                  <a:tcPr/>
                </a:tc>
                <a:tc>
                  <a:txBody>
                    <a:bodyPr/>
                    <a:lstStyle/>
                    <a:p>
                      <a:pPr algn="ctr"/>
                      <a:endParaRPr lang="en-GB" sz="1100" dirty="0"/>
                    </a:p>
                  </a:txBody>
                  <a:tcPr/>
                </a:tc>
                <a:tc>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845358649"/>
                  </a:ext>
                </a:extLst>
              </a:tr>
              <a:tr h="370840">
                <a:tc>
                  <a:txBody>
                    <a:bodyPr/>
                    <a:lstStyle/>
                    <a:p>
                      <a:pPr algn="ctr"/>
                      <a:r>
                        <a:rPr lang="en-GB" sz="1100" dirty="0">
                          <a:solidFill>
                            <a:schemeClr val="accent5"/>
                          </a:solidFill>
                        </a:rPr>
                        <a:t>3</a:t>
                      </a:r>
                    </a:p>
                  </a:txBody>
                  <a:tcPr/>
                </a:tc>
                <a:tc>
                  <a:txBody>
                    <a:bodyPr/>
                    <a:lstStyle/>
                    <a:p>
                      <a:pPr algn="ct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89337997"/>
                  </a:ext>
                </a:extLst>
              </a:tr>
              <a:tr h="370840">
                <a:tc>
                  <a:txBody>
                    <a:bodyPr/>
                    <a:lstStyle/>
                    <a:p>
                      <a:pPr algn="ctr"/>
                      <a:r>
                        <a:rPr lang="en-GB" sz="1100" dirty="0">
                          <a:solidFill>
                            <a:schemeClr val="accent5"/>
                          </a:solidFill>
                        </a:rPr>
                        <a:t>4</a:t>
                      </a:r>
                    </a:p>
                  </a:txBody>
                  <a:tcPr/>
                </a:tc>
                <a:tc>
                  <a:txBody>
                    <a:bodyPr/>
                    <a:lstStyle/>
                    <a:p>
                      <a:pPr algn="ct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a:txBody>
                    <a:bodyPr/>
                    <a:lstStyle/>
                    <a:p>
                      <a:endParaRPr lang="en-GB" sz="1100" dirty="0"/>
                    </a:p>
                  </a:txBody>
                  <a:tcPr/>
                </a:tc>
                <a:extLst>
                  <a:ext uri="{0D108BD9-81ED-4DB2-BD59-A6C34878D82A}">
                    <a16:rowId xmlns:a16="http://schemas.microsoft.com/office/drawing/2014/main" val="2556978543"/>
                  </a:ext>
                </a:extLst>
              </a:tr>
              <a:tr h="370840">
                <a:tc>
                  <a:txBody>
                    <a:bodyPr/>
                    <a:lstStyle/>
                    <a:p>
                      <a:pPr algn="ctr"/>
                      <a:r>
                        <a:rPr lang="en-GB" sz="1100" dirty="0">
                          <a:solidFill>
                            <a:schemeClr val="accent5"/>
                          </a:solidFill>
                        </a:rPr>
                        <a:t>5</a:t>
                      </a:r>
                    </a:p>
                  </a:txBody>
                  <a:tcPr/>
                </a:tc>
                <a:tc>
                  <a:txBody>
                    <a:bodyPr/>
                    <a:lstStyle/>
                    <a:p>
                      <a:pPr algn="ct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227060749"/>
                  </a:ext>
                </a:extLst>
              </a:tr>
            </a:tbl>
          </a:graphicData>
        </a:graphic>
      </p:graphicFrame>
    </p:spTree>
    <p:extLst>
      <p:ext uri="{BB962C8B-B14F-4D97-AF65-F5344CB8AC3E}">
        <p14:creationId xmlns:p14="http://schemas.microsoft.com/office/powerpoint/2010/main" val="1188869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827FF4-009F-4DAE-8440-CEA35FD6527D}"/>
              </a:ext>
            </a:extLst>
          </p:cNvPr>
          <p:cNvGraphicFramePr>
            <a:graphicFrameLocks noGrp="1"/>
          </p:cNvGraphicFramePr>
          <p:nvPr>
            <p:extLst>
              <p:ext uri="{D42A27DB-BD31-4B8C-83A1-F6EECF244321}">
                <p14:modId xmlns:p14="http://schemas.microsoft.com/office/powerpoint/2010/main" val="3855589967"/>
              </p:ext>
            </p:extLst>
          </p:nvPr>
        </p:nvGraphicFramePr>
        <p:xfrm>
          <a:off x="155575" y="741892"/>
          <a:ext cx="9588500" cy="5882760"/>
        </p:xfrm>
        <a:graphic>
          <a:graphicData uri="http://schemas.openxmlformats.org/drawingml/2006/table">
            <a:tbl>
              <a:tblPr bandRow="1">
                <a:tableStyleId>{F5AB1C69-6EDB-4FF4-983F-18BD219EF322}</a:tableStyleId>
              </a:tblPr>
              <a:tblGrid>
                <a:gridCol w="638465">
                  <a:extLst>
                    <a:ext uri="{9D8B030D-6E8A-4147-A177-3AD203B41FA5}">
                      <a16:colId xmlns:a16="http://schemas.microsoft.com/office/drawing/2014/main" val="1021210150"/>
                    </a:ext>
                  </a:extLst>
                </a:gridCol>
                <a:gridCol w="2557702">
                  <a:extLst>
                    <a:ext uri="{9D8B030D-6E8A-4147-A177-3AD203B41FA5}">
                      <a16:colId xmlns:a16="http://schemas.microsoft.com/office/drawing/2014/main" val="1608313520"/>
                    </a:ext>
                  </a:extLst>
                </a:gridCol>
                <a:gridCol w="1598083">
                  <a:extLst>
                    <a:ext uri="{9D8B030D-6E8A-4147-A177-3AD203B41FA5}">
                      <a16:colId xmlns:a16="http://schemas.microsoft.com/office/drawing/2014/main" val="1356356387"/>
                    </a:ext>
                  </a:extLst>
                </a:gridCol>
                <a:gridCol w="1374775">
                  <a:extLst>
                    <a:ext uri="{9D8B030D-6E8A-4147-A177-3AD203B41FA5}">
                      <a16:colId xmlns:a16="http://schemas.microsoft.com/office/drawing/2014/main" val="2628355391"/>
                    </a:ext>
                  </a:extLst>
                </a:gridCol>
                <a:gridCol w="223308">
                  <a:extLst>
                    <a:ext uri="{9D8B030D-6E8A-4147-A177-3AD203B41FA5}">
                      <a16:colId xmlns:a16="http://schemas.microsoft.com/office/drawing/2014/main" val="137655431"/>
                    </a:ext>
                  </a:extLst>
                </a:gridCol>
                <a:gridCol w="1253067">
                  <a:extLst>
                    <a:ext uri="{9D8B030D-6E8A-4147-A177-3AD203B41FA5}">
                      <a16:colId xmlns:a16="http://schemas.microsoft.com/office/drawing/2014/main" val="1982597858"/>
                    </a:ext>
                  </a:extLst>
                </a:gridCol>
                <a:gridCol w="1943100">
                  <a:extLst>
                    <a:ext uri="{9D8B030D-6E8A-4147-A177-3AD203B41FA5}">
                      <a16:colId xmlns:a16="http://schemas.microsoft.com/office/drawing/2014/main" val="849047993"/>
                    </a:ext>
                  </a:extLst>
                </a:gridCol>
              </a:tblGrid>
              <a:tr h="0">
                <a:tc gridSpan="4">
                  <a:txBody>
                    <a:bodyPr/>
                    <a:lstStyle/>
                    <a:p>
                      <a:r>
                        <a:rPr lang="en-GB" sz="1400" dirty="0"/>
                        <a:t>Assessment</a:t>
                      </a:r>
                    </a:p>
                  </a:txBody>
                  <a:tcPr marT="144000" marB="72000" anchor="ctr">
                    <a:solidFill>
                      <a:schemeClr val="bg1"/>
                    </a:solidFill>
                  </a:tcPr>
                </a:tc>
                <a:tc hMerge="1">
                  <a:txBody>
                    <a:bodyPr/>
                    <a:lstStyle/>
                    <a:p>
                      <a:endParaRPr lang="en-GB" dirty="0"/>
                    </a:p>
                  </a:txBody>
                  <a:tcPr/>
                </a:tc>
                <a:tc hMerge="1">
                  <a:txBody>
                    <a:bodyPr/>
                    <a:lstStyle/>
                    <a:p>
                      <a:endParaRPr lang="en-GB"/>
                    </a:p>
                  </a:txBody>
                  <a:tcPr/>
                </a:tc>
                <a:tc hMerge="1">
                  <a:txBody>
                    <a:bodyPr/>
                    <a:lstStyle/>
                    <a:p>
                      <a:endParaRPr lang="en-GB" sz="1400" dirty="0"/>
                    </a:p>
                  </a:txBody>
                  <a:tcPr marT="144000" marB="72000" anchor="ctr">
                    <a:solidFill>
                      <a:schemeClr val="accent2"/>
                    </a:solidFill>
                  </a:tcPr>
                </a:tc>
                <a:tc gridSpan="2">
                  <a:txBody>
                    <a:bodyPr/>
                    <a:lstStyle/>
                    <a:p>
                      <a:r>
                        <a:rPr lang="en-GB" sz="1400" dirty="0"/>
                        <a:t>Target:</a:t>
                      </a:r>
                      <a:endParaRPr lang="en-GB" dirty="0"/>
                    </a:p>
                  </a:txBody>
                  <a:tcPr marT="144000" marB="72000" anchor="ctr">
                    <a:solidFill>
                      <a:schemeClr val="bg1"/>
                    </a:solidFill>
                  </a:tcPr>
                </a:tc>
                <a:tc hMerge="1">
                  <a:txBody>
                    <a:bodyPr/>
                    <a:lstStyle/>
                    <a:p>
                      <a:endParaRPr lang="en-GB"/>
                    </a:p>
                  </a:txBody>
                  <a:tcPr/>
                </a:tc>
                <a:tc>
                  <a:txBody>
                    <a:bodyPr/>
                    <a:lstStyle/>
                    <a:p>
                      <a:r>
                        <a:rPr lang="en-GB" sz="1400" dirty="0"/>
                        <a:t>Overall grade:</a:t>
                      </a:r>
                    </a:p>
                  </a:txBody>
                  <a:tcPr marT="144000" marB="72000" anchor="ctr">
                    <a:solidFill>
                      <a:schemeClr val="bg1"/>
                    </a:solidFill>
                  </a:tcPr>
                </a:tc>
                <a:extLst>
                  <a:ext uri="{0D108BD9-81ED-4DB2-BD59-A6C34878D82A}">
                    <a16:rowId xmlns:a16="http://schemas.microsoft.com/office/drawing/2014/main" val="1536479771"/>
                  </a:ext>
                </a:extLst>
              </a:tr>
              <a:tr h="0">
                <a:tc gridSpan="7">
                  <a:txBody>
                    <a:bodyPr/>
                    <a:lstStyle/>
                    <a:p>
                      <a:pPr algn="l">
                        <a:spcBef>
                          <a:spcPts val="1200"/>
                        </a:spcBef>
                      </a:pPr>
                      <a:r>
                        <a:rPr lang="en-GB" sz="1400" kern="1200" dirty="0">
                          <a:solidFill>
                            <a:schemeClr val="dk1"/>
                          </a:solidFill>
                          <a:latin typeface="+mn-lt"/>
                          <a:ea typeface="+mn-ea"/>
                          <a:cs typeface="+mn-cs"/>
                        </a:rPr>
                        <a:t>Minimum expectations by the end of this unit</a:t>
                      </a:r>
                    </a:p>
                  </a:txBody>
                  <a:tcPr marT="144000" marB="72000">
                    <a:solidFill>
                      <a:schemeClr val="bg1"/>
                    </a:solidFill>
                  </a:tcPr>
                </a:tc>
                <a:tc hMerge="1">
                  <a:txBody>
                    <a:bodyPr/>
                    <a:lstStyle/>
                    <a:p>
                      <a:pPr algn="ctr"/>
                      <a:endParaRPr lang="en-GB" sz="1100"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spcBef>
                          <a:spcPts val="1200"/>
                        </a:spcBef>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369039872"/>
                  </a:ext>
                </a:extLst>
              </a:tr>
              <a:tr h="155503">
                <a:tc>
                  <a:txBody>
                    <a:bodyPr/>
                    <a:lstStyle/>
                    <a:p>
                      <a:pPr algn="ct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dirty="0">
                          <a:solidFill>
                            <a:srgbClr val="000000"/>
                          </a:solidFill>
                          <a:ea typeface="Calibri" panose="020F0502020204030204" pitchFamily="34" charset="0"/>
                          <a:cs typeface="Times New Roman" panose="02020603050405020304" pitchFamily="18" charset="0"/>
                        </a:rPr>
                        <a:t>You should have learnt terms 200-217 from your GCSE Level Key Terminology during this unit.</a:t>
                      </a:r>
                      <a:endParaRPr lang="en-GB" sz="1100" b="0" dirty="0">
                        <a:ea typeface="Calibri" panose="020F0502020204030204" pitchFamily="34" charset="0"/>
                        <a:cs typeface="Times New Roman" panose="02020603050405020304" pitchFamily="18" charset="0"/>
                      </a:endParaRP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238172434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You have completed all the pages of the workbook</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392276260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Score 80% in the end of unit test.</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1049575184"/>
                  </a:ext>
                </a:extLst>
              </a:tr>
              <a:tr h="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Feedback</a:t>
                      </a:r>
                    </a:p>
                  </a:txBody>
                  <a:tcPr marT="144000" marB="7200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851116278"/>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Breadth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Depth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Understanding</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extLst>
                  <a:ext uri="{0D108BD9-81ED-4DB2-BD59-A6C34878D82A}">
                    <a16:rowId xmlns:a16="http://schemas.microsoft.com/office/drawing/2014/main" val="259724268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 aspects complete</a:t>
                      </a:r>
                    </a:p>
                  </a:txBody>
                  <a:tcPr marT="144000" marB="72000">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Excellent level of depth</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extLst>
                  <a:ext uri="{0D108BD9-81ED-4DB2-BD59-A6C34878D82A}">
                    <a16:rowId xmlns:a16="http://schemas.microsoft.com/office/drawing/2014/main" val="198738365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aspects</a:t>
                      </a:r>
                      <a:r>
                        <a:rPr lang="en-GB" sz="1100" baseline="0" dirty="0">
                          <a:solidFill>
                            <a:schemeClr val="bg1">
                              <a:lumMod val="50000"/>
                            </a:schemeClr>
                          </a:solidFill>
                        </a:rPr>
                        <a:t> complete</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Good level of depth</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work is accurate</a:t>
                      </a:r>
                    </a:p>
                  </a:txBody>
                  <a:tcPr marT="144000" marB="72000">
                    <a:lnB w="12700" cmpd="sng">
                      <a:noFill/>
                    </a:lnB>
                    <a:solidFill>
                      <a:srgbClr val="F0F0F0"/>
                    </a:solidFill>
                  </a:tcPr>
                </a:tc>
                <a:tc hMerge="1">
                  <a:txBody>
                    <a:bodyPr/>
                    <a:lstStyle/>
                    <a:p>
                      <a:endParaRPr lang="en-GB"/>
                    </a:p>
                  </a:txBody>
                  <a:tcPr/>
                </a:tc>
                <a:extLst>
                  <a:ext uri="{0D108BD9-81ED-4DB2-BD59-A6C34878D82A}">
                    <a16:rowId xmlns:a16="http://schemas.microsoft.com/office/drawing/2014/main" val="3971381159"/>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aspects complete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Basic level of depth shown</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work is accurate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extLst>
                  <a:ext uri="{0D108BD9-81ED-4DB2-BD59-A6C34878D82A}">
                    <a16:rowId xmlns:a16="http://schemas.microsoft.com/office/drawing/2014/main" val="4212444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work complete</a:t>
                      </a:r>
                    </a:p>
                  </a:txBody>
                  <a:tcPr marT="144000" marB="72000">
                    <a:lnT w="12700" cmpd="sng">
                      <a:noFill/>
                    </a:lnT>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depth and detail provided</a:t>
                      </a:r>
                    </a:p>
                  </a:txBody>
                  <a:tcPr marT="144000" marB="72000">
                    <a:lnT w="12700" cmpd="sng">
                      <a:noFill/>
                    </a:lnT>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lnT w="12700" cmpd="sng">
                      <a:noFill/>
                    </a:lnT>
                    <a:solidFill>
                      <a:srgbClr val="F0F0F0"/>
                    </a:solidFill>
                  </a:tcPr>
                </a:tc>
                <a:tc hMerge="1">
                  <a:txBody>
                    <a:bodyPr/>
                    <a:lstStyle/>
                    <a:p>
                      <a:endParaRPr lang="en-GB"/>
                    </a:p>
                  </a:txBody>
                  <a:tcPr/>
                </a:tc>
                <a:extLst>
                  <a:ext uri="{0D108BD9-81ED-4DB2-BD59-A6C34878D82A}">
                    <a16:rowId xmlns:a16="http://schemas.microsoft.com/office/drawing/2014/main" val="68290238"/>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Comment &amp; action</a:t>
                      </a:r>
                    </a:p>
                  </a:txBody>
                  <a:tcPr marT="144000" marB="72000">
                    <a:solidFill>
                      <a:schemeClr val="bg1"/>
                    </a:solidFill>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Student response</a:t>
                      </a:r>
                    </a:p>
                  </a:txBody>
                  <a:tcPr marT="144000" marB="72000">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974666346"/>
                  </a:ext>
                </a:extLst>
              </a:tr>
              <a:tr h="15550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06760198"/>
                  </a:ext>
                </a:extLst>
              </a:tr>
            </a:tbl>
          </a:graphicData>
        </a:graphic>
      </p:graphicFrame>
      <p:sp>
        <p:nvSpPr>
          <p:cNvPr id="3" name="Rectangle 2">
            <a:extLst>
              <a:ext uri="{FF2B5EF4-FFF2-40B4-BE49-F238E27FC236}">
                <a16:creationId xmlns:a16="http://schemas.microsoft.com/office/drawing/2014/main" id="{645CDE95-824F-4FAD-9068-D39905DD977F}"/>
              </a:ext>
            </a:extLst>
          </p:cNvPr>
          <p:cNvSpPr/>
          <p:nvPr/>
        </p:nvSpPr>
        <p:spPr>
          <a:xfrm>
            <a:off x="9124950"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2A063886-3B86-4E8C-B22B-00E60730AB74}"/>
              </a:ext>
            </a:extLst>
          </p:cNvPr>
          <p:cNvSpPr/>
          <p:nvPr/>
        </p:nvSpPr>
        <p:spPr>
          <a:xfrm>
            <a:off x="7115175"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ontrols>
      <mc:AlternateContent xmlns:mc="http://schemas.openxmlformats.org/markup-compatibility/2006">
        <mc:Choice xmlns:v="urn:schemas-microsoft-com:vml" Requires="v">
          <p:control name="CheckBox4" r:id="rId1" imgW="139680" imgH="133200"/>
        </mc:Choice>
        <mc:Fallback>
          <p:control name="CheckBox4" r:id="rId1" imgW="139680" imgH="133200">
            <p:pic>
              <p:nvPicPr>
                <p:cNvPr id="5" name="CheckBox4">
                  <a:extLst>
                    <a:ext uri="{FF2B5EF4-FFF2-40B4-BE49-F238E27FC236}">
                      <a16:creationId xmlns:a16="http://schemas.microsoft.com/office/drawing/2014/main" id="{1A93B170-6205-46C3-9AD9-3936D10A84B9}"/>
                    </a:ext>
                  </a:extLst>
                </p:cNvPr>
                <p:cNvPicPr>
                  <a:picLocks/>
                </p:cNvPicPr>
                <p:nvPr/>
              </p:nvPicPr>
              <p:blipFill>
                <a:blip r:embed="rId18"/>
                <a:stretch>
                  <a:fillRect/>
                </a:stretch>
              </p:blipFill>
              <p:spPr>
                <a:xfrm>
                  <a:off x="402959" y="1659010"/>
                  <a:ext cx="138454" cy="135564"/>
                </a:xfrm>
                <a:prstGeom prst="rect">
                  <a:avLst/>
                </a:prstGeom>
              </p:spPr>
            </p:pic>
          </p:control>
        </mc:Fallback>
      </mc:AlternateContent>
      <mc:AlternateContent xmlns:mc="http://schemas.openxmlformats.org/markup-compatibility/2006">
        <mc:Choice xmlns:v="urn:schemas-microsoft-com:vml" Requires="v">
          <p:control name="CheckBox1" r:id="rId2" imgW="139680" imgH="133200"/>
        </mc:Choice>
        <mc:Fallback>
          <p:control name="CheckBox1" r:id="rId2" imgW="139680" imgH="133200">
            <p:pic>
              <p:nvPicPr>
                <p:cNvPr id="6" name="CheckBox1">
                  <a:extLst>
                    <a:ext uri="{FF2B5EF4-FFF2-40B4-BE49-F238E27FC236}">
                      <a16:creationId xmlns:a16="http://schemas.microsoft.com/office/drawing/2014/main" id="{0463D1CE-8E1C-42EC-90DC-3E01B7808CF6}"/>
                    </a:ext>
                  </a:extLst>
                </p:cNvPr>
                <p:cNvPicPr>
                  <a:picLocks/>
                </p:cNvPicPr>
                <p:nvPr/>
              </p:nvPicPr>
              <p:blipFill>
                <a:blip r:embed="rId19"/>
                <a:stretch>
                  <a:fillRect/>
                </a:stretch>
              </p:blipFill>
              <p:spPr>
                <a:xfrm>
                  <a:off x="402959" y="1897135"/>
                  <a:ext cx="138454" cy="135564"/>
                </a:xfrm>
                <a:prstGeom prst="rect">
                  <a:avLst/>
                </a:prstGeom>
              </p:spPr>
            </p:pic>
          </p:control>
        </mc:Fallback>
      </mc:AlternateContent>
      <mc:AlternateContent xmlns:mc="http://schemas.openxmlformats.org/markup-compatibility/2006">
        <mc:Choice xmlns:v="urn:schemas-microsoft-com:vml" Requires="v">
          <p:control name="CheckBox2" r:id="rId3" imgW="139680" imgH="133200"/>
        </mc:Choice>
        <mc:Fallback>
          <p:control name="CheckBox2" r:id="rId3" imgW="139680" imgH="133200">
            <p:pic>
              <p:nvPicPr>
                <p:cNvPr id="7" name="CheckBox2">
                  <a:extLst>
                    <a:ext uri="{FF2B5EF4-FFF2-40B4-BE49-F238E27FC236}">
                      <a16:creationId xmlns:a16="http://schemas.microsoft.com/office/drawing/2014/main" id="{95A20C63-65BE-4FCC-989B-5C0B32594305}"/>
                    </a:ext>
                  </a:extLst>
                </p:cNvPr>
                <p:cNvPicPr>
                  <a:picLocks/>
                </p:cNvPicPr>
                <p:nvPr/>
              </p:nvPicPr>
              <p:blipFill>
                <a:blip r:embed="rId20"/>
                <a:stretch>
                  <a:fillRect/>
                </a:stretch>
              </p:blipFill>
              <p:spPr>
                <a:xfrm>
                  <a:off x="402959" y="2135260"/>
                  <a:ext cx="138454" cy="135564"/>
                </a:xfrm>
                <a:prstGeom prst="rect">
                  <a:avLst/>
                </a:prstGeom>
              </p:spPr>
            </p:pic>
          </p:control>
        </mc:Fallback>
      </mc:AlternateContent>
      <mc:AlternateContent xmlns:mc="http://schemas.openxmlformats.org/markup-compatibility/2006">
        <mc:Choice xmlns:v="urn:schemas-microsoft-com:vml" Requires="v">
          <p:control name="CheckBox3" r:id="rId4" imgW="139680" imgH="133200"/>
        </mc:Choice>
        <mc:Fallback>
          <p:control name="CheckBox3" r:id="rId4" imgW="139680" imgH="133200">
            <p:pic>
              <p:nvPicPr>
                <p:cNvPr id="8" name="CheckBox3">
                  <a:extLst>
                    <a:ext uri="{FF2B5EF4-FFF2-40B4-BE49-F238E27FC236}">
                      <a16:creationId xmlns:a16="http://schemas.microsoft.com/office/drawing/2014/main" id="{775D58B6-7B72-4DE1-8340-B0A240F56E6F}"/>
                    </a:ext>
                  </a:extLst>
                </p:cNvPr>
                <p:cNvPicPr>
                  <a:picLocks/>
                </p:cNvPicPr>
                <p:nvPr/>
              </p:nvPicPr>
              <p:blipFill>
                <a:blip r:embed="rId21"/>
                <a:stretch>
                  <a:fillRect/>
                </a:stretch>
              </p:blipFill>
              <p:spPr>
                <a:xfrm>
                  <a:off x="242014" y="3224024"/>
                  <a:ext cx="138454" cy="135564"/>
                </a:xfrm>
                <a:prstGeom prst="rect">
                  <a:avLst/>
                </a:prstGeom>
              </p:spPr>
            </p:pic>
          </p:control>
        </mc:Fallback>
      </mc:AlternateContent>
      <mc:AlternateContent xmlns:mc="http://schemas.openxmlformats.org/markup-compatibility/2006">
        <mc:Choice xmlns:v="urn:schemas-microsoft-com:vml" Requires="v">
          <p:control name="CheckBox7" r:id="rId5" imgW="139680" imgH="133200"/>
        </mc:Choice>
        <mc:Fallback>
          <p:control name="CheckBox7" r:id="rId5" imgW="139680" imgH="133200">
            <p:pic>
              <p:nvPicPr>
                <p:cNvPr id="9" name="CheckBox7">
                  <a:extLst>
                    <a:ext uri="{FF2B5EF4-FFF2-40B4-BE49-F238E27FC236}">
                      <a16:creationId xmlns:a16="http://schemas.microsoft.com/office/drawing/2014/main" id="{B2C9F10A-8127-4F25-8040-814953F02171}"/>
                    </a:ext>
                  </a:extLst>
                </p:cNvPr>
                <p:cNvPicPr>
                  <a:picLocks/>
                </p:cNvPicPr>
                <p:nvPr/>
              </p:nvPicPr>
              <p:blipFill>
                <a:blip r:embed="rId22"/>
                <a:stretch>
                  <a:fillRect/>
                </a:stretch>
              </p:blipFill>
              <p:spPr>
                <a:xfrm>
                  <a:off x="242014" y="3600402"/>
                  <a:ext cx="138454" cy="135564"/>
                </a:xfrm>
                <a:prstGeom prst="rect">
                  <a:avLst/>
                </a:prstGeom>
              </p:spPr>
            </p:pic>
          </p:control>
        </mc:Fallback>
      </mc:AlternateContent>
      <mc:AlternateContent xmlns:mc="http://schemas.openxmlformats.org/markup-compatibility/2006">
        <mc:Choice xmlns:v="urn:schemas-microsoft-com:vml" Requires="v">
          <p:control name="CheckBox9" r:id="rId6" imgW="139680" imgH="133200"/>
        </mc:Choice>
        <mc:Fallback>
          <p:control name="CheckBox9" r:id="rId6" imgW="139680" imgH="133200">
            <p:pic>
              <p:nvPicPr>
                <p:cNvPr id="10" name="CheckBox9">
                  <a:extLst>
                    <a:ext uri="{FF2B5EF4-FFF2-40B4-BE49-F238E27FC236}">
                      <a16:creationId xmlns:a16="http://schemas.microsoft.com/office/drawing/2014/main" id="{E6B40635-6D54-41CF-AA13-C1B46E1CE6C8}"/>
                    </a:ext>
                  </a:extLst>
                </p:cNvPr>
                <p:cNvPicPr>
                  <a:picLocks/>
                </p:cNvPicPr>
                <p:nvPr/>
              </p:nvPicPr>
              <p:blipFill>
                <a:blip r:embed="rId23"/>
                <a:stretch>
                  <a:fillRect/>
                </a:stretch>
              </p:blipFill>
              <p:spPr>
                <a:xfrm>
                  <a:off x="242014" y="4370389"/>
                  <a:ext cx="138454" cy="135564"/>
                </a:xfrm>
                <a:prstGeom prst="rect">
                  <a:avLst/>
                </a:prstGeom>
              </p:spPr>
            </p:pic>
          </p:control>
        </mc:Fallback>
      </mc:AlternateContent>
      <mc:AlternateContent xmlns:mc="http://schemas.openxmlformats.org/markup-compatibility/2006">
        <mc:Choice xmlns:v="urn:schemas-microsoft-com:vml" Requires="v">
          <p:control name="CheckBox8" r:id="rId7" imgW="139680" imgH="133200"/>
        </mc:Choice>
        <mc:Fallback>
          <p:control name="CheckBox8" r:id="rId7" imgW="139680" imgH="133200">
            <p:pic>
              <p:nvPicPr>
                <p:cNvPr id="11" name="CheckBox8">
                  <a:extLst>
                    <a:ext uri="{FF2B5EF4-FFF2-40B4-BE49-F238E27FC236}">
                      <a16:creationId xmlns:a16="http://schemas.microsoft.com/office/drawing/2014/main" id="{B137E760-E12A-465C-B46B-BADAD97571C8}"/>
                    </a:ext>
                  </a:extLst>
                </p:cNvPr>
                <p:cNvPicPr>
                  <a:picLocks/>
                </p:cNvPicPr>
                <p:nvPr/>
              </p:nvPicPr>
              <p:blipFill>
                <a:blip r:embed="rId24"/>
                <a:stretch>
                  <a:fillRect/>
                </a:stretch>
              </p:blipFill>
              <p:spPr>
                <a:xfrm>
                  <a:off x="242014" y="3968044"/>
                  <a:ext cx="138454" cy="135564"/>
                </a:xfrm>
                <a:prstGeom prst="rect">
                  <a:avLst/>
                </a:prstGeom>
              </p:spPr>
            </p:pic>
          </p:control>
        </mc:Fallback>
      </mc:AlternateContent>
      <mc:AlternateContent xmlns:mc="http://schemas.openxmlformats.org/markup-compatibility/2006">
        <mc:Choice xmlns:v="urn:schemas-microsoft-com:vml" Requires="v">
          <p:control name="CheckBox5" r:id="rId8" imgW="139680" imgH="133200"/>
        </mc:Choice>
        <mc:Fallback>
          <p:control name="CheckBox5" r:id="rId8" imgW="139680" imgH="133200">
            <p:pic>
              <p:nvPicPr>
                <p:cNvPr id="12" name="CheckBox5">
                  <a:extLst>
                    <a:ext uri="{FF2B5EF4-FFF2-40B4-BE49-F238E27FC236}">
                      <a16:creationId xmlns:a16="http://schemas.microsoft.com/office/drawing/2014/main" id="{0DA53C15-B990-47AD-8B14-816BECD982DC}"/>
                    </a:ext>
                  </a:extLst>
                </p:cNvPr>
                <p:cNvPicPr>
                  <a:picLocks/>
                </p:cNvPicPr>
                <p:nvPr/>
              </p:nvPicPr>
              <p:blipFill>
                <a:blip r:embed="rId25"/>
                <a:stretch>
                  <a:fillRect/>
                </a:stretch>
              </p:blipFill>
              <p:spPr>
                <a:xfrm>
                  <a:off x="3430577" y="3224024"/>
                  <a:ext cx="138454" cy="135564"/>
                </a:xfrm>
                <a:prstGeom prst="rect">
                  <a:avLst/>
                </a:prstGeom>
              </p:spPr>
            </p:pic>
          </p:control>
        </mc:Fallback>
      </mc:AlternateContent>
      <mc:AlternateContent xmlns:mc="http://schemas.openxmlformats.org/markup-compatibility/2006">
        <mc:Choice xmlns:v="urn:schemas-microsoft-com:vml" Requires="v">
          <p:control name="CheckBox6" r:id="rId9" imgW="139680" imgH="133200"/>
        </mc:Choice>
        <mc:Fallback>
          <p:control name="CheckBox6" r:id="rId9" imgW="139680" imgH="133200">
            <p:pic>
              <p:nvPicPr>
                <p:cNvPr id="13" name="CheckBox6">
                  <a:extLst>
                    <a:ext uri="{FF2B5EF4-FFF2-40B4-BE49-F238E27FC236}">
                      <a16:creationId xmlns:a16="http://schemas.microsoft.com/office/drawing/2014/main" id="{AACED8A1-727F-410B-99F7-A573989F1852}"/>
                    </a:ext>
                  </a:extLst>
                </p:cNvPr>
                <p:cNvPicPr>
                  <a:picLocks/>
                </p:cNvPicPr>
                <p:nvPr/>
              </p:nvPicPr>
              <p:blipFill>
                <a:blip r:embed="rId26"/>
                <a:stretch>
                  <a:fillRect/>
                </a:stretch>
              </p:blipFill>
              <p:spPr>
                <a:xfrm>
                  <a:off x="3430577" y="3600402"/>
                  <a:ext cx="138454" cy="135564"/>
                </a:xfrm>
                <a:prstGeom prst="rect">
                  <a:avLst/>
                </a:prstGeom>
              </p:spPr>
            </p:pic>
          </p:control>
        </mc:Fallback>
      </mc:AlternateContent>
      <mc:AlternateContent xmlns:mc="http://schemas.openxmlformats.org/markup-compatibility/2006">
        <mc:Choice xmlns:v="urn:schemas-microsoft-com:vml" Requires="v">
          <p:control name="CheckBox10" r:id="rId10" imgW="139680" imgH="133200"/>
        </mc:Choice>
        <mc:Fallback>
          <p:control name="CheckBox10" r:id="rId10" imgW="139680" imgH="133200">
            <p:pic>
              <p:nvPicPr>
                <p:cNvPr id="14" name="CheckBox10">
                  <a:extLst>
                    <a:ext uri="{FF2B5EF4-FFF2-40B4-BE49-F238E27FC236}">
                      <a16:creationId xmlns:a16="http://schemas.microsoft.com/office/drawing/2014/main" id="{47AB5EAE-086C-425A-A837-9F787B0904C9}"/>
                    </a:ext>
                  </a:extLst>
                </p:cNvPr>
                <p:cNvPicPr>
                  <a:picLocks/>
                </p:cNvPicPr>
                <p:nvPr/>
              </p:nvPicPr>
              <p:blipFill>
                <a:blip r:embed="rId27"/>
                <a:stretch>
                  <a:fillRect/>
                </a:stretch>
              </p:blipFill>
              <p:spPr>
                <a:xfrm>
                  <a:off x="3430577" y="4370389"/>
                  <a:ext cx="138454" cy="135564"/>
                </a:xfrm>
                <a:prstGeom prst="rect">
                  <a:avLst/>
                </a:prstGeom>
              </p:spPr>
            </p:pic>
          </p:control>
        </mc:Fallback>
      </mc:AlternateContent>
      <mc:AlternateContent xmlns:mc="http://schemas.openxmlformats.org/markup-compatibility/2006">
        <mc:Choice xmlns:v="urn:schemas-microsoft-com:vml" Requires="v">
          <p:control name="CheckBox11" r:id="rId11" imgW="139680" imgH="133200"/>
        </mc:Choice>
        <mc:Fallback>
          <p:control name="CheckBox11" r:id="rId11" imgW="139680" imgH="133200">
            <p:pic>
              <p:nvPicPr>
                <p:cNvPr id="15" name="CheckBox11">
                  <a:extLst>
                    <a:ext uri="{FF2B5EF4-FFF2-40B4-BE49-F238E27FC236}">
                      <a16:creationId xmlns:a16="http://schemas.microsoft.com/office/drawing/2014/main" id="{9C9DCEE5-9999-4E32-883A-01598FD52432}"/>
                    </a:ext>
                  </a:extLst>
                </p:cNvPr>
                <p:cNvPicPr>
                  <a:picLocks/>
                </p:cNvPicPr>
                <p:nvPr/>
              </p:nvPicPr>
              <p:blipFill>
                <a:blip r:embed="rId28"/>
                <a:stretch>
                  <a:fillRect/>
                </a:stretch>
              </p:blipFill>
              <p:spPr>
                <a:xfrm>
                  <a:off x="3430577" y="3968044"/>
                  <a:ext cx="138454" cy="135564"/>
                </a:xfrm>
                <a:prstGeom prst="rect">
                  <a:avLst/>
                </a:prstGeom>
              </p:spPr>
            </p:pic>
          </p:control>
        </mc:Fallback>
      </mc:AlternateContent>
      <mc:AlternateContent xmlns:mc="http://schemas.openxmlformats.org/markup-compatibility/2006">
        <mc:Choice xmlns:v="urn:schemas-microsoft-com:vml" Requires="v">
          <p:control name="CheckBox12" r:id="rId12" imgW="139680" imgH="133200"/>
        </mc:Choice>
        <mc:Fallback>
          <p:control name="CheckBox12" r:id="rId12" imgW="139680" imgH="133200">
            <p:pic>
              <p:nvPicPr>
                <p:cNvPr id="16" name="CheckBox12">
                  <a:extLst>
                    <a:ext uri="{FF2B5EF4-FFF2-40B4-BE49-F238E27FC236}">
                      <a16:creationId xmlns:a16="http://schemas.microsoft.com/office/drawing/2014/main" id="{8887AE76-96B4-4DF9-A452-16EC098AE5FD}"/>
                    </a:ext>
                  </a:extLst>
                </p:cNvPr>
                <p:cNvPicPr>
                  <a:picLocks/>
                </p:cNvPicPr>
                <p:nvPr/>
              </p:nvPicPr>
              <p:blipFill>
                <a:blip r:embed="rId29"/>
                <a:stretch>
                  <a:fillRect/>
                </a:stretch>
              </p:blipFill>
              <p:spPr>
                <a:xfrm>
                  <a:off x="6619140" y="3224024"/>
                  <a:ext cx="138454" cy="135564"/>
                </a:xfrm>
                <a:prstGeom prst="rect">
                  <a:avLst/>
                </a:prstGeom>
              </p:spPr>
            </p:pic>
          </p:control>
        </mc:Fallback>
      </mc:AlternateContent>
      <mc:AlternateContent xmlns:mc="http://schemas.openxmlformats.org/markup-compatibility/2006">
        <mc:Choice xmlns:v="urn:schemas-microsoft-com:vml" Requires="v">
          <p:control name="CheckBox13" r:id="rId13" imgW="139680" imgH="133200"/>
        </mc:Choice>
        <mc:Fallback>
          <p:control name="CheckBox13" r:id="rId13" imgW="139680" imgH="133200">
            <p:pic>
              <p:nvPicPr>
                <p:cNvPr id="17" name="CheckBox13">
                  <a:extLst>
                    <a:ext uri="{FF2B5EF4-FFF2-40B4-BE49-F238E27FC236}">
                      <a16:creationId xmlns:a16="http://schemas.microsoft.com/office/drawing/2014/main" id="{E651D3D1-7E49-47C9-87B8-176A5039A292}"/>
                    </a:ext>
                  </a:extLst>
                </p:cNvPr>
                <p:cNvPicPr>
                  <a:picLocks/>
                </p:cNvPicPr>
                <p:nvPr/>
              </p:nvPicPr>
              <p:blipFill>
                <a:blip r:embed="rId30"/>
                <a:stretch>
                  <a:fillRect/>
                </a:stretch>
              </p:blipFill>
              <p:spPr>
                <a:xfrm>
                  <a:off x="6619140" y="3600402"/>
                  <a:ext cx="138454" cy="135564"/>
                </a:xfrm>
                <a:prstGeom prst="rect">
                  <a:avLst/>
                </a:prstGeom>
              </p:spPr>
            </p:pic>
          </p:control>
        </mc:Fallback>
      </mc:AlternateContent>
      <mc:AlternateContent xmlns:mc="http://schemas.openxmlformats.org/markup-compatibility/2006">
        <mc:Choice xmlns:v="urn:schemas-microsoft-com:vml" Requires="v">
          <p:control name="CheckBox14" r:id="rId14" imgW="139680" imgH="133200"/>
        </mc:Choice>
        <mc:Fallback>
          <p:control name="CheckBox14" r:id="rId14" imgW="139680" imgH="133200">
            <p:pic>
              <p:nvPicPr>
                <p:cNvPr id="18" name="CheckBox14">
                  <a:extLst>
                    <a:ext uri="{FF2B5EF4-FFF2-40B4-BE49-F238E27FC236}">
                      <a16:creationId xmlns:a16="http://schemas.microsoft.com/office/drawing/2014/main" id="{B530CF37-B747-4DCF-9997-758C0A869995}"/>
                    </a:ext>
                  </a:extLst>
                </p:cNvPr>
                <p:cNvPicPr>
                  <a:picLocks/>
                </p:cNvPicPr>
                <p:nvPr/>
              </p:nvPicPr>
              <p:blipFill>
                <a:blip r:embed="rId31"/>
                <a:stretch>
                  <a:fillRect/>
                </a:stretch>
              </p:blipFill>
              <p:spPr>
                <a:xfrm>
                  <a:off x="6619140" y="4370389"/>
                  <a:ext cx="138454" cy="135564"/>
                </a:xfrm>
                <a:prstGeom prst="rect">
                  <a:avLst/>
                </a:prstGeom>
              </p:spPr>
            </p:pic>
          </p:control>
        </mc:Fallback>
      </mc:AlternateContent>
      <mc:AlternateContent xmlns:mc="http://schemas.openxmlformats.org/markup-compatibility/2006">
        <mc:Choice xmlns:v="urn:schemas-microsoft-com:vml" Requires="v">
          <p:control name="CheckBox15" r:id="rId15" imgW="139680" imgH="133200"/>
        </mc:Choice>
        <mc:Fallback>
          <p:control name="CheckBox15" r:id="rId15" imgW="139680" imgH="133200">
            <p:pic>
              <p:nvPicPr>
                <p:cNvPr id="19" name="CheckBox15">
                  <a:extLst>
                    <a:ext uri="{FF2B5EF4-FFF2-40B4-BE49-F238E27FC236}">
                      <a16:creationId xmlns:a16="http://schemas.microsoft.com/office/drawing/2014/main" id="{FE221270-EF5B-4CA4-9C8A-7397AC090CDE}"/>
                    </a:ext>
                  </a:extLst>
                </p:cNvPr>
                <p:cNvPicPr>
                  <a:picLocks/>
                </p:cNvPicPr>
                <p:nvPr/>
              </p:nvPicPr>
              <p:blipFill>
                <a:blip r:embed="rId32"/>
                <a:stretch>
                  <a:fillRect/>
                </a:stretch>
              </p:blipFill>
              <p:spPr>
                <a:xfrm>
                  <a:off x="6619140" y="3968044"/>
                  <a:ext cx="138454" cy="135564"/>
                </a:xfrm>
                <a:prstGeom prst="rect">
                  <a:avLst/>
                </a:prstGeom>
              </p:spPr>
            </p:pic>
          </p:control>
        </mc:Fallback>
      </mc:AlternateContent>
    </p:controls>
    <p:extLst>
      <p:ext uri="{BB962C8B-B14F-4D97-AF65-F5344CB8AC3E}">
        <p14:creationId xmlns:p14="http://schemas.microsoft.com/office/powerpoint/2010/main" val="3851084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2F609C-BC75-4FD4-9F8D-908A2E51D1A9}"/>
              </a:ext>
            </a:extLst>
          </p:cNvPr>
          <p:cNvGraphicFramePr>
            <a:graphicFrameLocks noGrp="1"/>
          </p:cNvGraphicFramePr>
          <p:nvPr>
            <p:extLst>
              <p:ext uri="{D42A27DB-BD31-4B8C-83A1-F6EECF244321}">
                <p14:modId xmlns:p14="http://schemas.microsoft.com/office/powerpoint/2010/main" val="3844870589"/>
              </p:ext>
            </p:extLst>
          </p:nvPr>
        </p:nvGraphicFramePr>
        <p:xfrm>
          <a:off x="155575" y="741892"/>
          <a:ext cx="9588500" cy="5970897"/>
        </p:xfrm>
        <a:graphic>
          <a:graphicData uri="http://schemas.openxmlformats.org/drawingml/2006/table">
            <a:tbl>
              <a:tblPr bandRow="1">
                <a:tableStyleId>{F5AB1C69-6EDB-4FF4-983F-18BD219EF322}</a:tableStyleId>
              </a:tblPr>
              <a:tblGrid>
                <a:gridCol w="863600">
                  <a:extLst>
                    <a:ext uri="{9D8B030D-6E8A-4147-A177-3AD203B41FA5}">
                      <a16:colId xmlns:a16="http://schemas.microsoft.com/office/drawing/2014/main" val="1021210150"/>
                    </a:ext>
                  </a:extLst>
                </a:gridCol>
                <a:gridCol w="8724900">
                  <a:extLst>
                    <a:ext uri="{9D8B030D-6E8A-4147-A177-3AD203B41FA5}">
                      <a16:colId xmlns:a16="http://schemas.microsoft.com/office/drawing/2014/main" val="1608313520"/>
                    </a:ext>
                  </a:extLst>
                </a:gridCol>
              </a:tblGrid>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Reflection &amp; Revision checklist</a:t>
                      </a:r>
                    </a:p>
                  </a:txBody>
                  <a:tcPr marL="57802" marR="57802" marT="144000" marB="72000">
                    <a:solidFill>
                      <a:schemeClr val="bg1"/>
                    </a:solidFill>
                  </a:tcPr>
                </a:tc>
                <a:tc hMerge="1">
                  <a:txBody>
                    <a:bodyPr/>
                    <a:lstStyle/>
                    <a:p>
                      <a:pPr algn="ctr">
                        <a:lnSpc>
                          <a:spcPct val="107000"/>
                        </a:lnSpc>
                        <a:spcAft>
                          <a:spcPts val="0"/>
                        </a:spcAft>
                      </a:pPr>
                      <a:endParaRPr lang="en-GB"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753096203"/>
                  </a:ext>
                </a:extLst>
              </a:tr>
              <a:tr h="0">
                <a:tc>
                  <a:txBody>
                    <a:bodyPr/>
                    <a:lstStyle/>
                    <a:p>
                      <a:pPr algn="ctr">
                        <a:lnSpc>
                          <a:spcPct val="107000"/>
                        </a:lnSpc>
                        <a:spcAft>
                          <a:spcPts val="0"/>
                        </a:spcAft>
                      </a:pPr>
                      <a:r>
                        <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a:t>
                      </a:r>
                    </a:p>
                  </a:txBody>
                  <a:tcPr marL="57802" marR="57802" marT="36000" marB="36000" anchor="ctr"/>
                </a:tc>
                <a:tc>
                  <a:txBody>
                    <a:bodyPr/>
                    <a:lstStyle/>
                    <a:p>
                      <a:pPr algn="l">
                        <a:lnSpc>
                          <a:spcPct val="107000"/>
                        </a:lnSpc>
                        <a:spcAft>
                          <a:spcPts val="0"/>
                        </a:spcAft>
                      </a:pPr>
                      <a:r>
                        <a:rPr lang="en-GB" sz="1100" u="sng" dirty="0">
                          <a:effectLst/>
                          <a:latin typeface="Calibri" panose="020F0502020204030204" pitchFamily="34" charset="0"/>
                          <a:ea typeface="Calibri" panose="020F0502020204030204" pitchFamily="34" charset="0"/>
                          <a:cs typeface="Times New Roman" panose="02020603050405020304" pitchFamily="18" charset="0"/>
                        </a:rPr>
                        <a:t>Clarification</a:t>
                      </a:r>
                    </a:p>
                  </a:txBody>
                  <a:tcPr marL="57802" marR="57802" marT="36000" marB="36000" anchor="ctr"/>
                </a:tc>
                <a:extLst>
                  <a:ext uri="{0D108BD9-81ED-4DB2-BD59-A6C34878D82A}">
                    <a16:rowId xmlns:a16="http://schemas.microsoft.com/office/drawing/2014/main" val="3327211270"/>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the following defensive design consideration: input validation.</a:t>
                      </a:r>
                    </a:p>
                  </a:txBody>
                  <a:tcPr marL="57802" marR="57802" marT="36000" marB="36000" anchor="ctr"/>
                </a:tc>
                <a:extLst>
                  <a:ext uri="{0D108BD9-81ED-4DB2-BD59-A6C34878D82A}">
                    <a16:rowId xmlns:a16="http://schemas.microsoft.com/office/drawing/2014/main" val="3392196501"/>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 can explain the following defensive design consideration: anticipating misuse.</a:t>
                      </a:r>
                    </a:p>
                  </a:txBody>
                  <a:tcPr marL="57802" marR="57802" marT="36000" marB="36000" anchor="ctr"/>
                </a:tc>
                <a:extLst>
                  <a:ext uri="{0D108BD9-81ED-4DB2-BD59-A6C34878D82A}">
                    <a16:rowId xmlns:a16="http://schemas.microsoft.com/office/drawing/2014/main" val="3912617435"/>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 can explain the following defensive design consideration: authentication.</a:t>
                      </a:r>
                    </a:p>
                  </a:txBody>
                  <a:tcPr marL="57802" marR="57802" marT="36000" marB="36000" anchor="ctr"/>
                </a:tc>
                <a:extLst>
                  <a:ext uri="{0D108BD9-81ED-4DB2-BD59-A6C34878D82A}">
                    <a16:rowId xmlns:a16="http://schemas.microsoft.com/office/drawing/2014/main" val="62233926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adding comments improves the maintainability of my code.</a:t>
                      </a:r>
                    </a:p>
                  </a:txBody>
                  <a:tcPr marL="57802" marR="57802" marT="36000" marB="36000" anchor="ctr"/>
                </a:tc>
                <a:extLst>
                  <a:ext uri="{0D108BD9-81ED-4DB2-BD59-A6C34878D82A}">
                    <a16:rowId xmlns:a16="http://schemas.microsoft.com/office/drawing/2014/main" val="212317027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indentation and white space improves the maintainability of my code.</a:t>
                      </a:r>
                    </a:p>
                  </a:txBody>
                  <a:tcPr marL="57802" marR="57802" marT="36000" marB="36000" anchor="ctr"/>
                </a:tc>
                <a:extLst>
                  <a:ext uri="{0D108BD9-81ED-4DB2-BD59-A6C34878D82A}">
                    <a16:rowId xmlns:a16="http://schemas.microsoft.com/office/drawing/2014/main" val="83541895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use of sub programs improves the maintainability of my code.</a:t>
                      </a:r>
                    </a:p>
                  </a:txBody>
                  <a:tcPr marL="57802" marR="57802" marT="36000" marB="36000" anchor="ctr"/>
                </a:tc>
                <a:extLst>
                  <a:ext uri="{0D108BD9-81ED-4DB2-BD59-A6C34878D82A}">
                    <a16:rowId xmlns:a16="http://schemas.microsoft.com/office/drawing/2014/main" val="1980567133"/>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adopting naming conventions improved the maintainability of my code.</a:t>
                      </a:r>
                    </a:p>
                  </a:txBody>
                  <a:tcPr marL="57802" marR="57802" marT="36000" marB="36000" anchor="ctr"/>
                </a:tc>
                <a:extLst>
                  <a:ext uri="{0D108BD9-81ED-4DB2-BD59-A6C34878D82A}">
                    <a16:rowId xmlns:a16="http://schemas.microsoft.com/office/drawing/2014/main" val="2043696029"/>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purpose of testing.</a:t>
                      </a:r>
                    </a:p>
                  </a:txBody>
                  <a:tcPr marL="57802" marR="57802" marT="36000" marB="36000" anchor="ctr"/>
                </a:tc>
                <a:extLst>
                  <a:ext uri="{0D108BD9-81ED-4DB2-BD59-A6C34878D82A}">
                    <a16:rowId xmlns:a16="http://schemas.microsoft.com/office/drawing/2014/main" val="3502967113"/>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is meant by iterative testing.</a:t>
                      </a:r>
                    </a:p>
                  </a:txBody>
                  <a:tcPr marL="57802" marR="57802" marT="36000" marB="36000" anchor="ctr"/>
                </a:tc>
                <a:extLst>
                  <a:ext uri="{0D108BD9-81ED-4DB2-BD59-A6C34878D82A}">
                    <a16:rowId xmlns:a16="http://schemas.microsoft.com/office/drawing/2014/main" val="830797823"/>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is meant by final / terminal testing.</a:t>
                      </a:r>
                    </a:p>
                  </a:txBody>
                  <a:tcPr marL="57802" marR="57802" marT="36000" marB="36000" anchor="ctr"/>
                </a:tc>
                <a:extLst>
                  <a:ext uri="{0D108BD9-81ED-4DB2-BD59-A6C34878D82A}">
                    <a16:rowId xmlns:a16="http://schemas.microsoft.com/office/drawing/2014/main" val="2369501083"/>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identify both syntax and logic errors in code.</a:t>
                      </a:r>
                    </a:p>
                  </a:txBody>
                  <a:tcPr marL="57802" marR="57802" marT="36000" marB="36000" anchor="ctr"/>
                </a:tc>
                <a:extLst>
                  <a:ext uri="{0D108BD9-81ED-4DB2-BD59-A6C34878D82A}">
                    <a16:rowId xmlns:a16="http://schemas.microsoft.com/office/drawing/2014/main" val="2371729689"/>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select and use suitable test data for a program.</a:t>
                      </a:r>
                    </a:p>
                  </a:txBody>
                  <a:tcPr marL="57802" marR="57802" marT="36000" marB="36000" anchor="ctr"/>
                </a:tc>
                <a:extLst>
                  <a:ext uri="{0D108BD9-81ED-4DB2-BD59-A6C34878D82A}">
                    <a16:rowId xmlns:a16="http://schemas.microsoft.com/office/drawing/2014/main" val="260786813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is meant by “normal” test data.</a:t>
                      </a:r>
                    </a:p>
                  </a:txBody>
                  <a:tcPr marL="57802" marR="57802" marT="36000" marB="36000" anchor="ctr"/>
                </a:tc>
                <a:extLst>
                  <a:ext uri="{0D108BD9-81ED-4DB2-BD59-A6C34878D82A}">
                    <a16:rowId xmlns:a16="http://schemas.microsoft.com/office/drawing/2014/main" val="56380685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is meant by “boundary” test data.</a:t>
                      </a:r>
                    </a:p>
                  </a:txBody>
                  <a:tcPr marL="57802" marR="57802" marT="36000" marB="36000" anchor="ctr"/>
                </a:tc>
                <a:extLst>
                  <a:ext uri="{0D108BD9-81ED-4DB2-BD59-A6C34878D82A}">
                    <a16:rowId xmlns:a16="http://schemas.microsoft.com/office/drawing/2014/main" val="2621545892"/>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is meant by “Invalid” test data.</a:t>
                      </a:r>
                    </a:p>
                  </a:txBody>
                  <a:tcPr marL="57802" marR="57802" marT="36000" marB="36000" anchor="ctr"/>
                </a:tc>
                <a:extLst>
                  <a:ext uri="{0D108BD9-81ED-4DB2-BD59-A6C34878D82A}">
                    <a16:rowId xmlns:a16="http://schemas.microsoft.com/office/drawing/2014/main" val="428277708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is meant by “Erroneous” test data.</a:t>
                      </a:r>
                    </a:p>
                  </a:txBody>
                  <a:tcPr marL="57802" marR="57802" marT="36000" marB="36000" anchor="ctr"/>
                </a:tc>
                <a:extLst>
                  <a:ext uri="{0D108BD9-81ED-4DB2-BD59-A6C34878D82A}">
                    <a16:rowId xmlns:a16="http://schemas.microsoft.com/office/drawing/2014/main" val="350726669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refine algorithms in order to make them more robust.</a:t>
                      </a:r>
                    </a:p>
                  </a:txBody>
                  <a:tcPr marL="57802" marR="57802" marT="36000" marB="36000" anchor="ctr"/>
                </a:tc>
                <a:extLst>
                  <a:ext uri="{0D108BD9-81ED-4DB2-BD59-A6C34878D82A}">
                    <a16:rowId xmlns:a16="http://schemas.microsoft.com/office/drawing/2014/main" val="2755686066"/>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 revision focus will need to be:</a:t>
                      </a:r>
                    </a:p>
                  </a:txBody>
                  <a:tcPr marL="57802" marR="57802" marT="36000" marB="36000" anchor="ctr">
                    <a:solidFill>
                      <a:schemeClr val="bg1"/>
                    </a:solidFill>
                  </a:tcPr>
                </a:tc>
                <a:tc hMerge="1">
                  <a:txBody>
                    <a:bodyPr/>
                    <a:lstStyle/>
                    <a:p>
                      <a:pPr algn="l">
                        <a:lnSpc>
                          <a:spcPct val="107000"/>
                        </a:lnSpc>
                        <a:spcAft>
                          <a:spcPts val="0"/>
                        </a:spcAft>
                      </a:pPr>
                      <a:endParaRPr lang="en-GB"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383909765"/>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hMerge="1">
                  <a:txBody>
                    <a:bodyPr/>
                    <a:lstStyle/>
                    <a:p>
                      <a:endParaRPr lang="en-GB" dirty="0"/>
                    </a:p>
                  </a:txBody>
                  <a:tcPr/>
                </a:tc>
                <a:extLst>
                  <a:ext uri="{0D108BD9-81ED-4DB2-BD59-A6C34878D82A}">
                    <a16:rowId xmlns:a16="http://schemas.microsoft.com/office/drawing/2014/main" val="3562149456"/>
                  </a:ext>
                </a:extLst>
              </a:tr>
            </a:tbl>
          </a:graphicData>
        </a:graphic>
      </p:graphicFrame>
    </p:spTree>
    <p:extLst>
      <p:ext uri="{BB962C8B-B14F-4D97-AF65-F5344CB8AC3E}">
        <p14:creationId xmlns:p14="http://schemas.microsoft.com/office/powerpoint/2010/main" val="151399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Defensive design: Input validation</a:t>
            </a:r>
          </a:p>
        </p:txBody>
      </p:sp>
      <p:sp>
        <p:nvSpPr>
          <p:cNvPr id="15" name="Rectangle 14"/>
          <p:cNvSpPr/>
          <p:nvPr/>
        </p:nvSpPr>
        <p:spPr>
          <a:xfrm>
            <a:off x="1587501" y="2062312"/>
            <a:ext cx="147637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Type Check</a:t>
            </a:r>
          </a:p>
        </p:txBody>
      </p:sp>
      <p:sp>
        <p:nvSpPr>
          <p:cNvPr id="18" name="Rectangle 17"/>
          <p:cNvSpPr/>
          <p:nvPr/>
        </p:nvSpPr>
        <p:spPr>
          <a:xfrm>
            <a:off x="1587500" y="2604770"/>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data is the correct data type.</a:t>
            </a:r>
          </a:p>
        </p:txBody>
      </p:sp>
      <p:cxnSp>
        <p:nvCxnSpPr>
          <p:cNvPr id="4" name="Straight Connector 3"/>
          <p:cNvCxnSpPr>
            <a:stCxn id="15" idx="2"/>
            <a:endCxn id="18" idx="0"/>
          </p:cNvCxnSpPr>
          <p:nvPr/>
        </p:nvCxnSpPr>
        <p:spPr>
          <a:xfrm>
            <a:off x="2325688" y="2500193"/>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458B8A2-05D6-42CD-8D07-3BA4B99D0F45}"/>
              </a:ext>
            </a:extLst>
          </p:cNvPr>
          <p:cNvSpPr txBox="1"/>
          <p:nvPr/>
        </p:nvSpPr>
        <p:spPr>
          <a:xfrm>
            <a:off x="319179" y="1453295"/>
            <a:ext cx="1689946" cy="261610"/>
          </a:xfrm>
          <a:prstGeom prst="rect">
            <a:avLst/>
          </a:prstGeom>
          <a:noFill/>
        </p:spPr>
        <p:txBody>
          <a:bodyPr wrap="square" rtlCol="0">
            <a:spAutoFit/>
          </a:bodyPr>
          <a:lstStyle/>
          <a:p>
            <a:r>
              <a:rPr lang="en-GB" sz="1100" dirty="0"/>
              <a:t>Input validation means:</a:t>
            </a:r>
          </a:p>
        </p:txBody>
      </p:sp>
      <p:sp>
        <p:nvSpPr>
          <p:cNvPr id="10" name="Rectangle 9">
            <a:extLst>
              <a:ext uri="{FF2B5EF4-FFF2-40B4-BE49-F238E27FC236}">
                <a16:creationId xmlns:a16="http://schemas.microsoft.com/office/drawing/2014/main" id="{0265D711-9785-4262-BEC4-F1C7F222382A}"/>
              </a:ext>
            </a:extLst>
          </p:cNvPr>
          <p:cNvSpPr/>
          <p:nvPr/>
        </p:nvSpPr>
        <p:spPr>
          <a:xfrm>
            <a:off x="2009124" y="1365160"/>
            <a:ext cx="754894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Checking data input by the user meets specific criteria.</a:t>
            </a:r>
          </a:p>
        </p:txBody>
      </p:sp>
      <p:sp>
        <p:nvSpPr>
          <p:cNvPr id="11" name="Rectangle 10">
            <a:extLst>
              <a:ext uri="{FF2B5EF4-FFF2-40B4-BE49-F238E27FC236}">
                <a16:creationId xmlns:a16="http://schemas.microsoft.com/office/drawing/2014/main" id="{C702CC7B-B7E5-4117-9FBB-A21DDBCB5D83}"/>
              </a:ext>
            </a:extLst>
          </p:cNvPr>
          <p:cNvSpPr/>
          <p:nvPr/>
        </p:nvSpPr>
        <p:spPr>
          <a:xfrm>
            <a:off x="1587500" y="3147228"/>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Integer, Real, String or Boolean</a:t>
            </a:r>
          </a:p>
        </p:txBody>
      </p:sp>
      <p:cxnSp>
        <p:nvCxnSpPr>
          <p:cNvPr id="12" name="Straight Connector 11">
            <a:extLst>
              <a:ext uri="{FF2B5EF4-FFF2-40B4-BE49-F238E27FC236}">
                <a16:creationId xmlns:a16="http://schemas.microsoft.com/office/drawing/2014/main" id="{AB185CD1-ED60-419B-B05F-4E258D586BA4}"/>
              </a:ext>
            </a:extLst>
          </p:cNvPr>
          <p:cNvCxnSpPr>
            <a:cxnSpLocks/>
            <a:stCxn id="18" idx="2"/>
            <a:endCxn id="11" idx="0"/>
          </p:cNvCxnSpPr>
          <p:nvPr/>
        </p:nvCxnSpPr>
        <p:spPr>
          <a:xfrm>
            <a:off x="2325688" y="3042651"/>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D93F880-CCFC-45D2-A9A1-0CB351C774F0}"/>
              </a:ext>
            </a:extLst>
          </p:cNvPr>
          <p:cNvSpPr txBox="1"/>
          <p:nvPr/>
        </p:nvSpPr>
        <p:spPr>
          <a:xfrm>
            <a:off x="319179" y="2151684"/>
            <a:ext cx="1268322" cy="261610"/>
          </a:xfrm>
          <a:prstGeom prst="rect">
            <a:avLst/>
          </a:prstGeom>
          <a:noFill/>
        </p:spPr>
        <p:txBody>
          <a:bodyPr wrap="square" rtlCol="0">
            <a:spAutoFit/>
          </a:bodyPr>
          <a:lstStyle/>
          <a:p>
            <a:r>
              <a:rPr lang="en-GB" sz="1100" dirty="0"/>
              <a:t>Type of validation:</a:t>
            </a:r>
          </a:p>
        </p:txBody>
      </p:sp>
      <p:sp>
        <p:nvSpPr>
          <p:cNvPr id="14" name="TextBox 13">
            <a:extLst>
              <a:ext uri="{FF2B5EF4-FFF2-40B4-BE49-F238E27FC236}">
                <a16:creationId xmlns:a16="http://schemas.microsoft.com/office/drawing/2014/main" id="{198E5F5C-17F8-4CFC-8AE9-C76C3D1EC798}"/>
              </a:ext>
            </a:extLst>
          </p:cNvPr>
          <p:cNvSpPr txBox="1"/>
          <p:nvPr/>
        </p:nvSpPr>
        <p:spPr>
          <a:xfrm>
            <a:off x="319179" y="2675362"/>
            <a:ext cx="1268322" cy="261610"/>
          </a:xfrm>
          <a:prstGeom prst="rect">
            <a:avLst/>
          </a:prstGeom>
          <a:noFill/>
        </p:spPr>
        <p:txBody>
          <a:bodyPr wrap="square" rtlCol="0">
            <a:spAutoFit/>
          </a:bodyPr>
          <a:lstStyle/>
          <a:p>
            <a:r>
              <a:rPr lang="en-GB" sz="1100" dirty="0"/>
              <a:t>Explanation:</a:t>
            </a:r>
          </a:p>
        </p:txBody>
      </p:sp>
      <p:sp>
        <p:nvSpPr>
          <p:cNvPr id="16" name="TextBox 15">
            <a:extLst>
              <a:ext uri="{FF2B5EF4-FFF2-40B4-BE49-F238E27FC236}">
                <a16:creationId xmlns:a16="http://schemas.microsoft.com/office/drawing/2014/main" id="{0F2BBEF7-FF2E-45E2-A90C-6092F96CF8AB}"/>
              </a:ext>
            </a:extLst>
          </p:cNvPr>
          <p:cNvSpPr txBox="1"/>
          <p:nvPr/>
        </p:nvSpPr>
        <p:spPr>
          <a:xfrm>
            <a:off x="319178" y="3217820"/>
            <a:ext cx="1268322" cy="261610"/>
          </a:xfrm>
          <a:prstGeom prst="rect">
            <a:avLst/>
          </a:prstGeom>
          <a:noFill/>
        </p:spPr>
        <p:txBody>
          <a:bodyPr wrap="square" rtlCol="0">
            <a:spAutoFit/>
          </a:bodyPr>
          <a:lstStyle/>
          <a:p>
            <a:r>
              <a:rPr lang="en-GB" sz="1100" dirty="0"/>
              <a:t>Example:</a:t>
            </a:r>
          </a:p>
        </p:txBody>
      </p:sp>
      <p:sp>
        <p:nvSpPr>
          <p:cNvPr id="17" name="Rectangle 16">
            <a:extLst>
              <a:ext uri="{FF2B5EF4-FFF2-40B4-BE49-F238E27FC236}">
                <a16:creationId xmlns:a16="http://schemas.microsoft.com/office/drawing/2014/main" id="{0549CA6E-BA03-479B-B79A-347DBEE4DC71}"/>
              </a:ext>
            </a:extLst>
          </p:cNvPr>
          <p:cNvSpPr/>
          <p:nvPr/>
        </p:nvSpPr>
        <p:spPr>
          <a:xfrm>
            <a:off x="3244199" y="2062312"/>
            <a:ext cx="147637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Range Check</a:t>
            </a:r>
          </a:p>
        </p:txBody>
      </p:sp>
      <p:sp>
        <p:nvSpPr>
          <p:cNvPr id="19" name="Rectangle 18">
            <a:extLst>
              <a:ext uri="{FF2B5EF4-FFF2-40B4-BE49-F238E27FC236}">
                <a16:creationId xmlns:a16="http://schemas.microsoft.com/office/drawing/2014/main" id="{843E46CF-CFA6-4EAB-9AB4-E90D2E240B96}"/>
              </a:ext>
            </a:extLst>
          </p:cNvPr>
          <p:cNvSpPr/>
          <p:nvPr/>
        </p:nvSpPr>
        <p:spPr>
          <a:xfrm>
            <a:off x="3244198" y="2604770"/>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data is in the correct range.</a:t>
            </a:r>
          </a:p>
        </p:txBody>
      </p:sp>
      <p:cxnSp>
        <p:nvCxnSpPr>
          <p:cNvPr id="20" name="Straight Connector 19">
            <a:extLst>
              <a:ext uri="{FF2B5EF4-FFF2-40B4-BE49-F238E27FC236}">
                <a16:creationId xmlns:a16="http://schemas.microsoft.com/office/drawing/2014/main" id="{B1DB65F2-6698-4C8E-8B95-D458E75DD063}"/>
              </a:ext>
            </a:extLst>
          </p:cNvPr>
          <p:cNvCxnSpPr>
            <a:stCxn id="17" idx="2"/>
            <a:endCxn id="19" idx="0"/>
          </p:cNvCxnSpPr>
          <p:nvPr/>
        </p:nvCxnSpPr>
        <p:spPr>
          <a:xfrm>
            <a:off x="3982386" y="2500193"/>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059B3FD-B6A0-4A91-9D8A-A4C4154B6E60}"/>
              </a:ext>
            </a:extLst>
          </p:cNvPr>
          <p:cNvSpPr/>
          <p:nvPr/>
        </p:nvSpPr>
        <p:spPr>
          <a:xfrm>
            <a:off x="3244198" y="3147228"/>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1-3</a:t>
            </a:r>
          </a:p>
        </p:txBody>
      </p:sp>
      <p:cxnSp>
        <p:nvCxnSpPr>
          <p:cNvPr id="22" name="Straight Connector 21">
            <a:extLst>
              <a:ext uri="{FF2B5EF4-FFF2-40B4-BE49-F238E27FC236}">
                <a16:creationId xmlns:a16="http://schemas.microsoft.com/office/drawing/2014/main" id="{E2C0E1B2-348A-4C61-9633-FFF19825052D}"/>
              </a:ext>
            </a:extLst>
          </p:cNvPr>
          <p:cNvCxnSpPr>
            <a:cxnSpLocks/>
            <a:stCxn id="19" idx="2"/>
            <a:endCxn id="21" idx="0"/>
          </p:cNvCxnSpPr>
          <p:nvPr/>
        </p:nvCxnSpPr>
        <p:spPr>
          <a:xfrm>
            <a:off x="3982386" y="3042651"/>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F9D2491-8446-4832-924D-5387C49DB1B4}"/>
              </a:ext>
            </a:extLst>
          </p:cNvPr>
          <p:cNvSpPr/>
          <p:nvPr/>
        </p:nvSpPr>
        <p:spPr>
          <a:xfrm>
            <a:off x="4900897" y="2062312"/>
            <a:ext cx="147637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Presence Check</a:t>
            </a:r>
          </a:p>
        </p:txBody>
      </p:sp>
      <p:sp>
        <p:nvSpPr>
          <p:cNvPr id="24" name="Rectangle 23">
            <a:extLst>
              <a:ext uri="{FF2B5EF4-FFF2-40B4-BE49-F238E27FC236}">
                <a16:creationId xmlns:a16="http://schemas.microsoft.com/office/drawing/2014/main" id="{6EAB2C15-D047-4993-B3A8-FF6F58C995ED}"/>
              </a:ext>
            </a:extLst>
          </p:cNvPr>
          <p:cNvSpPr/>
          <p:nvPr/>
        </p:nvSpPr>
        <p:spPr>
          <a:xfrm>
            <a:off x="4900896" y="2604770"/>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There is data present.</a:t>
            </a:r>
          </a:p>
        </p:txBody>
      </p:sp>
      <p:cxnSp>
        <p:nvCxnSpPr>
          <p:cNvPr id="25" name="Straight Connector 24">
            <a:extLst>
              <a:ext uri="{FF2B5EF4-FFF2-40B4-BE49-F238E27FC236}">
                <a16:creationId xmlns:a16="http://schemas.microsoft.com/office/drawing/2014/main" id="{21044BFA-D267-4D13-A8C0-D1C28D9CB794}"/>
              </a:ext>
            </a:extLst>
          </p:cNvPr>
          <p:cNvCxnSpPr>
            <a:stCxn id="23" idx="2"/>
            <a:endCxn id="24" idx="0"/>
          </p:cNvCxnSpPr>
          <p:nvPr/>
        </p:nvCxnSpPr>
        <p:spPr>
          <a:xfrm>
            <a:off x="5639084" y="2500193"/>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D266350-389D-41FF-BD47-9BE612CB41EF}"/>
              </a:ext>
            </a:extLst>
          </p:cNvPr>
          <p:cNvSpPr/>
          <p:nvPr/>
        </p:nvSpPr>
        <p:spPr>
          <a:xfrm>
            <a:off x="4900896" y="3147228"/>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“Hello World!”</a:t>
            </a:r>
          </a:p>
        </p:txBody>
      </p:sp>
      <p:cxnSp>
        <p:nvCxnSpPr>
          <p:cNvPr id="27" name="Straight Connector 26">
            <a:extLst>
              <a:ext uri="{FF2B5EF4-FFF2-40B4-BE49-F238E27FC236}">
                <a16:creationId xmlns:a16="http://schemas.microsoft.com/office/drawing/2014/main" id="{A7B4BD30-3B91-4462-8135-DE06E63194FA}"/>
              </a:ext>
            </a:extLst>
          </p:cNvPr>
          <p:cNvCxnSpPr>
            <a:cxnSpLocks/>
            <a:stCxn id="24" idx="2"/>
            <a:endCxn id="26" idx="0"/>
          </p:cNvCxnSpPr>
          <p:nvPr/>
        </p:nvCxnSpPr>
        <p:spPr>
          <a:xfrm>
            <a:off x="5639084" y="3042651"/>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D72286F-2310-4032-975E-22674D74959C}"/>
              </a:ext>
            </a:extLst>
          </p:cNvPr>
          <p:cNvSpPr/>
          <p:nvPr/>
        </p:nvSpPr>
        <p:spPr>
          <a:xfrm>
            <a:off x="6557594" y="2062312"/>
            <a:ext cx="147637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Format Check</a:t>
            </a:r>
          </a:p>
        </p:txBody>
      </p:sp>
      <p:sp>
        <p:nvSpPr>
          <p:cNvPr id="29" name="Rectangle 28">
            <a:extLst>
              <a:ext uri="{FF2B5EF4-FFF2-40B4-BE49-F238E27FC236}">
                <a16:creationId xmlns:a16="http://schemas.microsoft.com/office/drawing/2014/main" id="{24D7E482-8912-4AC5-8779-FCA4CEA0FD04}"/>
              </a:ext>
            </a:extLst>
          </p:cNvPr>
          <p:cNvSpPr/>
          <p:nvPr/>
        </p:nvSpPr>
        <p:spPr>
          <a:xfrm>
            <a:off x="6557593" y="2604770"/>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Data is in the correct format.</a:t>
            </a:r>
          </a:p>
        </p:txBody>
      </p:sp>
      <p:cxnSp>
        <p:nvCxnSpPr>
          <p:cNvPr id="30" name="Straight Connector 29">
            <a:extLst>
              <a:ext uri="{FF2B5EF4-FFF2-40B4-BE49-F238E27FC236}">
                <a16:creationId xmlns:a16="http://schemas.microsoft.com/office/drawing/2014/main" id="{DEA268C4-B238-42A1-AB60-6304E4CF23A2}"/>
              </a:ext>
            </a:extLst>
          </p:cNvPr>
          <p:cNvCxnSpPr>
            <a:stCxn id="28" idx="2"/>
            <a:endCxn id="29" idx="0"/>
          </p:cNvCxnSpPr>
          <p:nvPr/>
        </p:nvCxnSpPr>
        <p:spPr>
          <a:xfrm>
            <a:off x="7295781" y="2500193"/>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1401903-B11B-4CAB-BA51-2CF0CE5BC4FC}"/>
              </a:ext>
            </a:extLst>
          </p:cNvPr>
          <p:cNvSpPr/>
          <p:nvPr/>
        </p:nvSpPr>
        <p:spPr>
          <a:xfrm>
            <a:off x="6557593" y="3147228"/>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DD/MM/YYYY</a:t>
            </a:r>
          </a:p>
        </p:txBody>
      </p:sp>
      <p:cxnSp>
        <p:nvCxnSpPr>
          <p:cNvPr id="32" name="Straight Connector 31">
            <a:extLst>
              <a:ext uri="{FF2B5EF4-FFF2-40B4-BE49-F238E27FC236}">
                <a16:creationId xmlns:a16="http://schemas.microsoft.com/office/drawing/2014/main" id="{03837A7A-2CEE-4013-8D71-818BE868D698}"/>
              </a:ext>
            </a:extLst>
          </p:cNvPr>
          <p:cNvCxnSpPr>
            <a:cxnSpLocks/>
            <a:stCxn id="29" idx="2"/>
            <a:endCxn id="31" idx="0"/>
          </p:cNvCxnSpPr>
          <p:nvPr/>
        </p:nvCxnSpPr>
        <p:spPr>
          <a:xfrm>
            <a:off x="7295781" y="3042651"/>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6A95CCF-E40D-4CFA-A9B5-E9A32C584E9C}"/>
              </a:ext>
            </a:extLst>
          </p:cNvPr>
          <p:cNvSpPr/>
          <p:nvPr/>
        </p:nvSpPr>
        <p:spPr>
          <a:xfrm>
            <a:off x="8214291" y="2062312"/>
            <a:ext cx="147637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Length Check</a:t>
            </a:r>
          </a:p>
        </p:txBody>
      </p:sp>
      <p:sp>
        <p:nvSpPr>
          <p:cNvPr id="34" name="Rectangle 33">
            <a:extLst>
              <a:ext uri="{FF2B5EF4-FFF2-40B4-BE49-F238E27FC236}">
                <a16:creationId xmlns:a16="http://schemas.microsoft.com/office/drawing/2014/main" id="{23088413-D318-487E-86FF-8E64031C6F29}"/>
              </a:ext>
            </a:extLst>
          </p:cNvPr>
          <p:cNvSpPr/>
          <p:nvPr/>
        </p:nvSpPr>
        <p:spPr>
          <a:xfrm>
            <a:off x="8214290" y="2604770"/>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Data is the correct length.</a:t>
            </a:r>
          </a:p>
        </p:txBody>
      </p:sp>
      <p:cxnSp>
        <p:nvCxnSpPr>
          <p:cNvPr id="35" name="Straight Connector 34">
            <a:extLst>
              <a:ext uri="{FF2B5EF4-FFF2-40B4-BE49-F238E27FC236}">
                <a16:creationId xmlns:a16="http://schemas.microsoft.com/office/drawing/2014/main" id="{48AB6BA3-C083-4E42-9B5F-F501CB1EE708}"/>
              </a:ext>
            </a:extLst>
          </p:cNvPr>
          <p:cNvCxnSpPr>
            <a:stCxn id="33" idx="2"/>
            <a:endCxn id="34" idx="0"/>
          </p:cNvCxnSpPr>
          <p:nvPr/>
        </p:nvCxnSpPr>
        <p:spPr>
          <a:xfrm>
            <a:off x="8952478" y="2500193"/>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C5FB8CE-CDB1-4A03-B9D3-CE1C966BF9E0}"/>
              </a:ext>
            </a:extLst>
          </p:cNvPr>
          <p:cNvSpPr/>
          <p:nvPr/>
        </p:nvSpPr>
        <p:spPr>
          <a:xfrm>
            <a:off x="8214290" y="3147228"/>
            <a:ext cx="1476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a:t>
            </a:r>
          </a:p>
        </p:txBody>
      </p:sp>
      <p:cxnSp>
        <p:nvCxnSpPr>
          <p:cNvPr id="37" name="Straight Connector 36">
            <a:extLst>
              <a:ext uri="{FF2B5EF4-FFF2-40B4-BE49-F238E27FC236}">
                <a16:creationId xmlns:a16="http://schemas.microsoft.com/office/drawing/2014/main" id="{2151BC99-3A5D-4C24-8C7F-E8473D7401EA}"/>
              </a:ext>
            </a:extLst>
          </p:cNvPr>
          <p:cNvCxnSpPr>
            <a:cxnSpLocks/>
            <a:stCxn id="34" idx="2"/>
            <a:endCxn id="36" idx="0"/>
          </p:cNvCxnSpPr>
          <p:nvPr/>
        </p:nvCxnSpPr>
        <p:spPr>
          <a:xfrm>
            <a:off x="8952478" y="3042651"/>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19D7906-F4A5-441B-BF0E-81AF7C83CA95}"/>
              </a:ext>
            </a:extLst>
          </p:cNvPr>
          <p:cNvSpPr/>
          <p:nvPr/>
        </p:nvSpPr>
        <p:spPr>
          <a:xfrm>
            <a:off x="1587500" y="3697268"/>
            <a:ext cx="1476375" cy="95287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70C0"/>
                </a:solidFill>
                <a:latin typeface="Consolas" panose="020B0609020204030204" pitchFamily="49" charset="0"/>
              </a:rPr>
              <a:t>If not year.isnumeric():</a:t>
            </a:r>
          </a:p>
          <a:p>
            <a:pPr algn="ctr"/>
            <a:r>
              <a:rPr lang="en-GB" sz="900" dirty="0">
                <a:solidFill>
                  <a:srgbClr val="0070C0"/>
                </a:solidFill>
                <a:latin typeface="Consolas" panose="020B0609020204030204" pitchFamily="49" charset="0"/>
              </a:rPr>
              <a:t>valid = False</a:t>
            </a:r>
          </a:p>
        </p:txBody>
      </p:sp>
      <p:cxnSp>
        <p:nvCxnSpPr>
          <p:cNvPr id="39" name="Straight Connector 38">
            <a:extLst>
              <a:ext uri="{FF2B5EF4-FFF2-40B4-BE49-F238E27FC236}">
                <a16:creationId xmlns:a16="http://schemas.microsoft.com/office/drawing/2014/main" id="{D178875A-71B2-4BC8-BB49-16CD9A8A6232}"/>
              </a:ext>
            </a:extLst>
          </p:cNvPr>
          <p:cNvCxnSpPr>
            <a:cxnSpLocks/>
            <a:stCxn id="11" idx="2"/>
            <a:endCxn id="38" idx="0"/>
          </p:cNvCxnSpPr>
          <p:nvPr/>
        </p:nvCxnSpPr>
        <p:spPr>
          <a:xfrm>
            <a:off x="2325688" y="3585109"/>
            <a:ext cx="0" cy="112159"/>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AF6BAEC-89AB-4807-A026-F72C479A26AF}"/>
              </a:ext>
            </a:extLst>
          </p:cNvPr>
          <p:cNvSpPr/>
          <p:nvPr/>
        </p:nvSpPr>
        <p:spPr>
          <a:xfrm>
            <a:off x="3244198" y="3697268"/>
            <a:ext cx="1476375" cy="95287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70C0"/>
                </a:solidFill>
                <a:latin typeface="Consolas" panose="020B0609020204030204" pitchFamily="49" charset="0"/>
              </a:rPr>
              <a:t>if choice &lt; "1" or choice &gt; "3":</a:t>
            </a:r>
            <a:br>
              <a:rPr lang="en-GB" sz="900" dirty="0">
                <a:solidFill>
                  <a:srgbClr val="0070C0"/>
                </a:solidFill>
                <a:latin typeface="Consolas" panose="020B0609020204030204" pitchFamily="49" charset="0"/>
              </a:rPr>
            </a:br>
            <a:r>
              <a:rPr lang="en-GB" sz="900" dirty="0">
                <a:solidFill>
                  <a:srgbClr val="0070C0"/>
                </a:solidFill>
                <a:latin typeface="Consolas" panose="020B0609020204030204" pitchFamily="49" charset="0"/>
              </a:rPr>
              <a:t>valid = False</a:t>
            </a:r>
          </a:p>
        </p:txBody>
      </p:sp>
      <p:cxnSp>
        <p:nvCxnSpPr>
          <p:cNvPr id="41" name="Straight Connector 40">
            <a:extLst>
              <a:ext uri="{FF2B5EF4-FFF2-40B4-BE49-F238E27FC236}">
                <a16:creationId xmlns:a16="http://schemas.microsoft.com/office/drawing/2014/main" id="{E5834C74-2086-40CD-A8A1-3E24797CB00F}"/>
              </a:ext>
            </a:extLst>
          </p:cNvPr>
          <p:cNvCxnSpPr>
            <a:cxnSpLocks/>
            <a:stCxn id="21" idx="2"/>
            <a:endCxn id="40" idx="0"/>
          </p:cNvCxnSpPr>
          <p:nvPr/>
        </p:nvCxnSpPr>
        <p:spPr>
          <a:xfrm>
            <a:off x="3982386" y="3585109"/>
            <a:ext cx="0" cy="112159"/>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F274DC4-6A11-444C-9A19-E5989A203760}"/>
              </a:ext>
            </a:extLst>
          </p:cNvPr>
          <p:cNvSpPr/>
          <p:nvPr/>
        </p:nvSpPr>
        <p:spPr>
          <a:xfrm>
            <a:off x="4900896" y="3697268"/>
            <a:ext cx="1476375" cy="95287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70C0"/>
                </a:solidFill>
                <a:latin typeface="Consolas" panose="020B0609020204030204" pitchFamily="49" charset="0"/>
              </a:rPr>
              <a:t>If choice == "":</a:t>
            </a:r>
          </a:p>
          <a:p>
            <a:pPr algn="ctr"/>
            <a:r>
              <a:rPr lang="en-GB" sz="900" dirty="0">
                <a:solidFill>
                  <a:srgbClr val="0070C0"/>
                </a:solidFill>
                <a:latin typeface="Consolas" panose="020B0609020204030204" pitchFamily="49" charset="0"/>
              </a:rPr>
              <a:t>valid = False</a:t>
            </a:r>
          </a:p>
        </p:txBody>
      </p:sp>
      <p:cxnSp>
        <p:nvCxnSpPr>
          <p:cNvPr id="43" name="Straight Connector 42">
            <a:extLst>
              <a:ext uri="{FF2B5EF4-FFF2-40B4-BE49-F238E27FC236}">
                <a16:creationId xmlns:a16="http://schemas.microsoft.com/office/drawing/2014/main" id="{8EBF342F-5F82-4F83-89C9-88ADFDE29592}"/>
              </a:ext>
            </a:extLst>
          </p:cNvPr>
          <p:cNvCxnSpPr>
            <a:cxnSpLocks/>
            <a:stCxn id="26" idx="2"/>
            <a:endCxn id="42" idx="0"/>
          </p:cNvCxnSpPr>
          <p:nvPr/>
        </p:nvCxnSpPr>
        <p:spPr>
          <a:xfrm>
            <a:off x="5639084" y="3585109"/>
            <a:ext cx="0" cy="112159"/>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C902E2C-E487-4E42-990F-79112B065386}"/>
              </a:ext>
            </a:extLst>
          </p:cNvPr>
          <p:cNvSpPr/>
          <p:nvPr/>
        </p:nvSpPr>
        <p:spPr>
          <a:xfrm>
            <a:off x="8214290" y="3689686"/>
            <a:ext cx="1476375" cy="95287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70C0"/>
                </a:solidFill>
                <a:latin typeface="Consolas" panose="020B0609020204030204" pitchFamily="49" charset="0"/>
              </a:rPr>
              <a:t>If len(choice)!=13:</a:t>
            </a:r>
          </a:p>
          <a:p>
            <a:pPr algn="ctr"/>
            <a:r>
              <a:rPr lang="en-GB" sz="900" dirty="0">
                <a:solidFill>
                  <a:srgbClr val="0070C0"/>
                </a:solidFill>
                <a:latin typeface="Consolas" panose="020B0609020204030204" pitchFamily="49" charset="0"/>
              </a:rPr>
              <a:t>valid = False</a:t>
            </a:r>
          </a:p>
        </p:txBody>
      </p:sp>
      <p:cxnSp>
        <p:nvCxnSpPr>
          <p:cNvPr id="45" name="Straight Connector 44">
            <a:extLst>
              <a:ext uri="{FF2B5EF4-FFF2-40B4-BE49-F238E27FC236}">
                <a16:creationId xmlns:a16="http://schemas.microsoft.com/office/drawing/2014/main" id="{6AA23568-A201-44C6-BC9A-9F44C95A6E0F}"/>
              </a:ext>
            </a:extLst>
          </p:cNvPr>
          <p:cNvCxnSpPr>
            <a:cxnSpLocks/>
            <a:stCxn id="36" idx="2"/>
            <a:endCxn id="44" idx="0"/>
          </p:cNvCxnSpPr>
          <p:nvPr/>
        </p:nvCxnSpPr>
        <p:spPr>
          <a:xfrm>
            <a:off x="8952478" y="3585109"/>
            <a:ext cx="0" cy="104577"/>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36992BC-DDA6-4BE6-B7F0-BF23CAA91251}"/>
              </a:ext>
            </a:extLst>
          </p:cNvPr>
          <p:cNvSpPr/>
          <p:nvPr/>
        </p:nvSpPr>
        <p:spPr>
          <a:xfrm>
            <a:off x="6557593" y="3697268"/>
            <a:ext cx="1476375" cy="95287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rgbClr val="0070C0"/>
                </a:solidFill>
                <a:latin typeface="Consolas" panose="020B0609020204030204" pitchFamily="49" charset="0"/>
              </a:rPr>
              <a:t>divider1 = date[2:3]</a:t>
            </a:r>
          </a:p>
          <a:p>
            <a:pPr algn="ctr"/>
            <a:r>
              <a:rPr lang="en-GB" sz="900" dirty="0">
                <a:solidFill>
                  <a:srgbClr val="0070C0"/>
                </a:solidFill>
                <a:latin typeface="Consolas" panose="020B0609020204030204" pitchFamily="49" charset="0"/>
              </a:rPr>
              <a:t>divider2 = date[5:6]</a:t>
            </a:r>
          </a:p>
          <a:p>
            <a:pPr algn="ctr"/>
            <a:r>
              <a:rPr lang="en-GB" sz="900" dirty="0">
                <a:solidFill>
                  <a:srgbClr val="0070C0"/>
                </a:solidFill>
                <a:latin typeface="Consolas" panose="020B0609020204030204" pitchFamily="49" charset="0"/>
              </a:rPr>
              <a:t>if divider1 != "/" or divider2 != "/":</a:t>
            </a:r>
          </a:p>
          <a:p>
            <a:pPr algn="ctr"/>
            <a:r>
              <a:rPr lang="en-GB" sz="900" dirty="0">
                <a:solidFill>
                  <a:srgbClr val="0070C0"/>
                </a:solidFill>
                <a:latin typeface="Consolas" panose="020B0609020204030204" pitchFamily="49" charset="0"/>
              </a:rPr>
              <a:t>valid = False</a:t>
            </a:r>
          </a:p>
        </p:txBody>
      </p:sp>
      <p:cxnSp>
        <p:nvCxnSpPr>
          <p:cNvPr id="48" name="Straight Connector 47">
            <a:extLst>
              <a:ext uri="{FF2B5EF4-FFF2-40B4-BE49-F238E27FC236}">
                <a16:creationId xmlns:a16="http://schemas.microsoft.com/office/drawing/2014/main" id="{06BDF5FB-3647-4423-86D0-642A0EB5AE0A}"/>
              </a:ext>
            </a:extLst>
          </p:cNvPr>
          <p:cNvCxnSpPr>
            <a:cxnSpLocks/>
            <a:stCxn id="31" idx="2"/>
            <a:endCxn id="47" idx="0"/>
          </p:cNvCxnSpPr>
          <p:nvPr/>
        </p:nvCxnSpPr>
        <p:spPr>
          <a:xfrm>
            <a:off x="7295781" y="3585109"/>
            <a:ext cx="0" cy="112159"/>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7A7190D-2DEE-4EB6-A2F6-D2C1D567F63C}"/>
              </a:ext>
            </a:extLst>
          </p:cNvPr>
          <p:cNvSpPr/>
          <p:nvPr/>
        </p:nvSpPr>
        <p:spPr>
          <a:xfrm>
            <a:off x="1587500" y="4762302"/>
            <a:ext cx="1476375" cy="838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100" dirty="0">
                <a:solidFill>
                  <a:schemeClr val="tx1"/>
                </a:solidFill>
              </a:rPr>
              <a:t>It might be possible to </a:t>
            </a:r>
            <a:r>
              <a:rPr lang="en-GB" sz="1100" b="1" dirty="0">
                <a:solidFill>
                  <a:schemeClr val="tx1"/>
                </a:solidFill>
              </a:rPr>
              <a:t>cast</a:t>
            </a:r>
            <a:r>
              <a:rPr lang="en-GB" sz="1100" dirty="0">
                <a:solidFill>
                  <a:schemeClr val="tx1"/>
                </a:solidFill>
              </a:rPr>
              <a:t> an input string into a number after input.</a:t>
            </a:r>
          </a:p>
        </p:txBody>
      </p:sp>
      <p:cxnSp>
        <p:nvCxnSpPr>
          <p:cNvPr id="56" name="Straight Connector 55">
            <a:extLst>
              <a:ext uri="{FF2B5EF4-FFF2-40B4-BE49-F238E27FC236}">
                <a16:creationId xmlns:a16="http://schemas.microsoft.com/office/drawing/2014/main" id="{E6AFF6BC-D40D-4936-9439-C37F03230F99}"/>
              </a:ext>
            </a:extLst>
          </p:cNvPr>
          <p:cNvCxnSpPr>
            <a:cxnSpLocks/>
            <a:stCxn id="38" idx="2"/>
            <a:endCxn id="55" idx="0"/>
          </p:cNvCxnSpPr>
          <p:nvPr/>
        </p:nvCxnSpPr>
        <p:spPr>
          <a:xfrm>
            <a:off x="2325688" y="4650143"/>
            <a:ext cx="0" cy="112159"/>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C1F47CB-27BF-44DF-939E-3091523CD42D}"/>
              </a:ext>
            </a:extLst>
          </p:cNvPr>
          <p:cNvSpPr/>
          <p:nvPr/>
        </p:nvSpPr>
        <p:spPr>
          <a:xfrm>
            <a:off x="3244198" y="4762302"/>
            <a:ext cx="6446467" cy="664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b="1" dirty="0">
                <a:solidFill>
                  <a:schemeClr val="tx1"/>
                </a:solidFill>
              </a:rPr>
              <a:t>Whitelists</a:t>
            </a:r>
            <a:r>
              <a:rPr lang="en-GB" sz="1100" dirty="0">
                <a:solidFill>
                  <a:schemeClr val="tx1"/>
                </a:solidFill>
              </a:rPr>
              <a:t> can be used to store all the valid data inputs a program should accept. E.g. A, B, C in a menu.</a:t>
            </a:r>
          </a:p>
          <a:p>
            <a:r>
              <a:rPr lang="en-GB" sz="1100" b="1" dirty="0">
                <a:solidFill>
                  <a:schemeClr val="tx1"/>
                </a:solidFill>
              </a:rPr>
              <a:t>Blacklists</a:t>
            </a:r>
            <a:r>
              <a:rPr lang="en-GB" sz="1100" dirty="0">
                <a:solidFill>
                  <a:schemeClr val="tx1"/>
                </a:solidFill>
              </a:rPr>
              <a:t> are invalid data inputs a program should reject. E.g. /?* in filenames.</a:t>
            </a:r>
          </a:p>
        </p:txBody>
      </p:sp>
      <p:sp>
        <p:nvSpPr>
          <p:cNvPr id="61" name="TextBox 60">
            <a:extLst>
              <a:ext uri="{FF2B5EF4-FFF2-40B4-BE49-F238E27FC236}">
                <a16:creationId xmlns:a16="http://schemas.microsoft.com/office/drawing/2014/main" id="{481F2A06-D76A-4413-8607-18E6C7E222E7}"/>
              </a:ext>
            </a:extLst>
          </p:cNvPr>
          <p:cNvSpPr txBox="1"/>
          <p:nvPr/>
        </p:nvSpPr>
        <p:spPr>
          <a:xfrm>
            <a:off x="319177" y="3894838"/>
            <a:ext cx="1268322" cy="261610"/>
          </a:xfrm>
          <a:prstGeom prst="rect">
            <a:avLst/>
          </a:prstGeom>
          <a:noFill/>
        </p:spPr>
        <p:txBody>
          <a:bodyPr wrap="square" rtlCol="0">
            <a:spAutoFit/>
          </a:bodyPr>
          <a:lstStyle/>
          <a:p>
            <a:r>
              <a:rPr lang="en-GB" sz="1100" dirty="0"/>
              <a:t>Code example:</a:t>
            </a:r>
          </a:p>
        </p:txBody>
      </p:sp>
    </p:spTree>
    <p:extLst>
      <p:ext uri="{BB962C8B-B14F-4D97-AF65-F5344CB8AC3E}">
        <p14:creationId xmlns:p14="http://schemas.microsoft.com/office/powerpoint/2010/main" val="135171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Defensive design: Anticipating misuse</a:t>
            </a:r>
          </a:p>
        </p:txBody>
      </p:sp>
      <p:sp>
        <p:nvSpPr>
          <p:cNvPr id="18" name="Rectangle 17"/>
          <p:cNvSpPr/>
          <p:nvPr/>
        </p:nvSpPr>
        <p:spPr>
          <a:xfrm>
            <a:off x="891191" y="4795724"/>
            <a:ext cx="1476375" cy="436259"/>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Exceptions</a:t>
            </a:r>
          </a:p>
        </p:txBody>
      </p:sp>
      <p:cxnSp>
        <p:nvCxnSpPr>
          <p:cNvPr id="4" name="Straight Connector 3"/>
          <p:cNvCxnSpPr>
            <a:cxnSpLocks/>
            <a:stCxn id="19" idx="2"/>
            <a:endCxn id="18" idx="0"/>
          </p:cNvCxnSpPr>
          <p:nvPr/>
        </p:nvCxnSpPr>
        <p:spPr>
          <a:xfrm flipH="1">
            <a:off x="1629379" y="4519711"/>
            <a:ext cx="25" cy="276013"/>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C20DA8-0E08-439E-B530-27929A3B83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6020" y="3741209"/>
            <a:ext cx="1218356" cy="1512442"/>
          </a:xfrm>
          <a:prstGeom prst="rect">
            <a:avLst/>
          </a:prstGeom>
        </p:spPr>
      </p:pic>
      <p:pic>
        <p:nvPicPr>
          <p:cNvPr id="11" name="Picture 10">
            <a:extLst>
              <a:ext uri="{FF2B5EF4-FFF2-40B4-BE49-F238E27FC236}">
                <a16:creationId xmlns:a16="http://schemas.microsoft.com/office/drawing/2014/main" id="{83CB40CC-7C6C-46EB-9220-1D98DC2BC9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4494" y="2312259"/>
            <a:ext cx="1721371" cy="1617999"/>
          </a:xfrm>
          <a:prstGeom prst="rect">
            <a:avLst/>
          </a:prstGeom>
        </p:spPr>
      </p:pic>
      <p:pic>
        <p:nvPicPr>
          <p:cNvPr id="13" name="Picture 12">
            <a:extLst>
              <a:ext uri="{FF2B5EF4-FFF2-40B4-BE49-F238E27FC236}">
                <a16:creationId xmlns:a16="http://schemas.microsoft.com/office/drawing/2014/main" id="{7E6F6B71-76C8-40A1-9F92-33327AE5E8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25161" y="3635652"/>
            <a:ext cx="1721371" cy="1617999"/>
          </a:xfrm>
          <a:prstGeom prst="rect">
            <a:avLst/>
          </a:prstGeom>
        </p:spPr>
      </p:pic>
      <p:sp>
        <p:nvSpPr>
          <p:cNvPr id="16" name="TextBox 15">
            <a:extLst>
              <a:ext uri="{FF2B5EF4-FFF2-40B4-BE49-F238E27FC236}">
                <a16:creationId xmlns:a16="http://schemas.microsoft.com/office/drawing/2014/main" id="{65DEB07D-9032-4BAA-88F3-C59087043221}"/>
              </a:ext>
            </a:extLst>
          </p:cNvPr>
          <p:cNvSpPr txBox="1"/>
          <p:nvPr/>
        </p:nvSpPr>
        <p:spPr>
          <a:xfrm>
            <a:off x="319178" y="1453295"/>
            <a:ext cx="9238889" cy="261610"/>
          </a:xfrm>
          <a:prstGeom prst="rect">
            <a:avLst/>
          </a:prstGeom>
          <a:noFill/>
        </p:spPr>
        <p:txBody>
          <a:bodyPr wrap="square" rtlCol="0">
            <a:spAutoFit/>
          </a:bodyPr>
          <a:lstStyle/>
          <a:p>
            <a:r>
              <a:rPr lang="en-GB" sz="1100" dirty="0"/>
              <a:t>Even with valid inputs there are a number of reasons why a program could crash.  These should be trapped by the programmer with exception handling code.</a:t>
            </a:r>
          </a:p>
        </p:txBody>
      </p:sp>
      <p:sp>
        <p:nvSpPr>
          <p:cNvPr id="17" name="TextBox 16">
            <a:extLst>
              <a:ext uri="{FF2B5EF4-FFF2-40B4-BE49-F238E27FC236}">
                <a16:creationId xmlns:a16="http://schemas.microsoft.com/office/drawing/2014/main" id="{C329D096-BAB1-4E94-B0AB-F4590070D6BC}"/>
              </a:ext>
            </a:extLst>
          </p:cNvPr>
          <p:cNvSpPr txBox="1"/>
          <p:nvPr/>
        </p:nvSpPr>
        <p:spPr>
          <a:xfrm>
            <a:off x="319178" y="5845483"/>
            <a:ext cx="9238889" cy="261610"/>
          </a:xfrm>
          <a:prstGeom prst="rect">
            <a:avLst/>
          </a:prstGeom>
          <a:noFill/>
        </p:spPr>
        <p:txBody>
          <a:bodyPr wrap="square" rtlCol="0">
            <a:spAutoFit/>
          </a:bodyPr>
          <a:lstStyle/>
          <a:p>
            <a:r>
              <a:rPr lang="en-GB" sz="1100" dirty="0"/>
              <a:t>A user might also misinterpret the on-screen prompts, or enter data into the wrong input box.  A programmer should plan for all possible eventualities.</a:t>
            </a:r>
          </a:p>
        </p:txBody>
      </p:sp>
      <p:pic>
        <p:nvPicPr>
          <p:cNvPr id="19" name="Picture 18">
            <a:extLst>
              <a:ext uri="{FF2B5EF4-FFF2-40B4-BE49-F238E27FC236}">
                <a16:creationId xmlns:a16="http://schemas.microsoft.com/office/drawing/2014/main" id="{DE85095A-DB14-40AB-9CFF-DE1F4663E7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176" y="2306736"/>
            <a:ext cx="1982456" cy="2212975"/>
          </a:xfrm>
          <a:prstGeom prst="rect">
            <a:avLst/>
          </a:prstGeom>
        </p:spPr>
      </p:pic>
      <p:sp>
        <p:nvSpPr>
          <p:cNvPr id="25" name="Rectangle 24">
            <a:extLst>
              <a:ext uri="{FF2B5EF4-FFF2-40B4-BE49-F238E27FC236}">
                <a16:creationId xmlns:a16="http://schemas.microsoft.com/office/drawing/2014/main" id="{CAAD1437-FD2E-4A39-AAA6-0978EE8D2108}"/>
              </a:ext>
            </a:extLst>
          </p:cNvPr>
          <p:cNvSpPr/>
          <p:nvPr/>
        </p:nvSpPr>
        <p:spPr>
          <a:xfrm>
            <a:off x="2876550" y="2902319"/>
            <a:ext cx="18573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Broken network connection</a:t>
            </a:r>
          </a:p>
        </p:txBody>
      </p:sp>
      <p:cxnSp>
        <p:nvCxnSpPr>
          <p:cNvPr id="26" name="Straight Connector 25">
            <a:extLst>
              <a:ext uri="{FF2B5EF4-FFF2-40B4-BE49-F238E27FC236}">
                <a16:creationId xmlns:a16="http://schemas.microsoft.com/office/drawing/2014/main" id="{13985932-3570-4F36-90FA-6EC22A52CBB8}"/>
              </a:ext>
            </a:extLst>
          </p:cNvPr>
          <p:cNvCxnSpPr>
            <a:cxnSpLocks/>
            <a:stCxn id="9" idx="0"/>
            <a:endCxn id="25" idx="2"/>
          </p:cNvCxnSpPr>
          <p:nvPr/>
        </p:nvCxnSpPr>
        <p:spPr>
          <a:xfrm flipV="1">
            <a:off x="3805198" y="3340200"/>
            <a:ext cx="40" cy="401009"/>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AF67876-2972-432B-9BB4-6A955E40EEFD}"/>
              </a:ext>
            </a:extLst>
          </p:cNvPr>
          <p:cNvSpPr/>
          <p:nvPr/>
        </p:nvSpPr>
        <p:spPr>
          <a:xfrm>
            <a:off x="5242830" y="4061119"/>
            <a:ext cx="1476375" cy="73460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Broken hardware</a:t>
            </a:r>
          </a:p>
        </p:txBody>
      </p:sp>
      <p:cxnSp>
        <p:nvCxnSpPr>
          <p:cNvPr id="33" name="Straight Connector 32">
            <a:extLst>
              <a:ext uri="{FF2B5EF4-FFF2-40B4-BE49-F238E27FC236}">
                <a16:creationId xmlns:a16="http://schemas.microsoft.com/office/drawing/2014/main" id="{3A367F34-B7E9-4236-90EC-A8C6A7CE23EF}"/>
              </a:ext>
            </a:extLst>
          </p:cNvPr>
          <p:cNvCxnSpPr>
            <a:cxnSpLocks/>
            <a:endCxn id="32" idx="0"/>
          </p:cNvCxnSpPr>
          <p:nvPr/>
        </p:nvCxnSpPr>
        <p:spPr>
          <a:xfrm flipH="1">
            <a:off x="5981018" y="3785106"/>
            <a:ext cx="26" cy="276013"/>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396D749-50D4-4F67-AFEE-570F91CAA13A}"/>
              </a:ext>
            </a:extLst>
          </p:cNvPr>
          <p:cNvSpPr/>
          <p:nvPr/>
        </p:nvSpPr>
        <p:spPr>
          <a:xfrm>
            <a:off x="7264883" y="2428875"/>
            <a:ext cx="1857375" cy="84583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Corrupt files</a:t>
            </a:r>
          </a:p>
        </p:txBody>
      </p:sp>
      <p:cxnSp>
        <p:nvCxnSpPr>
          <p:cNvPr id="35" name="Straight Connector 34">
            <a:extLst>
              <a:ext uri="{FF2B5EF4-FFF2-40B4-BE49-F238E27FC236}">
                <a16:creationId xmlns:a16="http://schemas.microsoft.com/office/drawing/2014/main" id="{D56DAD1C-1DD6-4113-99F6-10602304F550}"/>
              </a:ext>
            </a:extLst>
          </p:cNvPr>
          <p:cNvCxnSpPr>
            <a:cxnSpLocks/>
            <a:endCxn id="34" idx="2"/>
          </p:cNvCxnSpPr>
          <p:nvPr/>
        </p:nvCxnSpPr>
        <p:spPr>
          <a:xfrm flipV="1">
            <a:off x="8193531" y="3274710"/>
            <a:ext cx="40" cy="40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11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Defensive design: Authentication</a:t>
            </a:r>
          </a:p>
        </p:txBody>
      </p:sp>
      <p:sp>
        <p:nvSpPr>
          <p:cNvPr id="8" name="Rectangle 7"/>
          <p:cNvSpPr/>
          <p:nvPr/>
        </p:nvSpPr>
        <p:spPr>
          <a:xfrm>
            <a:off x="319178" y="4466801"/>
            <a:ext cx="3195732" cy="212450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Authentication with username and password locks systems to </a:t>
            </a:r>
            <a:r>
              <a:rPr lang="en-GB" sz="1100">
                <a:solidFill>
                  <a:schemeClr val="tx1"/>
                </a:solidFill>
              </a:rPr>
              <a:t>unauthorised access.</a:t>
            </a:r>
            <a:endParaRPr lang="en-GB" sz="1100" dirty="0">
              <a:solidFill>
                <a:schemeClr val="tx1"/>
              </a:solidFill>
            </a:endParaRPr>
          </a:p>
        </p:txBody>
      </p:sp>
      <p:sp>
        <p:nvSpPr>
          <p:cNvPr id="9" name="TextBox 8">
            <a:extLst>
              <a:ext uri="{FF2B5EF4-FFF2-40B4-BE49-F238E27FC236}">
                <a16:creationId xmlns:a16="http://schemas.microsoft.com/office/drawing/2014/main" id="{9AC5A536-9658-4D9C-970D-E6A6D5AD6940}"/>
              </a:ext>
            </a:extLst>
          </p:cNvPr>
          <p:cNvSpPr txBox="1"/>
          <p:nvPr/>
        </p:nvSpPr>
        <p:spPr>
          <a:xfrm>
            <a:off x="319178" y="1453295"/>
            <a:ext cx="9238889" cy="430887"/>
          </a:xfrm>
          <a:prstGeom prst="rect">
            <a:avLst/>
          </a:prstGeom>
          <a:noFill/>
        </p:spPr>
        <p:txBody>
          <a:bodyPr wrap="square" rtlCol="0">
            <a:spAutoFit/>
          </a:bodyPr>
          <a:lstStyle/>
          <a:p>
            <a:r>
              <a:rPr lang="en-GB" sz="1100" dirty="0"/>
              <a:t>Many computer systems contain secure data or need to be protected against internet bots.  A programmer can use authentication techniques to minimise potential computer misuse.</a:t>
            </a:r>
          </a:p>
        </p:txBody>
      </p:sp>
      <p:pic>
        <p:nvPicPr>
          <p:cNvPr id="6" name="Picture 5">
            <a:extLst>
              <a:ext uri="{FF2B5EF4-FFF2-40B4-BE49-F238E27FC236}">
                <a16:creationId xmlns:a16="http://schemas.microsoft.com/office/drawing/2014/main" id="{A598E49D-60B9-4A99-8FAB-3A7B28507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78" y="2152290"/>
            <a:ext cx="3195732" cy="2065452"/>
          </a:xfrm>
          <a:prstGeom prst="rect">
            <a:avLst/>
          </a:prstGeom>
        </p:spPr>
      </p:pic>
      <p:pic>
        <p:nvPicPr>
          <p:cNvPr id="10" name="Picture 9">
            <a:extLst>
              <a:ext uri="{FF2B5EF4-FFF2-40B4-BE49-F238E27FC236}">
                <a16:creationId xmlns:a16="http://schemas.microsoft.com/office/drawing/2014/main" id="{8E36BC5C-77FF-4A56-95DC-2B59A7BF27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972951" y="5038726"/>
            <a:ext cx="3962400" cy="1552575"/>
          </a:xfrm>
          <a:prstGeom prst="rect">
            <a:avLst/>
          </a:prstGeom>
        </p:spPr>
      </p:pic>
      <p:cxnSp>
        <p:nvCxnSpPr>
          <p:cNvPr id="14" name="Straight Connector 13">
            <a:extLst>
              <a:ext uri="{FF2B5EF4-FFF2-40B4-BE49-F238E27FC236}">
                <a16:creationId xmlns:a16="http://schemas.microsoft.com/office/drawing/2014/main" id="{9AA243B2-C68A-40AC-B8ED-6D79AEA41944}"/>
              </a:ext>
            </a:extLst>
          </p:cNvPr>
          <p:cNvCxnSpPr>
            <a:cxnSpLocks/>
            <a:stCxn id="6" idx="2"/>
            <a:endCxn id="8" idx="0"/>
          </p:cNvCxnSpPr>
          <p:nvPr/>
        </p:nvCxnSpPr>
        <p:spPr>
          <a:xfrm>
            <a:off x="1917044" y="4217742"/>
            <a:ext cx="0" cy="2490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D46E89-3E81-419F-9058-2DF05C8DE65C}"/>
              </a:ext>
            </a:extLst>
          </p:cNvPr>
          <p:cNvSpPr/>
          <p:nvPr/>
        </p:nvSpPr>
        <p:spPr>
          <a:xfrm>
            <a:off x="3972951" y="2152290"/>
            <a:ext cx="3962400" cy="232410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Captchas protect against bot attacks by asking the user to complete a problem only solvable by a human.</a:t>
            </a:r>
          </a:p>
        </p:txBody>
      </p:sp>
      <p:cxnSp>
        <p:nvCxnSpPr>
          <p:cNvPr id="20" name="Straight Connector 19">
            <a:extLst>
              <a:ext uri="{FF2B5EF4-FFF2-40B4-BE49-F238E27FC236}">
                <a16:creationId xmlns:a16="http://schemas.microsoft.com/office/drawing/2014/main" id="{A9CBB6C2-00DA-4888-BB43-6A97EC7A52AA}"/>
              </a:ext>
            </a:extLst>
          </p:cNvPr>
          <p:cNvCxnSpPr>
            <a:cxnSpLocks/>
            <a:stCxn id="10" idx="0"/>
            <a:endCxn id="19" idx="2"/>
          </p:cNvCxnSpPr>
          <p:nvPr/>
        </p:nvCxnSpPr>
        <p:spPr>
          <a:xfrm flipV="1">
            <a:off x="5954151" y="4476390"/>
            <a:ext cx="0" cy="562336"/>
          </a:xfrm>
          <a:prstGeom prst="line">
            <a:avLst/>
          </a:prstGeom>
        </p:spPr>
        <p:style>
          <a:lnRef idx="1">
            <a:schemeClr val="accent1"/>
          </a:lnRef>
          <a:fillRef idx="0">
            <a:schemeClr val="accent1"/>
          </a:fillRef>
          <a:effectRef idx="0">
            <a:schemeClr val="accent1"/>
          </a:effectRef>
          <a:fontRef idx="minor">
            <a:schemeClr val="tx1"/>
          </a:fontRef>
        </p:style>
      </p:cxnSp>
      <p:pic>
        <p:nvPicPr>
          <p:cNvPr id="1030" name="Picture 1029">
            <a:extLst>
              <a:ext uri="{FF2B5EF4-FFF2-40B4-BE49-F238E27FC236}">
                <a16:creationId xmlns:a16="http://schemas.microsoft.com/office/drawing/2014/main" id="{A9E9BA82-FE73-4929-8770-07B147C24C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593" y="4342271"/>
            <a:ext cx="1937474" cy="1952974"/>
          </a:xfrm>
          <a:prstGeom prst="rect">
            <a:avLst/>
          </a:prstGeom>
        </p:spPr>
      </p:pic>
    </p:spTree>
    <p:extLst>
      <p:ext uri="{BB962C8B-B14F-4D97-AF65-F5344CB8AC3E}">
        <p14:creationId xmlns:p14="http://schemas.microsoft.com/office/powerpoint/2010/main" val="253102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Maintainability</a:t>
            </a:r>
          </a:p>
        </p:txBody>
      </p:sp>
      <p:sp>
        <p:nvSpPr>
          <p:cNvPr id="5" name="TextBox 4"/>
          <p:cNvSpPr txBox="1"/>
          <p:nvPr/>
        </p:nvSpPr>
        <p:spPr>
          <a:xfrm>
            <a:off x="319178" y="1453296"/>
            <a:ext cx="3005047" cy="430887"/>
          </a:xfrm>
          <a:prstGeom prst="rect">
            <a:avLst/>
          </a:prstGeom>
          <a:noFill/>
        </p:spPr>
        <p:txBody>
          <a:bodyPr wrap="square" rtlCol="0">
            <a:spAutoFit/>
          </a:bodyPr>
          <a:lstStyle/>
          <a:p>
            <a:r>
              <a:rPr lang="en-GB" sz="1100" dirty="0"/>
              <a:t>The problem with the program below is that it is very difficult to understand what is happening.</a:t>
            </a:r>
          </a:p>
        </p:txBody>
      </p:sp>
      <p:sp>
        <p:nvSpPr>
          <p:cNvPr id="8" name="Rectangle 7"/>
          <p:cNvSpPr/>
          <p:nvPr/>
        </p:nvSpPr>
        <p:spPr>
          <a:xfrm>
            <a:off x="319178" y="1898202"/>
            <a:ext cx="3005047" cy="262617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tx1"/>
                </a:solidFill>
                <a:latin typeface="Consolas" panose="020B0609020204030204" pitchFamily="49" charset="0"/>
              </a:rPr>
              <a:t>def gcf(f1,f2):</a:t>
            </a:r>
          </a:p>
          <a:p>
            <a:r>
              <a:rPr lang="en-GB" sz="1000" dirty="0">
                <a:solidFill>
                  <a:schemeClr val="tx1"/>
                </a:solidFill>
                <a:latin typeface="Consolas" panose="020B0609020204030204" pitchFamily="49" charset="0"/>
              </a:rPr>
              <a:t>x = 0</a:t>
            </a:r>
          </a:p>
          <a:p>
            <a:r>
              <a:rPr lang="en-GB" sz="1000" dirty="0">
                <a:solidFill>
                  <a:schemeClr val="tx1"/>
                </a:solidFill>
                <a:latin typeface="Consolas" panose="020B0609020204030204" pitchFamily="49" charset="0"/>
              </a:rPr>
              <a:t>while f1[x] not in f2:</a:t>
            </a:r>
          </a:p>
          <a:p>
            <a:r>
              <a:rPr lang="en-GB" sz="1000" dirty="0">
                <a:solidFill>
                  <a:schemeClr val="tx1"/>
                </a:solidFill>
                <a:latin typeface="Consolas" panose="020B0609020204030204" pitchFamily="49" charset="0"/>
              </a:rPr>
              <a:t>x = x + 1</a:t>
            </a:r>
          </a:p>
          <a:p>
            <a:r>
              <a:rPr lang="en-GB" sz="1000" dirty="0">
                <a:solidFill>
                  <a:schemeClr val="tx1"/>
                </a:solidFill>
                <a:latin typeface="Consolas" panose="020B0609020204030204" pitchFamily="49" charset="0"/>
              </a:rPr>
              <a:t>return f1[x]</a:t>
            </a:r>
          </a:p>
          <a:p>
            <a:r>
              <a:rPr lang="en-GB" sz="1000" dirty="0">
                <a:solidFill>
                  <a:schemeClr val="tx1"/>
                </a:solidFill>
                <a:latin typeface="Consolas" panose="020B0609020204030204" pitchFamily="49" charset="0"/>
              </a:rPr>
              <a:t>def fcts(x):</a:t>
            </a:r>
          </a:p>
          <a:p>
            <a:r>
              <a:rPr lang="en-GB" sz="1000" dirty="0">
                <a:solidFill>
                  <a:schemeClr val="tx1"/>
                </a:solidFill>
                <a:latin typeface="Consolas" panose="020B0609020204030204" pitchFamily="49" charset="0"/>
              </a:rPr>
              <a:t>f = []</a:t>
            </a:r>
          </a:p>
          <a:p>
            <a:r>
              <a:rPr lang="en-GB" sz="1000" dirty="0">
                <a:solidFill>
                  <a:schemeClr val="tx1"/>
                </a:solidFill>
                <a:latin typeface="Consolas" panose="020B0609020204030204" pitchFamily="49" charset="0"/>
              </a:rPr>
              <a:t>for c in range(x,0,-1):</a:t>
            </a:r>
          </a:p>
          <a:p>
            <a:r>
              <a:rPr lang="en-GB" sz="1000" dirty="0">
                <a:solidFill>
                  <a:schemeClr val="tx1"/>
                </a:solidFill>
                <a:latin typeface="Consolas" panose="020B0609020204030204" pitchFamily="49" charset="0"/>
              </a:rPr>
              <a:t>if x % c == 0:</a:t>
            </a:r>
          </a:p>
          <a:p>
            <a:r>
              <a:rPr lang="en-GB" sz="1000" dirty="0">
                <a:solidFill>
                  <a:schemeClr val="tx1"/>
                </a:solidFill>
                <a:latin typeface="Consolas" panose="020B0609020204030204" pitchFamily="49" charset="0"/>
              </a:rPr>
              <a:t>f.append(c)</a:t>
            </a:r>
          </a:p>
          <a:p>
            <a:r>
              <a:rPr lang="en-GB" sz="1000" dirty="0">
                <a:solidFill>
                  <a:schemeClr val="tx1"/>
                </a:solidFill>
                <a:latin typeface="Consolas" panose="020B0609020204030204" pitchFamily="49" charset="0"/>
              </a:rPr>
              <a:t>return f</a:t>
            </a:r>
          </a:p>
          <a:p>
            <a:r>
              <a:rPr lang="en-GB" sz="1000" dirty="0">
                <a:solidFill>
                  <a:schemeClr val="tx1"/>
                </a:solidFill>
                <a:latin typeface="Consolas" panose="020B0609020204030204" pitchFamily="49" charset="0"/>
              </a:rPr>
              <a:t>x = int(input("Enter a number: "))</a:t>
            </a:r>
          </a:p>
          <a:p>
            <a:r>
              <a:rPr lang="en-GB" sz="1000" dirty="0">
                <a:solidFill>
                  <a:schemeClr val="tx1"/>
                </a:solidFill>
                <a:latin typeface="Consolas" panose="020B0609020204030204" pitchFamily="49" charset="0"/>
              </a:rPr>
              <a:t>y = int(input("Enter a number: "))</a:t>
            </a:r>
          </a:p>
          <a:p>
            <a:r>
              <a:rPr lang="en-GB" sz="1000" dirty="0">
                <a:solidFill>
                  <a:schemeClr val="tx1"/>
                </a:solidFill>
                <a:latin typeface="Consolas" panose="020B0609020204030204" pitchFamily="49" charset="0"/>
              </a:rPr>
              <a:t>f1 = fcts(x)</a:t>
            </a:r>
          </a:p>
          <a:p>
            <a:r>
              <a:rPr lang="en-GB" sz="1000" dirty="0">
                <a:solidFill>
                  <a:schemeClr val="tx1"/>
                </a:solidFill>
                <a:latin typeface="Consolas" panose="020B0609020204030204" pitchFamily="49" charset="0"/>
              </a:rPr>
              <a:t>f2 = fcts(y)</a:t>
            </a:r>
          </a:p>
          <a:p>
            <a:r>
              <a:rPr lang="en-GB" sz="1000" dirty="0">
                <a:solidFill>
                  <a:schemeClr val="tx1"/>
                </a:solidFill>
                <a:latin typeface="Consolas" panose="020B0609020204030204" pitchFamily="49" charset="0"/>
              </a:rPr>
              <a:t>print(gcf(f1,f2))</a:t>
            </a:r>
          </a:p>
        </p:txBody>
      </p:sp>
      <p:sp>
        <p:nvSpPr>
          <p:cNvPr id="9" name="Rectangle 8">
            <a:extLst>
              <a:ext uri="{FF2B5EF4-FFF2-40B4-BE49-F238E27FC236}">
                <a16:creationId xmlns:a16="http://schemas.microsoft.com/office/drawing/2014/main" id="{D39CD38C-82E1-4FAF-841F-2211F1C6943E}"/>
              </a:ext>
            </a:extLst>
          </p:cNvPr>
          <p:cNvSpPr/>
          <p:nvPr/>
        </p:nvSpPr>
        <p:spPr>
          <a:xfrm>
            <a:off x="4062503" y="757238"/>
            <a:ext cx="5495565" cy="5707062"/>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rgbClr val="FF0000"/>
                </a:solidFill>
                <a:latin typeface="Consolas" panose="020B0609020204030204" pitchFamily="49" charset="0"/>
              </a:rPr>
              <a:t>#---------------------------------------------------------------------------</a:t>
            </a:r>
          </a:p>
          <a:p>
            <a:endParaRPr lang="en-GB" sz="1000" dirty="0">
              <a:solidFill>
                <a:schemeClr val="tx1"/>
              </a:solidFill>
              <a:latin typeface="Consolas" panose="020B0609020204030204" pitchFamily="49" charset="0"/>
            </a:endParaRPr>
          </a:p>
          <a:p>
            <a:r>
              <a:rPr lang="en-GB" sz="1000" dirty="0">
                <a:solidFill>
                  <a:schemeClr val="tx1"/>
                </a:solidFill>
                <a:latin typeface="Consolas" panose="020B0609020204030204" pitchFamily="49" charset="0"/>
              </a:rPr>
              <a:t>def gcf_of(factors1,factors2):</a:t>
            </a:r>
          </a:p>
          <a:p>
            <a:r>
              <a:rPr lang="en-GB" sz="1000" dirty="0">
                <a:solidFill>
                  <a:srgbClr val="FF0000"/>
                </a:solidFill>
                <a:latin typeface="Consolas" panose="020B0609020204030204" pitchFamily="49" charset="0"/>
              </a:rPr>
              <a:t>#Finds the greatest common factor (gcf) in two input lists</a:t>
            </a:r>
          </a:p>
          <a:p>
            <a:r>
              <a:rPr lang="en-GB" sz="1000" dirty="0">
                <a:solidFill>
                  <a:schemeClr val="tx1"/>
                </a:solidFill>
                <a:latin typeface="Consolas" panose="020B0609020204030204" pitchFamily="49" charset="0"/>
              </a:rPr>
              <a:t>    index = 0</a:t>
            </a:r>
          </a:p>
          <a:p>
            <a:r>
              <a:rPr lang="en-GB" sz="1000" dirty="0">
                <a:solidFill>
                  <a:schemeClr val="tx1"/>
                </a:solidFill>
                <a:latin typeface="Consolas" panose="020B0609020204030204" pitchFamily="49" charset="0"/>
              </a:rPr>
              <a:t>    </a:t>
            </a:r>
            <a:r>
              <a:rPr lang="en-GB" sz="1000" dirty="0">
                <a:solidFill>
                  <a:srgbClr val="FF0000"/>
                </a:solidFill>
                <a:latin typeface="Consolas" panose="020B0609020204030204" pitchFamily="49" charset="0"/>
              </a:rPr>
              <a:t>#Check all the numbers in the factors1 list until the same number is found in the factors2 list</a:t>
            </a:r>
          </a:p>
          <a:p>
            <a:r>
              <a:rPr lang="en-GB" sz="1000" dirty="0">
                <a:solidFill>
                  <a:schemeClr val="tx1"/>
                </a:solidFill>
                <a:latin typeface="Consolas" panose="020B0609020204030204" pitchFamily="49" charset="0"/>
              </a:rPr>
              <a:t>    </a:t>
            </a:r>
            <a:r>
              <a:rPr lang="en-GB" sz="1000" dirty="0">
                <a:solidFill>
                  <a:srgbClr val="FF0000"/>
                </a:solidFill>
                <a:latin typeface="Consolas" panose="020B0609020204030204" pitchFamily="49" charset="0"/>
              </a:rPr>
              <a:t>#Needs the lists to be in numerical order</a:t>
            </a:r>
          </a:p>
          <a:p>
            <a:r>
              <a:rPr lang="en-GB" sz="1000" dirty="0">
                <a:solidFill>
                  <a:schemeClr val="tx1"/>
                </a:solidFill>
                <a:latin typeface="Consolas" panose="020B0609020204030204" pitchFamily="49" charset="0"/>
              </a:rPr>
              <a:t>    while factors1[index] not in factors2:</a:t>
            </a:r>
          </a:p>
          <a:p>
            <a:r>
              <a:rPr lang="en-GB" sz="1000" dirty="0">
                <a:solidFill>
                  <a:schemeClr val="tx1"/>
                </a:solidFill>
                <a:latin typeface="Consolas" panose="020B0609020204030204" pitchFamily="49" charset="0"/>
              </a:rPr>
              <a:t>        index = index + 1</a:t>
            </a:r>
          </a:p>
          <a:p>
            <a:r>
              <a:rPr lang="en-GB" sz="1000" dirty="0">
                <a:solidFill>
                  <a:schemeClr val="tx1"/>
                </a:solidFill>
                <a:latin typeface="Consolas" panose="020B0609020204030204" pitchFamily="49" charset="0"/>
              </a:rPr>
              <a:t>    </a:t>
            </a:r>
            <a:r>
              <a:rPr lang="en-GB" sz="1000" dirty="0">
                <a:solidFill>
                  <a:srgbClr val="FF0000"/>
                </a:solidFill>
                <a:latin typeface="Consolas" panose="020B0609020204030204" pitchFamily="49" charset="0"/>
              </a:rPr>
              <a:t>#Return the highest number found in both lists</a:t>
            </a:r>
          </a:p>
          <a:p>
            <a:r>
              <a:rPr lang="en-GB" sz="1000" dirty="0">
                <a:solidFill>
                  <a:schemeClr val="tx1"/>
                </a:solidFill>
                <a:latin typeface="Consolas" panose="020B0609020204030204" pitchFamily="49" charset="0"/>
              </a:rPr>
              <a:t>    return factors1[index]</a:t>
            </a:r>
          </a:p>
          <a:p>
            <a:endParaRPr lang="en-GB" sz="1000" dirty="0">
              <a:solidFill>
                <a:schemeClr val="tx1"/>
              </a:solidFill>
              <a:latin typeface="Consolas" panose="020B0609020204030204" pitchFamily="49" charset="0"/>
            </a:endParaRPr>
          </a:p>
          <a:p>
            <a:r>
              <a:rPr lang="en-GB" sz="1000" dirty="0">
                <a:solidFill>
                  <a:srgbClr val="FF0000"/>
                </a:solidFill>
                <a:latin typeface="Consolas" panose="020B0609020204030204" pitchFamily="49" charset="0"/>
              </a:rPr>
              <a:t>#---------------------------------------------------------------------------</a:t>
            </a:r>
          </a:p>
          <a:p>
            <a:endParaRPr lang="en-GB" sz="1000" dirty="0">
              <a:solidFill>
                <a:schemeClr val="tx1"/>
              </a:solidFill>
              <a:latin typeface="Consolas" panose="020B0609020204030204" pitchFamily="49" charset="0"/>
            </a:endParaRPr>
          </a:p>
          <a:p>
            <a:r>
              <a:rPr lang="en-GB" sz="1000" dirty="0">
                <a:solidFill>
                  <a:schemeClr val="tx1"/>
                </a:solidFill>
                <a:latin typeface="Consolas" panose="020B0609020204030204" pitchFamily="49" charset="0"/>
              </a:rPr>
              <a:t>def factors_of(number):</a:t>
            </a:r>
          </a:p>
          <a:p>
            <a:r>
              <a:rPr lang="en-GB" sz="1000" dirty="0">
                <a:solidFill>
                  <a:srgbClr val="FF0000"/>
                </a:solidFill>
                <a:latin typeface="Consolas" panose="020B0609020204030204" pitchFamily="49" charset="0"/>
              </a:rPr>
              <a:t>#Returns a list of all the factors for a number</a:t>
            </a:r>
          </a:p>
          <a:p>
            <a:r>
              <a:rPr lang="en-GB" sz="1000" dirty="0">
                <a:solidFill>
                  <a:schemeClr val="tx1"/>
                </a:solidFill>
                <a:latin typeface="Consolas" panose="020B0609020204030204" pitchFamily="49" charset="0"/>
              </a:rPr>
              <a:t>    factors = []</a:t>
            </a:r>
          </a:p>
          <a:p>
            <a:r>
              <a:rPr lang="en-GB" sz="1000" dirty="0">
                <a:solidFill>
                  <a:schemeClr val="tx1"/>
                </a:solidFill>
                <a:latin typeface="Consolas" panose="020B0609020204030204" pitchFamily="49" charset="0"/>
              </a:rPr>
              <a:t>    </a:t>
            </a:r>
            <a:r>
              <a:rPr lang="en-GB" sz="1000" dirty="0">
                <a:solidFill>
                  <a:srgbClr val="FF0000"/>
                </a:solidFill>
                <a:latin typeface="Consolas" panose="020B0609020204030204" pitchFamily="49" charset="0"/>
              </a:rPr>
              <a:t>#Check all numbers from the number input down to 0</a:t>
            </a:r>
          </a:p>
          <a:p>
            <a:r>
              <a:rPr lang="en-GB" sz="1000" dirty="0">
                <a:solidFill>
                  <a:schemeClr val="tx1"/>
                </a:solidFill>
                <a:latin typeface="Consolas" panose="020B0609020204030204" pitchFamily="49" charset="0"/>
              </a:rPr>
              <a:t>    for countdown in range(number,0,-1):</a:t>
            </a:r>
          </a:p>
          <a:p>
            <a:r>
              <a:rPr lang="en-GB" sz="1000" dirty="0">
                <a:solidFill>
                  <a:schemeClr val="tx1"/>
                </a:solidFill>
                <a:latin typeface="Consolas" panose="020B0609020204030204" pitchFamily="49" charset="0"/>
              </a:rPr>
              <a:t>        </a:t>
            </a:r>
            <a:r>
              <a:rPr lang="en-GB" sz="1000" dirty="0">
                <a:solidFill>
                  <a:srgbClr val="FF0000"/>
                </a:solidFill>
                <a:latin typeface="Consolas" panose="020B0609020204030204" pitchFamily="49" charset="0"/>
              </a:rPr>
              <a:t>#If the number divided by the count down has no remainder...</a:t>
            </a:r>
          </a:p>
          <a:p>
            <a:r>
              <a:rPr lang="en-GB" sz="1000" dirty="0">
                <a:solidFill>
                  <a:schemeClr val="tx1"/>
                </a:solidFill>
                <a:latin typeface="Consolas" panose="020B0609020204030204" pitchFamily="49" charset="0"/>
              </a:rPr>
              <a:t>        if number % countdown == 0:</a:t>
            </a:r>
          </a:p>
          <a:p>
            <a:r>
              <a:rPr lang="en-GB" sz="1000" dirty="0">
                <a:solidFill>
                  <a:schemeClr val="tx1"/>
                </a:solidFill>
                <a:latin typeface="Consolas" panose="020B0609020204030204" pitchFamily="49" charset="0"/>
              </a:rPr>
              <a:t>            </a:t>
            </a:r>
            <a:r>
              <a:rPr lang="en-GB" sz="1000" dirty="0">
                <a:solidFill>
                  <a:srgbClr val="FF0000"/>
                </a:solidFill>
                <a:latin typeface="Consolas" panose="020B0609020204030204" pitchFamily="49" charset="0"/>
              </a:rPr>
              <a:t>#...it is a factor and is added to the list</a:t>
            </a:r>
          </a:p>
          <a:p>
            <a:r>
              <a:rPr lang="en-GB" sz="1000" dirty="0">
                <a:solidFill>
                  <a:schemeClr val="tx1"/>
                </a:solidFill>
                <a:latin typeface="Consolas" panose="020B0609020204030204" pitchFamily="49" charset="0"/>
              </a:rPr>
              <a:t>            factors.append(countdown)</a:t>
            </a:r>
          </a:p>
          <a:p>
            <a:r>
              <a:rPr lang="en-GB" sz="1000" dirty="0">
                <a:solidFill>
                  <a:schemeClr val="tx1"/>
                </a:solidFill>
                <a:latin typeface="Consolas" panose="020B0609020204030204" pitchFamily="49" charset="0"/>
              </a:rPr>
              <a:t>    return factors</a:t>
            </a:r>
          </a:p>
          <a:p>
            <a:endParaRPr lang="en-GB" sz="1000" dirty="0">
              <a:solidFill>
                <a:schemeClr val="tx1"/>
              </a:solidFill>
              <a:latin typeface="Consolas" panose="020B0609020204030204" pitchFamily="49" charset="0"/>
            </a:endParaRPr>
          </a:p>
          <a:p>
            <a:r>
              <a:rPr lang="en-GB" sz="1000" dirty="0">
                <a:solidFill>
                  <a:srgbClr val="FF0000"/>
                </a:solidFill>
                <a:latin typeface="Consolas" panose="020B0609020204030204" pitchFamily="49" charset="0"/>
              </a:rPr>
              <a:t>#---------------------------------------------------------------------------</a:t>
            </a:r>
          </a:p>
          <a:p>
            <a:endParaRPr lang="en-GB" sz="1000" dirty="0">
              <a:solidFill>
                <a:srgbClr val="FF0000"/>
              </a:solidFill>
              <a:latin typeface="Consolas" panose="020B0609020204030204" pitchFamily="49" charset="0"/>
            </a:endParaRPr>
          </a:p>
          <a:p>
            <a:r>
              <a:rPr lang="en-GB" sz="1000" dirty="0">
                <a:solidFill>
                  <a:srgbClr val="FF0000"/>
                </a:solidFill>
                <a:latin typeface="Consolas" panose="020B0609020204030204" pitchFamily="49" charset="0"/>
              </a:rPr>
              <a:t>#Main program starts here</a:t>
            </a:r>
          </a:p>
          <a:p>
            <a:r>
              <a:rPr lang="en-GB" sz="1000" dirty="0">
                <a:solidFill>
                  <a:srgbClr val="FF0000"/>
                </a:solidFill>
                <a:latin typeface="Consolas" panose="020B0609020204030204" pitchFamily="49" charset="0"/>
              </a:rPr>
              <a:t>#Input the numbers to find greatest common factor</a:t>
            </a:r>
          </a:p>
          <a:p>
            <a:r>
              <a:rPr lang="en-GB" sz="1000" dirty="0">
                <a:solidFill>
                  <a:schemeClr val="tx1"/>
                </a:solidFill>
                <a:latin typeface="Consolas" panose="020B0609020204030204" pitchFamily="49" charset="0"/>
              </a:rPr>
              <a:t>input1 = int(input("Enter a number: "))</a:t>
            </a:r>
          </a:p>
          <a:p>
            <a:r>
              <a:rPr lang="en-GB" sz="1000" dirty="0">
                <a:solidFill>
                  <a:schemeClr val="tx1"/>
                </a:solidFill>
                <a:latin typeface="Consolas" panose="020B0609020204030204" pitchFamily="49" charset="0"/>
              </a:rPr>
              <a:t>input2 = int(input("Enter a number: "))</a:t>
            </a:r>
          </a:p>
          <a:p>
            <a:r>
              <a:rPr lang="en-GB" sz="1000" dirty="0">
                <a:solidFill>
                  <a:srgbClr val="FF0000"/>
                </a:solidFill>
                <a:latin typeface="Consolas" panose="020B0609020204030204" pitchFamily="49" charset="0"/>
              </a:rPr>
              <a:t>#Find the factors of the two numbers input</a:t>
            </a:r>
          </a:p>
          <a:p>
            <a:r>
              <a:rPr lang="en-GB" sz="1000" dirty="0">
                <a:solidFill>
                  <a:schemeClr val="tx1"/>
                </a:solidFill>
                <a:latin typeface="Consolas" panose="020B0609020204030204" pitchFamily="49" charset="0"/>
              </a:rPr>
              <a:t>factors1 = factors_of(input1)</a:t>
            </a:r>
          </a:p>
          <a:p>
            <a:r>
              <a:rPr lang="en-GB" sz="1000" dirty="0">
                <a:solidFill>
                  <a:schemeClr val="tx1"/>
                </a:solidFill>
                <a:latin typeface="Consolas" panose="020B0609020204030204" pitchFamily="49" charset="0"/>
              </a:rPr>
              <a:t>factors2 = factors_of(input2)</a:t>
            </a:r>
          </a:p>
          <a:p>
            <a:r>
              <a:rPr lang="en-GB" sz="1000" dirty="0">
                <a:solidFill>
                  <a:srgbClr val="FF0000"/>
                </a:solidFill>
                <a:latin typeface="Consolas" panose="020B0609020204030204" pitchFamily="49" charset="0"/>
              </a:rPr>
              <a:t>#Output the greatest common factor of the two numbers</a:t>
            </a:r>
          </a:p>
          <a:p>
            <a:r>
              <a:rPr lang="en-GB" sz="1000" dirty="0">
                <a:solidFill>
                  <a:schemeClr val="tx1"/>
                </a:solidFill>
                <a:latin typeface="Consolas" panose="020B0609020204030204" pitchFamily="49" charset="0"/>
              </a:rPr>
              <a:t>print("The GFC of",input1,"and",input2,"is",gcf_of(factors1,factors2))</a:t>
            </a:r>
          </a:p>
        </p:txBody>
      </p:sp>
      <p:cxnSp>
        <p:nvCxnSpPr>
          <p:cNvPr id="10" name="Straight Arrow Connector 9">
            <a:extLst>
              <a:ext uri="{FF2B5EF4-FFF2-40B4-BE49-F238E27FC236}">
                <a16:creationId xmlns:a16="http://schemas.microsoft.com/office/drawing/2014/main" id="{9E441042-60E9-4C1F-8BB7-00F086040798}"/>
              </a:ext>
            </a:extLst>
          </p:cNvPr>
          <p:cNvCxnSpPr/>
          <p:nvPr/>
        </p:nvCxnSpPr>
        <p:spPr>
          <a:xfrm>
            <a:off x="3324225" y="3209925"/>
            <a:ext cx="738278" cy="0"/>
          </a:xfrm>
          <a:prstGeom prst="straightConnector1">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CA0A9BA-78AE-4D39-A396-54C0EFA97AFC}"/>
              </a:ext>
            </a:extLst>
          </p:cNvPr>
          <p:cNvSpPr/>
          <p:nvPr/>
        </p:nvSpPr>
        <p:spPr>
          <a:xfrm>
            <a:off x="319177" y="5100787"/>
            <a:ext cx="3005047" cy="146054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6" name="TextBox 15">
            <a:extLst>
              <a:ext uri="{FF2B5EF4-FFF2-40B4-BE49-F238E27FC236}">
                <a16:creationId xmlns:a16="http://schemas.microsoft.com/office/drawing/2014/main" id="{9103F271-2908-4F0D-8C53-65F3377AC4D5}"/>
              </a:ext>
            </a:extLst>
          </p:cNvPr>
          <p:cNvSpPr txBox="1"/>
          <p:nvPr/>
        </p:nvSpPr>
        <p:spPr>
          <a:xfrm>
            <a:off x="293028" y="4621406"/>
            <a:ext cx="3005047" cy="430887"/>
          </a:xfrm>
          <a:prstGeom prst="rect">
            <a:avLst/>
          </a:prstGeom>
          <a:noFill/>
        </p:spPr>
        <p:txBody>
          <a:bodyPr wrap="square" rtlCol="0">
            <a:spAutoFit/>
          </a:bodyPr>
          <a:lstStyle/>
          <a:p>
            <a:r>
              <a:rPr lang="en-GB" sz="1100" dirty="0"/>
              <a:t>Ways in which the second program has been made more readable:</a:t>
            </a:r>
          </a:p>
        </p:txBody>
      </p:sp>
    </p:spTree>
    <p:extLst>
      <p:ext uri="{BB962C8B-B14F-4D97-AF65-F5344CB8AC3E}">
        <p14:creationId xmlns:p14="http://schemas.microsoft.com/office/powerpoint/2010/main" val="130143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Refining algorithms in order to make them more robust</a:t>
            </a:r>
          </a:p>
        </p:txBody>
      </p:sp>
      <p:sp>
        <p:nvSpPr>
          <p:cNvPr id="5" name="TextBox 4"/>
          <p:cNvSpPr txBox="1"/>
          <p:nvPr/>
        </p:nvSpPr>
        <p:spPr>
          <a:xfrm>
            <a:off x="319178" y="1453296"/>
            <a:ext cx="9238890" cy="430887"/>
          </a:xfrm>
          <a:prstGeom prst="rect">
            <a:avLst/>
          </a:prstGeom>
          <a:noFill/>
        </p:spPr>
        <p:txBody>
          <a:bodyPr wrap="square" rtlCol="0">
            <a:spAutoFit/>
          </a:bodyPr>
          <a:lstStyle/>
          <a:p>
            <a:r>
              <a:rPr lang="en-GB" sz="1100" dirty="0"/>
              <a:t>The following is a very simple program which asks a student for their first initial, the first three letters of their surname, the year of their birth and their age. It then concatenates these three variables together and outputs the result as a username:</a:t>
            </a:r>
          </a:p>
        </p:txBody>
      </p:sp>
      <p:sp>
        <p:nvSpPr>
          <p:cNvPr id="6" name="Rectangle 5">
            <a:extLst>
              <a:ext uri="{FF2B5EF4-FFF2-40B4-BE49-F238E27FC236}">
                <a16:creationId xmlns:a16="http://schemas.microsoft.com/office/drawing/2014/main" id="{3BC9D8AC-0841-4C43-BAFA-B003CA874964}"/>
              </a:ext>
            </a:extLst>
          </p:cNvPr>
          <p:cNvSpPr/>
          <p:nvPr/>
        </p:nvSpPr>
        <p:spPr>
          <a:xfrm>
            <a:off x="319178" y="1898202"/>
            <a:ext cx="5156206" cy="138482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firstInitial = input("Enter your forename initial: ")</a:t>
            </a:r>
          </a:p>
          <a:p>
            <a:r>
              <a:rPr lang="en-GB" sz="1100" dirty="0">
                <a:solidFill>
                  <a:schemeClr val="tx1"/>
                </a:solidFill>
                <a:latin typeface="Consolas" panose="020B0609020204030204" pitchFamily="49" charset="0"/>
              </a:rPr>
              <a:t>surname = input("Enter the first 3 letters of your surname: ")</a:t>
            </a:r>
          </a:p>
          <a:p>
            <a:r>
              <a:rPr lang="en-GB" sz="1100" dirty="0">
                <a:solidFill>
                  <a:schemeClr val="tx1"/>
                </a:solidFill>
                <a:latin typeface="Consolas" panose="020B0609020204030204" pitchFamily="49" charset="0"/>
              </a:rPr>
              <a:t>year = input("Enter the year you where born: ")</a:t>
            </a:r>
          </a:p>
          <a:p>
            <a:r>
              <a:rPr lang="en-GB" sz="1100" dirty="0">
                <a:solidFill>
                  <a:schemeClr val="tx1"/>
                </a:solidFill>
                <a:latin typeface="Consolas" panose="020B0609020204030204" pitchFamily="49" charset="0"/>
              </a:rPr>
              <a:t>age = input("Enter your age in the range 11-19")</a:t>
            </a:r>
          </a:p>
          <a:p>
            <a:endParaRPr lang="en-GB" sz="1100" dirty="0">
              <a:solidFill>
                <a:schemeClr val="tx1"/>
              </a:solidFill>
              <a:latin typeface="Consolas" panose="020B0609020204030204" pitchFamily="49" charset="0"/>
            </a:endParaRPr>
          </a:p>
          <a:p>
            <a:r>
              <a:rPr lang="en-GB" sz="1100" dirty="0">
                <a:solidFill>
                  <a:schemeClr val="tx1"/>
                </a:solidFill>
                <a:latin typeface="Consolas" panose="020B0609020204030204" pitchFamily="49" charset="0"/>
              </a:rPr>
              <a:t>username = firstInitial + surname + str(year) + str(age)</a:t>
            </a:r>
          </a:p>
          <a:p>
            <a:endParaRPr lang="en-GB" sz="1100" dirty="0">
              <a:solidFill>
                <a:schemeClr val="tx1"/>
              </a:solidFill>
              <a:latin typeface="Consolas" panose="020B0609020204030204" pitchFamily="49" charset="0"/>
            </a:endParaRPr>
          </a:p>
          <a:p>
            <a:r>
              <a:rPr lang="en-GB" sz="1100" dirty="0">
                <a:solidFill>
                  <a:schemeClr val="tx1"/>
                </a:solidFill>
                <a:latin typeface="Consolas" panose="020B0609020204030204" pitchFamily="49" charset="0"/>
              </a:rPr>
              <a:t>print("Your username is:" + username)</a:t>
            </a:r>
          </a:p>
        </p:txBody>
      </p:sp>
      <p:sp>
        <p:nvSpPr>
          <p:cNvPr id="7" name="TextBox 6">
            <a:extLst>
              <a:ext uri="{FF2B5EF4-FFF2-40B4-BE49-F238E27FC236}">
                <a16:creationId xmlns:a16="http://schemas.microsoft.com/office/drawing/2014/main" id="{E97B0831-048C-4F82-AA3A-F04F0E0E2F18}"/>
              </a:ext>
            </a:extLst>
          </p:cNvPr>
          <p:cNvSpPr txBox="1"/>
          <p:nvPr/>
        </p:nvSpPr>
        <p:spPr>
          <a:xfrm>
            <a:off x="319178" y="3359529"/>
            <a:ext cx="9238890" cy="261610"/>
          </a:xfrm>
          <a:prstGeom prst="rect">
            <a:avLst/>
          </a:prstGeom>
          <a:noFill/>
        </p:spPr>
        <p:txBody>
          <a:bodyPr wrap="square" rtlCol="0">
            <a:spAutoFit/>
          </a:bodyPr>
          <a:lstStyle/>
          <a:p>
            <a:r>
              <a:rPr lang="en-GB" sz="1100" dirty="0"/>
              <a:t>This algorithm could be made more robust by: </a:t>
            </a:r>
          </a:p>
        </p:txBody>
      </p:sp>
      <p:sp>
        <p:nvSpPr>
          <p:cNvPr id="9" name="Rectangle 8">
            <a:extLst>
              <a:ext uri="{FF2B5EF4-FFF2-40B4-BE49-F238E27FC236}">
                <a16:creationId xmlns:a16="http://schemas.microsoft.com/office/drawing/2014/main" id="{335B90F8-0B6A-4E6B-B85E-DC6D75F7BF7C}"/>
              </a:ext>
            </a:extLst>
          </p:cNvPr>
          <p:cNvSpPr/>
          <p:nvPr/>
        </p:nvSpPr>
        <p:spPr>
          <a:xfrm>
            <a:off x="319178" y="3711658"/>
            <a:ext cx="9238890" cy="2777277"/>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1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23326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The purpose and types of testing</a:t>
            </a:r>
          </a:p>
        </p:txBody>
      </p:sp>
      <p:sp>
        <p:nvSpPr>
          <p:cNvPr id="5" name="TextBox 4"/>
          <p:cNvSpPr txBox="1"/>
          <p:nvPr/>
        </p:nvSpPr>
        <p:spPr>
          <a:xfrm>
            <a:off x="319178" y="1453296"/>
            <a:ext cx="5452972" cy="261610"/>
          </a:xfrm>
          <a:prstGeom prst="rect">
            <a:avLst/>
          </a:prstGeom>
          <a:noFill/>
        </p:spPr>
        <p:txBody>
          <a:bodyPr wrap="square" rtlCol="0">
            <a:spAutoFit/>
          </a:bodyPr>
          <a:lstStyle/>
          <a:p>
            <a:r>
              <a:rPr lang="en-GB" sz="1100" dirty="0"/>
              <a:t>Four main reasons why a program should be thoroughly tested before being given to a user:</a:t>
            </a:r>
          </a:p>
        </p:txBody>
      </p:sp>
      <p:sp>
        <p:nvSpPr>
          <p:cNvPr id="8" name="Rectangle 7"/>
          <p:cNvSpPr/>
          <p:nvPr/>
        </p:nvSpPr>
        <p:spPr>
          <a:xfrm>
            <a:off x="393598" y="1898202"/>
            <a:ext cx="2175332" cy="71164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9" name="Rectangle 8">
            <a:extLst>
              <a:ext uri="{FF2B5EF4-FFF2-40B4-BE49-F238E27FC236}">
                <a16:creationId xmlns:a16="http://schemas.microsoft.com/office/drawing/2014/main" id="{64D8EF95-3305-4839-8B96-83ABC590C908}"/>
              </a:ext>
            </a:extLst>
          </p:cNvPr>
          <p:cNvSpPr/>
          <p:nvPr/>
        </p:nvSpPr>
        <p:spPr>
          <a:xfrm>
            <a:off x="2683713" y="1898202"/>
            <a:ext cx="2175332" cy="71164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0" name="Rectangle 9">
            <a:extLst>
              <a:ext uri="{FF2B5EF4-FFF2-40B4-BE49-F238E27FC236}">
                <a16:creationId xmlns:a16="http://schemas.microsoft.com/office/drawing/2014/main" id="{99156746-51B3-4954-8327-6B42B53A998F}"/>
              </a:ext>
            </a:extLst>
          </p:cNvPr>
          <p:cNvSpPr/>
          <p:nvPr/>
        </p:nvSpPr>
        <p:spPr>
          <a:xfrm>
            <a:off x="4973828" y="1898202"/>
            <a:ext cx="2175332" cy="71164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1" name="Rectangle 10">
            <a:extLst>
              <a:ext uri="{FF2B5EF4-FFF2-40B4-BE49-F238E27FC236}">
                <a16:creationId xmlns:a16="http://schemas.microsoft.com/office/drawing/2014/main" id="{DC253FE2-56C7-46A0-A0F2-581560C2006E}"/>
              </a:ext>
            </a:extLst>
          </p:cNvPr>
          <p:cNvSpPr/>
          <p:nvPr/>
        </p:nvSpPr>
        <p:spPr>
          <a:xfrm>
            <a:off x="7263943" y="1898202"/>
            <a:ext cx="2175332" cy="71164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graphicFrame>
        <p:nvGraphicFramePr>
          <p:cNvPr id="7" name="Diagram 6">
            <a:extLst>
              <a:ext uri="{FF2B5EF4-FFF2-40B4-BE49-F238E27FC236}">
                <a16:creationId xmlns:a16="http://schemas.microsoft.com/office/drawing/2014/main" id="{CCEBAA9D-7F11-409C-ACAF-94BC449A5101}"/>
              </a:ext>
            </a:extLst>
          </p:cNvPr>
          <p:cNvGraphicFramePr/>
          <p:nvPr>
            <p:extLst>
              <p:ext uri="{D42A27DB-BD31-4B8C-83A1-F6EECF244321}">
                <p14:modId xmlns:p14="http://schemas.microsoft.com/office/powerpoint/2010/main" val="304663051"/>
              </p:ext>
            </p:extLst>
          </p:nvPr>
        </p:nvGraphicFramePr>
        <p:xfrm>
          <a:off x="319177" y="2924175"/>
          <a:ext cx="9120098" cy="3743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48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to identify syntax and logic errors</a:t>
            </a:r>
          </a:p>
        </p:txBody>
      </p:sp>
      <p:sp>
        <p:nvSpPr>
          <p:cNvPr id="5" name="TextBox 4"/>
          <p:cNvSpPr txBox="1"/>
          <p:nvPr/>
        </p:nvSpPr>
        <p:spPr>
          <a:xfrm>
            <a:off x="319178" y="1453296"/>
            <a:ext cx="4043272" cy="261610"/>
          </a:xfrm>
          <a:prstGeom prst="rect">
            <a:avLst/>
          </a:prstGeom>
          <a:noFill/>
        </p:spPr>
        <p:txBody>
          <a:bodyPr wrap="square" rtlCol="0">
            <a:spAutoFit/>
          </a:bodyPr>
          <a:lstStyle/>
          <a:p>
            <a:r>
              <a:rPr lang="en-GB" sz="1100" dirty="0"/>
              <a:t>Program to accept an input of 1, 2 or 3 only using a whitelist:</a:t>
            </a:r>
          </a:p>
        </p:txBody>
      </p:sp>
      <p:sp>
        <p:nvSpPr>
          <p:cNvPr id="8" name="Rectangle 7"/>
          <p:cNvSpPr/>
          <p:nvPr/>
        </p:nvSpPr>
        <p:spPr>
          <a:xfrm>
            <a:off x="319178" y="1898202"/>
            <a:ext cx="4043272" cy="2028556"/>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valid = False</a:t>
            </a:r>
          </a:p>
          <a:p>
            <a:r>
              <a:rPr lang="en-GB" sz="1100" dirty="0">
                <a:solidFill>
                  <a:schemeClr val="tx1"/>
                </a:solidFill>
                <a:latin typeface="Consolas" panose="020B0609020204030204" pitchFamily="49" charset="0"/>
              </a:rPr>
              <a:t>while not valid:</a:t>
            </a:r>
          </a:p>
          <a:p>
            <a:r>
              <a:rPr lang="en-GB" sz="1100" dirty="0">
                <a:solidFill>
                  <a:schemeClr val="tx1"/>
                </a:solidFill>
                <a:latin typeface="Consolas" panose="020B0609020204030204" pitchFamily="49" charset="0"/>
              </a:rPr>
              <a:t>    valid = True</a:t>
            </a:r>
          </a:p>
          <a:p>
            <a:r>
              <a:rPr lang="en-GB" sz="1100" dirty="0">
                <a:solidFill>
                  <a:schemeClr val="tx1"/>
                </a:solidFill>
                <a:latin typeface="Consolas" panose="020B0609020204030204" pitchFamily="49" charset="0"/>
              </a:rPr>
              <a:t>    print("1. Play game")</a:t>
            </a:r>
          </a:p>
          <a:p>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prnt</a:t>
            </a:r>
            <a:r>
              <a:rPr lang="en-GB" sz="1100" dirty="0">
                <a:solidFill>
                  <a:schemeClr val="tx1"/>
                </a:solidFill>
                <a:latin typeface="Consolas" panose="020B0609020204030204" pitchFamily="49" charset="0"/>
              </a:rPr>
              <a:t> ("2. Save game")</a:t>
            </a:r>
          </a:p>
          <a:p>
            <a:r>
              <a:rPr lang="en-GB" sz="1100" dirty="0">
                <a:solidFill>
                  <a:schemeClr val="tx1"/>
                </a:solidFill>
                <a:latin typeface="Consolas" panose="020B0609020204030204" pitchFamily="49" charset="0"/>
              </a:rPr>
              <a:t>    print("3. Quit")</a:t>
            </a:r>
          </a:p>
          <a:p>
            <a:r>
              <a:rPr lang="en-GB" sz="1100" dirty="0">
                <a:solidFill>
                  <a:schemeClr val="tx1"/>
                </a:solidFill>
                <a:latin typeface="Consolas" panose="020B0609020204030204" pitchFamily="49" charset="0"/>
              </a:rPr>
              <a:t>    choice = input("Enter choice:")</a:t>
            </a:r>
          </a:p>
          <a:p>
            <a:r>
              <a:rPr lang="en-GB" sz="1100" dirty="0">
                <a:solidFill>
                  <a:schemeClr val="tx1"/>
                </a:solidFill>
                <a:latin typeface="Consolas" panose="020B0609020204030204" pitchFamily="49" charset="0"/>
              </a:rPr>
              <a:t>    if not choice in ["1","2","3"]:</a:t>
            </a:r>
          </a:p>
          <a:p>
            <a:r>
              <a:rPr lang="en-GB" sz="1100" dirty="0">
                <a:solidFill>
                  <a:schemeClr val="tx1"/>
                </a:solidFill>
                <a:latin typeface="Consolas" panose="020B0609020204030204" pitchFamily="49" charset="0"/>
              </a:rPr>
              <a:t>        valid = False</a:t>
            </a:r>
          </a:p>
          <a:p>
            <a:r>
              <a:rPr lang="en-GB" sz="1100" dirty="0">
                <a:solidFill>
                  <a:schemeClr val="tx1"/>
                </a:solidFill>
                <a:latin typeface="Consolas" panose="020B0609020204030204" pitchFamily="49" charset="0"/>
              </a:rPr>
              <a:t>        </a:t>
            </a:r>
          </a:p>
          <a:p>
            <a:r>
              <a:rPr lang="en-GB" sz="1100" dirty="0">
                <a:solidFill>
                  <a:schemeClr val="tx1"/>
                </a:solidFill>
                <a:latin typeface="Consolas" panose="020B0609020204030204" pitchFamily="49" charset="0"/>
              </a:rPr>
              <a:t>print("Option",choice,"chosen.")</a:t>
            </a:r>
          </a:p>
        </p:txBody>
      </p:sp>
      <p:sp>
        <p:nvSpPr>
          <p:cNvPr id="9" name="TextBox 8">
            <a:extLst>
              <a:ext uri="{FF2B5EF4-FFF2-40B4-BE49-F238E27FC236}">
                <a16:creationId xmlns:a16="http://schemas.microsoft.com/office/drawing/2014/main" id="{A44DDF36-A4E4-4854-AC40-920B397A77AC}"/>
              </a:ext>
            </a:extLst>
          </p:cNvPr>
          <p:cNvSpPr txBox="1"/>
          <p:nvPr/>
        </p:nvSpPr>
        <p:spPr>
          <a:xfrm>
            <a:off x="319178" y="4110054"/>
            <a:ext cx="2604997" cy="261610"/>
          </a:xfrm>
          <a:prstGeom prst="rect">
            <a:avLst/>
          </a:prstGeom>
          <a:noFill/>
        </p:spPr>
        <p:txBody>
          <a:bodyPr wrap="square" rtlCol="0">
            <a:spAutoFit/>
          </a:bodyPr>
          <a:lstStyle/>
          <a:p>
            <a:r>
              <a:rPr lang="en-GB" sz="1100" dirty="0"/>
              <a:t>Type of error in the program:</a:t>
            </a:r>
          </a:p>
        </p:txBody>
      </p:sp>
      <p:sp>
        <p:nvSpPr>
          <p:cNvPr id="10" name="Rectangle 9">
            <a:extLst>
              <a:ext uri="{FF2B5EF4-FFF2-40B4-BE49-F238E27FC236}">
                <a16:creationId xmlns:a16="http://schemas.microsoft.com/office/drawing/2014/main" id="{A4FBB62A-27FA-458A-8EE4-409998756329}"/>
              </a:ext>
            </a:extLst>
          </p:cNvPr>
          <p:cNvSpPr/>
          <p:nvPr/>
        </p:nvSpPr>
        <p:spPr>
          <a:xfrm>
            <a:off x="319178" y="4554960"/>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1" name="TextBox 10">
            <a:extLst>
              <a:ext uri="{FF2B5EF4-FFF2-40B4-BE49-F238E27FC236}">
                <a16:creationId xmlns:a16="http://schemas.microsoft.com/office/drawing/2014/main" id="{ADA7DAF4-FF57-447E-8056-95995CBDB028}"/>
              </a:ext>
            </a:extLst>
          </p:cNvPr>
          <p:cNvSpPr txBox="1"/>
          <p:nvPr/>
        </p:nvSpPr>
        <p:spPr>
          <a:xfrm>
            <a:off x="319178" y="5176137"/>
            <a:ext cx="2604997" cy="261610"/>
          </a:xfrm>
          <a:prstGeom prst="rect">
            <a:avLst/>
          </a:prstGeom>
          <a:noFill/>
        </p:spPr>
        <p:txBody>
          <a:bodyPr wrap="square" rtlCol="0">
            <a:spAutoFit/>
          </a:bodyPr>
          <a:lstStyle/>
          <a:p>
            <a:r>
              <a:rPr lang="en-GB" sz="1100" dirty="0"/>
              <a:t>Reason this is an error:</a:t>
            </a:r>
          </a:p>
        </p:txBody>
      </p:sp>
      <p:sp>
        <p:nvSpPr>
          <p:cNvPr id="12" name="Rectangle 11">
            <a:extLst>
              <a:ext uri="{FF2B5EF4-FFF2-40B4-BE49-F238E27FC236}">
                <a16:creationId xmlns:a16="http://schemas.microsoft.com/office/drawing/2014/main" id="{38D723A2-02CE-4195-A8BB-ADDEF8F0CC2F}"/>
              </a:ext>
            </a:extLst>
          </p:cNvPr>
          <p:cNvSpPr/>
          <p:nvPr/>
        </p:nvSpPr>
        <p:spPr>
          <a:xfrm>
            <a:off x="319178" y="5621043"/>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3" name="Rectangle 12">
            <a:extLst>
              <a:ext uri="{FF2B5EF4-FFF2-40B4-BE49-F238E27FC236}">
                <a16:creationId xmlns:a16="http://schemas.microsoft.com/office/drawing/2014/main" id="{6E63135C-0D7E-47E9-884B-1623E304B103}"/>
              </a:ext>
            </a:extLst>
          </p:cNvPr>
          <p:cNvSpPr/>
          <p:nvPr/>
        </p:nvSpPr>
        <p:spPr>
          <a:xfrm>
            <a:off x="5129303" y="1898202"/>
            <a:ext cx="4043272" cy="202855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A8C143B6-04F1-4119-8592-BDA5550F9351}"/>
              </a:ext>
            </a:extLst>
          </p:cNvPr>
          <p:cNvCxnSpPr>
            <a:cxnSpLocks/>
            <a:stCxn id="8" idx="3"/>
            <a:endCxn id="13" idx="1"/>
          </p:cNvCxnSpPr>
          <p:nvPr/>
        </p:nvCxnSpPr>
        <p:spPr>
          <a:xfrm>
            <a:off x="4362450" y="2912480"/>
            <a:ext cx="766853" cy="0"/>
          </a:xfrm>
          <a:prstGeom prst="straightConnector1">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33AB6A-13A4-4B04-BAFA-CFE4C371241B}"/>
              </a:ext>
            </a:extLst>
          </p:cNvPr>
          <p:cNvSpPr txBox="1"/>
          <p:nvPr/>
        </p:nvSpPr>
        <p:spPr>
          <a:xfrm>
            <a:off x="5129303" y="1453296"/>
            <a:ext cx="2604997" cy="261610"/>
          </a:xfrm>
          <a:prstGeom prst="rect">
            <a:avLst/>
          </a:prstGeom>
          <a:noFill/>
        </p:spPr>
        <p:txBody>
          <a:bodyPr wrap="square" rtlCol="0">
            <a:spAutoFit/>
          </a:bodyPr>
          <a:lstStyle/>
          <a:p>
            <a:r>
              <a:rPr lang="en-GB" sz="1100" dirty="0"/>
              <a:t>Correct program:</a:t>
            </a:r>
          </a:p>
        </p:txBody>
      </p:sp>
    </p:spTree>
    <p:extLst>
      <p:ext uri="{BB962C8B-B14F-4D97-AF65-F5344CB8AC3E}">
        <p14:creationId xmlns:p14="http://schemas.microsoft.com/office/powerpoint/2010/main" val="236318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to identify syntax and logic errors</a:t>
            </a:r>
          </a:p>
        </p:txBody>
      </p:sp>
      <p:sp>
        <p:nvSpPr>
          <p:cNvPr id="5" name="TextBox 4"/>
          <p:cNvSpPr txBox="1"/>
          <p:nvPr/>
        </p:nvSpPr>
        <p:spPr>
          <a:xfrm>
            <a:off x="319178" y="1453296"/>
            <a:ext cx="4043272" cy="261610"/>
          </a:xfrm>
          <a:prstGeom prst="rect">
            <a:avLst/>
          </a:prstGeom>
          <a:noFill/>
        </p:spPr>
        <p:txBody>
          <a:bodyPr wrap="square" rtlCol="0">
            <a:spAutoFit/>
          </a:bodyPr>
          <a:lstStyle/>
          <a:p>
            <a:r>
              <a:rPr lang="en-GB" sz="1100" dirty="0"/>
              <a:t>Program to accept an input of 1, 2 or 3 only using a whitelist:</a:t>
            </a:r>
          </a:p>
        </p:txBody>
      </p:sp>
      <p:sp>
        <p:nvSpPr>
          <p:cNvPr id="8" name="Rectangle 7"/>
          <p:cNvSpPr/>
          <p:nvPr/>
        </p:nvSpPr>
        <p:spPr>
          <a:xfrm>
            <a:off x="319178" y="1898202"/>
            <a:ext cx="4043272" cy="2028556"/>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valid = True</a:t>
            </a:r>
          </a:p>
          <a:p>
            <a:r>
              <a:rPr lang="en-GB" sz="1100" dirty="0">
                <a:solidFill>
                  <a:schemeClr val="tx1"/>
                </a:solidFill>
                <a:latin typeface="Consolas" panose="020B0609020204030204" pitchFamily="49" charset="0"/>
              </a:rPr>
              <a:t>while not valid:</a:t>
            </a:r>
          </a:p>
          <a:p>
            <a:r>
              <a:rPr lang="en-GB" sz="1100" dirty="0">
                <a:solidFill>
                  <a:schemeClr val="tx1"/>
                </a:solidFill>
                <a:latin typeface="Consolas" panose="020B0609020204030204" pitchFamily="49" charset="0"/>
              </a:rPr>
              <a:t>    valid = True</a:t>
            </a:r>
          </a:p>
          <a:p>
            <a:r>
              <a:rPr lang="en-GB" sz="1100" dirty="0">
                <a:solidFill>
                  <a:schemeClr val="tx1"/>
                </a:solidFill>
                <a:latin typeface="Consolas" panose="020B0609020204030204" pitchFamily="49" charset="0"/>
              </a:rPr>
              <a:t>    print("1. Play game")</a:t>
            </a:r>
          </a:p>
          <a:p>
            <a:r>
              <a:rPr lang="en-GB" sz="1100" dirty="0">
                <a:solidFill>
                  <a:schemeClr val="tx1"/>
                </a:solidFill>
                <a:latin typeface="Consolas" panose="020B0609020204030204" pitchFamily="49" charset="0"/>
              </a:rPr>
              <a:t>    print("2. Save game")</a:t>
            </a:r>
          </a:p>
          <a:p>
            <a:r>
              <a:rPr lang="en-GB" sz="1100" dirty="0">
                <a:solidFill>
                  <a:schemeClr val="tx1"/>
                </a:solidFill>
                <a:latin typeface="Consolas" panose="020B0609020204030204" pitchFamily="49" charset="0"/>
              </a:rPr>
              <a:t>    print("3. Quit")</a:t>
            </a:r>
          </a:p>
          <a:p>
            <a:r>
              <a:rPr lang="en-GB" sz="1100" dirty="0">
                <a:solidFill>
                  <a:schemeClr val="tx1"/>
                </a:solidFill>
                <a:latin typeface="Consolas" panose="020B0609020204030204" pitchFamily="49" charset="0"/>
              </a:rPr>
              <a:t>    choice = input("Enter choice:")</a:t>
            </a:r>
          </a:p>
          <a:p>
            <a:r>
              <a:rPr lang="en-GB" sz="1100" dirty="0">
                <a:solidFill>
                  <a:schemeClr val="tx1"/>
                </a:solidFill>
                <a:latin typeface="Consolas" panose="020B0609020204030204" pitchFamily="49" charset="0"/>
              </a:rPr>
              <a:t>    if not choice in ["1","2","3"]:</a:t>
            </a:r>
          </a:p>
          <a:p>
            <a:r>
              <a:rPr lang="en-GB" sz="1100" dirty="0">
                <a:solidFill>
                  <a:schemeClr val="tx1"/>
                </a:solidFill>
                <a:latin typeface="Consolas" panose="020B0609020204030204" pitchFamily="49" charset="0"/>
              </a:rPr>
              <a:t>        valid = False</a:t>
            </a:r>
          </a:p>
          <a:p>
            <a:r>
              <a:rPr lang="en-GB" sz="1100" dirty="0">
                <a:solidFill>
                  <a:schemeClr val="tx1"/>
                </a:solidFill>
                <a:latin typeface="Consolas" panose="020B0609020204030204" pitchFamily="49" charset="0"/>
              </a:rPr>
              <a:t>        </a:t>
            </a:r>
          </a:p>
          <a:p>
            <a:r>
              <a:rPr lang="en-GB" sz="1100" dirty="0">
                <a:solidFill>
                  <a:schemeClr val="tx1"/>
                </a:solidFill>
                <a:latin typeface="Consolas" panose="020B0609020204030204" pitchFamily="49" charset="0"/>
              </a:rPr>
              <a:t>print("Option",choice,"chosen.")</a:t>
            </a:r>
          </a:p>
        </p:txBody>
      </p:sp>
      <p:sp>
        <p:nvSpPr>
          <p:cNvPr id="9" name="TextBox 8">
            <a:extLst>
              <a:ext uri="{FF2B5EF4-FFF2-40B4-BE49-F238E27FC236}">
                <a16:creationId xmlns:a16="http://schemas.microsoft.com/office/drawing/2014/main" id="{A44DDF36-A4E4-4854-AC40-920B397A77AC}"/>
              </a:ext>
            </a:extLst>
          </p:cNvPr>
          <p:cNvSpPr txBox="1"/>
          <p:nvPr/>
        </p:nvSpPr>
        <p:spPr>
          <a:xfrm>
            <a:off x="319178" y="4110054"/>
            <a:ext cx="2604997" cy="261610"/>
          </a:xfrm>
          <a:prstGeom prst="rect">
            <a:avLst/>
          </a:prstGeom>
          <a:noFill/>
        </p:spPr>
        <p:txBody>
          <a:bodyPr wrap="square" rtlCol="0">
            <a:spAutoFit/>
          </a:bodyPr>
          <a:lstStyle/>
          <a:p>
            <a:r>
              <a:rPr lang="en-GB" sz="1100" dirty="0"/>
              <a:t>Type of error in the program:</a:t>
            </a:r>
          </a:p>
        </p:txBody>
      </p:sp>
      <p:sp>
        <p:nvSpPr>
          <p:cNvPr id="10" name="Rectangle 9">
            <a:extLst>
              <a:ext uri="{FF2B5EF4-FFF2-40B4-BE49-F238E27FC236}">
                <a16:creationId xmlns:a16="http://schemas.microsoft.com/office/drawing/2014/main" id="{A4FBB62A-27FA-458A-8EE4-409998756329}"/>
              </a:ext>
            </a:extLst>
          </p:cNvPr>
          <p:cNvSpPr/>
          <p:nvPr/>
        </p:nvSpPr>
        <p:spPr>
          <a:xfrm>
            <a:off x="319178" y="4554960"/>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1" name="TextBox 10">
            <a:extLst>
              <a:ext uri="{FF2B5EF4-FFF2-40B4-BE49-F238E27FC236}">
                <a16:creationId xmlns:a16="http://schemas.microsoft.com/office/drawing/2014/main" id="{ADA7DAF4-FF57-447E-8056-95995CBDB028}"/>
              </a:ext>
            </a:extLst>
          </p:cNvPr>
          <p:cNvSpPr txBox="1"/>
          <p:nvPr/>
        </p:nvSpPr>
        <p:spPr>
          <a:xfrm>
            <a:off x="319178" y="5176137"/>
            <a:ext cx="2604997" cy="261610"/>
          </a:xfrm>
          <a:prstGeom prst="rect">
            <a:avLst/>
          </a:prstGeom>
          <a:noFill/>
        </p:spPr>
        <p:txBody>
          <a:bodyPr wrap="square" rtlCol="0">
            <a:spAutoFit/>
          </a:bodyPr>
          <a:lstStyle/>
          <a:p>
            <a:r>
              <a:rPr lang="en-GB" sz="1100" dirty="0"/>
              <a:t>Reason this is an error:</a:t>
            </a:r>
          </a:p>
        </p:txBody>
      </p:sp>
      <p:sp>
        <p:nvSpPr>
          <p:cNvPr id="12" name="Rectangle 11">
            <a:extLst>
              <a:ext uri="{FF2B5EF4-FFF2-40B4-BE49-F238E27FC236}">
                <a16:creationId xmlns:a16="http://schemas.microsoft.com/office/drawing/2014/main" id="{38D723A2-02CE-4195-A8BB-ADDEF8F0CC2F}"/>
              </a:ext>
            </a:extLst>
          </p:cNvPr>
          <p:cNvSpPr/>
          <p:nvPr/>
        </p:nvSpPr>
        <p:spPr>
          <a:xfrm>
            <a:off x="319178" y="5621043"/>
            <a:ext cx="40432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3" name="Rectangle 12">
            <a:extLst>
              <a:ext uri="{FF2B5EF4-FFF2-40B4-BE49-F238E27FC236}">
                <a16:creationId xmlns:a16="http://schemas.microsoft.com/office/drawing/2014/main" id="{6E63135C-0D7E-47E9-884B-1623E304B103}"/>
              </a:ext>
            </a:extLst>
          </p:cNvPr>
          <p:cNvSpPr/>
          <p:nvPr/>
        </p:nvSpPr>
        <p:spPr>
          <a:xfrm>
            <a:off x="5129303" y="1898202"/>
            <a:ext cx="4043272" cy="202855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A8C143B6-04F1-4119-8592-BDA5550F9351}"/>
              </a:ext>
            </a:extLst>
          </p:cNvPr>
          <p:cNvCxnSpPr>
            <a:cxnSpLocks/>
            <a:stCxn id="8" idx="3"/>
            <a:endCxn id="13" idx="1"/>
          </p:cNvCxnSpPr>
          <p:nvPr/>
        </p:nvCxnSpPr>
        <p:spPr>
          <a:xfrm>
            <a:off x="4362450" y="2912480"/>
            <a:ext cx="766853" cy="0"/>
          </a:xfrm>
          <a:prstGeom prst="straightConnector1">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33AB6A-13A4-4B04-BAFA-CFE4C371241B}"/>
              </a:ext>
            </a:extLst>
          </p:cNvPr>
          <p:cNvSpPr txBox="1"/>
          <p:nvPr/>
        </p:nvSpPr>
        <p:spPr>
          <a:xfrm>
            <a:off x="5129303" y="1453296"/>
            <a:ext cx="2604997" cy="261610"/>
          </a:xfrm>
          <a:prstGeom prst="rect">
            <a:avLst/>
          </a:prstGeom>
          <a:noFill/>
        </p:spPr>
        <p:txBody>
          <a:bodyPr wrap="square" rtlCol="0">
            <a:spAutoFit/>
          </a:bodyPr>
          <a:lstStyle/>
          <a:p>
            <a:r>
              <a:rPr lang="en-GB" sz="1100" dirty="0"/>
              <a:t>Correct program:</a:t>
            </a:r>
          </a:p>
        </p:txBody>
      </p:sp>
    </p:spTree>
    <p:extLst>
      <p:ext uri="{BB962C8B-B14F-4D97-AF65-F5344CB8AC3E}">
        <p14:creationId xmlns:p14="http://schemas.microsoft.com/office/powerpoint/2010/main" val="668334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480</TotalTime>
  <Words>3352</Words>
  <Application>Microsoft Office PowerPoint</Application>
  <PresentationFormat>A4 Paper (210x297 mm)</PresentationFormat>
  <Paragraphs>397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Century Gothic</vt:lpstr>
      <vt:lpstr>Consolas</vt:lpstr>
      <vt:lpstr>Wingdings</vt:lpstr>
      <vt:lpstr>Office Theme</vt:lpstr>
      <vt:lpstr>PowerPoint Presentation</vt:lpstr>
      <vt:lpstr>Defensive design: Input validation</vt:lpstr>
      <vt:lpstr>Defensive design: Anticipating misuse</vt:lpstr>
      <vt:lpstr>Defensive design: Authentication</vt:lpstr>
      <vt:lpstr>Maintainability</vt:lpstr>
      <vt:lpstr>Refining algorithms in order to make them more robust</vt:lpstr>
      <vt:lpstr>The purpose and types of testing</vt:lpstr>
      <vt:lpstr>How to identify syntax and logic errors</vt:lpstr>
      <vt:lpstr>How to identify syntax and logic errors</vt:lpstr>
      <vt:lpstr>How to identify syntax and logic errors</vt:lpstr>
      <vt:lpstr>How to identify syntax and logic errors</vt:lpstr>
      <vt:lpstr>How to identify syntax and logic errors</vt:lpstr>
      <vt:lpstr>Selecting and using suitable test data</vt:lpstr>
      <vt:lpstr>Selecting and using suitable test data</vt:lpstr>
      <vt:lpstr>Selecting and using suitable test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Sargent</dc:creator>
  <cp:lastModifiedBy>William Dargan</cp:lastModifiedBy>
  <cp:revision>97</cp:revision>
  <dcterms:created xsi:type="dcterms:W3CDTF">2014-10-30T19:23:19Z</dcterms:created>
  <dcterms:modified xsi:type="dcterms:W3CDTF">2021-11-04T09:49:12Z</dcterms:modified>
</cp:coreProperties>
</file>