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10D"/>
    <a:srgbClr val="640456"/>
    <a:srgbClr val="E937C7"/>
    <a:srgbClr val="ED5DD2"/>
    <a:srgbClr val="F7B5EA"/>
    <a:srgbClr val="B8F7B5"/>
    <a:srgbClr val="44DE2A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5A47D-AAFC-47F6-A044-20FBA9B25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9B3114-5CC7-1C6A-1941-E7E6BA642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3B442E-119D-1D50-3A9F-2810154D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F815-2463-408E-9123-EB3C0BF111F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1CF0F-23AA-E8E2-BCE4-0EA84B23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48A0E9-6123-CD39-B082-7E20A8BB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0E03-2269-4DE3-82D9-202CCE23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93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E0AB5-0BA6-ED30-994D-2D7F1381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0247F9-FFA6-29B6-568E-67A4AD91B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5A83D-9660-8626-4769-13818FC4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F815-2463-408E-9123-EB3C0BF111F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3E32C-56ED-6456-15A4-CA724E9E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44F3A-B521-A383-9742-EED45432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0E03-2269-4DE3-82D9-202CCE23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33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87AF59-251E-ACFF-4E91-93DDEDF07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1A51A-079C-119F-79FC-EF6B3742B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D10F9-6940-BA86-15D4-07FA51FC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F815-2463-408E-9123-EB3C0BF111F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C43C8F-F6A8-C437-F8D0-A1F5961E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74DBC8-4F9D-1F92-790E-95E36F87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0E03-2269-4DE3-82D9-202CCE23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6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E1081-73BF-8339-116F-18ECB470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591C-4904-23B0-E889-5D1615C4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9DBAB-880B-4089-8642-03ABFB8C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F815-2463-408E-9123-EB3C0BF111F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FA8071-CB21-FFF0-A18A-74B310B5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8BD01E-5B31-86D2-0CB7-2FBEB4EF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0E03-2269-4DE3-82D9-202CCE23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55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B94DC-E743-32C8-7952-A5613C4D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72E30E-AF5F-3B95-2A30-241CC52A7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9EA53D-EA5C-AED1-FAA3-362CC563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F815-2463-408E-9123-EB3C0BF111F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7FA0B-A498-D89C-05DA-760D3BD7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82608-45A6-5562-64F3-0A59A7A2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0E03-2269-4DE3-82D9-202CCE23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6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A23CF-56CE-23E9-87D6-B31D23A9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B9869-4569-763B-B0B0-6C5F5139B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37866D-7F7E-6C33-219F-3FF58DEE7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1EA719-D20E-22EF-96B7-552EB27D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F815-2463-408E-9123-EB3C0BF111F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988D1F-87DC-9477-237A-C2A95AA7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154597-357A-A365-A8CB-65B99C50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0E03-2269-4DE3-82D9-202CCE23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0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80BF0-F047-D057-AF66-A56D6847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D4ECF4-E307-7674-0B64-29037897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204DE9-1F40-0456-53F2-81A18851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FDCB8C-E2B4-0461-5A01-3ADFD7295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1D474C-C10C-3B36-E3A4-2616BBC48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4115ED-258E-4C65-499B-6FC50FD1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F815-2463-408E-9123-EB3C0BF111F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062CE1-2C51-9C9F-E5F8-26EB389C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C3EC43-12E7-E4D0-C3CC-ABE800E8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0E03-2269-4DE3-82D9-202CCE23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66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39CDF-D65B-E766-3E5A-9A2C619B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308F0B-64BB-C065-ABC5-08BE0F11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F815-2463-408E-9123-EB3C0BF111F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DDF6A9-D43A-54DA-7335-550ABBA2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AF71D-F4E0-396D-A1DA-32C42755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0E03-2269-4DE3-82D9-202CCE23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91A4F1-09D7-CB4A-E329-25D2DB03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F815-2463-408E-9123-EB3C0BF111F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759284-EA73-A65E-701F-8BB50AEE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272B60-4E0A-EA06-5F81-DFA7651D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0E03-2269-4DE3-82D9-202CCE23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79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00445-A22C-AA0C-18CB-4958737B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59B9E-BFDB-7648-D177-363A7F4E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AB274A-DB5D-8FA3-686F-9DD16B5BF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45FCFD-C5CF-0B20-49CD-13BF267A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F815-2463-408E-9123-EB3C0BF111F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0E31DA-DD5E-4D5E-8B5A-8D2B76D0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41805D-B06C-4E58-7425-AC2F3376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0E03-2269-4DE3-82D9-202CCE23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8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095EA-8457-B1F2-3207-100ABADC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1AC652-0093-7468-41CC-AA30B9A52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120EC-D2BE-6BD2-3EED-F807E5B10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97B2EB-4EE4-2ED2-DE21-3A74540A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F815-2463-408E-9123-EB3C0BF111F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1681DA-520A-344F-9F5D-CBFDCA5F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8726AC-A69E-978A-7EF6-CBC29513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0E03-2269-4DE3-82D9-202CCE23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28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B156AD-77E4-9140-DB76-7B1FA014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14F757-7E67-A0F2-5FD1-7EF08527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0BCE0E-EA67-0335-D9E9-452E0E89B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F815-2463-408E-9123-EB3C0BF111FD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49FFDC-4D93-D962-121E-F001ADF77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DEB972-C0F1-DD3F-0EA6-68A100372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0E03-2269-4DE3-82D9-202CCE239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69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89256-5BA4-A681-2304-285F4BE0F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722" y="1639802"/>
            <a:ext cx="8594136" cy="1129873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Scrum é um framework simples para gerenciar projetos complexos.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Framework (aquilo que está na base de um sistema, funcionando como um suporte)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F81DA20-5F4F-0126-83EB-FF6336B38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36088"/>
              </p:ext>
            </p:extLst>
          </p:nvPr>
        </p:nvGraphicFramePr>
        <p:xfrm>
          <a:off x="1925845" y="3005570"/>
          <a:ext cx="8020013" cy="3347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6703">
                  <a:extLst>
                    <a:ext uri="{9D8B030D-6E8A-4147-A177-3AD203B41FA5}">
                      <a16:colId xmlns:a16="http://schemas.microsoft.com/office/drawing/2014/main" val="4154055143"/>
                    </a:ext>
                  </a:extLst>
                </a:gridCol>
                <a:gridCol w="2280921">
                  <a:extLst>
                    <a:ext uri="{9D8B030D-6E8A-4147-A177-3AD203B41FA5}">
                      <a16:colId xmlns:a16="http://schemas.microsoft.com/office/drawing/2014/main" val="1352943229"/>
                    </a:ext>
                  </a:extLst>
                </a:gridCol>
                <a:gridCol w="2722389">
                  <a:extLst>
                    <a:ext uri="{9D8B030D-6E8A-4147-A177-3AD203B41FA5}">
                      <a16:colId xmlns:a16="http://schemas.microsoft.com/office/drawing/2014/main" val="1139788682"/>
                    </a:ext>
                  </a:extLst>
                </a:gridCol>
              </a:tblGrid>
              <a:tr h="980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2500" b="1" u="none" strike="noStrike" dirty="0">
                          <a:effectLst/>
                        </a:rPr>
                        <a:t>3 Pilares Scrum</a:t>
                      </a:r>
                      <a:endParaRPr lang="pt-BR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2500" b="1" u="none" strike="noStrike" dirty="0">
                          <a:effectLst/>
                        </a:rPr>
                        <a:t>3 Pilares</a:t>
                      </a:r>
                      <a:endParaRPr lang="pt-BR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39338"/>
                  </a:ext>
                </a:extLst>
              </a:tr>
              <a:tr h="40707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Transparência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Inspeção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Adaptação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748398"/>
                  </a:ext>
                </a:extLst>
              </a:tr>
              <a:tr h="196008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Transparência dos processos, requisitos de entrega e status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Inspeção constante de tudo o que está sendo feito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Adaptação, tanto do processo, quanto do produto as mudanças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302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29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15953000-B0FA-05D8-48A0-B399E76EFB2C}"/>
              </a:ext>
            </a:extLst>
          </p:cNvPr>
          <p:cNvSpPr/>
          <p:nvPr/>
        </p:nvSpPr>
        <p:spPr>
          <a:xfrm>
            <a:off x="1958657" y="3205850"/>
            <a:ext cx="1997999" cy="1363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refinamento é a sua priorização ou estimativa de tamanhos (Não usar </a:t>
            </a:r>
            <a:r>
              <a:rPr lang="pt-BR" dirty="0" err="1"/>
              <a:t>grooming</a:t>
            </a:r>
            <a:r>
              <a:rPr lang="pt-BR" dirty="0"/>
              <a:t>)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33A6F8-8C51-E9EE-A6CC-0CF2FDF74F6A}"/>
              </a:ext>
            </a:extLst>
          </p:cNvPr>
          <p:cNvSpPr/>
          <p:nvPr/>
        </p:nvSpPr>
        <p:spPr>
          <a:xfrm>
            <a:off x="7659805" y="5796462"/>
            <a:ext cx="3979430" cy="586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Ao final do sprint têm-se o produto/ funcionalidade concluída.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6C22A87-69EB-5AAB-5406-D4CA0EF5CA3C}"/>
              </a:ext>
            </a:extLst>
          </p:cNvPr>
          <p:cNvSpPr/>
          <p:nvPr/>
        </p:nvSpPr>
        <p:spPr>
          <a:xfrm>
            <a:off x="4355918" y="5503145"/>
            <a:ext cx="2180493" cy="5866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 sprint tem duração entre 2 a 4 semanas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7627937-C5CD-94C9-69AE-8B6716B2DEF8}"/>
              </a:ext>
            </a:extLst>
          </p:cNvPr>
          <p:cNvSpPr/>
          <p:nvPr/>
        </p:nvSpPr>
        <p:spPr>
          <a:xfrm>
            <a:off x="42509" y="5651678"/>
            <a:ext cx="3979430" cy="998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Durante o planejamento de sprints cria-se o sprint backlog (lista de estórias que serão criadas durante o sprint)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44A6160-3F8F-B934-D569-E55B6C2DE433}"/>
              </a:ext>
            </a:extLst>
          </p:cNvPr>
          <p:cNvSpPr/>
          <p:nvPr/>
        </p:nvSpPr>
        <p:spPr>
          <a:xfrm>
            <a:off x="5725044" y="2912066"/>
            <a:ext cx="2500104" cy="11676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todos os dias no mesmo lugar e horário o Daily Scrum acontece com as 3 famosas perguntas.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F805243-07CD-2481-09B8-8DEE68DBCAA8}"/>
              </a:ext>
            </a:extLst>
          </p:cNvPr>
          <p:cNvSpPr/>
          <p:nvPr/>
        </p:nvSpPr>
        <p:spPr>
          <a:xfrm>
            <a:off x="2270758" y="499112"/>
            <a:ext cx="2492943" cy="9988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Tudo começa com a visão ou esboço inicial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B242A09-E792-CB42-C6DE-8B35F1C41046}"/>
              </a:ext>
            </a:extLst>
          </p:cNvPr>
          <p:cNvSpPr/>
          <p:nvPr/>
        </p:nvSpPr>
        <p:spPr>
          <a:xfrm>
            <a:off x="2223488" y="1886511"/>
            <a:ext cx="2835814" cy="9014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Isso se desdobra em </a:t>
            </a:r>
            <a:r>
              <a:rPr lang="pt-BR" dirty="0" err="1"/>
              <a:t>Product</a:t>
            </a:r>
            <a:r>
              <a:rPr lang="pt-BR" dirty="0"/>
              <a:t> backlog. Esse backlog sofre o refinamento. 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BCE8A5B-EBF0-301B-BBC8-B6A9FCD0026C}"/>
              </a:ext>
            </a:extLst>
          </p:cNvPr>
          <p:cNvSpPr/>
          <p:nvPr/>
        </p:nvSpPr>
        <p:spPr>
          <a:xfrm>
            <a:off x="971842" y="216878"/>
            <a:ext cx="1430215" cy="1502898"/>
          </a:xfrm>
          <a:prstGeom prst="ellipse">
            <a:avLst/>
          </a:prstGeom>
          <a:gradFill>
            <a:gsLst>
              <a:gs pos="8000">
                <a:schemeClr val="accent2">
                  <a:lumMod val="2000"/>
                  <a:lumOff val="98000"/>
                </a:schemeClr>
              </a:gs>
              <a:gs pos="89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27B5CEA-A587-CD09-0DB5-3766E1C906F0}"/>
              </a:ext>
            </a:extLst>
          </p:cNvPr>
          <p:cNvSpPr/>
          <p:nvPr/>
        </p:nvSpPr>
        <p:spPr>
          <a:xfrm>
            <a:off x="8306055" y="4403774"/>
            <a:ext cx="2349770" cy="1350498"/>
          </a:xfrm>
          <a:prstGeom prst="ellipse">
            <a:avLst/>
          </a:prstGeom>
          <a:gradFill>
            <a:gsLst>
              <a:gs pos="100000">
                <a:srgbClr val="806D33"/>
              </a:gs>
              <a:gs pos="45000">
                <a:schemeClr val="accent4">
                  <a:lumMod val="60000"/>
                  <a:lumOff val="40000"/>
                </a:schemeClr>
              </a:gs>
              <a:gs pos="100000">
                <a:srgbClr val="322B14"/>
              </a:gs>
              <a:gs pos="10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Produto ou Funcionalidade </a:t>
            </a:r>
            <a:r>
              <a:rPr lang="pt-BR" b="1" dirty="0" err="1">
                <a:solidFill>
                  <a:schemeClr val="tx1"/>
                </a:solidFill>
              </a:rPr>
              <a:t>Concluida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E2E987A-E83A-E12D-6088-DB8CF6B7AF0A}"/>
              </a:ext>
            </a:extLst>
          </p:cNvPr>
          <p:cNvSpPr/>
          <p:nvPr/>
        </p:nvSpPr>
        <p:spPr>
          <a:xfrm>
            <a:off x="971842" y="1866311"/>
            <a:ext cx="1430215" cy="1195755"/>
          </a:xfrm>
          <a:prstGeom prst="ellipse">
            <a:avLst/>
          </a:prstGeom>
          <a:gradFill>
            <a:gsLst>
              <a:gs pos="100000">
                <a:srgbClr val="806D33"/>
              </a:gs>
              <a:gs pos="45000">
                <a:schemeClr val="accent4">
                  <a:lumMod val="60000"/>
                  <a:lumOff val="40000"/>
                </a:schemeClr>
              </a:gs>
              <a:gs pos="100000">
                <a:srgbClr val="322B14"/>
              </a:gs>
              <a:gs pos="10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Product</a:t>
            </a:r>
            <a:r>
              <a:rPr lang="pt-BR" b="1" dirty="0">
                <a:solidFill>
                  <a:schemeClr val="tx1"/>
                </a:solidFill>
              </a:rPr>
              <a:t> Backlog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0EECD68-D555-BA44-C1CF-0819B57E3799}"/>
              </a:ext>
            </a:extLst>
          </p:cNvPr>
          <p:cNvSpPr/>
          <p:nvPr/>
        </p:nvSpPr>
        <p:spPr>
          <a:xfrm>
            <a:off x="956606" y="4797660"/>
            <a:ext cx="1430215" cy="862819"/>
          </a:xfrm>
          <a:prstGeom prst="ellipse">
            <a:avLst/>
          </a:prstGeom>
          <a:gradFill>
            <a:gsLst>
              <a:gs pos="100000">
                <a:srgbClr val="806D33"/>
              </a:gs>
              <a:gs pos="45000">
                <a:schemeClr val="accent4">
                  <a:lumMod val="60000"/>
                  <a:lumOff val="40000"/>
                </a:schemeClr>
              </a:gs>
              <a:gs pos="100000">
                <a:srgbClr val="322B14"/>
              </a:gs>
              <a:gs pos="10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Sprint Backlog</a:t>
            </a:r>
          </a:p>
        </p:txBody>
      </p:sp>
      <p:pic>
        <p:nvPicPr>
          <p:cNvPr id="9" name="Gráfico 8" descr="Lâmpada com preenchimento sólido">
            <a:extLst>
              <a:ext uri="{FF2B5EF4-FFF2-40B4-BE49-F238E27FC236}">
                <a16:creationId xmlns:a16="http://schemas.microsoft.com/office/drawing/2014/main" id="{AF37A940-DD4F-7AD4-CF8E-0496D9C13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1058" y="318243"/>
            <a:ext cx="831782" cy="831782"/>
          </a:xfrm>
          <a:prstGeom prst="rect">
            <a:avLst/>
          </a:prstGeom>
        </p:spPr>
      </p:pic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3FBE62E7-8836-7286-9E7F-B585864D37EE}"/>
              </a:ext>
            </a:extLst>
          </p:cNvPr>
          <p:cNvSpPr/>
          <p:nvPr/>
        </p:nvSpPr>
        <p:spPr>
          <a:xfrm>
            <a:off x="1103140" y="3335228"/>
            <a:ext cx="1167618" cy="1195755"/>
          </a:xfrm>
          <a:prstGeom prst="downArrow">
            <a:avLst>
              <a:gd name="adj1" fmla="val 52410"/>
              <a:gd name="adj2" fmla="val 50000"/>
            </a:avLst>
          </a:prstGeom>
          <a:gradFill>
            <a:gsLst>
              <a:gs pos="8000">
                <a:schemeClr val="accent2">
                  <a:lumMod val="2000"/>
                  <a:lumOff val="98000"/>
                </a:schemeClr>
              </a:gs>
              <a:gs pos="89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E87482-F76F-4C68-5C4A-F98A78C22006}"/>
              </a:ext>
            </a:extLst>
          </p:cNvPr>
          <p:cNvSpPr txBox="1"/>
          <p:nvPr/>
        </p:nvSpPr>
        <p:spPr>
          <a:xfrm rot="16200000">
            <a:off x="924006" y="3626657"/>
            <a:ext cx="1562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Refinamento</a:t>
            </a:r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190C4714-5672-25EF-B1AA-E27414772086}"/>
              </a:ext>
            </a:extLst>
          </p:cNvPr>
          <p:cNvSpPr/>
          <p:nvPr/>
        </p:nvSpPr>
        <p:spPr>
          <a:xfrm rot="16200000">
            <a:off x="4906657" y="2560904"/>
            <a:ext cx="956035" cy="5429545"/>
          </a:xfrm>
          <a:prstGeom prst="downArrow">
            <a:avLst/>
          </a:prstGeom>
          <a:gradFill>
            <a:gsLst>
              <a:gs pos="8000">
                <a:schemeClr val="accent2">
                  <a:lumMod val="2000"/>
                  <a:lumOff val="98000"/>
                </a:schemeClr>
              </a:gs>
              <a:gs pos="89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B84AE7E-622F-3773-8395-B808FEE42753}"/>
              </a:ext>
            </a:extLst>
          </p:cNvPr>
          <p:cNvSpPr txBox="1"/>
          <p:nvPr/>
        </p:nvSpPr>
        <p:spPr>
          <a:xfrm>
            <a:off x="4943598" y="5098573"/>
            <a:ext cx="156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Sprint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736CFFD-FB63-51D4-7FFD-FBB40CEBB50D}"/>
              </a:ext>
            </a:extLst>
          </p:cNvPr>
          <p:cNvSpPr txBox="1"/>
          <p:nvPr/>
        </p:nvSpPr>
        <p:spPr>
          <a:xfrm>
            <a:off x="1271059" y="1017074"/>
            <a:ext cx="1130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Visão do Produto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7F1F732C-F165-905B-FD85-0E7DA806EEB9}"/>
              </a:ext>
            </a:extLst>
          </p:cNvPr>
          <p:cNvSpPr/>
          <p:nvPr/>
        </p:nvSpPr>
        <p:spPr>
          <a:xfrm>
            <a:off x="4701487" y="3945934"/>
            <a:ext cx="1489357" cy="998805"/>
          </a:xfrm>
          <a:prstGeom prst="hexagon">
            <a:avLst/>
          </a:prstGeom>
          <a:gradFill>
            <a:gsLst>
              <a:gs pos="9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2000"/>
                  <a:lumOff val="98000"/>
                </a:schemeClr>
              </a:gs>
              <a:gs pos="45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2000"/>
                    <a:lumOff val="98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Reunião Diária</a:t>
            </a:r>
          </a:p>
        </p:txBody>
      </p:sp>
    </p:spTree>
    <p:extLst>
      <p:ext uri="{BB962C8B-B14F-4D97-AF65-F5344CB8AC3E}">
        <p14:creationId xmlns:p14="http://schemas.microsoft.com/office/powerpoint/2010/main" val="98935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CD01EDF-BBFC-CA7B-65E4-F84DE081FB4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610707" y="2130697"/>
            <a:ext cx="1" cy="230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E7DF20F-7690-DA29-7115-26AEDC7CE51F}"/>
              </a:ext>
            </a:extLst>
          </p:cNvPr>
          <p:cNvSpPr/>
          <p:nvPr/>
        </p:nvSpPr>
        <p:spPr>
          <a:xfrm>
            <a:off x="2309446" y="756166"/>
            <a:ext cx="2602523" cy="137453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FERRAMENTAS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(Não fazem parte do Scrum mas auxiliam o processo)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8273DC-E0C4-74DF-1A7D-0A3B8CD86D30}"/>
              </a:ext>
            </a:extLst>
          </p:cNvPr>
          <p:cNvSpPr/>
          <p:nvPr/>
        </p:nvSpPr>
        <p:spPr>
          <a:xfrm>
            <a:off x="2822916" y="2861965"/>
            <a:ext cx="1575582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Burndown</a:t>
            </a:r>
            <a:r>
              <a:rPr lang="pt-BR" b="1" dirty="0">
                <a:solidFill>
                  <a:schemeClr val="tx1"/>
                </a:solidFill>
              </a:rPr>
              <a:t> Chart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0F02B6B-DFA9-BA4C-74F1-70DDEA5F74FB}"/>
              </a:ext>
            </a:extLst>
          </p:cNvPr>
          <p:cNvSpPr/>
          <p:nvPr/>
        </p:nvSpPr>
        <p:spPr>
          <a:xfrm>
            <a:off x="2822916" y="4436568"/>
            <a:ext cx="1575582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Kanban</a:t>
            </a:r>
            <a:r>
              <a:rPr lang="pt-BR" b="1" dirty="0">
                <a:solidFill>
                  <a:schemeClr val="tx1"/>
                </a:solidFill>
              </a:rPr>
              <a:t> Board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F27BCF-CE61-3092-535B-766BE72268D3}"/>
              </a:ext>
            </a:extLst>
          </p:cNvPr>
          <p:cNvSpPr txBox="1"/>
          <p:nvPr/>
        </p:nvSpPr>
        <p:spPr>
          <a:xfrm>
            <a:off x="4398498" y="2901434"/>
            <a:ext cx="464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com itens do que têm a fazer com o tempo que vai demorar para fazer tudo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281346-606D-8DF3-540A-D500E4B2F69F}"/>
              </a:ext>
            </a:extLst>
          </p:cNvPr>
          <p:cNvSpPr txBox="1"/>
          <p:nvPr/>
        </p:nvSpPr>
        <p:spPr>
          <a:xfrm>
            <a:off x="4398498" y="4594802"/>
            <a:ext cx="464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Promover gestão a  vista e a transparência</a:t>
            </a:r>
          </a:p>
        </p:txBody>
      </p:sp>
    </p:spTree>
    <p:extLst>
      <p:ext uri="{BB962C8B-B14F-4D97-AF65-F5344CB8AC3E}">
        <p14:creationId xmlns:p14="http://schemas.microsoft.com/office/powerpoint/2010/main" val="169678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9F62705-742A-255E-5429-F7FC249F592D}"/>
              </a:ext>
            </a:extLst>
          </p:cNvPr>
          <p:cNvCxnSpPr>
            <a:cxnSpLocks/>
          </p:cNvCxnSpPr>
          <p:nvPr/>
        </p:nvCxnSpPr>
        <p:spPr>
          <a:xfrm>
            <a:off x="9978683" y="661181"/>
            <a:ext cx="0" cy="4628269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17C9A3-EB92-0F31-15FA-9457E4DBC2DD}"/>
              </a:ext>
            </a:extLst>
          </p:cNvPr>
          <p:cNvCxnSpPr>
            <a:cxnSpLocks/>
          </p:cNvCxnSpPr>
          <p:nvPr/>
        </p:nvCxnSpPr>
        <p:spPr>
          <a:xfrm>
            <a:off x="1826456" y="661181"/>
            <a:ext cx="0" cy="4628269"/>
          </a:xfrm>
          <a:prstGeom prst="line">
            <a:avLst/>
          </a:prstGeom>
          <a:ln w="38100">
            <a:solidFill>
              <a:srgbClr val="0F01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35E73A2-18F3-CFB6-065D-8C10ACFFDEA7}"/>
              </a:ext>
            </a:extLst>
          </p:cNvPr>
          <p:cNvSpPr/>
          <p:nvPr/>
        </p:nvSpPr>
        <p:spPr>
          <a:xfrm>
            <a:off x="574431" y="492369"/>
            <a:ext cx="2686929" cy="942535"/>
          </a:xfrm>
          <a:prstGeom prst="roundRect">
            <a:avLst/>
          </a:prstGeom>
          <a:solidFill>
            <a:srgbClr val="640456"/>
          </a:solidFill>
          <a:ln>
            <a:solidFill>
              <a:srgbClr val="0F0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PAPÉIS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3CB649B-EAA8-855E-79E7-132C72E9EE09}"/>
              </a:ext>
            </a:extLst>
          </p:cNvPr>
          <p:cNvSpPr/>
          <p:nvPr/>
        </p:nvSpPr>
        <p:spPr>
          <a:xfrm>
            <a:off x="1135965" y="1997611"/>
            <a:ext cx="1448972" cy="942535"/>
          </a:xfrm>
          <a:prstGeom prst="rect">
            <a:avLst/>
          </a:prstGeom>
          <a:solidFill>
            <a:srgbClr val="F7B5EA"/>
          </a:solidFill>
          <a:ln>
            <a:solidFill>
              <a:srgbClr val="0F0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Scrum Master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B1A861C-E51D-F03C-F49E-F95DCFED1513}"/>
              </a:ext>
            </a:extLst>
          </p:cNvPr>
          <p:cNvSpPr/>
          <p:nvPr/>
        </p:nvSpPr>
        <p:spPr>
          <a:xfrm>
            <a:off x="1135965" y="3172263"/>
            <a:ext cx="1448972" cy="942535"/>
          </a:xfrm>
          <a:prstGeom prst="rect">
            <a:avLst/>
          </a:prstGeom>
          <a:solidFill>
            <a:srgbClr val="F7B5EA"/>
          </a:solidFill>
          <a:ln>
            <a:solidFill>
              <a:srgbClr val="0F0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Product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err="1">
                <a:solidFill>
                  <a:schemeClr val="tx1"/>
                </a:solidFill>
              </a:rPr>
              <a:t>Owner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C4D782-A9E5-DCCE-713A-26FF65D375B3}"/>
              </a:ext>
            </a:extLst>
          </p:cNvPr>
          <p:cNvSpPr/>
          <p:nvPr/>
        </p:nvSpPr>
        <p:spPr>
          <a:xfrm>
            <a:off x="1135965" y="4346915"/>
            <a:ext cx="1448972" cy="942535"/>
          </a:xfrm>
          <a:prstGeom prst="rect">
            <a:avLst/>
          </a:prstGeom>
          <a:solidFill>
            <a:srgbClr val="F7B5EA"/>
          </a:solidFill>
          <a:ln>
            <a:solidFill>
              <a:srgbClr val="0F0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Dev</a:t>
            </a:r>
            <a:r>
              <a:rPr lang="pt-BR" b="1" dirty="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3E44E26-AB14-4E96-AB6D-32099C5382DD}"/>
              </a:ext>
            </a:extLst>
          </p:cNvPr>
          <p:cNvSpPr/>
          <p:nvPr/>
        </p:nvSpPr>
        <p:spPr>
          <a:xfrm>
            <a:off x="4752535" y="626014"/>
            <a:ext cx="2686929" cy="942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EVENTOS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B9F8F44-638E-33AD-B617-0E4F5EE06FDE}"/>
              </a:ext>
            </a:extLst>
          </p:cNvPr>
          <p:cNvSpPr/>
          <p:nvPr/>
        </p:nvSpPr>
        <p:spPr>
          <a:xfrm>
            <a:off x="4236720" y="1997611"/>
            <a:ext cx="1448972" cy="9425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Sprint </a:t>
            </a:r>
            <a:r>
              <a:rPr lang="pt-BR" b="1" dirty="0" err="1">
                <a:solidFill>
                  <a:schemeClr val="tx1"/>
                </a:solidFill>
              </a:rPr>
              <a:t>planning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455F734-9BAD-EC85-9973-6535DF0E935A}"/>
              </a:ext>
            </a:extLst>
          </p:cNvPr>
          <p:cNvSpPr/>
          <p:nvPr/>
        </p:nvSpPr>
        <p:spPr>
          <a:xfrm>
            <a:off x="4236720" y="3207431"/>
            <a:ext cx="1448972" cy="9425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Daily Scrum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9303D9F-8A6D-8593-8115-B95F21414CDB}"/>
              </a:ext>
            </a:extLst>
          </p:cNvPr>
          <p:cNvSpPr/>
          <p:nvPr/>
        </p:nvSpPr>
        <p:spPr>
          <a:xfrm>
            <a:off x="5223802" y="4346917"/>
            <a:ext cx="1573237" cy="8932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Retrospectiva Sprint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9E23850-2B12-E61E-F45D-5AC14FB7EC1B}"/>
              </a:ext>
            </a:extLst>
          </p:cNvPr>
          <p:cNvSpPr/>
          <p:nvPr/>
        </p:nvSpPr>
        <p:spPr>
          <a:xfrm>
            <a:off x="6321082" y="1997611"/>
            <a:ext cx="1448972" cy="9425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Execução Sprint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3BC6175-D238-D4F7-B105-FD1B8F39CC65}"/>
              </a:ext>
            </a:extLst>
          </p:cNvPr>
          <p:cNvSpPr/>
          <p:nvPr/>
        </p:nvSpPr>
        <p:spPr>
          <a:xfrm>
            <a:off x="6321082" y="3207431"/>
            <a:ext cx="1448972" cy="9425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Revisão Sprint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150EE60-4967-702A-9933-CF1D758584A5}"/>
              </a:ext>
            </a:extLst>
          </p:cNvPr>
          <p:cNvSpPr/>
          <p:nvPr/>
        </p:nvSpPr>
        <p:spPr>
          <a:xfrm>
            <a:off x="8632874" y="513470"/>
            <a:ext cx="2686929" cy="942535"/>
          </a:xfrm>
          <a:prstGeom prst="roundRect">
            <a:avLst/>
          </a:prstGeom>
          <a:solidFill>
            <a:srgbClr val="44DE2A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ARTEFATOS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9A1849F-0FF3-A42C-175C-DBF57E04BFF2}"/>
              </a:ext>
            </a:extLst>
          </p:cNvPr>
          <p:cNvSpPr/>
          <p:nvPr/>
        </p:nvSpPr>
        <p:spPr>
          <a:xfrm>
            <a:off x="9254197" y="1997611"/>
            <a:ext cx="1448972" cy="942535"/>
          </a:xfrm>
          <a:prstGeom prst="rect">
            <a:avLst/>
          </a:prstGeom>
          <a:solidFill>
            <a:srgbClr val="B8F7B5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Product</a:t>
            </a:r>
            <a:r>
              <a:rPr lang="pt-BR" b="1" dirty="0">
                <a:solidFill>
                  <a:schemeClr val="tx1"/>
                </a:solidFill>
              </a:rPr>
              <a:t> Backlog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BC2BB32-6A49-2AD3-85B0-3751E57CA3AA}"/>
              </a:ext>
            </a:extLst>
          </p:cNvPr>
          <p:cNvSpPr/>
          <p:nvPr/>
        </p:nvSpPr>
        <p:spPr>
          <a:xfrm>
            <a:off x="9254197" y="3172263"/>
            <a:ext cx="1448972" cy="942535"/>
          </a:xfrm>
          <a:prstGeom prst="rect">
            <a:avLst/>
          </a:prstGeom>
          <a:solidFill>
            <a:srgbClr val="B8F7B5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Sprint Backlog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8F693D8-51D5-8C72-2A05-9DA3019F9558}"/>
              </a:ext>
            </a:extLst>
          </p:cNvPr>
          <p:cNvSpPr/>
          <p:nvPr/>
        </p:nvSpPr>
        <p:spPr>
          <a:xfrm>
            <a:off x="9254197" y="4346915"/>
            <a:ext cx="1448972" cy="942535"/>
          </a:xfrm>
          <a:prstGeom prst="rect">
            <a:avLst/>
          </a:prstGeom>
          <a:solidFill>
            <a:srgbClr val="B8F7B5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Incremento/ Entrega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E5FFE6A-F758-D907-F65E-3C58851D658A}"/>
              </a:ext>
            </a:extLst>
          </p:cNvPr>
          <p:cNvCxnSpPr>
            <a:cxnSpLocks/>
          </p:cNvCxnSpPr>
          <p:nvPr/>
        </p:nvCxnSpPr>
        <p:spPr>
          <a:xfrm flipH="1">
            <a:off x="5991663" y="1568549"/>
            <a:ext cx="11723" cy="27783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E883EA1-EA02-9E3C-8704-E7E9F5F66EC8}"/>
              </a:ext>
            </a:extLst>
          </p:cNvPr>
          <p:cNvCxnSpPr>
            <a:cxnSpLocks/>
          </p:cNvCxnSpPr>
          <p:nvPr/>
        </p:nvCxnSpPr>
        <p:spPr>
          <a:xfrm>
            <a:off x="5685691" y="2461845"/>
            <a:ext cx="635390" cy="7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D44C72F-2EBD-492B-188A-210A1F277999}"/>
              </a:ext>
            </a:extLst>
          </p:cNvPr>
          <p:cNvCxnSpPr>
            <a:cxnSpLocks/>
          </p:cNvCxnSpPr>
          <p:nvPr/>
        </p:nvCxnSpPr>
        <p:spPr>
          <a:xfrm>
            <a:off x="5681003" y="3671665"/>
            <a:ext cx="635390" cy="7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8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ADCB6E4-7691-A419-D6B3-4DF9CFD44B87}"/>
              </a:ext>
            </a:extLst>
          </p:cNvPr>
          <p:cNvCxnSpPr>
            <a:cxnSpLocks/>
          </p:cNvCxnSpPr>
          <p:nvPr/>
        </p:nvCxnSpPr>
        <p:spPr>
          <a:xfrm>
            <a:off x="1826456" y="661181"/>
            <a:ext cx="0" cy="4628269"/>
          </a:xfrm>
          <a:prstGeom prst="line">
            <a:avLst/>
          </a:prstGeom>
          <a:ln w="38100">
            <a:solidFill>
              <a:srgbClr val="0F01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DF7AD77-F5BC-89A4-AEBF-098D0499F848}"/>
              </a:ext>
            </a:extLst>
          </p:cNvPr>
          <p:cNvSpPr/>
          <p:nvPr/>
        </p:nvSpPr>
        <p:spPr>
          <a:xfrm>
            <a:off x="574431" y="492369"/>
            <a:ext cx="2686929" cy="942535"/>
          </a:xfrm>
          <a:prstGeom prst="roundRect">
            <a:avLst/>
          </a:prstGeom>
          <a:solidFill>
            <a:srgbClr val="640456"/>
          </a:solidFill>
          <a:ln>
            <a:solidFill>
              <a:srgbClr val="0F0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PAPÉIS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2ABC708-782F-F9E4-122C-16161FF6A475}"/>
              </a:ext>
            </a:extLst>
          </p:cNvPr>
          <p:cNvSpPr/>
          <p:nvPr/>
        </p:nvSpPr>
        <p:spPr>
          <a:xfrm>
            <a:off x="1135965" y="1997611"/>
            <a:ext cx="1448972" cy="942535"/>
          </a:xfrm>
          <a:prstGeom prst="rect">
            <a:avLst/>
          </a:prstGeom>
          <a:solidFill>
            <a:srgbClr val="F7B5EA"/>
          </a:solidFill>
          <a:ln>
            <a:solidFill>
              <a:srgbClr val="0F0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Scrum Master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B05CC6-ADCE-C0FD-BB3E-887F31A88F29}"/>
              </a:ext>
            </a:extLst>
          </p:cNvPr>
          <p:cNvSpPr/>
          <p:nvPr/>
        </p:nvSpPr>
        <p:spPr>
          <a:xfrm>
            <a:off x="1135965" y="3643530"/>
            <a:ext cx="1448972" cy="942535"/>
          </a:xfrm>
          <a:prstGeom prst="rect">
            <a:avLst/>
          </a:prstGeom>
          <a:solidFill>
            <a:srgbClr val="F7B5EA"/>
          </a:solidFill>
          <a:ln>
            <a:solidFill>
              <a:srgbClr val="0F0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Product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err="1">
                <a:solidFill>
                  <a:schemeClr val="tx1"/>
                </a:solidFill>
              </a:rPr>
              <a:t>Owner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1A8B181-5A56-FA88-7E7F-8DE9D50B7173}"/>
              </a:ext>
            </a:extLst>
          </p:cNvPr>
          <p:cNvSpPr/>
          <p:nvPr/>
        </p:nvSpPr>
        <p:spPr>
          <a:xfrm>
            <a:off x="1135965" y="5289450"/>
            <a:ext cx="1448972" cy="942535"/>
          </a:xfrm>
          <a:prstGeom prst="rect">
            <a:avLst/>
          </a:prstGeom>
          <a:solidFill>
            <a:srgbClr val="F7B5EA"/>
          </a:solidFill>
          <a:ln>
            <a:solidFill>
              <a:srgbClr val="0F0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Dev</a:t>
            </a:r>
            <a:r>
              <a:rPr lang="pt-BR" b="1" dirty="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C208D4-C3D2-9444-3249-95FD5FD5394E}"/>
              </a:ext>
            </a:extLst>
          </p:cNvPr>
          <p:cNvSpPr txBox="1"/>
          <p:nvPr/>
        </p:nvSpPr>
        <p:spPr>
          <a:xfrm>
            <a:off x="2683411" y="1868713"/>
            <a:ext cx="89505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Responsável por ajudar a todos os envolvidos a entender e abraçar os valores princípios e práticas do Scrum. Têm que conhecer muito bem o Scrum. Executa a liderança do processo e ajuda a equipe a desenvolver sua própria abordagem do Scrum. Possui o papel de facilitador não sendo o chefe de ninguém.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058C78-F905-06D4-0D2B-987E889CDE61}"/>
              </a:ext>
            </a:extLst>
          </p:cNvPr>
          <p:cNvSpPr txBox="1"/>
          <p:nvPr/>
        </p:nvSpPr>
        <p:spPr>
          <a:xfrm>
            <a:off x="2683411" y="3502851"/>
            <a:ext cx="91053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Ponto central com poderes de liderança sobre o produto, único responsável por decidir quais recursos e funcionalidades serão construídas e qual a ordem que eles devem ser feitos. É de sua responsabilidade, manter e comunicar a todos os outros participantes, uma visão clara, do que a equipe Scrum está buscando alcançar no projeto. Ele quem prioriza o itens do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Bakcloger</a:t>
            </a:r>
            <a:r>
              <a:rPr lang="pt-BR" dirty="0"/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2501B66-89A5-C06A-D0A5-2210E8F634B3}"/>
              </a:ext>
            </a:extLst>
          </p:cNvPr>
          <p:cNvSpPr txBox="1"/>
          <p:nvPr/>
        </p:nvSpPr>
        <p:spPr>
          <a:xfrm>
            <a:off x="2683410" y="5197898"/>
            <a:ext cx="91053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Pessoas que de fato vão construir o projeto. No Scrum quem decide como fazer as coisas é o time e não o gerente ou qualquer outra pessoa. A ideia principal é que a equipe se auto organize para determinar a melhor maneira de realizar o trabalho para atingir a meta estabelecida pelo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157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A2E5CBA-6922-A89F-9FFC-9C9574FF546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846360" y="2497597"/>
            <a:ext cx="5866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1FFCB7A0-AFD3-A4B0-9A4E-0882ADCBE189}"/>
              </a:ext>
            </a:extLst>
          </p:cNvPr>
          <p:cNvSpPr/>
          <p:nvPr/>
        </p:nvSpPr>
        <p:spPr>
          <a:xfrm>
            <a:off x="5899053" y="1723872"/>
            <a:ext cx="2252003" cy="1547451"/>
          </a:xfrm>
          <a:prstGeom prst="rect">
            <a:avLst/>
          </a:prstGeom>
          <a:solidFill>
            <a:schemeClr val="bg1"/>
          </a:solidFill>
          <a:ln>
            <a:solidFill>
              <a:srgbClr val="0F0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Responsável: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Product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Owner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08CBDBB-B921-3B0A-7E85-DCCEDBFA47F3}"/>
              </a:ext>
            </a:extLst>
          </p:cNvPr>
          <p:cNvSpPr/>
          <p:nvPr/>
        </p:nvSpPr>
        <p:spPr>
          <a:xfrm>
            <a:off x="8713174" y="1723871"/>
            <a:ext cx="2785404" cy="1547451"/>
          </a:xfrm>
          <a:prstGeom prst="rect">
            <a:avLst/>
          </a:prstGeom>
          <a:solidFill>
            <a:schemeClr val="bg1"/>
          </a:solidFill>
          <a:ln>
            <a:solidFill>
              <a:srgbClr val="0F0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Pode ser um Business case ou qualquer outro tipo de macro planejamento.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2DDF34-5909-C1B3-4947-683206E9CDBC}"/>
              </a:ext>
            </a:extLst>
          </p:cNvPr>
          <p:cNvSpPr/>
          <p:nvPr/>
        </p:nvSpPr>
        <p:spPr>
          <a:xfrm>
            <a:off x="594357" y="2026328"/>
            <a:ext cx="2252003" cy="942535"/>
          </a:xfrm>
          <a:prstGeom prst="rect">
            <a:avLst/>
          </a:prstGeom>
          <a:solidFill>
            <a:srgbClr val="ED5DD2"/>
          </a:solidFill>
          <a:ln>
            <a:solidFill>
              <a:srgbClr val="0F0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Project </a:t>
            </a:r>
            <a:r>
              <a:rPr lang="pt-BR" b="1" dirty="0" err="1">
                <a:solidFill>
                  <a:schemeClr val="tx1"/>
                </a:solidFill>
              </a:rPr>
              <a:t>Owner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138398E-9A18-8D08-1927-7349B310B1EB}"/>
              </a:ext>
            </a:extLst>
          </p:cNvPr>
          <p:cNvSpPr/>
          <p:nvPr/>
        </p:nvSpPr>
        <p:spPr>
          <a:xfrm>
            <a:off x="3272495" y="1723871"/>
            <a:ext cx="2252003" cy="1547451"/>
          </a:xfrm>
          <a:prstGeom prst="rect">
            <a:avLst/>
          </a:prstGeom>
          <a:solidFill>
            <a:srgbClr val="F7B5EA"/>
          </a:solidFill>
          <a:ln>
            <a:solidFill>
              <a:srgbClr val="0F0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Visão do Produto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(O que ele quer e onde quer chegar)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26D0043-6C1D-FFC5-6166-B6B00431D01D}"/>
              </a:ext>
            </a:extLst>
          </p:cNvPr>
          <p:cNvSpPr/>
          <p:nvPr/>
        </p:nvSpPr>
        <p:spPr>
          <a:xfrm>
            <a:off x="594356" y="3917269"/>
            <a:ext cx="2252003" cy="942535"/>
          </a:xfrm>
          <a:prstGeom prst="rect">
            <a:avLst/>
          </a:prstGeom>
          <a:solidFill>
            <a:srgbClr val="ED5DD2"/>
          </a:solidFill>
          <a:ln>
            <a:solidFill>
              <a:srgbClr val="0F0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Product</a:t>
            </a:r>
            <a:r>
              <a:rPr lang="pt-BR" b="1" dirty="0">
                <a:solidFill>
                  <a:schemeClr val="tx1"/>
                </a:solidFill>
              </a:rPr>
              <a:t> Backlog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07B202B-795F-5C4E-A79C-43DDD12F388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846360" y="4362731"/>
            <a:ext cx="5866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B70296CB-8F8A-CB29-903B-D310CBF4A23F}"/>
              </a:ext>
            </a:extLst>
          </p:cNvPr>
          <p:cNvSpPr/>
          <p:nvPr/>
        </p:nvSpPr>
        <p:spPr>
          <a:xfrm>
            <a:off x="5899053" y="3589007"/>
            <a:ext cx="2434294" cy="1547450"/>
          </a:xfrm>
          <a:prstGeom prst="rect">
            <a:avLst/>
          </a:prstGeom>
          <a:solidFill>
            <a:schemeClr val="bg1"/>
          </a:solidFill>
          <a:ln>
            <a:solidFill>
              <a:srgbClr val="0F0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Responsável: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Product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Owner</a:t>
            </a:r>
            <a:r>
              <a:rPr lang="pt-BR" dirty="0">
                <a:solidFill>
                  <a:schemeClr val="tx1"/>
                </a:solidFill>
              </a:rPr>
              <a:t> (Master auxilia nessa tarefa atuando como coach)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B12CA81-FF69-797B-3C29-3495D3FE8F6F}"/>
              </a:ext>
            </a:extLst>
          </p:cNvPr>
          <p:cNvSpPr/>
          <p:nvPr/>
        </p:nvSpPr>
        <p:spPr>
          <a:xfrm>
            <a:off x="8713174" y="3589005"/>
            <a:ext cx="2785404" cy="1547451"/>
          </a:xfrm>
          <a:prstGeom prst="rect">
            <a:avLst/>
          </a:prstGeom>
          <a:solidFill>
            <a:schemeClr val="bg1"/>
          </a:solidFill>
          <a:ln>
            <a:solidFill>
              <a:srgbClr val="0F0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Desmembrar essa visão em todas as funcionalidades que são necessárias.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68A01E6-572E-ED5B-CEAD-EDBC3115C00E}"/>
              </a:ext>
            </a:extLst>
          </p:cNvPr>
          <p:cNvSpPr/>
          <p:nvPr/>
        </p:nvSpPr>
        <p:spPr>
          <a:xfrm>
            <a:off x="3272495" y="3589005"/>
            <a:ext cx="2252003" cy="1547451"/>
          </a:xfrm>
          <a:prstGeom prst="rect">
            <a:avLst/>
          </a:prstGeom>
          <a:solidFill>
            <a:srgbClr val="F7B5EA"/>
          </a:solidFill>
          <a:ln>
            <a:solidFill>
              <a:srgbClr val="0F01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Desmembramento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(Em funcionalidades 1/ 2/ 3 ...)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4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5B36EC29-753B-6E8E-E319-705B60134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07019"/>
              </p:ext>
            </p:extLst>
          </p:nvPr>
        </p:nvGraphicFramePr>
        <p:xfrm>
          <a:off x="3706050" y="3079521"/>
          <a:ext cx="2751015" cy="2926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51015">
                  <a:extLst>
                    <a:ext uri="{9D8B030D-6E8A-4147-A177-3AD203B41FA5}">
                      <a16:colId xmlns:a16="http://schemas.microsoft.com/office/drawing/2014/main" val="466560462"/>
                    </a:ext>
                  </a:extLst>
                </a:gridCol>
              </a:tblGrid>
              <a:tr h="353174">
                <a:tc>
                  <a:txBody>
                    <a:bodyPr/>
                    <a:lstStyle/>
                    <a:p>
                      <a:r>
                        <a:rPr lang="pt-BR" b="0" dirty="0"/>
                        <a:t>Funcionalidade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94486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Funcionalidade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44259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Funcionalidade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00521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Funcionalidade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417371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Funcionalidade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84025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Funcionalidade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836889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Funcionalidade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95768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Funcionalidade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35132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99742B49-EC85-EC44-B2A8-43E704813EA3}"/>
              </a:ext>
            </a:extLst>
          </p:cNvPr>
          <p:cNvSpPr/>
          <p:nvPr/>
        </p:nvSpPr>
        <p:spPr>
          <a:xfrm>
            <a:off x="3706053" y="3061842"/>
            <a:ext cx="2751015" cy="734316"/>
          </a:xfrm>
          <a:prstGeom prst="rect">
            <a:avLst/>
          </a:prstGeom>
          <a:noFill/>
          <a:ln w="38100">
            <a:solidFill>
              <a:srgbClr val="44DE2A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E1B3F0B-D611-EBE7-D4E2-A8E12651CF64}"/>
              </a:ext>
            </a:extLst>
          </p:cNvPr>
          <p:cNvSpPr/>
          <p:nvPr/>
        </p:nvSpPr>
        <p:spPr>
          <a:xfrm>
            <a:off x="3706051" y="3827686"/>
            <a:ext cx="2751015" cy="1078203"/>
          </a:xfrm>
          <a:prstGeom prst="rect">
            <a:avLst/>
          </a:prstGeom>
          <a:noFill/>
          <a:ln w="38100">
            <a:solidFill>
              <a:schemeClr val="accent4">
                <a:lumMod val="75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57A9FC4-B689-E9F7-8B80-47BDEADB9F51}"/>
              </a:ext>
            </a:extLst>
          </p:cNvPr>
          <p:cNvSpPr/>
          <p:nvPr/>
        </p:nvSpPr>
        <p:spPr>
          <a:xfrm>
            <a:off x="3706051" y="4927398"/>
            <a:ext cx="2751015" cy="1078203"/>
          </a:xfrm>
          <a:prstGeom prst="rect">
            <a:avLst/>
          </a:prstGeom>
          <a:noFill/>
          <a:ln w="38100"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81E8E0-8AC6-98A2-B3AE-5B70FA6E147F}"/>
              </a:ext>
            </a:extLst>
          </p:cNvPr>
          <p:cNvSpPr/>
          <p:nvPr/>
        </p:nvSpPr>
        <p:spPr>
          <a:xfrm>
            <a:off x="7033844" y="3131073"/>
            <a:ext cx="2049196" cy="59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highlight>
                  <a:srgbClr val="00FF00"/>
                </a:highlight>
              </a:rPr>
              <a:t>Imprescindível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6449B6B-F6B1-7426-E373-9CD6EF019455}"/>
              </a:ext>
            </a:extLst>
          </p:cNvPr>
          <p:cNvSpPr/>
          <p:nvPr/>
        </p:nvSpPr>
        <p:spPr>
          <a:xfrm>
            <a:off x="6907231" y="4094084"/>
            <a:ext cx="2049196" cy="59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highlight>
                  <a:srgbClr val="FFFF00"/>
                </a:highlight>
              </a:rPr>
              <a:t>Importante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B496F6B-9F17-2436-145B-7B8677FB51CC}"/>
              </a:ext>
            </a:extLst>
          </p:cNvPr>
          <p:cNvSpPr/>
          <p:nvPr/>
        </p:nvSpPr>
        <p:spPr>
          <a:xfrm>
            <a:off x="7033844" y="5175323"/>
            <a:ext cx="2049196" cy="59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highlight>
                  <a:srgbClr val="FF0000"/>
                </a:highlight>
              </a:rPr>
              <a:t>Seria bom ter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91FB4DC-B338-A3EA-5F33-EF1AE9BF662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57068" y="3429000"/>
            <a:ext cx="900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FD46543-FEDF-612D-4780-51C4CEC06F36}"/>
              </a:ext>
            </a:extLst>
          </p:cNvPr>
          <p:cNvCxnSpPr>
            <a:cxnSpLocks/>
          </p:cNvCxnSpPr>
          <p:nvPr/>
        </p:nvCxnSpPr>
        <p:spPr>
          <a:xfrm>
            <a:off x="6457065" y="4396190"/>
            <a:ext cx="900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925DEF6-2F10-2360-5F20-BE45D227C994}"/>
              </a:ext>
            </a:extLst>
          </p:cNvPr>
          <p:cNvCxnSpPr>
            <a:cxnSpLocks/>
          </p:cNvCxnSpPr>
          <p:nvPr/>
        </p:nvCxnSpPr>
        <p:spPr>
          <a:xfrm>
            <a:off x="6457065" y="5450218"/>
            <a:ext cx="900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F372A136-EEA0-115E-EE12-50DAC83086B2}"/>
              </a:ext>
            </a:extLst>
          </p:cNvPr>
          <p:cNvSpPr/>
          <p:nvPr/>
        </p:nvSpPr>
        <p:spPr>
          <a:xfrm>
            <a:off x="3706053" y="1602112"/>
            <a:ext cx="4720494" cy="9352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dirty="0"/>
              <a:t>Fazer da forma que achar melhor: programas específicos, Excel, etc. </a:t>
            </a:r>
          </a:p>
          <a:p>
            <a:pPr algn="just"/>
            <a:r>
              <a:rPr lang="pt-BR" b="1" dirty="0"/>
              <a:t>O importante é ter uma lista de requisitos priorizada.</a:t>
            </a:r>
          </a:p>
          <a:p>
            <a:pPr algn="just"/>
            <a:r>
              <a:rPr lang="pt-BR" dirty="0"/>
              <a:t>Devem ser ordenados por prioridade: (Imprescindível/ Importante/ Seria bom ter)</a:t>
            </a:r>
          </a:p>
          <a:p>
            <a:pPr algn="just"/>
            <a:endParaRPr lang="pt-BR" dirty="0"/>
          </a:p>
        </p:txBody>
      </p:sp>
      <p:sp>
        <p:nvSpPr>
          <p:cNvPr id="15" name="Seta: para Cima 14">
            <a:extLst>
              <a:ext uri="{FF2B5EF4-FFF2-40B4-BE49-F238E27FC236}">
                <a16:creationId xmlns:a16="http://schemas.microsoft.com/office/drawing/2014/main" id="{849816DB-9985-51D1-8135-80AF6C253566}"/>
              </a:ext>
            </a:extLst>
          </p:cNvPr>
          <p:cNvSpPr/>
          <p:nvPr/>
        </p:nvSpPr>
        <p:spPr>
          <a:xfrm>
            <a:off x="2608768" y="3054998"/>
            <a:ext cx="731520" cy="31393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E0B213-2030-092B-04BE-A4879F731D55}"/>
              </a:ext>
            </a:extLst>
          </p:cNvPr>
          <p:cNvSpPr txBox="1"/>
          <p:nvPr/>
        </p:nvSpPr>
        <p:spPr>
          <a:xfrm>
            <a:off x="2830728" y="3079521"/>
            <a:ext cx="3157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IMPORTÂNCIA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1F40CAB-360B-CCD2-58DD-EF14C216AECD}"/>
              </a:ext>
            </a:extLst>
          </p:cNvPr>
          <p:cNvSpPr/>
          <p:nvPr/>
        </p:nvSpPr>
        <p:spPr>
          <a:xfrm>
            <a:off x="4153088" y="279118"/>
            <a:ext cx="3992105" cy="562713"/>
          </a:xfrm>
          <a:prstGeom prst="rect">
            <a:avLst/>
          </a:prstGeom>
          <a:solidFill>
            <a:schemeClr val="bg1"/>
          </a:solidFill>
          <a:ln>
            <a:solidFill>
              <a:srgbClr val="E93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Product</a:t>
            </a:r>
            <a:r>
              <a:rPr lang="pt-BR" b="1" dirty="0">
                <a:solidFill>
                  <a:schemeClr val="tx1"/>
                </a:solidFill>
              </a:rPr>
              <a:t> Backlog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Responsável: PO com auxílio do Master</a:t>
            </a:r>
          </a:p>
        </p:txBody>
      </p:sp>
    </p:spTree>
    <p:extLst>
      <p:ext uri="{BB962C8B-B14F-4D97-AF65-F5344CB8AC3E}">
        <p14:creationId xmlns:p14="http://schemas.microsoft.com/office/powerpoint/2010/main" val="394936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71516E-874C-4877-A520-4D11EC28C932}"/>
              </a:ext>
            </a:extLst>
          </p:cNvPr>
          <p:cNvSpPr/>
          <p:nvPr/>
        </p:nvSpPr>
        <p:spPr>
          <a:xfrm>
            <a:off x="900037" y="2546252"/>
            <a:ext cx="1350499" cy="1744394"/>
          </a:xfrm>
          <a:prstGeom prst="rect">
            <a:avLst/>
          </a:prstGeom>
          <a:solidFill>
            <a:srgbClr val="B8F7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Product</a:t>
            </a:r>
            <a:r>
              <a:rPr lang="pt-BR" b="1" dirty="0">
                <a:solidFill>
                  <a:schemeClr val="tx1"/>
                </a:solidFill>
              </a:rPr>
              <a:t> Backlog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0714AC4-31ED-BFDF-1D09-1D637460285F}"/>
              </a:ext>
            </a:extLst>
          </p:cNvPr>
          <p:cNvSpPr/>
          <p:nvPr/>
        </p:nvSpPr>
        <p:spPr>
          <a:xfrm>
            <a:off x="2281896" y="2736166"/>
            <a:ext cx="1167618" cy="1364566"/>
          </a:xfrm>
          <a:prstGeom prst="rect">
            <a:avLst/>
          </a:prstGeom>
          <a:solidFill>
            <a:srgbClr val="B8F7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D6E7F4-8BED-AEC4-899C-9454AB34E5B7}"/>
              </a:ext>
            </a:extLst>
          </p:cNvPr>
          <p:cNvSpPr/>
          <p:nvPr/>
        </p:nvSpPr>
        <p:spPr>
          <a:xfrm>
            <a:off x="3480874" y="2736166"/>
            <a:ext cx="1167618" cy="1364566"/>
          </a:xfrm>
          <a:prstGeom prst="rect">
            <a:avLst/>
          </a:prstGeom>
          <a:solidFill>
            <a:srgbClr val="B8F7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77ABCE2-4D53-A33A-5573-EAD11558F39F}"/>
              </a:ext>
            </a:extLst>
          </p:cNvPr>
          <p:cNvSpPr/>
          <p:nvPr/>
        </p:nvSpPr>
        <p:spPr>
          <a:xfrm>
            <a:off x="8255974" y="2736166"/>
            <a:ext cx="1167618" cy="1364566"/>
          </a:xfrm>
          <a:prstGeom prst="rect">
            <a:avLst/>
          </a:prstGeom>
          <a:solidFill>
            <a:srgbClr val="B8F7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F62503D-7E94-4391-2FD1-69D1ADE612DD}"/>
              </a:ext>
            </a:extLst>
          </p:cNvPr>
          <p:cNvSpPr/>
          <p:nvPr/>
        </p:nvSpPr>
        <p:spPr>
          <a:xfrm>
            <a:off x="5872231" y="2736166"/>
            <a:ext cx="1167618" cy="1364566"/>
          </a:xfrm>
          <a:prstGeom prst="rect">
            <a:avLst/>
          </a:prstGeom>
          <a:solidFill>
            <a:srgbClr val="B8F7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7E12940-F9DA-9A8A-C17B-B887FAB6646D}"/>
              </a:ext>
            </a:extLst>
          </p:cNvPr>
          <p:cNvSpPr/>
          <p:nvPr/>
        </p:nvSpPr>
        <p:spPr>
          <a:xfrm>
            <a:off x="7056996" y="2736166"/>
            <a:ext cx="1167618" cy="1364566"/>
          </a:xfrm>
          <a:prstGeom prst="rect">
            <a:avLst/>
          </a:prstGeom>
          <a:solidFill>
            <a:srgbClr val="B8F7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2510837-6088-2544-9533-230A1BD72546}"/>
              </a:ext>
            </a:extLst>
          </p:cNvPr>
          <p:cNvSpPr/>
          <p:nvPr/>
        </p:nvSpPr>
        <p:spPr>
          <a:xfrm>
            <a:off x="4673253" y="2736166"/>
            <a:ext cx="1167618" cy="1364566"/>
          </a:xfrm>
          <a:prstGeom prst="rect">
            <a:avLst/>
          </a:prstGeom>
          <a:solidFill>
            <a:srgbClr val="B8F7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08673C2A-2CB0-8EEA-D3FB-EA6D7E20DE23}"/>
              </a:ext>
            </a:extLst>
          </p:cNvPr>
          <p:cNvSpPr/>
          <p:nvPr/>
        </p:nvSpPr>
        <p:spPr>
          <a:xfrm rot="5400000">
            <a:off x="8983684" y="2686929"/>
            <a:ext cx="2405576" cy="1463040"/>
          </a:xfrm>
          <a:prstGeom prst="triangle">
            <a:avLst/>
          </a:prstGeom>
          <a:solidFill>
            <a:srgbClr val="B8F7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FF798F0-C133-0319-1CDD-8537A503F7CD}"/>
              </a:ext>
            </a:extLst>
          </p:cNvPr>
          <p:cNvSpPr/>
          <p:nvPr/>
        </p:nvSpPr>
        <p:spPr>
          <a:xfrm>
            <a:off x="3329863" y="1920240"/>
            <a:ext cx="1463040" cy="6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Tempo Fixo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</a:t>
            </a:r>
            <a:r>
              <a:rPr lang="pt-BR" sz="1600" b="1" dirty="0" err="1">
                <a:solidFill>
                  <a:schemeClr val="tx1"/>
                </a:solidFill>
              </a:rPr>
              <a:t>timeboxing</a:t>
            </a:r>
            <a:r>
              <a:rPr lang="pt-BR" sz="16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BAB2671-0A50-1E66-DF50-73BCCE1110F7}"/>
              </a:ext>
            </a:extLst>
          </p:cNvPr>
          <p:cNvSpPr/>
          <p:nvPr/>
        </p:nvSpPr>
        <p:spPr>
          <a:xfrm>
            <a:off x="4665639" y="4269543"/>
            <a:ext cx="1167618" cy="647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2 a 4 semanas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CF02472-3B26-B52B-3F0E-6E5A4666E051}"/>
              </a:ext>
            </a:extLst>
          </p:cNvPr>
          <p:cNvSpPr txBox="1"/>
          <p:nvPr/>
        </p:nvSpPr>
        <p:spPr>
          <a:xfrm>
            <a:off x="900036" y="5254171"/>
            <a:ext cx="8694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Normalmente as sprints têm duração entre 2 a 4 semanas</a:t>
            </a:r>
          </a:p>
          <a:p>
            <a:r>
              <a:rPr lang="pt-BR" dirty="0"/>
              <a:t>O ideal é que todos os sprints tenham uma duração fixa (mesma duração)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CA3C186-C81B-5A2A-D0C0-74673A507F85}"/>
              </a:ext>
            </a:extLst>
          </p:cNvPr>
          <p:cNvSpPr txBox="1"/>
          <p:nvPr/>
        </p:nvSpPr>
        <p:spPr>
          <a:xfrm>
            <a:off x="478302" y="618978"/>
            <a:ext cx="10452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Antes de cada Sprint começar é feito uma reunião de planejamento também chamada de Sprint Planning, aonde é criado o backlog da sprint.</a:t>
            </a:r>
          </a:p>
          <a:p>
            <a:r>
              <a:rPr lang="pt-BR" dirty="0"/>
              <a:t>Com base na capacidade e velocidade da equipe </a:t>
            </a:r>
            <a:r>
              <a:rPr lang="pt-BR" dirty="0" err="1"/>
              <a:t>scrum</a:t>
            </a:r>
            <a:r>
              <a:rPr lang="pt-BR" dirty="0"/>
              <a:t> é definida quantas funcionalidades podem ser completamente construídas no tempo da sprint.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639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4120F25-0A35-F82A-6929-ED2E44F842C8}"/>
              </a:ext>
            </a:extLst>
          </p:cNvPr>
          <p:cNvSpPr txBox="1"/>
          <p:nvPr/>
        </p:nvSpPr>
        <p:spPr>
          <a:xfrm>
            <a:off x="773723" y="442074"/>
            <a:ext cx="2940148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1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Primeiro: no backlog priorizado, são selecionadas as funcionalidades que serão feitas durante a sprint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22ACC1-10F6-7676-CC05-AE32D0D129BA}"/>
              </a:ext>
            </a:extLst>
          </p:cNvPr>
          <p:cNvSpPr txBox="1"/>
          <p:nvPr/>
        </p:nvSpPr>
        <p:spPr>
          <a:xfrm>
            <a:off x="1531032" y="1809105"/>
            <a:ext cx="2940148" cy="17543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1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Depois do término da sprint é esperado que o incremento do </a:t>
            </a:r>
            <a:r>
              <a:rPr lang="pt-BR" dirty="0" err="1"/>
              <a:t>poduto</a:t>
            </a:r>
            <a:r>
              <a:rPr lang="pt-BR" dirty="0"/>
              <a:t> seja entregue, se for um sistema, uma parte funcionando do sistema deve ser entregue nesse momento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41BD224-84A7-3C57-A77E-035C88605CBA}"/>
              </a:ext>
            </a:extLst>
          </p:cNvPr>
          <p:cNvSpPr txBox="1"/>
          <p:nvPr/>
        </p:nvSpPr>
        <p:spPr>
          <a:xfrm>
            <a:off x="2445433" y="3762403"/>
            <a:ext cx="3080825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1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Os próximos itens a serem desenvolvidos vão seguir a ordem de importância definidas pelo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63190F-2698-B02D-F75F-6283E1970AC1}"/>
              </a:ext>
            </a:extLst>
          </p:cNvPr>
          <p:cNvSpPr txBox="1"/>
          <p:nvPr/>
        </p:nvSpPr>
        <p:spPr>
          <a:xfrm>
            <a:off x="3247291" y="5129435"/>
            <a:ext cx="5106572" cy="14773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1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Conforme os incrementos de produtos vão sendo entregues, 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 pode verificar necessidades de mudanças (essas mudanças também devem ser inseridas no backlog em sua devida prioridade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0B4CF0A-0382-6C48-E387-5CA356BF3227}"/>
              </a:ext>
            </a:extLst>
          </p:cNvPr>
          <p:cNvSpPr txBox="1"/>
          <p:nvPr/>
        </p:nvSpPr>
        <p:spPr>
          <a:xfrm>
            <a:off x="8984567" y="5129435"/>
            <a:ext cx="2940148" cy="14773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1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Repetir o processo até que todo backlog seja construído e o produto final esteja pronto contemplando todas as mudanças solicitadas.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5EB91B79-788D-0571-7185-8CC42742169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721884" y="1877120"/>
            <a:ext cx="1043866" cy="574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F418CEAC-DFC8-E423-6C23-15145F84D78A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1732582" y="3649716"/>
            <a:ext cx="766867" cy="658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9A2945C-0D66-A9D8-CFF6-7B0931B6C575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2556629" y="5177437"/>
            <a:ext cx="905366" cy="475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0AF00B8-0FC6-0E81-FE74-B56116F7E7F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353863" y="5868099"/>
            <a:ext cx="630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68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93416F7-4901-2DFD-FDD3-E7EB266F4B6A}"/>
              </a:ext>
            </a:extLst>
          </p:cNvPr>
          <p:cNvSpPr txBox="1"/>
          <p:nvPr/>
        </p:nvSpPr>
        <p:spPr>
          <a:xfrm>
            <a:off x="2344615" y="1145734"/>
            <a:ext cx="6909583" cy="646331"/>
          </a:xfrm>
          <a:prstGeom prst="rect">
            <a:avLst/>
          </a:prstGeom>
          <a:noFill/>
          <a:ln cap="rnd">
            <a:solidFill>
              <a:srgbClr val="F7B5EA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Reunião de 15 minutos aonde cada membro do time deve responder a 3 perguntas básicas todas as segundas e quartas-feiras: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E97969-60BE-63D3-AECB-9605FDB3C7FE}"/>
              </a:ext>
            </a:extLst>
          </p:cNvPr>
          <p:cNvSpPr txBox="1"/>
          <p:nvPr/>
        </p:nvSpPr>
        <p:spPr>
          <a:xfrm>
            <a:off x="2344615" y="2463923"/>
            <a:ext cx="3826413" cy="369332"/>
          </a:xfrm>
          <a:prstGeom prst="rect">
            <a:avLst/>
          </a:prstGeom>
          <a:gradFill flip="none" rotWithShape="1">
            <a:gsLst>
              <a:gs pos="100000">
                <a:srgbClr val="ED5DD2"/>
              </a:gs>
              <a:gs pos="0">
                <a:schemeClr val="accent1">
                  <a:lumMod val="0"/>
                  <a:lumOff val="100000"/>
                </a:schemeClr>
              </a:gs>
              <a:gs pos="71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cap="rnd">
            <a:solidFill>
              <a:srgbClr val="F7B5EA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pPr algn="ctr"/>
            <a:r>
              <a:rPr lang="pt-BR" b="1" dirty="0"/>
              <a:t>O que fez até a ultima semana?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82F48A-7473-B06E-2D2D-A709810E0F3A}"/>
              </a:ext>
            </a:extLst>
          </p:cNvPr>
          <p:cNvSpPr txBox="1"/>
          <p:nvPr/>
        </p:nvSpPr>
        <p:spPr>
          <a:xfrm>
            <a:off x="2344615" y="3343226"/>
            <a:ext cx="3826412" cy="646331"/>
          </a:xfrm>
          <a:prstGeom prst="rect">
            <a:avLst/>
          </a:prstGeom>
          <a:gradFill flip="none" rotWithShape="1">
            <a:gsLst>
              <a:gs pos="100000">
                <a:srgbClr val="ED5DD2"/>
              </a:gs>
              <a:gs pos="0">
                <a:schemeClr val="accent1">
                  <a:lumMod val="0"/>
                  <a:lumOff val="100000"/>
                </a:schemeClr>
              </a:gs>
              <a:gs pos="71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cap="rnd">
            <a:solidFill>
              <a:srgbClr val="F7B5EA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pPr algn="ctr"/>
            <a:r>
              <a:rPr lang="pt-BR" b="1" dirty="0"/>
              <a:t>O que vai fazer até a próxima semana?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E3822E-66DF-C95B-BD6C-9A48EF18E90B}"/>
              </a:ext>
            </a:extLst>
          </p:cNvPr>
          <p:cNvSpPr txBox="1"/>
          <p:nvPr/>
        </p:nvSpPr>
        <p:spPr>
          <a:xfrm>
            <a:off x="2344617" y="4477538"/>
            <a:ext cx="3826411" cy="369332"/>
          </a:xfrm>
          <a:prstGeom prst="rect">
            <a:avLst/>
          </a:prstGeom>
          <a:gradFill flip="none" rotWithShape="1">
            <a:gsLst>
              <a:gs pos="100000">
                <a:srgbClr val="ED5DD2"/>
              </a:gs>
              <a:gs pos="0">
                <a:schemeClr val="accent1">
                  <a:lumMod val="0"/>
                  <a:lumOff val="100000"/>
                </a:schemeClr>
              </a:gs>
              <a:gs pos="71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cap="rnd">
            <a:solidFill>
              <a:srgbClr val="F7B5EA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pPr algn="ctr"/>
            <a:r>
              <a:rPr lang="pt-BR" b="1" dirty="0"/>
              <a:t>Quais são os impedimento?  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E0E129-ADDE-9E26-FF57-D49AE4968AD2}"/>
              </a:ext>
            </a:extLst>
          </p:cNvPr>
          <p:cNvSpPr/>
          <p:nvPr/>
        </p:nvSpPr>
        <p:spPr>
          <a:xfrm>
            <a:off x="4257821" y="286204"/>
            <a:ext cx="2616591" cy="618979"/>
          </a:xfrm>
          <a:prstGeom prst="roundRect">
            <a:avLst/>
          </a:prstGeom>
          <a:solidFill>
            <a:srgbClr val="F7B5EA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REUNIÃO DIÁRIA (DAILY) Na API 2x na semana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41E9F2E-6F8F-33E6-D049-2746CB01D4C2}"/>
              </a:ext>
            </a:extLst>
          </p:cNvPr>
          <p:cNvSpPr/>
          <p:nvPr/>
        </p:nvSpPr>
        <p:spPr>
          <a:xfrm>
            <a:off x="6609471" y="2342778"/>
            <a:ext cx="2644727" cy="646331"/>
          </a:xfrm>
          <a:prstGeom prst="rect">
            <a:avLst/>
          </a:prstGeom>
          <a:ln>
            <a:solidFill>
              <a:srgbClr val="E937C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que ajudou o time a atingir a meta do sprint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24AED45-EB49-0441-4020-DEE70150D826}"/>
              </a:ext>
            </a:extLst>
          </p:cNvPr>
          <p:cNvSpPr/>
          <p:nvPr/>
        </p:nvSpPr>
        <p:spPr>
          <a:xfrm>
            <a:off x="6609471" y="3397348"/>
            <a:ext cx="2644727" cy="538089"/>
          </a:xfrm>
          <a:prstGeom prst="rect">
            <a:avLst/>
          </a:prstGeom>
          <a:ln>
            <a:solidFill>
              <a:srgbClr val="E937C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para ajudar o time a atingir a meta do sprint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25B9FB5-715C-8A76-89C1-B0AA78D94947}"/>
              </a:ext>
            </a:extLst>
          </p:cNvPr>
          <p:cNvSpPr/>
          <p:nvPr/>
        </p:nvSpPr>
        <p:spPr>
          <a:xfrm>
            <a:off x="6609471" y="4245998"/>
            <a:ext cx="2644727" cy="832411"/>
          </a:xfrm>
          <a:prstGeom prst="rect">
            <a:avLst/>
          </a:prstGeom>
          <a:ln>
            <a:solidFill>
              <a:srgbClr val="E937C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que não permita a mim ou ao time atingir a meta do sprint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CE472D1-3751-326A-B9F4-B7F08D3678A6}"/>
              </a:ext>
            </a:extLst>
          </p:cNvPr>
          <p:cNvSpPr/>
          <p:nvPr/>
        </p:nvSpPr>
        <p:spPr>
          <a:xfrm>
            <a:off x="6171028" y="2648589"/>
            <a:ext cx="438443" cy="124997"/>
          </a:xfrm>
          <a:prstGeom prst="rightArrow">
            <a:avLst/>
          </a:prstGeom>
          <a:solidFill>
            <a:srgbClr val="ED5DD2"/>
          </a:solidFill>
          <a:ln>
            <a:solidFill>
              <a:srgbClr val="E93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F671F322-9DE3-20D6-B423-8080E6AED1A2}"/>
              </a:ext>
            </a:extLst>
          </p:cNvPr>
          <p:cNvSpPr/>
          <p:nvPr/>
        </p:nvSpPr>
        <p:spPr>
          <a:xfrm>
            <a:off x="6171028" y="3666392"/>
            <a:ext cx="438443" cy="124997"/>
          </a:xfrm>
          <a:prstGeom prst="rightArrow">
            <a:avLst/>
          </a:prstGeom>
          <a:solidFill>
            <a:srgbClr val="ED5DD2"/>
          </a:solidFill>
          <a:ln>
            <a:solidFill>
              <a:srgbClr val="E93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81C0DFC9-A7A8-9C69-2A0E-4FB36DAE58FF}"/>
              </a:ext>
            </a:extLst>
          </p:cNvPr>
          <p:cNvSpPr/>
          <p:nvPr/>
        </p:nvSpPr>
        <p:spPr>
          <a:xfrm>
            <a:off x="6171027" y="4627217"/>
            <a:ext cx="438443" cy="124997"/>
          </a:xfrm>
          <a:prstGeom prst="rightArrow">
            <a:avLst/>
          </a:prstGeom>
          <a:solidFill>
            <a:srgbClr val="ED5DD2"/>
          </a:solidFill>
          <a:ln>
            <a:solidFill>
              <a:srgbClr val="E93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15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DE08A71-4285-67E4-EFC9-CC000A1818E0}"/>
              </a:ext>
            </a:extLst>
          </p:cNvPr>
          <p:cNvSpPr/>
          <p:nvPr/>
        </p:nvSpPr>
        <p:spPr>
          <a:xfrm>
            <a:off x="2365130" y="399822"/>
            <a:ext cx="2845192" cy="1417351"/>
          </a:xfrm>
          <a:prstGeom prst="roundRect">
            <a:avLst/>
          </a:prstGeom>
          <a:solidFill>
            <a:srgbClr val="F7B5EA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SPRINT REVIEW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(Objetivo: Verificar necessidades de adaptação do produto)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5C0F275-E2B4-AFF8-9711-4640146DA0E2}"/>
              </a:ext>
            </a:extLst>
          </p:cNvPr>
          <p:cNvSpPr/>
          <p:nvPr/>
        </p:nvSpPr>
        <p:spPr>
          <a:xfrm>
            <a:off x="2385061" y="2092746"/>
            <a:ext cx="2825261" cy="618979"/>
          </a:xfrm>
          <a:prstGeom prst="rect">
            <a:avLst/>
          </a:prstGeom>
          <a:ln>
            <a:solidFill>
              <a:srgbClr val="E937C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Validar e adaptar o produto que está sendo construído.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082DAD3-5082-B6C9-E15D-296772A42090}"/>
              </a:ext>
            </a:extLst>
          </p:cNvPr>
          <p:cNvSpPr/>
          <p:nvPr/>
        </p:nvSpPr>
        <p:spPr>
          <a:xfrm>
            <a:off x="2385061" y="3052913"/>
            <a:ext cx="2825261" cy="832411"/>
          </a:xfrm>
          <a:prstGeom prst="rect">
            <a:avLst/>
          </a:prstGeom>
          <a:ln>
            <a:solidFill>
              <a:srgbClr val="E937C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o que está sendo feito está de acordo com o esperado.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226B93C-FB87-862F-BC21-EB7DA4B88651}"/>
              </a:ext>
            </a:extLst>
          </p:cNvPr>
          <p:cNvSpPr/>
          <p:nvPr/>
        </p:nvSpPr>
        <p:spPr>
          <a:xfrm>
            <a:off x="2365130" y="4226512"/>
            <a:ext cx="2845192" cy="832411"/>
          </a:xfrm>
          <a:prstGeom prst="rect">
            <a:avLst/>
          </a:prstGeom>
          <a:ln>
            <a:solidFill>
              <a:srgbClr val="E937C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Apresentação daquilo que foi feito no Sprint.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F7E0800-7383-EBA9-03A3-BA30F3EB3F89}"/>
              </a:ext>
            </a:extLst>
          </p:cNvPr>
          <p:cNvSpPr/>
          <p:nvPr/>
        </p:nvSpPr>
        <p:spPr>
          <a:xfrm>
            <a:off x="2365130" y="5334496"/>
            <a:ext cx="2845192" cy="832411"/>
          </a:xfrm>
          <a:prstGeom prst="rect">
            <a:avLst/>
          </a:prstGeom>
          <a:ln>
            <a:solidFill>
              <a:srgbClr val="E937C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Aqui que surgem as mudanças e o </a:t>
            </a:r>
            <a:r>
              <a:rPr lang="pt-BR" dirty="0" err="1"/>
              <a:t>Product</a:t>
            </a:r>
            <a:r>
              <a:rPr lang="pt-BR" dirty="0"/>
              <a:t> Backlog é atualizado.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F2F03A6-DDED-DEC7-D9FB-C5F25C50B8F6}"/>
              </a:ext>
            </a:extLst>
          </p:cNvPr>
          <p:cNvSpPr/>
          <p:nvPr/>
        </p:nvSpPr>
        <p:spPr>
          <a:xfrm>
            <a:off x="6780041" y="399822"/>
            <a:ext cx="2845192" cy="14173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RETROSPECTIVA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(Objetivo: Verificar necessidades de adaptação no processo)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42CF0E6-7270-874C-5F85-AB326978BC38}"/>
              </a:ext>
            </a:extLst>
          </p:cNvPr>
          <p:cNvSpPr/>
          <p:nvPr/>
        </p:nvSpPr>
        <p:spPr>
          <a:xfrm>
            <a:off x="6799973" y="2092745"/>
            <a:ext cx="2785397" cy="1156891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Aqui será visto o que foi feito, que foi positivo e o que foi feito que foi negativo.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37C956A-35CC-AF69-4BA0-5AF62236E6A6}"/>
              </a:ext>
            </a:extLst>
          </p:cNvPr>
          <p:cNvSpPr/>
          <p:nvPr/>
        </p:nvSpPr>
        <p:spPr>
          <a:xfrm>
            <a:off x="6760109" y="3394101"/>
            <a:ext cx="2825261" cy="832411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que deve ser melhorado e, o que deve-se parar de fazer.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26F46C4-C50D-5339-C412-41682714A9BC}"/>
              </a:ext>
            </a:extLst>
          </p:cNvPr>
          <p:cNvSpPr/>
          <p:nvPr/>
        </p:nvSpPr>
        <p:spPr>
          <a:xfrm>
            <a:off x="6760110" y="4549807"/>
            <a:ext cx="2825261" cy="156937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Dessa forma todos conseguirão enxergar de maneira geral como está progredindo o trabalho do sprint.</a:t>
            </a:r>
          </a:p>
        </p:txBody>
      </p:sp>
    </p:spTree>
    <p:extLst>
      <p:ext uri="{BB962C8B-B14F-4D97-AF65-F5344CB8AC3E}">
        <p14:creationId xmlns:p14="http://schemas.microsoft.com/office/powerpoint/2010/main" val="737407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970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Scrum é um framework simples para gerenciar projetos complexos.  Framework (aquilo que está na base de um sistema, funcionando como um suporte)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(aquilo que está na base de um sistema, funcionando como um suporte) simples para gerenciar projetos complexos</dc:title>
  <dc:creator>Juliana  Maciel</dc:creator>
  <cp:lastModifiedBy>Juliana  Maciel</cp:lastModifiedBy>
  <cp:revision>11</cp:revision>
  <dcterms:created xsi:type="dcterms:W3CDTF">2023-03-14T17:09:02Z</dcterms:created>
  <dcterms:modified xsi:type="dcterms:W3CDTF">2023-03-31T02:04:16Z</dcterms:modified>
</cp:coreProperties>
</file>