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7CF7898-A4A6-7E4A-B721-8E59EA58C50F}">
          <p14:sldIdLst>
            <p14:sldId id="256"/>
            <p14:sldId id="258"/>
            <p14:sldId id="257"/>
            <p14:sldId id="259"/>
            <p14:sldId id="260"/>
            <p14:sldId id="262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739"/>
  </p:normalViewPr>
  <p:slideViewPr>
    <p:cSldViewPr snapToGrid="0" snapToObjects="1">
      <p:cViewPr varScale="1">
        <p:scale>
          <a:sx n="82" d="100"/>
          <a:sy n="82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PG&amp;E D&amp;T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PG&amp;E Bundled EV Schedule</c:v>
                </c:pt>
                <c:pt idx="1">
                  <c:v>Juice Rate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C-2C4E-867D-74447EF9E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PG&amp;E Gen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PG&amp;E Bundled EV Schedule</c:v>
                </c:pt>
                <c:pt idx="1">
                  <c:v>Juice Rate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BC-2C4E-867D-74447EF9E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PG&amp;E Bundled EV Schedule</c:v>
                </c:pt>
                <c:pt idx="1">
                  <c:v>Juice Rate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BC-2C4E-867D-74447EF9E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Savings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PG&amp;E Bundled EV Schedule</c:v>
                </c:pt>
                <c:pt idx="1">
                  <c:v>Juice Rate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BC-2C4E-867D-74447EF9E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3448928"/>
        <c:axId val="2121439599"/>
      </c:barChart>
      <c:catAx>
        <c:axId val="13448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439599"/>
        <c:crosses val="autoZero"/>
        <c:auto val="1"/>
        <c:lblAlgn val="ctr"/>
        <c:lblOffset val="100"/>
        <c:noMultiLvlLbl val="0"/>
      </c:catAx>
      <c:valAx>
        <c:axId val="212143959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4489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147729967650106"/>
          <c:y val="0.679798199479964"/>
          <c:w val="0.16504526513087839"/>
          <c:h val="0.22274937673894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 owner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Savings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B-A848-9A08-6396F111D4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CCA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Savings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0B-A848-9A08-6396F111D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35858368"/>
        <c:axId val="35860000"/>
      </c:barChart>
      <c:catAx>
        <c:axId val="3585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60000"/>
        <c:crosses val="autoZero"/>
        <c:auto val="1"/>
        <c:lblAlgn val="ctr"/>
        <c:lblOffset val="100"/>
        <c:noMultiLvlLbl val="0"/>
      </c:catAx>
      <c:valAx>
        <c:axId val="3586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8583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EC63C-F6A7-AC48-8823-3BF3EB4484F7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25DE3-192D-FF4D-9987-92B108A9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Juice helps CCAs create enable EV owners to save money on EV charging costs by leap frogging the IOU established rate schedules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new EV RTP rate that all EV owners have access to to start gaining funds for incentives and future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1 EVSE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installments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workplace charging incentives by implementing "Bring your SAID with you" program, with communication with public workplace charges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rebate program to incentivize lower income EV adoption. This rebate is funding by the savings from parts 1 and 2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PG&amp;E Electric Schedule EV as a basis for what a typical EV charger will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projection of the RTP as a basis for the generation charge from a CCA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cost savings is calculated as the difference between the PG&amp;E bundled EV rate, and the PG&amp;E unbundled EV rate with the RTP as the generation 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savings is split between the CCA and the customer as the CCA sees fit, for this analysis we did 60/40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EV rate will be PG&amp;E unbundled EV rate, plus the RTP, plus 40% of the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LCFS for the customer (giving the credits to the CCA to then have a bill credit associated)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Utilizing the CPUC 2022 Clean Net Short table to visually express to the customer the impact their charging has based on time of 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0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25DE3-192D-FF4D-9987-92B108A9D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5765-09D8-0F49-97D5-297B4A0A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7AF76-8327-3443-A63F-B38587AA5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0E45-E397-E04D-90F6-129D8EE0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9866-153A-9340-B52C-2E1E3F71C9BC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1340-F4D0-7F46-8140-00271C92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D04E-3338-6C4A-9EA4-128E3A3B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C209-F366-794E-A585-45D4F0DF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8FB4-6959-2C45-91C1-97FD200DB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81C3-0CA3-A540-8E46-B9830814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50A6-C3C0-5F4B-8E93-726900E9B9B2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E3D0-78E5-C948-8991-B632D1BC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E551-C669-DD41-AD70-686578E8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86E60-36CB-FB4A-999F-3F5A76E2F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99B94-BE9A-2242-A5FE-F23D02187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DB0E-C82B-0B40-9921-671153DE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6528-3DAF-2843-B91A-2E72234AE4DB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5393-A927-594A-86D4-B6D1FABF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DDA1-3E60-9447-AFFC-62702E3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00D5-2368-A94C-9AF5-40158F61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FE31-87DE-2445-B154-FB66E63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40A9B-0EB4-4545-B3D1-3A0C466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5557-BB87-4F49-954C-2A82F75B1125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D48B-332C-204B-9AAC-8EFF1B99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45E6-84E6-F343-907F-240A9E59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EF1D-E7DE-5049-B605-7930EC7B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A14C-A650-3340-8531-A0AD39F1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A9E1-B8D4-0C4B-A226-5F0438A7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7244-3D6D-B548-B25C-2F8D89DE4F5E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D52-659C-BE44-A1F1-1F9AF536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8C5C-2CBE-934F-850E-5F38E001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D685-2EC8-4546-AD61-2F765B9C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7BC1-4677-2F49-BCAB-0380E1BE0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C77EE-4FB1-6F4C-A64A-DB3560D2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5D46F-F688-8B48-9F91-CCE21391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A0D7-0723-F84B-88BE-5BD249E796F1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910E-DA3A-0548-A7FD-84098292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A4E2-AE4D-AC43-81CD-310BC5DE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ECFD-5F10-0140-86FE-452CF2CD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BF6F-5A20-F542-BA8F-51035018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D1FD-9520-D348-85B1-B4B786BD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5F995-6D71-6446-B7D8-7307E925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F011-164A-3745-81CA-436CB5E3A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A1952-A200-D04B-9444-4B394A75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8B5B-D3C7-E944-869A-095D3B98E82C}" type="datetime1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3F73A-9262-EF47-BEFB-E46AC0DA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914D6-452F-7445-82FF-CC44F9ED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6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BFED-09DD-204C-B158-3556BA7F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FA67D-71FD-6942-99D5-3DEED7BE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B989-4486-7F45-A1C7-DD123490FD61}" type="datetime1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D4D79-5621-F24A-B2F3-245B8ACC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8379C-FA6E-4346-A464-DBFA9FBA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048D-4787-AF40-B732-633A28CF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9383-60C6-9547-A3EB-D7EEB5CFFF9A}" type="datetime1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1ED81-C3E1-5F45-9F13-CE4093F6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A91D8-3DA7-C347-87AB-1F22A86E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F10C-DAC6-D442-B440-CE4C4358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A44A-3433-9441-9EC4-657BB611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C8760-BA4B-6445-B92D-922560C6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F8F5-06F1-3141-A25D-4017BE10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4AC2-1440-304B-85BC-9D9A19BF3660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4D914-6D82-3245-B09B-11CBEE08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0D710-7FE6-3947-9372-7A1DEB7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8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E641-CB16-E941-BDDA-4360DE08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5E0DF-AB08-9849-A5C4-AC7451283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6B924-24D7-924E-BCD1-6A2259B01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15608-C680-BC4A-B4DB-27C2705C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0025-E310-1142-958F-D45992931ABD}" type="datetime1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E8F9-222D-1141-B1F3-06B7FFA7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521E-4D1D-6641-8054-36459906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5B21F-32D8-8641-996C-9337019D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7E79-8D64-0044-9701-CED5D5E9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BB5C-9C29-2246-AE99-FE07B037C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04B1-CCCC-574C-A594-BCD80BEA8C67}" type="datetime1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6C51-5D98-8C40-891C-E9BDDAE8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0117-1505-2540-8A4D-45D93D22C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1AA-D2D5-7E4E-A1FE-9C684A7B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45D62BF5-0DC9-9746-992A-4DA28673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557" y="990798"/>
            <a:ext cx="4389120" cy="43891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382303-9BA2-FC43-AB06-F20D9F167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2834216"/>
            <a:ext cx="952500" cy="9525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2BE9592-0A47-1A48-B83D-A06D2775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17" y="39830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Drive for Change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DFD6D98-8BB4-1647-BC29-F93F7BA6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01AA-D2D5-7E4E-A1FE-9C684A7BB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Juice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1FC5B-0E09-A841-986F-E19C444B2029}"/>
              </a:ext>
            </a:extLst>
          </p:cNvPr>
          <p:cNvSpPr txBox="1"/>
          <p:nvPr/>
        </p:nvSpPr>
        <p:spPr>
          <a:xfrm>
            <a:off x="800100" y="1943099"/>
            <a:ext cx="11009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Reduces cost of electricity for CCA customers through optimized </a:t>
            </a:r>
            <a:r>
              <a:rPr lang="en-US" sz="2800" b="1" dirty="0"/>
              <a:t>time</a:t>
            </a:r>
            <a:r>
              <a:rPr lang="en-US" sz="2800" dirty="0"/>
              <a:t> &amp; </a:t>
            </a:r>
            <a:r>
              <a:rPr lang="en-US" sz="2800" b="1" dirty="0"/>
              <a:t>RTP</a:t>
            </a:r>
            <a:r>
              <a:rPr lang="en-US" sz="2800" dirty="0"/>
              <a:t> charging windows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Promotes charging during </a:t>
            </a:r>
            <a:r>
              <a:rPr lang="en-US" sz="2800" b="1" dirty="0"/>
              <a:t>solar surplus </a:t>
            </a:r>
            <a:r>
              <a:rPr lang="en-US" sz="2800" dirty="0"/>
              <a:t>generation</a:t>
            </a:r>
            <a:r>
              <a:rPr lang="en-US" sz="2800" b="1" dirty="0"/>
              <a:t> </a:t>
            </a:r>
            <a:r>
              <a:rPr lang="en-US" sz="2800" dirty="0"/>
              <a:t>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Supports a “take your SAID on the road” program for workplace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Provides rebates to reduce the cost barrier for low income buyers</a:t>
            </a:r>
          </a:p>
        </p:txBody>
      </p:sp>
    </p:spTree>
    <p:extLst>
      <p:ext uri="{BB962C8B-B14F-4D97-AF65-F5344CB8AC3E}">
        <p14:creationId xmlns:p14="http://schemas.microsoft.com/office/powerpoint/2010/main" val="5980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23BA0-9C9C-404D-893D-2BD4B9A7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87" y="436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116023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value for incentives: $</a:t>
            </a:r>
            <a:r>
              <a:rPr lang="en-US" b="1" dirty="0"/>
              <a:t>63</a:t>
            </a:r>
            <a:r>
              <a:rPr lang="en-US" dirty="0"/>
              <a:t>M/year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1FC5B-0E09-A841-986F-E19C444B2029}"/>
              </a:ext>
            </a:extLst>
          </p:cNvPr>
          <p:cNvSpPr txBox="1"/>
          <p:nvPr/>
        </p:nvSpPr>
        <p:spPr>
          <a:xfrm>
            <a:off x="800100" y="1943099"/>
            <a:ext cx="1055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$130/year of energy cost savings (see slide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$123/year of LCFS revenue (based on $0.16/kWh for LCFS)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Assuming 10% adoption of Bay Area households (250,000 EV owners)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Assuming 200+ commute days a year at 50 miles/day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95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Juice: $ Savings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4183419-34FE-9D48-B3E6-EFA8AC946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707607"/>
              </p:ext>
            </p:extLst>
          </p:nvPr>
        </p:nvGraphicFramePr>
        <p:xfrm>
          <a:off x="3841947" y="1027906"/>
          <a:ext cx="5460605" cy="4666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29DB25-86C1-F142-81FE-B964E749E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339755"/>
              </p:ext>
            </p:extLst>
          </p:nvPr>
        </p:nvGraphicFramePr>
        <p:xfrm>
          <a:off x="8331200" y="1059522"/>
          <a:ext cx="2404533" cy="2293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591A68DD-EBFB-5842-8DF3-624B969BF1FD}"/>
              </a:ext>
            </a:extLst>
          </p:cNvPr>
          <p:cNvSpPr/>
          <p:nvPr/>
        </p:nvSpPr>
        <p:spPr>
          <a:xfrm>
            <a:off x="8054116" y="1589089"/>
            <a:ext cx="277084" cy="1357312"/>
          </a:xfrm>
          <a:prstGeom prst="leftBrac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875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Juice: GHG Benefits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0FF49-8B0E-BD49-884D-AB34131D1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959" y="1491948"/>
            <a:ext cx="4366082" cy="3790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C4E9B-8E0A-5349-AA7A-42C8328ACAAD}"/>
              </a:ext>
            </a:extLst>
          </p:cNvPr>
          <p:cNvSpPr txBox="1"/>
          <p:nvPr/>
        </p:nvSpPr>
        <p:spPr>
          <a:xfrm>
            <a:off x="4056517" y="5265723"/>
            <a:ext cx="524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CPUC  2022 Clean Net Short Table</a:t>
            </a:r>
          </a:p>
        </p:txBody>
      </p:sp>
    </p:spTree>
    <p:extLst>
      <p:ext uri="{BB962C8B-B14F-4D97-AF65-F5344CB8AC3E}">
        <p14:creationId xmlns:p14="http://schemas.microsoft.com/office/powerpoint/2010/main" val="22018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1FC5B-0E09-A841-986F-E19C444B2029}"/>
              </a:ext>
            </a:extLst>
          </p:cNvPr>
          <p:cNvSpPr txBox="1"/>
          <p:nvPr/>
        </p:nvSpPr>
        <p:spPr>
          <a:xfrm>
            <a:off x="800100" y="1943099"/>
            <a:ext cx="10553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 load is from marginal power purchases (i.e., imbalance purchases)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CCAs have established agreements with EVSE providers for workplace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CCAs have access to control residential EVSE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CCAs scheduling coordinators create a projection for real time pricing</a:t>
            </a:r>
          </a:p>
        </p:txBody>
      </p:sp>
    </p:spTree>
    <p:extLst>
      <p:ext uri="{BB962C8B-B14F-4D97-AF65-F5344CB8AC3E}">
        <p14:creationId xmlns:p14="http://schemas.microsoft.com/office/powerpoint/2010/main" val="102964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0CF7-2920-5443-AD81-7C8AAB9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cost savings exhibit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7BA5-94BD-CB48-BAE5-FF6775E4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9750" y="5711031"/>
            <a:ext cx="952500" cy="952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2A44-468A-6B40-A2EB-FEF40AE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9974" y="6004718"/>
            <a:ext cx="2743200" cy="365125"/>
          </a:xfrm>
        </p:spPr>
        <p:txBody>
          <a:bodyPr/>
          <a:lstStyle/>
          <a:p>
            <a:fld id="{087101AA-D2D5-7E4E-A1FE-9C684A7BB7C6}" type="slidenum">
              <a:rPr lang="en-US" sz="1600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1FC5B-0E09-A841-986F-E19C444B2029}"/>
              </a:ext>
            </a:extLst>
          </p:cNvPr>
          <p:cNvSpPr txBox="1"/>
          <p:nvPr/>
        </p:nvSpPr>
        <p:spPr>
          <a:xfrm>
            <a:off x="800100" y="1943099"/>
            <a:ext cx="105537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Ex-Juice rate basis: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 owners use PG&amp;E EV bundled schedule &amp; charge at 12 AM at home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Juice rate basis: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 owners use PG&amp;E EV </a:t>
            </a:r>
            <a:r>
              <a:rPr lang="en-US" sz="2800" b="1" dirty="0"/>
              <a:t>un-</a:t>
            </a:r>
            <a:r>
              <a:rPr lang="en-US" sz="2800" dirty="0"/>
              <a:t>bundled schedule + RTP + optimized charging window between 6 pm to 6 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000" dirty="0"/>
              <a:t>See </a:t>
            </a:r>
            <a:r>
              <a:rPr lang="en-US" sz="2000" dirty="0" err="1"/>
              <a:t>Juice_Rate.xlsm</a:t>
            </a:r>
            <a:r>
              <a:rPr lang="en-US" sz="2000" dirty="0"/>
              <a:t> file for calculations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65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495</Words>
  <Application>Microsoft Macintosh PowerPoint</Application>
  <PresentationFormat>Widescreen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Drive for Change</vt:lpstr>
      <vt:lpstr>Why Juice</vt:lpstr>
      <vt:lpstr>App Demo</vt:lpstr>
      <vt:lpstr>Potential value for incentives: $63M/year</vt:lpstr>
      <vt:lpstr>How to Juice: $ Savings</vt:lpstr>
      <vt:lpstr>How to Juice: GHG Benefits</vt:lpstr>
      <vt:lpstr>Assumptions</vt:lpstr>
      <vt:lpstr>Energy cost savings exhibit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tag line</dc:title>
  <dc:creator>Ali Chehrehsaz</dc:creator>
  <cp:lastModifiedBy>Ali Chehrehsaz</cp:lastModifiedBy>
  <cp:revision>26</cp:revision>
  <dcterms:created xsi:type="dcterms:W3CDTF">2020-02-01T20:30:03Z</dcterms:created>
  <dcterms:modified xsi:type="dcterms:W3CDTF">2020-02-02T00:36:04Z</dcterms:modified>
</cp:coreProperties>
</file>