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7"/>
  </p:notesMasterIdLst>
  <p:handoutMasterIdLst>
    <p:handoutMasterId r:id="rId8"/>
  </p:handoutMasterIdLst>
  <p:sldIdLst>
    <p:sldId id="256" r:id="rId2"/>
    <p:sldId id="521" r:id="rId3"/>
    <p:sldId id="522" r:id="rId4"/>
    <p:sldId id="520" r:id="rId5"/>
    <p:sldId id="471" r:id="rId6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3812">
          <p15:clr>
            <a:srgbClr val="A4A3A4"/>
          </p15:clr>
        </p15:guide>
        <p15:guide id="3" pos="226">
          <p15:clr>
            <a:srgbClr val="A4A3A4"/>
          </p15:clr>
        </p15:guide>
        <p15:guide id="4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607">
          <p15:clr>
            <a:srgbClr val="A4A3A4"/>
          </p15:clr>
        </p15:guide>
        <p15:guide id="2" pos="23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EF2433"/>
    <a:srgbClr val="91DAFF"/>
    <a:srgbClr val="FFFF93"/>
    <a:srgbClr val="EA4C4C"/>
    <a:srgbClr val="C70601"/>
    <a:srgbClr val="DDF4FF"/>
    <a:srgbClr val="37BCFF"/>
    <a:srgbClr val="75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8" autoAdjust="0"/>
    <p:restoredTop sz="91521" autoAdjust="0"/>
  </p:normalViewPr>
  <p:slideViewPr>
    <p:cSldViewPr snapToObjects="1">
      <p:cViewPr varScale="1">
        <p:scale>
          <a:sx n="86" d="100"/>
          <a:sy n="86" d="100"/>
        </p:scale>
        <p:origin x="446" y="67"/>
      </p:cViewPr>
      <p:guideLst>
        <p:guide orient="horz" pos="845"/>
        <p:guide orient="horz" pos="3812"/>
        <p:guide pos="226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2934" y="-96"/>
      </p:cViewPr>
      <p:guideLst>
        <p:guide orient="horz" pos="3607"/>
        <p:guide pos="23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C6E2D8-E703-40EC-8CF7-3DE0856D0651}" type="datetimeFigureOut">
              <a:rPr lang="en-US"/>
              <a:pPr>
                <a:defRPr/>
              </a:pPr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BA148A-3334-4A5B-9022-609CC11C6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7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DC3675-4D81-48E3-ACE4-C4034F0C207C}" type="datetimeFigureOut">
              <a:rPr lang="en-US"/>
              <a:pPr>
                <a:defRPr/>
              </a:pPr>
              <a:t>4/3/2016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5E9A39-90A0-46B4-AE50-65A0A9EBAF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09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6076950"/>
            <a:ext cx="2257425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520000"/>
            <a:ext cx="6300000" cy="900000"/>
          </a:xfr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216000"/>
            <a:ext cx="6300000" cy="16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3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EF7B-A2A7-4EF8-809C-6FF92012F1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3742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2952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4536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C86D8-5C8D-47DF-92FF-581B04EFF0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9830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None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53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306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459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4883D-BE58-46E8-B29D-5EF669E72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3012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224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2448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3672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480000" y="4896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E3EE9-1CB9-4890-B43D-C4F4EB5A0C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087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9999" y="1367999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59999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3168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168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5976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5976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13CE-F2EE-4279-AB3C-BE2D89D9C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3612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0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66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66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572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72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678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678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1"/>
          </p:nvPr>
        </p:nvSpPr>
        <p:spPr>
          <a:xfrm>
            <a:off x="360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2"/>
          </p:nvPr>
        </p:nvSpPr>
        <p:spPr>
          <a:xfrm>
            <a:off x="360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3"/>
          </p:nvPr>
        </p:nvSpPr>
        <p:spPr>
          <a:xfrm>
            <a:off x="2466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4"/>
          </p:nvPr>
        </p:nvSpPr>
        <p:spPr>
          <a:xfrm>
            <a:off x="2466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5"/>
          </p:nvPr>
        </p:nvSpPr>
        <p:spPr>
          <a:xfrm>
            <a:off x="4572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6"/>
          </p:nvPr>
        </p:nvSpPr>
        <p:spPr>
          <a:xfrm>
            <a:off x="4572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7"/>
          </p:nvPr>
        </p:nvSpPr>
        <p:spPr>
          <a:xfrm>
            <a:off x="6678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/>
          </p:nvPr>
        </p:nvSpPr>
        <p:spPr>
          <a:xfrm>
            <a:off x="6678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0AC13-5F80-46FE-8505-5FC8D7C1C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7212-E44F-4C49-9A79-F22BDE7B05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7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56000"/>
            <a:ext cx="8280000" cy="439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60000" y="1368001"/>
            <a:ext cx="8280000" cy="252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D513-5D4A-4BCF-8AE8-1EA4ADEA97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7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0000" y="216000"/>
            <a:ext cx="6300000" cy="1620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01FB5-971D-4673-A8C8-8D13D33A2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7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000" y="1368424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FA2A8-B9DC-486B-8C33-AE0BB1EC23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9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775" y="1944000"/>
            <a:ext cx="4050000" cy="4104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0000" y="1944000"/>
            <a:ext cx="4050000" cy="410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360000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4590763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BD663-3F0F-4B49-8F3D-CB7DEA7F39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8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1D469-FE52-45F8-9442-C3B732218F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5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022F0-1E36-4411-A798-511C54209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9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46799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F5B4F-E135-4E40-82B2-AFFE198110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0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7">
            <a:lum contras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8700"/>
            <a:ext cx="9144000" cy="7604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60363" y="215900"/>
            <a:ext cx="8280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slide title (max. 2 lines)</a:t>
            </a:r>
            <a:br>
              <a:rPr lang="en-US" smtClean="0"/>
            </a:br>
            <a:r>
              <a:rPr lang="en-US" smtClean="0"/>
              <a:t>The 2nd line may be black if reasonable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3" y="1368425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788" y="6478588"/>
            <a:ext cx="503237" cy="17938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A6BF96-DA09-49A8-86FB-EA60CC95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58" r:id="rId3"/>
    <p:sldLayoutId id="2147483761" r:id="rId4"/>
    <p:sldLayoutId id="2147483757" r:id="rId5"/>
    <p:sldLayoutId id="2147483756" r:id="rId6"/>
    <p:sldLayoutId id="2147483755" r:id="rId7"/>
    <p:sldLayoutId id="2147483754" r:id="rId8"/>
    <p:sldLayoutId id="2147483753" r:id="rId9"/>
    <p:sldLayoutId id="2147483752" r:id="rId10"/>
    <p:sldLayoutId id="2147483751" r:id="rId11"/>
    <p:sldLayoutId id="2147483750" r:id="rId12"/>
    <p:sldLayoutId id="2147483749" r:id="rId13"/>
    <p:sldLayoutId id="2147483748" r:id="rId14"/>
    <p:sldLayoutId id="2147483747" r:id="rId15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179388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110000"/>
        <a:buFont typeface="Arial Black" pitchFamily="34" charset="0"/>
        <a:buChar char="ı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na.rs-us.net" TargetMode="External"/><Relationship Id="rId2" Type="http://schemas.openxmlformats.org/officeDocument/2006/relationships/hyperlink" Target="mailto:nick.lalic@rsa.rohde-schwarz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reg.bonaguide@rsa.rohde-Schwarz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0000" y="2736024"/>
            <a:ext cx="6300000" cy="1701088"/>
          </a:xfrm>
        </p:spPr>
        <p:txBody>
          <a:bodyPr/>
          <a:lstStyle/>
          <a:p>
            <a:r>
              <a:rPr lang="en-US" sz="2400" dirty="0" smtClean="0"/>
              <a:t>Nick </a:t>
            </a:r>
            <a:r>
              <a:rPr lang="en-US" sz="2400" dirty="0" err="1" smtClean="0"/>
              <a:t>Lalic</a:t>
            </a:r>
            <a:endParaRPr lang="en-US" sz="2400" dirty="0" smtClean="0"/>
          </a:p>
          <a:p>
            <a:r>
              <a:rPr lang="en-US" sz="1800" i="1" dirty="0" smtClean="0"/>
              <a:t>VNA Software Developer</a:t>
            </a:r>
          </a:p>
          <a:p>
            <a:r>
              <a:rPr lang="en-US" sz="1800" i="1" dirty="0" smtClean="0"/>
              <a:t>Rohde &amp; Schwarz North America</a:t>
            </a:r>
          </a:p>
          <a:p>
            <a:endParaRPr lang="en-US" sz="1800" i="1" dirty="0" smtClean="0"/>
          </a:p>
          <a:p>
            <a:r>
              <a:rPr lang="en-US" sz="1800" dirty="0" smtClean="0"/>
              <a:t>March 30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, 2016</a:t>
            </a:r>
            <a:endParaRPr lang="en-US" sz="18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0000" y="216000"/>
            <a:ext cx="7164328" cy="2132880"/>
          </a:xfrm>
        </p:spPr>
        <p:txBody>
          <a:bodyPr/>
          <a:lstStyle/>
          <a:p>
            <a:r>
              <a:rPr lang="en-US" sz="4000" dirty="0" smtClean="0"/>
              <a:t>PA Compression Test</a:t>
            </a:r>
            <a:br>
              <a:rPr lang="en-US" sz="4000" dirty="0" smtClean="0"/>
            </a:br>
            <a:r>
              <a:rPr lang="en-US" sz="4000" dirty="0" smtClean="0"/>
              <a:t>User Guide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303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– Full Two 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685800" y="1828800"/>
            <a:ext cx="7811951" cy="3246066"/>
            <a:chOff x="251520" y="1897992"/>
            <a:chExt cx="7811951" cy="3246066"/>
          </a:xfrm>
        </p:grpSpPr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3889246" y="2738825"/>
              <a:ext cx="357396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baseline="-25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5195979" y="2738825"/>
              <a:ext cx="420504" cy="258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baseline="-25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313021" y="3110241"/>
              <a:ext cx="825500" cy="899160"/>
              <a:chOff x="0" y="0"/>
              <a:chExt cx="825500" cy="899160"/>
            </a:xfrm>
          </p:grpSpPr>
          <p:sp>
            <p:nvSpPr>
              <p:cNvPr id="63" name="Isosceles Triangle 62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4" name="Text Box 2"/>
              <p:cNvSpPr txBox="1">
                <a:spLocks noChangeArrowheads="1"/>
              </p:cNvSpPr>
              <p:nvPr/>
            </p:nvSpPr>
            <p:spPr bwMode="auto">
              <a:xfrm>
                <a:off x="0" y="233680"/>
                <a:ext cx="739140" cy="441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DUT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10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flipH="1">
              <a:off x="3144369" y="3252396"/>
              <a:ext cx="617220" cy="464820"/>
              <a:chOff x="0" y="0"/>
              <a:chExt cx="617220" cy="464820"/>
            </a:xfrm>
          </p:grpSpPr>
          <p:sp>
            <p:nvSpPr>
              <p:cNvPr id="54" name="Rectangle 53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Arc 55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90218" y="2263752"/>
              <a:ext cx="457200" cy="457200"/>
              <a:chOff x="-38100" y="0"/>
              <a:chExt cx="457200" cy="4572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-38100" y="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Text Box 2"/>
              <p:cNvSpPr txBox="1">
                <a:spLocks noChangeArrowheads="1"/>
              </p:cNvSpPr>
              <p:nvPr/>
            </p:nvSpPr>
            <p:spPr bwMode="auto">
              <a:xfrm>
                <a:off x="31103" y="9906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551591" y="2282742"/>
              <a:ext cx="396213" cy="388620"/>
              <a:chOff x="0" y="0"/>
              <a:chExt cx="396213" cy="38862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Text Box 2"/>
              <p:cNvSpPr txBox="1">
                <a:spLocks noChangeArrowheads="1"/>
              </p:cNvSpPr>
              <p:nvPr/>
            </p:nvSpPr>
            <p:spPr bwMode="auto">
              <a:xfrm>
                <a:off x="30453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38826" y="2294232"/>
              <a:ext cx="395350" cy="388620"/>
              <a:chOff x="0" y="0"/>
              <a:chExt cx="395350" cy="38862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Text Box 2"/>
              <p:cNvSpPr txBox="1">
                <a:spLocks noChangeArrowheads="1"/>
              </p:cNvSpPr>
              <p:nvPr/>
            </p:nvSpPr>
            <p:spPr bwMode="auto">
              <a:xfrm>
                <a:off x="2959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2825884" y="2682852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067944" y="2996952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396606" y="2996952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487245" y="4854498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Cal. Plane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4161858" y="4250447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</a:t>
              </a: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471353" y="1897992"/>
              <a:ext cx="3284693" cy="937260"/>
              <a:chOff x="471354" y="1897992"/>
              <a:chExt cx="3154630" cy="93726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71354" y="2149452"/>
                <a:ext cx="3154630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Text Box 2"/>
              <p:cNvSpPr txBox="1">
                <a:spLocks noChangeArrowheads="1"/>
              </p:cNvSpPr>
              <p:nvPr/>
            </p:nvSpPr>
            <p:spPr bwMode="auto">
              <a:xfrm>
                <a:off x="471613" y="1897992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5580112" y="1897992"/>
              <a:ext cx="2483359" cy="939800"/>
              <a:chOff x="5580112" y="1844824"/>
              <a:chExt cx="2483359" cy="93980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7452320" y="2209314"/>
                <a:ext cx="457200" cy="457200"/>
                <a:chOff x="-829320" y="0"/>
                <a:chExt cx="457200" cy="4572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-829320" y="0"/>
                  <a:ext cx="457200" cy="45720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763560" y="96457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6440428" y="2236414"/>
                <a:ext cx="396358" cy="388620"/>
                <a:chOff x="0" y="-15088"/>
                <a:chExt cx="396358" cy="38862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0" y="-15088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0598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5831626" y="2237231"/>
                <a:ext cx="394830" cy="388620"/>
                <a:chOff x="0" y="-16086"/>
                <a:chExt cx="394830" cy="38862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0" y="-16086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9070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b2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5679172" y="2098824"/>
                <a:ext cx="2384299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>
                <a:off x="5580112" y="1844824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Port2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372480" y="3118737"/>
              <a:ext cx="774700" cy="899160"/>
              <a:chOff x="50800" y="0"/>
              <a:chExt cx="774700" cy="899160"/>
            </a:xfrm>
          </p:grpSpPr>
          <p:sp>
            <p:nvSpPr>
              <p:cNvPr id="70" name="Isosceles Triangle 69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1" name="Text Box 2"/>
              <p:cNvSpPr txBox="1">
                <a:spLocks noChangeArrowheads="1"/>
              </p:cNvSpPr>
              <p:nvPr/>
            </p:nvSpPr>
            <p:spPr bwMode="auto">
              <a:xfrm>
                <a:off x="88900" y="332342"/>
                <a:ext cx="532498" cy="219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330584" y="3252396"/>
              <a:ext cx="617220" cy="464820"/>
              <a:chOff x="0" y="0"/>
              <a:chExt cx="617220" cy="464820"/>
            </a:xfrm>
          </p:grpSpPr>
          <p:sp>
            <p:nvSpPr>
              <p:cNvPr id="66" name="Rectangle 65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Arc 67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543029" y="3293997"/>
              <a:ext cx="548640" cy="548640"/>
              <a:chOff x="614888" y="3269734"/>
              <a:chExt cx="548640" cy="54864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14888" y="3269734"/>
                <a:ext cx="548640" cy="54864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614888" y="3704475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749743" y="3407790"/>
                <a:ext cx="0" cy="29779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749743" y="3407790"/>
                <a:ext cx="27813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027873" y="3407790"/>
                <a:ext cx="0" cy="29668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1027873" y="3708253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 flipH="1">
              <a:off x="6440428" y="3252396"/>
              <a:ext cx="617220" cy="464820"/>
              <a:chOff x="0" y="0"/>
              <a:chExt cx="617220" cy="464820"/>
            </a:xfrm>
          </p:grpSpPr>
          <p:sp>
            <p:nvSpPr>
              <p:cNvPr id="108" name="Rectangle 107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Arc 109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5608863" y="3252396"/>
              <a:ext cx="617220" cy="464820"/>
              <a:chOff x="0" y="0"/>
              <a:chExt cx="617220" cy="464820"/>
            </a:xfrm>
          </p:grpSpPr>
          <p:sp>
            <p:nvSpPr>
              <p:cNvPr id="112" name="Rectangle 111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Arc 113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115" name="Straight Connector 114"/>
            <p:cNvCxnSpPr/>
            <p:nvPr/>
          </p:nvCxnSpPr>
          <p:spPr>
            <a:xfrm>
              <a:off x="4114901" y="2996952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3281529" y="2683473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087194" y="2683473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577588" y="2675343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51520" y="2492896"/>
              <a:ext cx="0" cy="10801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52" idx="2"/>
            </p:cNvCxnSpPr>
            <p:nvPr/>
          </p:nvCxnSpPr>
          <p:spPr>
            <a:xfrm flipV="1">
              <a:off x="251520" y="2492352"/>
              <a:ext cx="338698" cy="5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251520" y="3573016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090869" y="3573016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2145755" y="3564901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2959540" y="3564901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761589" y="3564901"/>
              <a:ext cx="5943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endCxn id="112" idx="3"/>
            </p:cNvCxnSpPr>
            <p:nvPr/>
          </p:nvCxnSpPr>
          <p:spPr>
            <a:xfrm flipV="1">
              <a:off x="5121156" y="3553386"/>
              <a:ext cx="495327" cy="1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endCxn id="108" idx="1"/>
            </p:cNvCxnSpPr>
            <p:nvPr/>
          </p:nvCxnSpPr>
          <p:spPr>
            <a:xfrm flipV="1">
              <a:off x="6231673" y="3553386"/>
              <a:ext cx="208755" cy="3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7057648" y="3551014"/>
              <a:ext cx="636575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694223" y="2705761"/>
              <a:ext cx="0" cy="845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>
              <a:spLocks noChangeAspect="1"/>
            </p:cNvSpPr>
            <p:nvPr/>
          </p:nvSpPr>
          <p:spPr>
            <a:xfrm>
              <a:off x="4069080" y="352259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5349291" y="3507666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593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– One Path Two 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85800" y="1828800"/>
            <a:ext cx="7811951" cy="3240349"/>
            <a:chOff x="685800" y="1828800"/>
            <a:chExt cx="7811951" cy="3240349"/>
          </a:xfrm>
        </p:grpSpPr>
        <p:grpSp>
          <p:nvGrpSpPr>
            <p:cNvPr id="7" name="Group 6"/>
            <p:cNvGrpSpPr/>
            <p:nvPr/>
          </p:nvGrpSpPr>
          <p:grpSpPr>
            <a:xfrm>
              <a:off x="4747301" y="3041049"/>
              <a:ext cx="825500" cy="899160"/>
              <a:chOff x="0" y="0"/>
              <a:chExt cx="825500" cy="899160"/>
            </a:xfrm>
          </p:grpSpPr>
          <p:sp>
            <p:nvSpPr>
              <p:cNvPr id="78" name="Isosceles Triangle 77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Text Box 2"/>
              <p:cNvSpPr txBox="1">
                <a:spLocks noChangeArrowheads="1"/>
              </p:cNvSpPr>
              <p:nvPr/>
            </p:nvSpPr>
            <p:spPr bwMode="auto">
              <a:xfrm>
                <a:off x="0" y="233680"/>
                <a:ext cx="739140" cy="441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DUT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10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flipH="1">
              <a:off x="3578649" y="3183204"/>
              <a:ext cx="617220" cy="464820"/>
              <a:chOff x="0" y="0"/>
              <a:chExt cx="617220" cy="464820"/>
            </a:xfrm>
          </p:grpSpPr>
          <p:sp>
            <p:nvSpPr>
              <p:cNvPr id="75" name="Rectangle 74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Arc 76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024498" y="2194560"/>
              <a:ext cx="457200" cy="457200"/>
              <a:chOff x="-38100" y="0"/>
              <a:chExt cx="457200" cy="45720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-38100" y="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4" name="Text Box 2"/>
              <p:cNvSpPr txBox="1">
                <a:spLocks noChangeArrowheads="1"/>
              </p:cNvSpPr>
              <p:nvPr/>
            </p:nvSpPr>
            <p:spPr bwMode="auto">
              <a:xfrm>
                <a:off x="31103" y="9906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85871" y="2213550"/>
              <a:ext cx="396213" cy="388620"/>
              <a:chOff x="0" y="0"/>
              <a:chExt cx="396213" cy="38862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2" name="Text Box 2"/>
              <p:cNvSpPr txBox="1">
                <a:spLocks noChangeArrowheads="1"/>
              </p:cNvSpPr>
              <p:nvPr/>
            </p:nvSpPr>
            <p:spPr bwMode="auto">
              <a:xfrm>
                <a:off x="30453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573106" y="2225040"/>
              <a:ext cx="395350" cy="388620"/>
              <a:chOff x="0" y="0"/>
              <a:chExt cx="395350" cy="38862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0" name="Text Box 2"/>
              <p:cNvSpPr txBox="1">
                <a:spLocks noChangeArrowheads="1"/>
              </p:cNvSpPr>
              <p:nvPr/>
            </p:nvSpPr>
            <p:spPr bwMode="auto">
              <a:xfrm>
                <a:off x="2959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3260164" y="2613660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829291" y="2927760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4596138" y="4181255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</a:t>
              </a: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905633" y="1828800"/>
              <a:ext cx="3284693" cy="937260"/>
              <a:chOff x="471354" y="1897992"/>
              <a:chExt cx="3154630" cy="93726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471354" y="2149452"/>
                <a:ext cx="3154630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Text Box 2"/>
              <p:cNvSpPr txBox="1">
                <a:spLocks noChangeArrowheads="1"/>
              </p:cNvSpPr>
              <p:nvPr/>
            </p:nvSpPr>
            <p:spPr bwMode="auto">
              <a:xfrm>
                <a:off x="471613" y="1897992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014392" y="1828800"/>
              <a:ext cx="2483359" cy="939800"/>
              <a:chOff x="5580112" y="1844824"/>
              <a:chExt cx="2483359" cy="9398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7452320" y="2209314"/>
                <a:ext cx="457200" cy="457200"/>
                <a:chOff x="-829320" y="0"/>
                <a:chExt cx="457200" cy="45720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-829320" y="0"/>
                  <a:ext cx="457200" cy="45720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763560" y="96457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440428" y="2236414"/>
                <a:ext cx="396358" cy="388620"/>
                <a:chOff x="0" y="-15088"/>
                <a:chExt cx="396358" cy="38862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0" y="-15088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0598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5831626" y="2237231"/>
                <a:ext cx="394830" cy="388620"/>
                <a:chOff x="0" y="-16086"/>
                <a:chExt cx="394830" cy="38862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0" y="-16086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9070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b2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5679172" y="2098824"/>
                <a:ext cx="2384299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Text Box 2"/>
              <p:cNvSpPr txBox="1">
                <a:spLocks noChangeArrowheads="1"/>
              </p:cNvSpPr>
              <p:nvPr/>
            </p:nvSpPr>
            <p:spPr bwMode="auto">
              <a:xfrm>
                <a:off x="5580112" y="1844824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Port2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06760" y="3049545"/>
              <a:ext cx="774700" cy="899160"/>
              <a:chOff x="50800" y="0"/>
              <a:chExt cx="774700" cy="899160"/>
            </a:xfrm>
          </p:grpSpPr>
          <p:sp>
            <p:nvSpPr>
              <p:cNvPr id="54" name="Isosceles Triangle 53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Text Box 2"/>
              <p:cNvSpPr txBox="1">
                <a:spLocks noChangeArrowheads="1"/>
              </p:cNvSpPr>
              <p:nvPr/>
            </p:nvSpPr>
            <p:spPr bwMode="auto">
              <a:xfrm>
                <a:off x="88900" y="332342"/>
                <a:ext cx="532498" cy="219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764864" y="3183204"/>
              <a:ext cx="617220" cy="464820"/>
              <a:chOff x="0" y="0"/>
              <a:chExt cx="617220" cy="464820"/>
            </a:xfrm>
          </p:grpSpPr>
          <p:sp>
            <p:nvSpPr>
              <p:cNvPr id="51" name="Rectangle 50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77309" y="3224805"/>
              <a:ext cx="548640" cy="548640"/>
              <a:chOff x="614888" y="3269734"/>
              <a:chExt cx="548640" cy="54864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14888" y="3269734"/>
                <a:ext cx="548640" cy="54864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14888" y="3704475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49743" y="3407790"/>
                <a:ext cx="0" cy="29779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49743" y="3407790"/>
                <a:ext cx="27813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027873" y="3407790"/>
                <a:ext cx="0" cy="29668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27873" y="3708253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6043143" y="3183204"/>
              <a:ext cx="617220" cy="464820"/>
              <a:chOff x="0" y="0"/>
              <a:chExt cx="617220" cy="464820"/>
            </a:xfrm>
          </p:grpSpPr>
          <p:sp>
            <p:nvSpPr>
              <p:cNvPr id="39" name="Rectangle 38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rc 40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>
              <a:off x="4549181" y="2927760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15809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21474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5800" y="2423704"/>
              <a:ext cx="0" cy="10801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73" idx="2"/>
            </p:cNvCxnSpPr>
            <p:nvPr/>
          </p:nvCxnSpPr>
          <p:spPr>
            <a:xfrm flipV="1">
              <a:off x="685800" y="2423160"/>
              <a:ext cx="338698" cy="5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5800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25149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80035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93820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195869" y="3495709"/>
              <a:ext cx="5943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39" idx="3"/>
            </p:cNvCxnSpPr>
            <p:nvPr/>
          </p:nvCxnSpPr>
          <p:spPr>
            <a:xfrm flipV="1">
              <a:off x="5555436" y="3484194"/>
              <a:ext cx="495327" cy="1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665953" y="3484194"/>
              <a:ext cx="208755" cy="3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4503360" y="3453405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5783571" y="3438474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6870197" y="3317226"/>
              <a:ext cx="617003" cy="327660"/>
              <a:chOff x="6778984" y="4220619"/>
              <a:chExt cx="617003" cy="327660"/>
            </a:xfrm>
          </p:grpSpPr>
          <p:sp>
            <p:nvSpPr>
              <p:cNvPr id="81" name="Rectangle 80"/>
              <p:cNvSpPr/>
              <p:nvPr/>
            </p:nvSpPr>
            <p:spPr>
              <a:xfrm rot="10800000">
                <a:off x="6786386" y="4220619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6778984" y="4389546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261465" y="4391115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4500000">
                <a:off x="6865376" y="4454711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7100000">
                <a:off x="6847560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4500000">
                <a:off x="6917810" y="4387194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7100000">
                <a:off x="6987631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4500000">
                <a:off x="7060147" y="4391883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7100000">
                <a:off x="7180798" y="4458127"/>
                <a:ext cx="13716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Straight Connector 95"/>
            <p:cNvCxnSpPr/>
            <p:nvPr/>
          </p:nvCxnSpPr>
          <p:spPr>
            <a:xfrm flipV="1">
              <a:off x="7476582" y="3488321"/>
              <a:ext cx="32700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7631444" y="3486930"/>
              <a:ext cx="327002" cy="548538"/>
              <a:chOff x="7540231" y="4390323"/>
              <a:chExt cx="327002" cy="548538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7703732" y="4390323"/>
                <a:ext cx="0" cy="3514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7540231" y="4741743"/>
                <a:ext cx="327002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591394" y="4807457"/>
                <a:ext cx="224676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633572" y="4878640"/>
                <a:ext cx="140319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688682" y="4938861"/>
                <a:ext cx="3009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/>
            <p:cNvCxnSpPr/>
            <p:nvPr/>
          </p:nvCxnSpPr>
          <p:spPr>
            <a:xfrm>
              <a:off x="4503360" y="2926080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 Box 2"/>
            <p:cNvSpPr txBox="1">
              <a:spLocks noChangeArrowheads="1"/>
            </p:cNvSpPr>
            <p:nvPr/>
          </p:nvSpPr>
          <p:spPr bwMode="auto">
            <a:xfrm>
              <a:off x="3922661" y="4779589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Cal. Plane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4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setup (see schematic, photo)</a:t>
            </a:r>
          </a:p>
          <a:p>
            <a:r>
              <a:rPr lang="en-US" dirty="0" smtClean="0"/>
              <a:t>ZVAX configuration for calibration</a:t>
            </a:r>
          </a:p>
          <a:p>
            <a:pPr lvl="1"/>
            <a:r>
              <a:rPr lang="en-US" dirty="0" smtClean="0"/>
              <a:t>Pulse modulator on</a:t>
            </a:r>
          </a:p>
          <a:p>
            <a:pPr lvl="1"/>
            <a:r>
              <a:rPr lang="en-US" dirty="0" smtClean="0"/>
              <a:t>Trigger high</a:t>
            </a:r>
          </a:p>
          <a:p>
            <a:pPr lvl="1"/>
            <a:r>
              <a:rPr lang="en-US" dirty="0" smtClean="0"/>
              <a:t>One path two port </a:t>
            </a:r>
            <a:r>
              <a:rPr lang="en-US" dirty="0" err="1" smtClean="0"/>
              <a:t>cal</a:t>
            </a:r>
            <a:endParaRPr lang="en-US" dirty="0" smtClean="0"/>
          </a:p>
          <a:p>
            <a:pPr lvl="1"/>
            <a:r>
              <a:rPr lang="en-US" dirty="0" smtClean="0"/>
              <a:t>Power </a:t>
            </a:r>
            <a:r>
              <a:rPr lang="en-US" dirty="0" err="1" smtClean="0"/>
              <a:t>cal</a:t>
            </a:r>
            <a:r>
              <a:rPr lang="en-US" dirty="0" smtClean="0"/>
              <a:t> (with offset)</a:t>
            </a:r>
          </a:p>
          <a:p>
            <a:r>
              <a:rPr lang="en-US" dirty="0" smtClean="0"/>
              <a:t>ZVAX configuration for pulsing</a:t>
            </a:r>
          </a:p>
          <a:p>
            <a:pPr lvl="1"/>
            <a:r>
              <a:rPr lang="en-US" dirty="0" smtClean="0"/>
              <a:t>Pulse modulator on</a:t>
            </a:r>
          </a:p>
          <a:p>
            <a:pPr lvl="1"/>
            <a:r>
              <a:rPr lang="en-US" dirty="0" smtClean="0"/>
              <a:t>Pulse settings</a:t>
            </a:r>
          </a:p>
          <a:p>
            <a:pPr lvl="1"/>
            <a:r>
              <a:rPr lang="en-US" dirty="0" smtClean="0"/>
              <a:t>Trigger measurement: point</a:t>
            </a:r>
          </a:p>
          <a:p>
            <a:pPr lvl="1"/>
            <a:r>
              <a:rPr lang="en-US" dirty="0" smtClean="0"/>
              <a:t>Trigger delay</a:t>
            </a:r>
          </a:p>
          <a:p>
            <a:r>
              <a:rPr lang="en-US" dirty="0" smtClean="0"/>
              <a:t>For RF Off between measurements:</a:t>
            </a:r>
          </a:p>
          <a:p>
            <a:pPr lvl="1"/>
            <a:r>
              <a:rPr lang="en-US" dirty="0" smtClean="0"/>
              <a:t>Reduce RF power between sweeps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9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77950" y="764704"/>
            <a:ext cx="4482082" cy="0"/>
          </a:xfrm>
          <a:prstGeom prst="line">
            <a:avLst/>
          </a:prstGeom>
          <a:ln w="57150">
            <a:gradFill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0362" y="1052736"/>
            <a:ext cx="8460109" cy="4679950"/>
          </a:xfrm>
        </p:spPr>
        <p:txBody>
          <a:bodyPr/>
          <a:lstStyle/>
          <a:p>
            <a:r>
              <a:rPr lang="en-US" dirty="0" smtClean="0"/>
              <a:t>Rohde &amp; Schwarz contacts: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-180528" y="4005064"/>
            <a:ext cx="5328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138" lvl="3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Nick Lalic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VNA Software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Developer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San Francisco, CA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(424) 200-2846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  <a:hlinkClick r:id="rId2"/>
              </a:rPr>
              <a:t>nick.lalic@rsa.rohde-schwarz.com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539138" lvl="3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  <a:hlinkClick r:id="rId3"/>
              </a:rPr>
              <a:t>http://vna.rs-us.net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80528" y="1670036"/>
            <a:ext cx="59046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138" lvl="3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Greg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Bonaguide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Senior Product Line Engineer</a:t>
            </a:r>
          </a:p>
          <a:p>
            <a:pPr marL="539138" lvl="3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Spectrum Analyzers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Vector Network Analyzers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Northeastern Region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(774) 2820028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  <a:hlinkClick r:id="rId4"/>
              </a:rPr>
              <a:t>greg.bonaguide@rsa.rohde-Schwarz.com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Rohde &amp; Schwarz Colors">
      <a:dk1>
        <a:srgbClr val="000000"/>
      </a:dk1>
      <a:lt1>
        <a:srgbClr val="FFFFFF"/>
      </a:lt1>
      <a:dk2>
        <a:srgbClr val="165F9A"/>
      </a:dk2>
      <a:lt2>
        <a:srgbClr val="F6960F"/>
      </a:lt2>
      <a:accent1>
        <a:srgbClr val="009DEC"/>
      </a:accent1>
      <a:accent2>
        <a:srgbClr val="EF2433"/>
      </a:accent2>
      <a:accent3>
        <a:srgbClr val="009759"/>
      </a:accent3>
      <a:accent4>
        <a:srgbClr val="AEB5BB"/>
      </a:accent4>
      <a:accent5>
        <a:srgbClr val="0091B1"/>
      </a:accent5>
      <a:accent6>
        <a:srgbClr val="5A3275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2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132</Words>
  <Application>Microsoft Office PowerPoint</Application>
  <PresentationFormat>On-screen Show (4:3)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 Unicode MS</vt:lpstr>
      <vt:lpstr>Arial</vt:lpstr>
      <vt:lpstr>Arial Black</vt:lpstr>
      <vt:lpstr>Arial Narrow</vt:lpstr>
      <vt:lpstr>Calibri</vt:lpstr>
      <vt:lpstr>Courier New</vt:lpstr>
      <vt:lpstr>Times New Roman</vt:lpstr>
      <vt:lpstr>Wingdings</vt:lpstr>
      <vt:lpstr>Blank</vt:lpstr>
      <vt:lpstr>PA Compression Test User Guide</vt:lpstr>
      <vt:lpstr>SCHEMATIC – Full Two Port</vt:lpstr>
      <vt:lpstr>SCHEMATIC – One Path Two Port</vt:lpstr>
      <vt:lpstr>STEPS:</vt:lpstr>
      <vt:lpstr>Contact</vt:lpstr>
    </vt:vector>
  </TitlesOfParts>
  <Company>Rohde &amp; Schwarz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VNA Software - AE Roundtable 2014</dc:title>
  <dc:creator>Lalic,Nick,80003715</dc:creator>
  <cp:lastModifiedBy>Lalic,Nick,80003715</cp:lastModifiedBy>
  <cp:revision>592</cp:revision>
  <cp:lastPrinted>2014-02-12T22:35:09Z</cp:lastPrinted>
  <dcterms:created xsi:type="dcterms:W3CDTF">2012-07-29T05:42:24Z</dcterms:created>
  <dcterms:modified xsi:type="dcterms:W3CDTF">2016-04-04T04:11:29Z</dcterms:modified>
  <cp:contentStatus>1.0.0.2</cp:contentStatus>
</cp:coreProperties>
</file>