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8"/>
  </p:notesMasterIdLst>
  <p:handoutMasterIdLst>
    <p:handoutMasterId r:id="rId19"/>
  </p:handoutMasterIdLst>
  <p:sldIdLst>
    <p:sldId id="256" r:id="rId2"/>
    <p:sldId id="491" r:id="rId3"/>
    <p:sldId id="493" r:id="rId4"/>
    <p:sldId id="494" r:id="rId5"/>
    <p:sldId id="495" r:id="rId6"/>
    <p:sldId id="497" r:id="rId7"/>
    <p:sldId id="498" r:id="rId8"/>
    <p:sldId id="499" r:id="rId9"/>
    <p:sldId id="492" r:id="rId10"/>
    <p:sldId id="487" r:id="rId11"/>
    <p:sldId id="488" r:id="rId12"/>
    <p:sldId id="500" r:id="rId13"/>
    <p:sldId id="489" r:id="rId14"/>
    <p:sldId id="469" r:id="rId15"/>
    <p:sldId id="470" r:id="rId16"/>
    <p:sldId id="471" r:id="rId17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 autoAdjust="0"/>
    <p:restoredTop sz="91521" autoAdjust="0"/>
  </p:normalViewPr>
  <p:slideViewPr>
    <p:cSldViewPr snapToObjects="1">
      <p:cViewPr varScale="1">
        <p:scale>
          <a:sx n="86" d="100"/>
          <a:sy n="86" d="100"/>
        </p:scale>
        <p:origin x="1157" y="48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vna.rs-us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na.rs-us.net" TargetMode="External"/><Relationship Id="rId2" Type="http://schemas.openxmlformats.org/officeDocument/2006/relationships/hyperlink" Target="mailto:nick.lalic@rsa.rohde-schwarz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2736024"/>
            <a:ext cx="6300000" cy="1701088"/>
          </a:xfrm>
        </p:spPr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 err="1" smtClean="0"/>
              <a:t>Lalic</a:t>
            </a:r>
            <a:endParaRPr lang="en-US" sz="2400" dirty="0" smtClean="0"/>
          </a:p>
          <a:p>
            <a:r>
              <a:rPr lang="en-US" sz="1800" i="1" dirty="0" smtClean="0"/>
              <a:t>VNA Software Developer</a:t>
            </a:r>
          </a:p>
          <a:p>
            <a:r>
              <a:rPr lang="en-US" sz="1800" i="1" dirty="0" smtClean="0"/>
              <a:t>Rohde &amp; Schwarz North America</a:t>
            </a:r>
          </a:p>
          <a:p>
            <a:endParaRPr lang="en-US" sz="1800" i="1" dirty="0" smtClean="0"/>
          </a:p>
          <a:p>
            <a:r>
              <a:rPr lang="en-US" sz="1800" dirty="0" smtClean="0"/>
              <a:t>March 7-11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2016</a:t>
            </a:r>
            <a:endParaRPr lang="en-US" sz="1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7164328" cy="2132880"/>
          </a:xfrm>
        </p:spPr>
        <p:txBody>
          <a:bodyPr/>
          <a:lstStyle/>
          <a:p>
            <a:r>
              <a:rPr lang="en-US" sz="4000" dirty="0" smtClean="0"/>
              <a:t>VNA Software Applications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3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1052736"/>
            <a:ext cx="2971800" cy="4740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2699792" y="4293096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62209" y="3831431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Reference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3" y="1368425"/>
            <a:ext cx="4572000" cy="4003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3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Y:</a:t>
            </a:r>
          </a:p>
          <a:p>
            <a:pPr lvl="1"/>
            <a:r>
              <a:rPr lang="en-US" dirty="0" smtClean="0"/>
              <a:t>S11, S21, S12, S22</a:t>
            </a:r>
          </a:p>
          <a:p>
            <a:pPr lvl="1"/>
            <a:r>
              <a:rPr lang="en-US" dirty="0" smtClean="0"/>
              <a:t>AM-PM Conversion</a:t>
            </a:r>
          </a:p>
          <a:p>
            <a:pPr lvl="1"/>
            <a:r>
              <a:rPr lang="en-US" dirty="0" smtClean="0"/>
              <a:t>Pin</a:t>
            </a:r>
          </a:p>
          <a:p>
            <a:pPr lvl="1"/>
            <a:r>
              <a:rPr lang="en-US" dirty="0" smtClean="0"/>
              <a:t>Pout</a:t>
            </a:r>
          </a:p>
          <a:p>
            <a:r>
              <a:rPr lang="en-US" dirty="0" smtClean="0"/>
              <a:t>X: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Pin</a:t>
            </a:r>
          </a:p>
          <a:p>
            <a:pPr lvl="1"/>
            <a:r>
              <a:rPr lang="en-US" dirty="0" smtClean="0"/>
              <a:t>Pout</a:t>
            </a:r>
          </a:p>
          <a:p>
            <a:r>
              <a:rPr lang="en-US" dirty="0" smtClean="0"/>
              <a:t>At: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Max. Gain</a:t>
            </a:r>
          </a:p>
          <a:p>
            <a:pPr lvl="1"/>
            <a:r>
              <a:rPr lang="en-US" dirty="0" smtClean="0"/>
              <a:t>Frequency value</a:t>
            </a:r>
          </a:p>
          <a:p>
            <a:pPr lvl="1"/>
            <a:r>
              <a:rPr lang="en-US" dirty="0" smtClean="0"/>
              <a:t>Power value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Trace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72620"/>
            <a:ext cx="4572000" cy="4003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1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8700"/>
          <a:stretch/>
        </p:blipFill>
        <p:spPr>
          <a:xfrm>
            <a:off x="2915816" y="2036539"/>
            <a:ext cx="1962150" cy="3343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4472384" y="3933056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472384" y="436510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72384" y="4797152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4737" y="37170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(Measure, Update Traces)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7095" y="418043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7095" y="461065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0363" y="1125314"/>
            <a:ext cx="8460109" cy="4679950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Applications work with all VNAs</a:t>
            </a:r>
          </a:p>
          <a:p>
            <a:r>
              <a:rPr lang="en-US" dirty="0" smtClean="0">
                <a:cs typeface="Courier New" pitchFamily="49" charset="0"/>
              </a:rPr>
              <a:t>For each application:</a:t>
            </a:r>
          </a:p>
          <a:p>
            <a:pPr lvl="1"/>
            <a:r>
              <a:rPr lang="en-US" dirty="0">
                <a:cs typeface="Courier New" pitchFamily="49" charset="0"/>
              </a:rPr>
              <a:t>Application </a:t>
            </a:r>
            <a:r>
              <a:rPr lang="en-US" dirty="0" smtClean="0">
                <a:cs typeface="Courier New" pitchFamily="49" charset="0"/>
              </a:rPr>
              <a:t>Card (PDF)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Installer (MSI)</a:t>
            </a:r>
          </a:p>
        </p:txBody>
      </p:sp>
      <p:pic>
        <p:nvPicPr>
          <p:cNvPr id="3" name="Picture 2" descr="R&amp;S Verify Cal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4359665" cy="3368833"/>
          </a:xfrm>
          <a:prstGeom prst="rect">
            <a:avLst/>
          </a:prstGeom>
          <a:ln>
            <a:solidFill>
              <a:srgbClr val="009D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289" y="2492896"/>
            <a:ext cx="3031374" cy="2376264"/>
          </a:xfrm>
          <a:prstGeom prst="rect">
            <a:avLst/>
          </a:prstGeom>
          <a:ln>
            <a:solidFill>
              <a:srgbClr val="009D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6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VNA Software Webpage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60363" y="908720"/>
            <a:ext cx="8280400" cy="4679950"/>
          </a:xfrm>
        </p:spPr>
        <p:txBody>
          <a:bodyPr/>
          <a:lstStyle/>
          <a:p>
            <a:endParaRPr lang="en-US" dirty="0" smtClean="0">
              <a:cs typeface="Courier New" pitchFamily="49" charset="0"/>
              <a:hlinkClick r:id="rId2"/>
            </a:endParaRPr>
          </a:p>
          <a:p>
            <a:r>
              <a:rPr lang="en-US" dirty="0" smtClean="0">
                <a:cs typeface="Courier New" pitchFamily="49" charset="0"/>
                <a:hlinkClick r:id="rId2"/>
              </a:rPr>
              <a:t>http</a:t>
            </a:r>
            <a:r>
              <a:rPr lang="en-US" dirty="0">
                <a:cs typeface="Courier New" pitchFamily="49" charset="0"/>
                <a:hlinkClick r:id="rId2"/>
              </a:rPr>
              <a:t>://</a:t>
            </a:r>
            <a:r>
              <a:rPr lang="en-US" dirty="0" smtClean="0">
                <a:cs typeface="Courier New" pitchFamily="49" charset="0"/>
                <a:hlinkClick r:id="rId2"/>
              </a:rPr>
              <a:t>vna.rs-us.net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724" b="19793"/>
          <a:stretch/>
        </p:blipFill>
        <p:spPr>
          <a:xfrm>
            <a:off x="1115616" y="2060848"/>
            <a:ext cx="4928742" cy="3171762"/>
          </a:xfrm>
          <a:prstGeom prst="rect">
            <a:avLst/>
          </a:prstGeom>
          <a:noFill/>
          <a:ln>
            <a:solidFill>
              <a:srgbClr val="009D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999" r="2561" b="1403"/>
          <a:stretch/>
        </p:blipFill>
        <p:spPr>
          <a:xfrm>
            <a:off x="6490622" y="2060849"/>
            <a:ext cx="1465754" cy="3171762"/>
          </a:xfrm>
          <a:prstGeom prst="rect">
            <a:avLst/>
          </a:prstGeom>
          <a:ln>
            <a:solidFill>
              <a:srgbClr val="009D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04025" y="523261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Courier New"/>
                <a:cs typeface="Courier New"/>
              </a:rPr>
              <a:t>Mobile</a:t>
            </a:r>
            <a:endParaRPr lang="en-US" sz="1400" i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16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0362" y="1052736"/>
            <a:ext cx="8460109" cy="4679950"/>
          </a:xfrm>
        </p:spPr>
        <p:txBody>
          <a:bodyPr/>
          <a:lstStyle/>
          <a:p>
            <a:r>
              <a:rPr lang="en-US" dirty="0" smtClean="0"/>
              <a:t>Please contact me with feedback or requests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528" y="4005064"/>
            <a:ext cx="53285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Nick Lalic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VNA Software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Cupertino, CA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+1 (424) 200-2846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nick.lalic@rsa.rohde-schwarz.com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  <a:hlinkClick r:id="rId3"/>
              </a:rPr>
              <a:t>http://vna.rs-us.net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MACOM Boston, Massachusetts USA</a:t>
            </a:r>
          </a:p>
          <a:p>
            <a:r>
              <a:rPr lang="en-US" dirty="0" smtClean="0"/>
              <a:t>Setup:</a:t>
            </a:r>
          </a:p>
          <a:p>
            <a:pPr lvl="1"/>
            <a:r>
              <a:rPr lang="en-US" dirty="0"/>
              <a:t>Pulsed RF </a:t>
            </a:r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Driver amplifier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One Path, Two port</a:t>
            </a:r>
            <a:endParaRPr lang="en-US" dirty="0"/>
          </a:p>
          <a:p>
            <a:pPr lvl="1"/>
            <a:r>
              <a:rPr lang="en-US" dirty="0" smtClean="0"/>
              <a:t>Question: How to power </a:t>
            </a:r>
            <a:r>
              <a:rPr lang="en-US" dirty="0" err="1" smtClean="0"/>
              <a:t>cal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3225864" y="3004532"/>
            <a:ext cx="5882640" cy="3016756"/>
            <a:chOff x="1559243" y="3148548"/>
            <a:chExt cx="5882640" cy="3016756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63" name="Isosceles Triangle 62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7" name="Straight Connector 26"/>
            <p:cNvCxnSpPr>
              <a:stCxn id="66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659716" y="3579152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6395403" y="3582888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17789" y="4100284"/>
              <a:ext cx="774700" cy="899160"/>
              <a:chOff x="50800" y="0"/>
              <a:chExt cx="774700" cy="899160"/>
            </a:xfrm>
          </p:grpSpPr>
          <p:sp>
            <p:nvSpPr>
              <p:cNvPr id="66" name="Isosceles Triangle 65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Text Box 2"/>
              <p:cNvSpPr txBox="1">
                <a:spLocks noChangeArrowheads="1"/>
              </p:cNvSpPr>
              <p:nvPr/>
            </p:nvSpPr>
            <p:spPr bwMode="auto">
              <a:xfrm>
                <a:off x="58458" y="322818"/>
                <a:ext cx="739140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Text Box 2"/>
            <p:cNvSpPr txBox="1">
              <a:spLocks noChangeArrowheads="1"/>
            </p:cNvSpPr>
            <p:nvPr/>
          </p:nvSpPr>
          <p:spPr bwMode="auto">
            <a:xfrm>
              <a:off x="4123373" y="3284984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3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Power </a:t>
            </a:r>
            <a:r>
              <a:rPr lang="en-US" dirty="0" err="1" smtClean="0"/>
              <a:t>cal</a:t>
            </a:r>
            <a:r>
              <a:rPr lang="en-US" dirty="0" smtClean="0"/>
              <a:t> of source, receiver on Port 1</a:t>
            </a:r>
          </a:p>
          <a:p>
            <a:r>
              <a:rPr lang="en-US" dirty="0" smtClean="0"/>
              <a:t>Calculate compression from </a:t>
            </a:r>
            <a:r>
              <a:rPr lang="en-US" dirty="0"/>
              <a:t>S</a:t>
            </a:r>
            <a:r>
              <a:rPr lang="en-US" baseline="-25000" dirty="0"/>
              <a:t>21</a:t>
            </a:r>
            <a:r>
              <a:rPr lang="en-US" dirty="0"/>
              <a:t>(f, </a:t>
            </a:r>
            <a:r>
              <a:rPr lang="en-US" b="1" dirty="0"/>
              <a:t>P</a:t>
            </a:r>
            <a:r>
              <a:rPr lang="en-US" b="1" baseline="-25000" dirty="0"/>
              <a:t>in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No “2D” source power </a:t>
            </a:r>
            <a:r>
              <a:rPr lang="en-US" dirty="0" err="1" smtClean="0"/>
              <a:t>cal</a:t>
            </a:r>
            <a:r>
              <a:rPr lang="en-US" dirty="0" smtClean="0"/>
              <a:t> (vs power, frequency)</a:t>
            </a:r>
          </a:p>
          <a:p>
            <a:pPr lvl="1"/>
            <a:r>
              <a:rPr lang="en-US" dirty="0" smtClean="0"/>
              <a:t>Driver amplifier will drift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1 – Power </a:t>
            </a:r>
            <a:r>
              <a:rPr lang="en-US" dirty="0" err="1" smtClean="0"/>
              <a:t>cal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305984" y="3474308"/>
            <a:ext cx="4658504" cy="2330956"/>
            <a:chOff x="1559243" y="3148548"/>
            <a:chExt cx="5882640" cy="3016756"/>
          </a:xfrm>
        </p:grpSpPr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54" name="Isosceles Triangle 5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Text Box 2"/>
              <p:cNvSpPr txBox="1">
                <a:spLocks noChangeArrowheads="1"/>
              </p:cNvSpPr>
              <p:nvPr/>
            </p:nvSpPr>
            <p:spPr bwMode="auto">
              <a:xfrm>
                <a:off x="0" y="262508"/>
                <a:ext cx="739140" cy="298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8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stCxn id="52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Cal. Plane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1659714" y="3579152"/>
              <a:ext cx="690095" cy="2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6395402" y="3582888"/>
              <a:ext cx="737196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596196" y="4100284"/>
              <a:ext cx="796293" cy="899160"/>
              <a:chOff x="29207" y="0"/>
              <a:chExt cx="796293" cy="899160"/>
            </a:xfrm>
          </p:grpSpPr>
          <p:sp>
            <p:nvSpPr>
              <p:cNvPr id="52" name="Isosceles Triangle 51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29207" y="278071"/>
                <a:ext cx="739140" cy="215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4123374" y="3284984"/>
              <a:ext cx="590549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4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Power </a:t>
            </a:r>
            <a:r>
              <a:rPr lang="en-US" dirty="0" err="1" smtClean="0"/>
              <a:t>cal</a:t>
            </a:r>
            <a:r>
              <a:rPr lang="en-US" dirty="0" smtClean="0"/>
              <a:t> of source, receiver on Port 1</a:t>
            </a:r>
          </a:p>
          <a:p>
            <a:r>
              <a:rPr lang="en-US" dirty="0" smtClean="0"/>
              <a:t>Enable ALC</a:t>
            </a:r>
          </a:p>
          <a:p>
            <a:r>
              <a:rPr lang="en-US" dirty="0" smtClean="0"/>
              <a:t>Calculate compression from </a:t>
            </a:r>
            <a:r>
              <a:rPr lang="en-US" dirty="0"/>
              <a:t>S</a:t>
            </a:r>
            <a:r>
              <a:rPr lang="en-US" baseline="-25000" dirty="0"/>
              <a:t>21</a:t>
            </a:r>
            <a:r>
              <a:rPr lang="en-US" dirty="0"/>
              <a:t>(f, </a:t>
            </a:r>
            <a:r>
              <a:rPr lang="en-US" b="1" dirty="0" smtClean="0"/>
              <a:t>P</a:t>
            </a:r>
            <a:r>
              <a:rPr lang="en-US" b="1" baseline="-25000" dirty="0" smtClean="0"/>
              <a:t>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ALC is slow</a:t>
            </a:r>
          </a:p>
          <a:p>
            <a:pPr lvl="1"/>
            <a:r>
              <a:rPr lang="en-US" dirty="0" smtClean="0"/>
              <a:t>ALC (often) too slow for pulsed RF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2: ALC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305984" y="3474308"/>
            <a:ext cx="4658504" cy="2330956"/>
            <a:chOff x="1559243" y="3148548"/>
            <a:chExt cx="5882640" cy="3016756"/>
          </a:xfrm>
        </p:grpSpPr>
        <p:sp>
          <p:nvSpPr>
            <p:cNvPr id="111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2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132" name="Isosceles Triangle 131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3" name="Text Box 2"/>
              <p:cNvSpPr txBox="1">
                <a:spLocks noChangeArrowheads="1"/>
              </p:cNvSpPr>
              <p:nvPr/>
            </p:nvSpPr>
            <p:spPr bwMode="auto">
              <a:xfrm>
                <a:off x="0" y="262508"/>
                <a:ext cx="739140" cy="298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8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7" name="Straight Connector 116"/>
            <p:cNvCxnSpPr>
              <a:stCxn id="130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Cal,</a:t>
              </a:r>
              <a:b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ALC Plane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3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6" name="Text Box 2"/>
            <p:cNvSpPr txBox="1">
              <a:spLocks noChangeArrowheads="1"/>
            </p:cNvSpPr>
            <p:nvPr/>
          </p:nvSpPr>
          <p:spPr bwMode="auto">
            <a:xfrm>
              <a:off x="1659714" y="3579152"/>
              <a:ext cx="690095" cy="2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 Box 2"/>
            <p:cNvSpPr txBox="1">
              <a:spLocks noChangeArrowheads="1"/>
            </p:cNvSpPr>
            <p:nvPr/>
          </p:nvSpPr>
          <p:spPr bwMode="auto">
            <a:xfrm>
              <a:off x="6395402" y="3582888"/>
              <a:ext cx="737196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2596196" y="4100284"/>
              <a:ext cx="796293" cy="899160"/>
              <a:chOff x="29207" y="0"/>
              <a:chExt cx="796293" cy="899160"/>
            </a:xfrm>
          </p:grpSpPr>
          <p:sp>
            <p:nvSpPr>
              <p:cNvPr id="130" name="Isosceles Triangle 12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" name="Text Box 2"/>
              <p:cNvSpPr txBox="1">
                <a:spLocks noChangeArrowheads="1"/>
              </p:cNvSpPr>
              <p:nvPr/>
            </p:nvSpPr>
            <p:spPr bwMode="auto">
              <a:xfrm>
                <a:off x="29207" y="278071"/>
                <a:ext cx="739140" cy="215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9" name="Text Box 2"/>
            <p:cNvSpPr txBox="1">
              <a:spLocks noChangeArrowheads="1"/>
            </p:cNvSpPr>
            <p:nvPr/>
          </p:nvSpPr>
          <p:spPr bwMode="auto">
            <a:xfrm>
              <a:off x="4123374" y="3284984"/>
              <a:ext cx="590549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6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763" y="1620001"/>
            <a:ext cx="8280000" cy="4392000"/>
          </a:xfrm>
        </p:spPr>
        <p:txBody>
          <a:bodyPr/>
          <a:lstStyle/>
          <a:p>
            <a:r>
              <a:rPr lang="en-US" dirty="0" smtClean="0"/>
              <a:t>Standard Power </a:t>
            </a:r>
            <a:r>
              <a:rPr lang="en-US" dirty="0" err="1" smtClean="0"/>
              <a:t>cal</a:t>
            </a:r>
            <a:r>
              <a:rPr lang="en-US" dirty="0" smtClean="0"/>
              <a:t> of source, </a:t>
            </a:r>
            <a:r>
              <a:rPr lang="en-US" b="1" dirty="0" smtClean="0"/>
              <a:t>receiver</a:t>
            </a:r>
            <a:r>
              <a:rPr lang="en-US" dirty="0" smtClean="0"/>
              <a:t> on Port 1</a:t>
            </a:r>
          </a:p>
          <a:p>
            <a:r>
              <a:rPr lang="en-US" dirty="0" smtClean="0"/>
              <a:t>Measure source power (</a:t>
            </a:r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en-US" dirty="0" smtClean="0"/>
              <a:t>) along with S-Parameters</a:t>
            </a:r>
          </a:p>
          <a:p>
            <a:r>
              <a:rPr lang="en-US" dirty="0" smtClean="0"/>
              <a:t>Calculate compression from S</a:t>
            </a:r>
            <a:r>
              <a:rPr lang="en-US" baseline="-25000" dirty="0" smtClean="0"/>
              <a:t>21</a:t>
            </a:r>
            <a:r>
              <a:rPr lang="en-US" dirty="0" smtClean="0"/>
              <a:t>(f, </a:t>
            </a:r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3: Use measured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305984" y="3474308"/>
            <a:ext cx="4658504" cy="2330956"/>
            <a:chOff x="1559243" y="3148548"/>
            <a:chExt cx="5882640" cy="3016756"/>
          </a:xfrm>
        </p:grpSpPr>
        <p:sp>
          <p:nvSpPr>
            <p:cNvPr id="116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7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137" name="Isosceles Triangle 136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8" name="Text Box 2"/>
              <p:cNvSpPr txBox="1">
                <a:spLocks noChangeArrowheads="1"/>
              </p:cNvSpPr>
              <p:nvPr/>
            </p:nvSpPr>
            <p:spPr bwMode="auto">
              <a:xfrm>
                <a:off x="0" y="262508"/>
                <a:ext cx="739140" cy="298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8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22" name="Straight Connector 121"/>
            <p:cNvCxnSpPr>
              <a:stCxn id="135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Cal. Plane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8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9" name="Oval 128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1" name="Text Box 2"/>
            <p:cNvSpPr txBox="1">
              <a:spLocks noChangeArrowheads="1"/>
            </p:cNvSpPr>
            <p:nvPr/>
          </p:nvSpPr>
          <p:spPr bwMode="auto">
            <a:xfrm>
              <a:off x="1659714" y="3579152"/>
              <a:ext cx="690095" cy="2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 Box 2"/>
            <p:cNvSpPr txBox="1">
              <a:spLocks noChangeArrowheads="1"/>
            </p:cNvSpPr>
            <p:nvPr/>
          </p:nvSpPr>
          <p:spPr bwMode="auto">
            <a:xfrm>
              <a:off x="6395402" y="3582888"/>
              <a:ext cx="737196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2596196" y="4100284"/>
              <a:ext cx="796293" cy="899160"/>
              <a:chOff x="29207" y="0"/>
              <a:chExt cx="796293" cy="899160"/>
            </a:xfrm>
          </p:grpSpPr>
          <p:sp>
            <p:nvSpPr>
              <p:cNvPr id="135" name="Isosceles Triangle 134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Text Box 2"/>
              <p:cNvSpPr txBox="1">
                <a:spLocks noChangeArrowheads="1"/>
              </p:cNvSpPr>
              <p:nvPr/>
            </p:nvSpPr>
            <p:spPr bwMode="auto">
              <a:xfrm>
                <a:off x="29207" y="278071"/>
                <a:ext cx="739140" cy="215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" name="Text Box 2"/>
            <p:cNvSpPr txBox="1">
              <a:spLocks noChangeArrowheads="1"/>
            </p:cNvSpPr>
            <p:nvPr/>
          </p:nvSpPr>
          <p:spPr bwMode="auto">
            <a:xfrm>
              <a:off x="4123374" y="3284984"/>
              <a:ext cx="590549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4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763" y="1620001"/>
            <a:ext cx="8280000" cy="4392000"/>
          </a:xfrm>
        </p:spPr>
        <p:txBody>
          <a:bodyPr/>
          <a:lstStyle/>
          <a:p>
            <a:r>
              <a:rPr lang="en-US" dirty="0" smtClean="0"/>
              <a:t>Options 1, 2 illustrated</a:t>
            </a:r>
          </a:p>
          <a:p>
            <a:r>
              <a:rPr lang="en-US" dirty="0" smtClean="0"/>
              <a:t>Measure S</a:t>
            </a:r>
            <a:r>
              <a:rPr lang="en-US" baseline="-25000" dirty="0" smtClean="0"/>
              <a:t>21</a:t>
            </a:r>
            <a:r>
              <a:rPr lang="en-US" dirty="0" smtClean="0"/>
              <a:t>, plot vs theoretical power</a:t>
            </a:r>
          </a:p>
          <a:p>
            <a:r>
              <a:rPr lang="en-US" dirty="0" smtClean="0"/>
              <a:t>Use power </a:t>
            </a:r>
            <a:r>
              <a:rPr lang="en-US" dirty="0" err="1" smtClean="0"/>
              <a:t>cal</a:t>
            </a:r>
            <a:r>
              <a:rPr lang="en-US" dirty="0" smtClean="0"/>
              <a:t>, ALC to force actual power to theoretical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3: Use measured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99928" y="2780928"/>
            <a:ext cx="6716488" cy="2952328"/>
            <a:chOff x="1599928" y="2780928"/>
            <a:chExt cx="6716488" cy="2952328"/>
          </a:xfrm>
        </p:grpSpPr>
        <p:grpSp>
          <p:nvGrpSpPr>
            <p:cNvPr id="12" name="Group 11"/>
            <p:cNvGrpSpPr/>
            <p:nvPr/>
          </p:nvGrpSpPr>
          <p:grpSpPr>
            <a:xfrm>
              <a:off x="1599928" y="2780928"/>
              <a:ext cx="6716488" cy="2952328"/>
              <a:chOff x="1599928" y="2780928"/>
              <a:chExt cx="6716488" cy="29523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43708" y="2780928"/>
                <a:ext cx="5256584" cy="280831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1961710" y="3182115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961710" y="3583302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961710" y="3984489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961710" y="4385676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961710" y="4786863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961710" y="5188050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310949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660188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009427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58666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707905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057144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406383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755622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104861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454100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803339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2578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501817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51056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123728" y="3418571"/>
                <a:ext cx="361457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>
                <a:off x="5378266" y="3418571"/>
                <a:ext cx="648072" cy="216024"/>
              </a:xfrm>
              <a:prstGeom prst="arc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026338" y="3505121"/>
                <a:ext cx="576064" cy="126014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200292" y="5589240"/>
                <a:ext cx="39604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596336" y="5425479"/>
                <a:ext cx="720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4"/>
                    </a:solidFill>
                  </a:rPr>
                  <a:t>Pin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1458934" y="3830600"/>
                <a:ext cx="589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4"/>
                    </a:solidFill>
                  </a:rPr>
                  <a:t>Gain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5066456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75" name="Oval 74"/>
            <p:cNvSpPr/>
            <p:nvPr/>
          </p:nvSpPr>
          <p:spPr>
            <a:xfrm>
              <a:off x="4716617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6" name="Oval 85"/>
            <p:cNvSpPr/>
            <p:nvPr/>
          </p:nvSpPr>
          <p:spPr>
            <a:xfrm>
              <a:off x="4366778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7" name="Oval 86"/>
            <p:cNvSpPr/>
            <p:nvPr/>
          </p:nvSpPr>
          <p:spPr>
            <a:xfrm>
              <a:off x="4016939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8" name="Oval 87"/>
            <p:cNvSpPr/>
            <p:nvPr/>
          </p:nvSpPr>
          <p:spPr>
            <a:xfrm>
              <a:off x="3667100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9" name="Oval 88"/>
            <p:cNvSpPr/>
            <p:nvPr/>
          </p:nvSpPr>
          <p:spPr>
            <a:xfrm>
              <a:off x="3317261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0" name="Oval 89"/>
            <p:cNvSpPr/>
            <p:nvPr/>
          </p:nvSpPr>
          <p:spPr>
            <a:xfrm>
              <a:off x="2967422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1" name="Oval 90"/>
            <p:cNvSpPr/>
            <p:nvPr/>
          </p:nvSpPr>
          <p:spPr>
            <a:xfrm>
              <a:off x="2617583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2" name="Oval 91"/>
            <p:cNvSpPr/>
            <p:nvPr/>
          </p:nvSpPr>
          <p:spPr>
            <a:xfrm>
              <a:off x="2267744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3" name="Oval 92"/>
            <p:cNvSpPr/>
            <p:nvPr/>
          </p:nvSpPr>
          <p:spPr>
            <a:xfrm>
              <a:off x="5416295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4" name="Oval 93"/>
            <p:cNvSpPr/>
            <p:nvPr/>
          </p:nvSpPr>
          <p:spPr>
            <a:xfrm>
              <a:off x="5766134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973" y="374398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6" name="Oval 95"/>
            <p:cNvSpPr/>
            <p:nvPr/>
          </p:nvSpPr>
          <p:spPr>
            <a:xfrm>
              <a:off x="6465813" y="450912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0633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763" y="1620001"/>
            <a:ext cx="8280000" cy="4392000"/>
          </a:xfrm>
        </p:spPr>
        <p:txBody>
          <a:bodyPr/>
          <a:lstStyle/>
          <a:p>
            <a:r>
              <a:rPr lang="en-US" dirty="0" smtClean="0"/>
              <a:t>Option 3 illustrated</a:t>
            </a:r>
          </a:p>
          <a:p>
            <a:r>
              <a:rPr lang="en-US" dirty="0" err="1" smtClean="0"/>
              <a:t>Meassure</a:t>
            </a:r>
            <a:r>
              <a:rPr lang="en-US" dirty="0" smtClean="0"/>
              <a:t> [S] vs measured power</a:t>
            </a:r>
          </a:p>
          <a:p>
            <a:r>
              <a:rPr lang="en-US" dirty="0" smtClean="0"/>
              <a:t>Plot vs measured power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3: Use measured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99928" y="2780928"/>
            <a:ext cx="6716488" cy="2952328"/>
            <a:chOff x="1599928" y="2780928"/>
            <a:chExt cx="6716488" cy="2952328"/>
          </a:xfrm>
        </p:grpSpPr>
        <p:sp>
          <p:nvSpPr>
            <p:cNvPr id="8" name="Rectangle 7"/>
            <p:cNvSpPr/>
            <p:nvPr/>
          </p:nvSpPr>
          <p:spPr>
            <a:xfrm>
              <a:off x="1943708" y="2780928"/>
              <a:ext cx="5256584" cy="280831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61710" y="3182115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61710" y="3583302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961710" y="3984489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961710" y="4385676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61710" y="4786863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961710" y="5188050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10949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60188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009427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358666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707905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057144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06383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755622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104861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454100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803339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152578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01817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851056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23728" y="3418571"/>
              <a:ext cx="361457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5378266" y="3418571"/>
              <a:ext cx="648072" cy="216024"/>
            </a:xfrm>
            <a:prstGeom prst="arc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026338" y="3505121"/>
              <a:ext cx="576064" cy="126014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200292" y="5589240"/>
              <a:ext cx="396044" cy="0"/>
            </a:xfrm>
            <a:prstGeom prst="line">
              <a:avLst/>
            </a:prstGeom>
            <a:ln w="31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96336" y="5425479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</a:rPr>
                <a:t>Pin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458934" y="3830600"/>
              <a:ext cx="589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</a:rPr>
                <a:t>Gain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92080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75" name="Oval 74"/>
          <p:cNvSpPr/>
          <p:nvPr/>
        </p:nvSpPr>
        <p:spPr>
          <a:xfrm>
            <a:off x="486003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86" name="Oval 85"/>
          <p:cNvSpPr/>
          <p:nvPr/>
        </p:nvSpPr>
        <p:spPr>
          <a:xfrm>
            <a:off x="449999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87" name="Oval 86"/>
          <p:cNvSpPr/>
          <p:nvPr/>
        </p:nvSpPr>
        <p:spPr>
          <a:xfrm>
            <a:off x="413995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88" name="Oval 87"/>
          <p:cNvSpPr/>
          <p:nvPr/>
        </p:nvSpPr>
        <p:spPr>
          <a:xfrm>
            <a:off x="377991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89" name="Oval 88"/>
          <p:cNvSpPr/>
          <p:nvPr/>
        </p:nvSpPr>
        <p:spPr>
          <a:xfrm>
            <a:off x="341987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0" name="Oval 89"/>
          <p:cNvSpPr/>
          <p:nvPr/>
        </p:nvSpPr>
        <p:spPr>
          <a:xfrm>
            <a:off x="305983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1" name="Oval 90"/>
          <p:cNvSpPr/>
          <p:nvPr/>
        </p:nvSpPr>
        <p:spPr>
          <a:xfrm>
            <a:off x="2681415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2" name="Oval 91"/>
          <p:cNvSpPr/>
          <p:nvPr/>
        </p:nvSpPr>
        <p:spPr>
          <a:xfrm>
            <a:off x="2310950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3" name="Oval 92"/>
          <p:cNvSpPr/>
          <p:nvPr/>
        </p:nvSpPr>
        <p:spPr>
          <a:xfrm>
            <a:off x="5652120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4" name="Oval 93"/>
          <p:cNvSpPr/>
          <p:nvPr/>
        </p:nvSpPr>
        <p:spPr>
          <a:xfrm>
            <a:off x="5979986" y="346643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5" name="Oval 94"/>
          <p:cNvSpPr/>
          <p:nvPr/>
        </p:nvSpPr>
        <p:spPr>
          <a:xfrm>
            <a:off x="6248986" y="40138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6" name="Oval 95"/>
          <p:cNvSpPr/>
          <p:nvPr/>
        </p:nvSpPr>
        <p:spPr>
          <a:xfrm>
            <a:off x="6544682" y="466024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3470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MACOM Boston, </a:t>
            </a:r>
            <a:r>
              <a:rPr lang="en-US" dirty="0" err="1" smtClean="0"/>
              <a:t>Massachusettes</a:t>
            </a:r>
            <a:r>
              <a:rPr lang="en-US" dirty="0" smtClean="0"/>
              <a:t> USA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364230" y="3930372"/>
            <a:ext cx="117348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Power (P</a:t>
            </a:r>
            <a:r>
              <a:rPr lang="en-US" sz="1000" baseline="-25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031230" y="3930372"/>
            <a:ext cx="153162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Power (P</a:t>
            </a:r>
            <a:r>
              <a:rPr lang="en-US" sz="1000" baseline="-25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311444" y="3547164"/>
            <a:ext cx="3959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34890" y="3092172"/>
            <a:ext cx="825500" cy="899160"/>
            <a:chOff x="0" y="0"/>
            <a:chExt cx="825500" cy="899160"/>
          </a:xfrm>
        </p:grpSpPr>
        <p:sp>
          <p:nvSpPr>
            <p:cNvPr id="63" name="Isosceles Triangle 62"/>
            <p:cNvSpPr/>
            <p:nvPr/>
          </p:nvSpPr>
          <p:spPr>
            <a:xfrm rot="5400000">
              <a:off x="-11430" y="62230"/>
              <a:ext cx="899160" cy="7747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Text Box 2"/>
            <p:cNvSpPr txBox="1">
              <a:spLocks noChangeArrowheads="1"/>
            </p:cNvSpPr>
            <p:nvPr/>
          </p:nvSpPr>
          <p:spPr bwMode="auto">
            <a:xfrm>
              <a:off x="0" y="233680"/>
              <a:ext cx="739140" cy="441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S(f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322874" y="2792730"/>
            <a:ext cx="0" cy="7544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724150" y="3229332"/>
            <a:ext cx="617220" cy="464820"/>
            <a:chOff x="0" y="0"/>
            <a:chExt cx="617220" cy="464820"/>
          </a:xfrm>
        </p:grpSpPr>
        <p:sp>
          <p:nvSpPr>
            <p:cNvPr id="60" name="Rectangle 59"/>
            <p:cNvSpPr/>
            <p:nvPr/>
          </p:nvSpPr>
          <p:spPr>
            <a:xfrm rot="10800000">
              <a:off x="7620" y="137160"/>
              <a:ext cx="609600" cy="3276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0" y="373380"/>
              <a:ext cx="6172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flipV="1">
              <a:off x="106680" y="0"/>
              <a:ext cx="373380" cy="373380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3170" y="3221712"/>
            <a:ext cx="617220" cy="464820"/>
            <a:chOff x="0" y="0"/>
            <a:chExt cx="617220" cy="464820"/>
          </a:xfrm>
        </p:grpSpPr>
        <p:sp>
          <p:nvSpPr>
            <p:cNvPr id="57" name="Rectangle 56"/>
            <p:cNvSpPr/>
            <p:nvPr/>
          </p:nvSpPr>
          <p:spPr>
            <a:xfrm rot="10800000">
              <a:off x="7620" y="137160"/>
              <a:ext cx="609600" cy="3276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0" y="373380"/>
              <a:ext cx="6172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c 58"/>
            <p:cNvSpPr/>
            <p:nvPr/>
          </p:nvSpPr>
          <p:spPr>
            <a:xfrm flipV="1">
              <a:off x="106680" y="0"/>
              <a:ext cx="373380" cy="373380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3600450" y="3229332"/>
            <a:ext cx="617220" cy="464820"/>
            <a:chOff x="0" y="0"/>
            <a:chExt cx="617220" cy="464820"/>
          </a:xfrm>
        </p:grpSpPr>
        <p:sp>
          <p:nvSpPr>
            <p:cNvPr id="54" name="Rectangle 53"/>
            <p:cNvSpPr/>
            <p:nvPr/>
          </p:nvSpPr>
          <p:spPr>
            <a:xfrm rot="10800000">
              <a:off x="7620" y="137160"/>
              <a:ext cx="609600" cy="3276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0" y="373380"/>
              <a:ext cx="6172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c 55"/>
            <p:cNvSpPr/>
            <p:nvPr/>
          </p:nvSpPr>
          <p:spPr>
            <a:xfrm flipV="1">
              <a:off x="106680" y="0"/>
              <a:ext cx="373380" cy="373380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90464" y="2221230"/>
            <a:ext cx="457200" cy="457200"/>
            <a:chOff x="-38100" y="0"/>
            <a:chExt cx="457200" cy="457200"/>
          </a:xfrm>
        </p:grpSpPr>
        <p:sp>
          <p:nvSpPr>
            <p:cNvPr id="52" name="Oval 51"/>
            <p:cNvSpPr/>
            <p:nvPr/>
          </p:nvSpPr>
          <p:spPr>
            <a:xfrm>
              <a:off x="-38100" y="0"/>
              <a:ext cx="457200" cy="4572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45720" y="106680"/>
              <a:ext cx="3657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  <a:endPara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45130" y="2251710"/>
            <a:ext cx="388620" cy="388620"/>
            <a:chOff x="0" y="0"/>
            <a:chExt cx="388620" cy="388620"/>
          </a:xfrm>
        </p:grpSpPr>
        <p:sp>
          <p:nvSpPr>
            <p:cNvPr id="50" name="Rectangle 49"/>
            <p:cNvSpPr/>
            <p:nvPr/>
          </p:nvSpPr>
          <p:spPr>
            <a:xfrm>
              <a:off x="0" y="0"/>
              <a:ext cx="388620" cy="38862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15240" y="68580"/>
              <a:ext cx="3657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92830" y="2251710"/>
            <a:ext cx="388620" cy="388620"/>
            <a:chOff x="0" y="0"/>
            <a:chExt cx="388620" cy="38862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388620" cy="38862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7620" y="68580"/>
              <a:ext cx="3657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b1</a:t>
              </a:r>
              <a:endPara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971600" y="2106930"/>
            <a:ext cx="3154630" cy="6858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210050" y="3534132"/>
            <a:ext cx="6629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41370" y="3541752"/>
            <a:ext cx="259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57850" y="3541752"/>
            <a:ext cx="6629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10243" y="2657157"/>
            <a:ext cx="0" cy="6956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39515" y="2653665"/>
            <a:ext cx="0" cy="712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4500" y="2654300"/>
            <a:ext cx="0" cy="698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90110" y="2106930"/>
            <a:ext cx="2446020" cy="685800"/>
            <a:chOff x="0" y="0"/>
            <a:chExt cx="2446020" cy="685800"/>
          </a:xfrm>
        </p:grpSpPr>
        <p:grpSp>
          <p:nvGrpSpPr>
            <p:cNvPr id="34" name="Group 33"/>
            <p:cNvGrpSpPr/>
            <p:nvPr/>
          </p:nvGrpSpPr>
          <p:grpSpPr>
            <a:xfrm>
              <a:off x="114300" y="114300"/>
              <a:ext cx="457200" cy="457200"/>
              <a:chOff x="-38100" y="0"/>
              <a:chExt cx="457200" cy="457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45720" y="1066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endPara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264920" y="144780"/>
              <a:ext cx="388620" cy="388620"/>
              <a:chOff x="0" y="0"/>
              <a:chExt cx="388620" cy="38862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1524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a2</a:t>
                </a:r>
                <a:endPara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912620" y="144780"/>
              <a:ext cx="388620" cy="388620"/>
              <a:chOff x="0" y="0"/>
              <a:chExt cx="388620" cy="38862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762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b2</a:t>
                </a:r>
                <a:endPara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0" y="0"/>
              <a:ext cx="24460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522470" y="3023592"/>
            <a:ext cx="0" cy="182118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55030" y="3038832"/>
            <a:ext cx="0" cy="182118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950970" y="4867632"/>
            <a:ext cx="117348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Cal. Plane</a:t>
            </a:r>
          </a:p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644390" y="4181832"/>
            <a:ext cx="127254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Calibration 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Planes</a:t>
            </a:r>
          </a:p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Oval 10"/>
          <p:cNvSpPr/>
          <p:nvPr/>
        </p:nvSpPr>
        <p:spPr>
          <a:xfrm>
            <a:off x="4484370" y="3496032"/>
            <a:ext cx="83820" cy="838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16930" y="3503652"/>
            <a:ext cx="83820" cy="838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71859" y="1855470"/>
            <a:ext cx="55626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rgbClr val="009DE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Port1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591050" y="1852930"/>
            <a:ext cx="55626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rgbClr val="009DE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Port2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707430" y="3092172"/>
            <a:ext cx="774700" cy="899160"/>
            <a:chOff x="50800" y="0"/>
            <a:chExt cx="774700" cy="899160"/>
          </a:xfrm>
        </p:grpSpPr>
        <p:sp>
          <p:nvSpPr>
            <p:cNvPr id="70" name="Isosceles Triangle 69"/>
            <p:cNvSpPr/>
            <p:nvPr/>
          </p:nvSpPr>
          <p:spPr>
            <a:xfrm rot="5400000">
              <a:off x="-11430" y="62230"/>
              <a:ext cx="899160" cy="7747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Text Box 2"/>
            <p:cNvSpPr txBox="1">
              <a:spLocks noChangeArrowheads="1"/>
            </p:cNvSpPr>
            <p:nvPr/>
          </p:nvSpPr>
          <p:spPr bwMode="auto">
            <a:xfrm>
              <a:off x="88900" y="332342"/>
              <a:ext cx="532498" cy="219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2483768" y="3545087"/>
            <a:ext cx="240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464</Words>
  <Application>Microsoft Office PowerPoint</Application>
  <PresentationFormat>On-screen Show (4:3)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Unicode MS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Blank</vt:lpstr>
      <vt:lpstr>VNA Software Applications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Applications  </vt:lpstr>
      <vt:lpstr>VNA Software Webpage </vt:lpstr>
      <vt:lpstr>Contact</vt:lpstr>
    </vt:vector>
  </TitlesOfParts>
  <Company>Rohde &amp; Schwarz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Lalic,Nick,80003715</cp:lastModifiedBy>
  <cp:revision>555</cp:revision>
  <cp:lastPrinted>2014-02-12T22:35:09Z</cp:lastPrinted>
  <dcterms:created xsi:type="dcterms:W3CDTF">2012-07-29T05:42:24Z</dcterms:created>
  <dcterms:modified xsi:type="dcterms:W3CDTF">2016-03-14T16:00:07Z</dcterms:modified>
  <cp:contentStatus>1.0.0.2</cp:contentStatus>
</cp:coreProperties>
</file>