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5"/>
  </p:notesMasterIdLst>
  <p:handoutMasterIdLst>
    <p:handoutMasterId r:id="rId26"/>
  </p:handoutMasterIdLst>
  <p:sldIdLst>
    <p:sldId id="256" r:id="rId2"/>
    <p:sldId id="503" r:id="rId3"/>
    <p:sldId id="501" r:id="rId4"/>
    <p:sldId id="504" r:id="rId5"/>
    <p:sldId id="505" r:id="rId6"/>
    <p:sldId id="502" r:id="rId7"/>
    <p:sldId id="499" r:id="rId8"/>
    <p:sldId id="512" r:id="rId9"/>
    <p:sldId id="514" r:id="rId10"/>
    <p:sldId id="513" r:id="rId11"/>
    <p:sldId id="487" r:id="rId12"/>
    <p:sldId id="506" r:id="rId13"/>
    <p:sldId id="507" r:id="rId14"/>
    <p:sldId id="508" r:id="rId15"/>
    <p:sldId id="509" r:id="rId16"/>
    <p:sldId id="510" r:id="rId17"/>
    <p:sldId id="511" r:id="rId18"/>
    <p:sldId id="515" r:id="rId19"/>
    <p:sldId id="516" r:id="rId20"/>
    <p:sldId id="488" r:id="rId21"/>
    <p:sldId id="517" r:id="rId22"/>
    <p:sldId id="518" r:id="rId23"/>
    <p:sldId id="471" r:id="rId24"/>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Arial Unicode MS" pitchFamily="34" charset="-128"/>
        <a:cs typeface="Arial" charset="0"/>
      </a:defRPr>
    </a:lvl1pPr>
    <a:lvl2pPr marL="457200" algn="l" rtl="0" fontAlgn="base">
      <a:spcBef>
        <a:spcPct val="0"/>
      </a:spcBef>
      <a:spcAft>
        <a:spcPct val="0"/>
      </a:spcAft>
      <a:defRPr kern="1200">
        <a:solidFill>
          <a:schemeClr val="tx1"/>
        </a:solidFill>
        <a:latin typeface="Arial" charset="0"/>
        <a:ea typeface="Arial Unicode MS" pitchFamily="34" charset="-128"/>
        <a:cs typeface="Arial" charset="0"/>
      </a:defRPr>
    </a:lvl2pPr>
    <a:lvl3pPr marL="914400" algn="l" rtl="0" fontAlgn="base">
      <a:spcBef>
        <a:spcPct val="0"/>
      </a:spcBef>
      <a:spcAft>
        <a:spcPct val="0"/>
      </a:spcAft>
      <a:defRPr kern="1200">
        <a:solidFill>
          <a:schemeClr val="tx1"/>
        </a:solidFill>
        <a:latin typeface="Arial" charset="0"/>
        <a:ea typeface="Arial Unicode MS" pitchFamily="34" charset="-128"/>
        <a:cs typeface="Arial" charset="0"/>
      </a:defRPr>
    </a:lvl3pPr>
    <a:lvl4pPr marL="1371600" algn="l" rtl="0" fontAlgn="base">
      <a:spcBef>
        <a:spcPct val="0"/>
      </a:spcBef>
      <a:spcAft>
        <a:spcPct val="0"/>
      </a:spcAft>
      <a:defRPr kern="1200">
        <a:solidFill>
          <a:schemeClr val="tx1"/>
        </a:solidFill>
        <a:latin typeface="Arial" charset="0"/>
        <a:ea typeface="Arial Unicode MS" pitchFamily="34" charset="-128"/>
        <a:cs typeface="Arial" charset="0"/>
      </a:defRPr>
    </a:lvl4pPr>
    <a:lvl5pPr marL="1828800" algn="l" rtl="0" fontAlgn="base">
      <a:spcBef>
        <a:spcPct val="0"/>
      </a:spcBef>
      <a:spcAft>
        <a:spcPct val="0"/>
      </a:spcAft>
      <a:defRPr kern="1200">
        <a:solidFill>
          <a:schemeClr val="tx1"/>
        </a:solidFill>
        <a:latin typeface="Arial" charset="0"/>
        <a:ea typeface="Arial Unicode MS" pitchFamily="34" charset="-128"/>
        <a:cs typeface="Arial" charset="0"/>
      </a:defRPr>
    </a:lvl5pPr>
    <a:lvl6pPr marL="2286000" algn="l" defTabSz="914400" rtl="0" eaLnBrk="1" latinLnBrk="0" hangingPunct="1">
      <a:defRPr kern="1200">
        <a:solidFill>
          <a:schemeClr val="tx1"/>
        </a:solidFill>
        <a:latin typeface="Arial" charset="0"/>
        <a:ea typeface="Arial Unicode MS" pitchFamily="34" charset="-128"/>
        <a:cs typeface="Arial" charset="0"/>
      </a:defRPr>
    </a:lvl6pPr>
    <a:lvl7pPr marL="2743200" algn="l" defTabSz="914400" rtl="0" eaLnBrk="1" latinLnBrk="0" hangingPunct="1">
      <a:defRPr kern="1200">
        <a:solidFill>
          <a:schemeClr val="tx1"/>
        </a:solidFill>
        <a:latin typeface="Arial" charset="0"/>
        <a:ea typeface="Arial Unicode MS" pitchFamily="34" charset="-128"/>
        <a:cs typeface="Arial" charset="0"/>
      </a:defRPr>
    </a:lvl7pPr>
    <a:lvl8pPr marL="3200400" algn="l" defTabSz="914400" rtl="0" eaLnBrk="1" latinLnBrk="0" hangingPunct="1">
      <a:defRPr kern="1200">
        <a:solidFill>
          <a:schemeClr val="tx1"/>
        </a:solidFill>
        <a:latin typeface="Arial" charset="0"/>
        <a:ea typeface="Arial Unicode MS" pitchFamily="34" charset="-128"/>
        <a:cs typeface="Arial" charset="0"/>
      </a:defRPr>
    </a:lvl8pPr>
    <a:lvl9pPr marL="3657600" algn="l" defTabSz="914400" rtl="0" eaLnBrk="1" latinLnBrk="0" hangingPunct="1">
      <a:defRPr kern="1200">
        <a:solidFill>
          <a:schemeClr val="tx1"/>
        </a:solidFill>
        <a:latin typeface="Arial" charset="0"/>
        <a:ea typeface="Arial Unicode MS" pitchFamily="34" charset="-128"/>
        <a:cs typeface="Arial" charset="0"/>
      </a:defRPr>
    </a:lvl9pPr>
  </p:defaultTextStyle>
  <p:extLst>
    <p:ext uri="{EFAFB233-063F-42B5-8137-9DF3F51BA10A}">
      <p15:sldGuideLst xmlns:p15="http://schemas.microsoft.com/office/powerpoint/2012/main">
        <p15:guide id="1" orient="horz" pos="845">
          <p15:clr>
            <a:srgbClr val="A4A3A4"/>
          </p15:clr>
        </p15:guide>
        <p15:guide id="2" orient="horz" pos="3812">
          <p15:clr>
            <a:srgbClr val="A4A3A4"/>
          </p15:clr>
        </p15:guide>
        <p15:guide id="3" pos="226">
          <p15:clr>
            <a:srgbClr val="A4A3A4"/>
          </p15:clr>
        </p15:guide>
        <p15:guide id="4" pos="5443">
          <p15:clr>
            <a:srgbClr val="A4A3A4"/>
          </p15:clr>
        </p15:guide>
      </p15:sldGuideLst>
    </p:ext>
    <p:ext uri="{2D200454-40CA-4A62-9FC3-DE9A4176ACB9}">
      <p15:notesGuideLst xmlns:p15="http://schemas.microsoft.com/office/powerpoint/2012/main">
        <p15:guide id="1" orient="horz" pos="3607">
          <p15:clr>
            <a:srgbClr val="A4A3A4"/>
          </p15:clr>
        </p15:guide>
        <p15:guide id="2" pos="23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EF2433"/>
    <a:srgbClr val="91DAFF"/>
    <a:srgbClr val="FFFF93"/>
    <a:srgbClr val="EA4C4C"/>
    <a:srgbClr val="C70601"/>
    <a:srgbClr val="DDF4FF"/>
    <a:srgbClr val="37BCFF"/>
    <a:srgbClr val="75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8" autoAdjust="0"/>
    <p:restoredTop sz="91521" autoAdjust="0"/>
  </p:normalViewPr>
  <p:slideViewPr>
    <p:cSldViewPr snapToObjects="1">
      <p:cViewPr varScale="1">
        <p:scale>
          <a:sx n="86" d="100"/>
          <a:sy n="86" d="100"/>
        </p:scale>
        <p:origin x="446" y="67"/>
      </p:cViewPr>
      <p:guideLst>
        <p:guide orient="horz" pos="845"/>
        <p:guide orient="horz" pos="3812"/>
        <p:guide pos="226"/>
        <p:guide pos="544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5" d="100"/>
          <a:sy n="85" d="100"/>
        </p:scale>
        <p:origin x="-2934" y="-96"/>
      </p:cViewPr>
      <p:guideLst>
        <p:guide orient="horz" pos="3607"/>
        <p:guide pos="231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18C6E2D8-E703-40EC-8CF7-3DE0856D0651}" type="datetimeFigureOut">
              <a:rPr lang="en-US"/>
              <a:pPr>
                <a:defRPr/>
              </a:pPr>
              <a:t>3/30/2016</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FCBA148A-3334-4A5B-9022-609CC11C617E}" type="slidenum">
              <a:rPr lang="en-US"/>
              <a:pPr>
                <a:defRPr/>
              </a:pPr>
              <a:t>‹#›</a:t>
            </a:fld>
            <a:endParaRPr lang="en-US"/>
          </a:p>
        </p:txBody>
      </p:sp>
    </p:spTree>
    <p:extLst>
      <p:ext uri="{BB962C8B-B14F-4D97-AF65-F5344CB8AC3E}">
        <p14:creationId xmlns:p14="http://schemas.microsoft.com/office/powerpoint/2010/main" val="90701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smtClean="0">
                <a:latin typeface="+mn-lt"/>
                <a:ea typeface="+mn-ea"/>
                <a:cs typeface="+mn-cs"/>
              </a:defRPr>
            </a:lvl1pPr>
          </a:lstStyle>
          <a:p>
            <a:pPr>
              <a:defRPr/>
            </a:pPr>
            <a:fld id="{BFDC3675-4D81-48E3-ACE4-C4034F0C207C}" type="datetimeFigureOut">
              <a:rPr lang="en-US"/>
              <a:pPr>
                <a:defRPr/>
              </a:pPr>
              <a:t>3/30/2016</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smtClean="0">
                <a:latin typeface="+mn-lt"/>
                <a:ea typeface="+mn-ea"/>
                <a:cs typeface="+mn-cs"/>
              </a:defRPr>
            </a:lvl1pPr>
          </a:lstStyle>
          <a:p>
            <a:pPr>
              <a:defRPr/>
            </a:pPr>
            <a:fld id="{385E9A39-90A0-46B4-AE50-65A0A9EBAF9D}" type="slidenum">
              <a:rPr lang="en-US"/>
              <a:pPr>
                <a:defRPr/>
              </a:pPr>
              <a:t>‹#›</a:t>
            </a:fld>
            <a:endParaRPr lang="en-US" dirty="0"/>
          </a:p>
        </p:txBody>
      </p:sp>
    </p:spTree>
    <p:extLst>
      <p:ext uri="{BB962C8B-B14F-4D97-AF65-F5344CB8AC3E}">
        <p14:creationId xmlns:p14="http://schemas.microsoft.com/office/powerpoint/2010/main" val="15252092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p:cNvPicPr>
          <p:nvPr/>
        </p:nvPicPr>
        <p:blipFill>
          <a:blip r:embed="rId2">
            <a:extLst>
              <a:ext uri="{BEBA8EAE-BF5A-486C-A8C5-ECC9F3942E4B}">
                <a14:imgProps xmlns:a14="http://schemas.microsoft.com/office/drawing/2010/main">
                  <a14:imgLayer r:embed="rId3">
                    <a14:imgEffect>
                      <a14:colorTemperature colorTemp="5392"/>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2413" y="6076950"/>
            <a:ext cx="2257425" cy="668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360000" y="2520000"/>
            <a:ext cx="6300000" cy="900000"/>
          </a:xfrm>
        </p:spPr>
        <p:txBody>
          <a:bodyPr/>
          <a:lstStyle>
            <a:lvl1pPr marL="0" indent="0" algn="l">
              <a:buNone/>
              <a:defRPr sz="16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2" name="Title 1"/>
          <p:cNvSpPr>
            <a:spLocks noGrp="1"/>
          </p:cNvSpPr>
          <p:nvPr>
            <p:ph type="ctrTitle"/>
          </p:nvPr>
        </p:nvSpPr>
        <p:spPr>
          <a:xfrm>
            <a:off x="360000" y="216000"/>
            <a:ext cx="6300000" cy="1620000"/>
          </a:xfrm>
        </p:spPr>
        <p:txBody>
          <a:bodyPr/>
          <a:lstStyle>
            <a:lvl1pPr>
              <a:defRPr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6110330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3744000"/>
            <a:ext cx="2664000" cy="2304000"/>
          </a:xfrm>
        </p:spPr>
        <p:txBody>
          <a:bodyPr/>
          <a:lstStyle>
            <a:lvl1pPr marL="0" indent="0">
              <a:buFontTx/>
              <a:buNone/>
              <a:defRPr/>
            </a:lvl1pPr>
          </a:lstStyle>
          <a:p>
            <a:pPr lvl="0"/>
            <a:r>
              <a:rPr lang="en-US" noProof="0" smtClean="0"/>
              <a:t>Click icon to add picture</a:t>
            </a:r>
            <a:endParaRPr noProof="0" dirty="0"/>
          </a:p>
        </p:txBody>
      </p:sp>
      <p:sp>
        <p:nvSpPr>
          <p:cNvPr id="6" name="Slide Number Placeholder 5"/>
          <p:cNvSpPr>
            <a:spLocks noGrp="1"/>
          </p:cNvSpPr>
          <p:nvPr>
            <p:ph type="sldNum" sz="quarter" idx="15"/>
          </p:nvPr>
        </p:nvSpPr>
        <p:spPr/>
        <p:txBody>
          <a:bodyPr/>
          <a:lstStyle>
            <a:lvl1pPr>
              <a:defRPr/>
            </a:lvl1pPr>
          </a:lstStyle>
          <a:p>
            <a:pPr>
              <a:defRPr/>
            </a:pPr>
            <a:fld id="{D9EDEF7B-A2A7-4EF8-809C-6FF92012F129}" type="slidenum">
              <a:rPr lang="en-US"/>
              <a:pPr>
                <a:defRPr/>
              </a:pPr>
              <a:t>‹#›</a:t>
            </a:fld>
            <a:endParaRPr lang="en-US" dirty="0"/>
          </a:p>
        </p:txBody>
      </p:sp>
    </p:spTree>
    <p:extLst>
      <p:ext uri="{BB962C8B-B14F-4D97-AF65-F5344CB8AC3E}">
        <p14:creationId xmlns:p14="http://schemas.microsoft.com/office/powerpoint/2010/main" val="19931374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and 3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2952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4536000"/>
            <a:ext cx="2664000" cy="1512000"/>
          </a:xfrm>
        </p:spPr>
        <p:txBody>
          <a:bodyPr/>
          <a:lstStyle>
            <a:lvl1pPr marL="0" indent="0">
              <a:buFontTx/>
              <a:buNone/>
              <a:defRPr/>
            </a:lvl1pPr>
          </a:lstStyle>
          <a:p>
            <a:pPr lvl="0"/>
            <a:r>
              <a:rPr lang="en-US" noProof="0" smtClean="0"/>
              <a:t>Click icon to add picture</a:t>
            </a:r>
            <a:endParaRPr noProof="0" dirty="0"/>
          </a:p>
        </p:txBody>
      </p:sp>
      <p:sp>
        <p:nvSpPr>
          <p:cNvPr id="7" name="Slide Number Placeholder 5"/>
          <p:cNvSpPr>
            <a:spLocks noGrp="1"/>
          </p:cNvSpPr>
          <p:nvPr>
            <p:ph type="sldNum" sz="quarter" idx="16"/>
          </p:nvPr>
        </p:nvSpPr>
        <p:spPr/>
        <p:txBody>
          <a:bodyPr/>
          <a:lstStyle>
            <a:lvl1pPr>
              <a:defRPr/>
            </a:lvl1pPr>
          </a:lstStyle>
          <a:p>
            <a:pPr>
              <a:defRPr/>
            </a:pPr>
            <a:fld id="{9BFC86D8-5C8D-47DF-92FF-581B04EFF02B}" type="slidenum">
              <a:rPr lang="en-US"/>
              <a:pPr>
                <a:defRPr/>
              </a:pPr>
              <a:t>‹#›</a:t>
            </a:fld>
            <a:endParaRPr lang="en-US" dirty="0"/>
          </a:p>
        </p:txBody>
      </p:sp>
    </p:spTree>
    <p:extLst>
      <p:ext uri="{BB962C8B-B14F-4D97-AF65-F5344CB8AC3E}">
        <p14:creationId xmlns:p14="http://schemas.microsoft.com/office/powerpoint/2010/main" val="10734983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and 4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marL="0" marR="0" indent="0" algn="l" defTabSz="914400" rtl="0" eaLnBrk="1" fontAlgn="auto" latinLnBrk="0" hangingPunct="1">
              <a:lnSpc>
                <a:spcPct val="112000"/>
              </a:lnSpc>
              <a:spcBef>
                <a:spcPts val="0"/>
              </a:spcBef>
              <a:spcAft>
                <a:spcPts val="0"/>
              </a:spcAft>
              <a:buClrTx/>
              <a:buSzPct val="110000"/>
              <a:buFont typeface="Arial Black" pitchFamily="34" charset="0"/>
              <a:buNone/>
              <a:tabL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45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53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306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4590000"/>
            <a:ext cx="2664000" cy="1458000"/>
          </a:xfrm>
        </p:spPr>
        <p:txBody>
          <a:bodyPr/>
          <a:lstStyle>
            <a:lvl1pPr marL="0" indent="0">
              <a:buFontTx/>
              <a:buNone/>
              <a:defRPr/>
            </a:lvl1pPr>
          </a:lstStyle>
          <a:p>
            <a:pPr lvl="0"/>
            <a:r>
              <a:rPr lang="en-US" noProof="0" smtClean="0"/>
              <a:t>Click icon to add picture</a:t>
            </a:r>
            <a:endParaRPr noProof="0" dirty="0"/>
          </a:p>
        </p:txBody>
      </p:sp>
      <p:sp>
        <p:nvSpPr>
          <p:cNvPr id="12" name="Slide Number Placeholder 5"/>
          <p:cNvSpPr>
            <a:spLocks noGrp="1"/>
          </p:cNvSpPr>
          <p:nvPr>
            <p:ph type="sldNum" sz="quarter" idx="17"/>
          </p:nvPr>
        </p:nvSpPr>
        <p:spPr/>
        <p:txBody>
          <a:bodyPr/>
          <a:lstStyle>
            <a:lvl1pPr>
              <a:defRPr/>
            </a:lvl1pPr>
          </a:lstStyle>
          <a:p>
            <a:pPr>
              <a:defRPr/>
            </a:pPr>
            <a:fld id="{AA64883D-BE58-46E8-B29D-5EF669E72D1D}" type="slidenum">
              <a:rPr lang="en-US"/>
              <a:pPr>
                <a:defRPr/>
              </a:pPr>
              <a:t>‹#›</a:t>
            </a:fld>
            <a:endParaRPr lang="en-US" dirty="0"/>
          </a:p>
        </p:txBody>
      </p:sp>
    </p:spTree>
    <p:extLst>
      <p:ext uri="{BB962C8B-B14F-4D97-AF65-F5344CB8AC3E}">
        <p14:creationId xmlns:p14="http://schemas.microsoft.com/office/powerpoint/2010/main" val="193933012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and 5 Pictures">
    <p:spTree>
      <p:nvGrpSpPr>
        <p:cNvPr id="1" name=""/>
        <p:cNvGrpSpPr/>
        <p:nvPr/>
      </p:nvGrpSpPr>
      <p:grpSpPr>
        <a:xfrm>
          <a:off x="0" y="0"/>
          <a:ext cx="0" cy="0"/>
          <a:chOff x="0" y="0"/>
          <a:chExt cx="0" cy="0"/>
        </a:xfrm>
      </p:grpSpPr>
      <p:sp>
        <p:nvSpPr>
          <p:cNvPr id="2" name="Title 1"/>
          <p:cNvSpPr>
            <a:spLocks noGrp="1"/>
          </p:cNvSpPr>
          <p:nvPr>
            <p:ph type="title"/>
          </p:nvPr>
        </p:nvSpPr>
        <p:spPr>
          <a:xfrm>
            <a:off x="360000" y="216000"/>
            <a:ext cx="5940000" cy="1080000"/>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0"/>
            <a:ext cx="2664000" cy="1152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8"/>
          <p:cNvSpPr>
            <a:spLocks noGrp="1"/>
          </p:cNvSpPr>
          <p:nvPr>
            <p:ph type="pic" sz="quarter" idx="14"/>
          </p:nvPr>
        </p:nvSpPr>
        <p:spPr>
          <a:xfrm>
            <a:off x="6480000" y="1224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8"/>
          <p:cNvSpPr>
            <a:spLocks noGrp="1"/>
          </p:cNvSpPr>
          <p:nvPr>
            <p:ph type="pic" sz="quarter" idx="15"/>
          </p:nvPr>
        </p:nvSpPr>
        <p:spPr>
          <a:xfrm>
            <a:off x="6480000" y="2448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8"/>
          <p:cNvSpPr>
            <a:spLocks noGrp="1"/>
          </p:cNvSpPr>
          <p:nvPr>
            <p:ph type="pic" sz="quarter" idx="16"/>
          </p:nvPr>
        </p:nvSpPr>
        <p:spPr>
          <a:xfrm>
            <a:off x="6480000" y="3672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8"/>
          <p:cNvSpPr>
            <a:spLocks noGrp="1"/>
          </p:cNvSpPr>
          <p:nvPr>
            <p:ph type="pic" sz="quarter" idx="17"/>
          </p:nvPr>
        </p:nvSpPr>
        <p:spPr>
          <a:xfrm>
            <a:off x="6480000" y="4896000"/>
            <a:ext cx="2664000" cy="1152000"/>
          </a:xfrm>
        </p:spPr>
        <p:txBody>
          <a:bodyPr/>
          <a:lstStyle>
            <a:lvl1pPr marL="0" indent="0">
              <a:buFontTx/>
              <a:buNone/>
              <a:defRPr/>
            </a:lvl1pPr>
          </a:lstStyle>
          <a:p>
            <a:pPr lvl="0"/>
            <a:r>
              <a:rPr lang="en-US" noProof="0" smtClean="0"/>
              <a:t>Click icon to add picture</a:t>
            </a:r>
            <a:endParaRPr noProof="0" dirty="0"/>
          </a:p>
        </p:txBody>
      </p:sp>
      <p:sp>
        <p:nvSpPr>
          <p:cNvPr id="13" name="Slide Number Placeholder 5"/>
          <p:cNvSpPr>
            <a:spLocks noGrp="1"/>
          </p:cNvSpPr>
          <p:nvPr>
            <p:ph type="sldNum" sz="quarter" idx="18"/>
          </p:nvPr>
        </p:nvSpPr>
        <p:spPr/>
        <p:txBody>
          <a:bodyPr/>
          <a:lstStyle>
            <a:lvl1pPr>
              <a:defRPr/>
            </a:lvl1pPr>
          </a:lstStyle>
          <a:p>
            <a:pPr>
              <a:defRPr/>
            </a:pPr>
            <a:fld id="{5FFE3EE9-1CB9-4890-B43D-C4F4EB5A0C1F}" type="slidenum">
              <a:rPr lang="en-US"/>
              <a:pPr>
                <a:defRPr/>
              </a:pPr>
              <a:t>‹#›</a:t>
            </a:fld>
            <a:endParaRPr lang="en-US" dirty="0"/>
          </a:p>
        </p:txBody>
      </p:sp>
    </p:spTree>
    <p:extLst>
      <p:ext uri="{BB962C8B-B14F-4D97-AF65-F5344CB8AC3E}">
        <p14:creationId xmlns:p14="http://schemas.microsoft.com/office/powerpoint/2010/main" val="40060087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6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smtClean="0"/>
              <a:t>Click to edit Master title style</a:t>
            </a:r>
            <a:endParaRPr lang="en-US" dirty="0"/>
          </a:p>
        </p:txBody>
      </p:sp>
      <p:sp>
        <p:nvSpPr>
          <p:cNvPr id="7" name="Content Placeholder 6"/>
          <p:cNvSpPr>
            <a:spLocks noGrp="1"/>
          </p:cNvSpPr>
          <p:nvPr>
            <p:ph sz="quarter" idx="13"/>
          </p:nvPr>
        </p:nvSpPr>
        <p:spPr>
          <a:xfrm>
            <a:off x="359999" y="1367999"/>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8" name="Content Placeholder 6"/>
          <p:cNvSpPr>
            <a:spLocks noGrp="1"/>
          </p:cNvSpPr>
          <p:nvPr>
            <p:ph sz="quarter" idx="14"/>
          </p:nvPr>
        </p:nvSpPr>
        <p:spPr>
          <a:xfrm>
            <a:off x="359999"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9" name="Content Placeholder 6"/>
          <p:cNvSpPr>
            <a:spLocks noGrp="1"/>
          </p:cNvSpPr>
          <p:nvPr>
            <p:ph sz="quarter" idx="15"/>
          </p:nvPr>
        </p:nvSpPr>
        <p:spPr>
          <a:xfrm>
            <a:off x="3168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0" name="Content Placeholder 6"/>
          <p:cNvSpPr>
            <a:spLocks noGrp="1"/>
          </p:cNvSpPr>
          <p:nvPr>
            <p:ph sz="quarter" idx="16"/>
          </p:nvPr>
        </p:nvSpPr>
        <p:spPr>
          <a:xfrm>
            <a:off x="3168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1" name="Content Placeholder 6"/>
          <p:cNvSpPr>
            <a:spLocks noGrp="1"/>
          </p:cNvSpPr>
          <p:nvPr>
            <p:ph sz="quarter" idx="17"/>
          </p:nvPr>
        </p:nvSpPr>
        <p:spPr>
          <a:xfrm>
            <a:off x="5976000" y="1368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2" name="Content Placeholder 6"/>
          <p:cNvSpPr>
            <a:spLocks noGrp="1"/>
          </p:cNvSpPr>
          <p:nvPr>
            <p:ph sz="quarter" idx="18"/>
          </p:nvPr>
        </p:nvSpPr>
        <p:spPr>
          <a:xfrm>
            <a:off x="5976000" y="3744000"/>
            <a:ext cx="2664000" cy="2304000"/>
          </a:xfrm>
        </p:spPr>
        <p:txBody>
          <a:bodyPr/>
          <a:lstStyle>
            <a:lvl1pPr marL="0" indent="0">
              <a:buFontTx/>
              <a:buNone/>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
        <p:nvSpPr>
          <p:cNvPr id="13" name="Slide Number Placeholder 5"/>
          <p:cNvSpPr>
            <a:spLocks noGrp="1"/>
          </p:cNvSpPr>
          <p:nvPr>
            <p:ph type="sldNum" sz="quarter" idx="19"/>
          </p:nvPr>
        </p:nvSpPr>
        <p:spPr/>
        <p:txBody>
          <a:bodyPr/>
          <a:lstStyle>
            <a:lvl1pPr>
              <a:defRPr/>
            </a:lvl1pPr>
          </a:lstStyle>
          <a:p>
            <a:pPr>
              <a:defRPr/>
            </a:pPr>
            <a:fld id="{892513CE-F2EE-4279-AB3C-BE2D89D9C852}" type="slidenum">
              <a:rPr lang="en-US"/>
              <a:pPr>
                <a:defRPr/>
              </a:pPr>
              <a:t>‹#›</a:t>
            </a:fld>
            <a:endParaRPr lang="en-US" dirty="0"/>
          </a:p>
        </p:txBody>
      </p:sp>
    </p:spTree>
    <p:extLst>
      <p:ext uri="{BB962C8B-B14F-4D97-AF65-F5344CB8AC3E}">
        <p14:creationId xmlns:p14="http://schemas.microsoft.com/office/powerpoint/2010/main" val="8907361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8 Pictures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7" name="Picture Placeholder 6"/>
          <p:cNvSpPr>
            <a:spLocks noGrp="1"/>
          </p:cNvSpPr>
          <p:nvPr>
            <p:ph type="pic" sz="quarter" idx="13"/>
          </p:nvPr>
        </p:nvSpPr>
        <p:spPr>
          <a:xfrm>
            <a:off x="360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8" name="Picture Placeholder 6"/>
          <p:cNvSpPr>
            <a:spLocks noGrp="1"/>
          </p:cNvSpPr>
          <p:nvPr>
            <p:ph type="pic" sz="quarter" idx="14"/>
          </p:nvPr>
        </p:nvSpPr>
        <p:spPr>
          <a:xfrm>
            <a:off x="360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9" name="Picture Placeholder 6"/>
          <p:cNvSpPr>
            <a:spLocks noGrp="1"/>
          </p:cNvSpPr>
          <p:nvPr>
            <p:ph type="pic" sz="quarter" idx="15"/>
          </p:nvPr>
        </p:nvSpPr>
        <p:spPr>
          <a:xfrm>
            <a:off x="2466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0" name="Picture Placeholder 6"/>
          <p:cNvSpPr>
            <a:spLocks noGrp="1"/>
          </p:cNvSpPr>
          <p:nvPr>
            <p:ph type="pic" sz="quarter" idx="16"/>
          </p:nvPr>
        </p:nvSpPr>
        <p:spPr>
          <a:xfrm>
            <a:off x="2466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1" name="Picture Placeholder 6"/>
          <p:cNvSpPr>
            <a:spLocks noGrp="1"/>
          </p:cNvSpPr>
          <p:nvPr>
            <p:ph type="pic" sz="quarter" idx="17"/>
          </p:nvPr>
        </p:nvSpPr>
        <p:spPr>
          <a:xfrm>
            <a:off x="4572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2" name="Picture Placeholder 6"/>
          <p:cNvSpPr>
            <a:spLocks noGrp="1"/>
          </p:cNvSpPr>
          <p:nvPr>
            <p:ph type="pic" sz="quarter" idx="18"/>
          </p:nvPr>
        </p:nvSpPr>
        <p:spPr>
          <a:xfrm>
            <a:off x="4572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3" name="Picture Placeholder 6"/>
          <p:cNvSpPr>
            <a:spLocks noGrp="1"/>
          </p:cNvSpPr>
          <p:nvPr>
            <p:ph type="pic" sz="quarter" idx="19"/>
          </p:nvPr>
        </p:nvSpPr>
        <p:spPr>
          <a:xfrm>
            <a:off x="6678000" y="136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4" name="Picture Placeholder 6"/>
          <p:cNvSpPr>
            <a:spLocks noGrp="1"/>
          </p:cNvSpPr>
          <p:nvPr>
            <p:ph type="pic" sz="quarter" idx="20"/>
          </p:nvPr>
        </p:nvSpPr>
        <p:spPr>
          <a:xfrm>
            <a:off x="6678000" y="3798000"/>
            <a:ext cx="1962000" cy="1638000"/>
          </a:xfrm>
        </p:spPr>
        <p:txBody>
          <a:bodyPr/>
          <a:lstStyle>
            <a:lvl1pPr marL="0" indent="0">
              <a:buFontTx/>
              <a:buNone/>
              <a:defRPr/>
            </a:lvl1pPr>
          </a:lstStyle>
          <a:p>
            <a:pPr lvl="0"/>
            <a:r>
              <a:rPr lang="en-US" noProof="0" smtClean="0"/>
              <a:t>Click icon to add picture</a:t>
            </a:r>
            <a:endParaRPr noProof="0" dirty="0"/>
          </a:p>
        </p:txBody>
      </p:sp>
      <p:sp>
        <p:nvSpPr>
          <p:cNvPr id="15" name="Text Placeholder 2"/>
          <p:cNvSpPr>
            <a:spLocks noGrp="1"/>
          </p:cNvSpPr>
          <p:nvPr>
            <p:ph type="body" idx="21"/>
          </p:nvPr>
        </p:nvSpPr>
        <p:spPr>
          <a:xfrm>
            <a:off x="360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6" name="Text Placeholder 2"/>
          <p:cNvSpPr>
            <a:spLocks noGrp="1"/>
          </p:cNvSpPr>
          <p:nvPr>
            <p:ph type="body" idx="22"/>
          </p:nvPr>
        </p:nvSpPr>
        <p:spPr>
          <a:xfrm>
            <a:off x="360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7" name="Text Placeholder 2"/>
          <p:cNvSpPr>
            <a:spLocks noGrp="1"/>
          </p:cNvSpPr>
          <p:nvPr>
            <p:ph type="body" idx="23"/>
          </p:nvPr>
        </p:nvSpPr>
        <p:spPr>
          <a:xfrm>
            <a:off x="2466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8" name="Text Placeholder 2"/>
          <p:cNvSpPr>
            <a:spLocks noGrp="1"/>
          </p:cNvSpPr>
          <p:nvPr>
            <p:ph type="body" idx="24"/>
          </p:nvPr>
        </p:nvSpPr>
        <p:spPr>
          <a:xfrm>
            <a:off x="2466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19" name="Text Placeholder 2"/>
          <p:cNvSpPr>
            <a:spLocks noGrp="1"/>
          </p:cNvSpPr>
          <p:nvPr>
            <p:ph type="body" idx="25"/>
          </p:nvPr>
        </p:nvSpPr>
        <p:spPr>
          <a:xfrm>
            <a:off x="4572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0" name="Text Placeholder 2"/>
          <p:cNvSpPr>
            <a:spLocks noGrp="1"/>
          </p:cNvSpPr>
          <p:nvPr>
            <p:ph type="body" idx="26"/>
          </p:nvPr>
        </p:nvSpPr>
        <p:spPr>
          <a:xfrm>
            <a:off x="4572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1" name="Text Placeholder 2"/>
          <p:cNvSpPr>
            <a:spLocks noGrp="1"/>
          </p:cNvSpPr>
          <p:nvPr>
            <p:ph type="body" idx="27"/>
          </p:nvPr>
        </p:nvSpPr>
        <p:spPr>
          <a:xfrm>
            <a:off x="6678000" y="3078000"/>
            <a:ext cx="1962000" cy="540000"/>
          </a:xfrm>
        </p:spPr>
        <p:txBody>
          <a:bodyPr wrap="square" anchor="t"/>
          <a:lstStyle>
            <a:lvl1pPr marL="0" indent="0">
              <a:lnSpc>
                <a:spcPct val="100000"/>
              </a:lnSpc>
              <a:buFontTx/>
              <a:buNone/>
              <a:defRPr sz="1200" b="0"/>
            </a:lvl1pPr>
            <a:lvl2pPr marL="0" indent="0" algn="r" rtl="1">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2" name="Text Placeholder 2"/>
          <p:cNvSpPr>
            <a:spLocks noGrp="1"/>
          </p:cNvSpPr>
          <p:nvPr>
            <p:ph type="body" idx="28"/>
          </p:nvPr>
        </p:nvSpPr>
        <p:spPr>
          <a:xfrm>
            <a:off x="6678000" y="5508000"/>
            <a:ext cx="1962000" cy="540000"/>
          </a:xfrm>
        </p:spPr>
        <p:txBody>
          <a:bodyPr wrap="square" anchor="t"/>
          <a:lstStyle>
            <a:lvl1pPr marL="0" indent="0" rtl="0">
              <a:lnSpc>
                <a:spcPct val="100000"/>
              </a:lnSpc>
              <a:buFontTx/>
              <a:buNone/>
              <a:defRPr sz="1200" b="0"/>
            </a:lvl1pPr>
            <a:lvl2pPr marL="0" indent="0" algn="l" rtl="0">
              <a:lnSpc>
                <a:spcPct val="100000"/>
              </a:lnSpc>
              <a:buFontTx/>
              <a:buNone/>
              <a:defRPr sz="1200" b="0"/>
            </a:lvl2pPr>
            <a:lvl3pPr marL="0" indent="0">
              <a:lnSpc>
                <a:spcPct val="100000"/>
              </a:lnSpc>
              <a:buFontTx/>
              <a:buNone/>
              <a:defRPr/>
            </a:lvl3pPr>
            <a:lvl4pPr marL="0" indent="0">
              <a:lnSpc>
                <a:spcPct val="100000"/>
              </a:lnSpc>
              <a:buNone/>
              <a:defRPr/>
            </a:lvl4pPr>
            <a:lvl5pPr marL="0" indent="0">
              <a:lnSpc>
                <a:spcPct val="100000"/>
              </a:lnSpc>
              <a:buFontTx/>
              <a:buNone/>
              <a:defRPr/>
            </a:lvl5pPr>
            <a:lvl6pPr marL="0" indent="0">
              <a:lnSpc>
                <a:spcPct val="100000"/>
              </a:lnSpc>
              <a:buFontTx/>
              <a:buNone/>
              <a:defRPr/>
            </a:lvl6pPr>
          </a:lstStyle>
          <a:p>
            <a:pPr lvl="0"/>
            <a:r>
              <a:rPr lang="en-US" dirty="0" smtClean="0"/>
              <a:t>Click to edit Master text styles</a:t>
            </a:r>
          </a:p>
          <a:p>
            <a:pPr lvl="1"/>
            <a:r>
              <a:rPr lang="en-US" dirty="0" smtClean="0"/>
              <a:t>Second level</a:t>
            </a:r>
          </a:p>
        </p:txBody>
      </p:sp>
      <p:sp>
        <p:nvSpPr>
          <p:cNvPr id="23" name="Slide Number Placeholder 5"/>
          <p:cNvSpPr>
            <a:spLocks noGrp="1"/>
          </p:cNvSpPr>
          <p:nvPr>
            <p:ph type="sldNum" sz="quarter" idx="29"/>
          </p:nvPr>
        </p:nvSpPr>
        <p:spPr/>
        <p:txBody>
          <a:bodyPr/>
          <a:lstStyle>
            <a:lvl1pPr>
              <a:defRPr/>
            </a:lvl1pPr>
          </a:lstStyle>
          <a:p>
            <a:pPr>
              <a:defRPr/>
            </a:pPr>
            <a:fld id="{F720AC13-5F80-46FE-8505-5FC8D7C1C662}" type="slidenum">
              <a:rPr lang="en-US"/>
              <a:pPr>
                <a:defRPr/>
              </a:pPr>
              <a:t>‹#›</a:t>
            </a:fld>
            <a:endParaRPr lang="en-US" dirty="0"/>
          </a:p>
        </p:txBody>
      </p:sp>
    </p:spTree>
    <p:extLst>
      <p:ext uri="{BB962C8B-B14F-4D97-AF65-F5344CB8AC3E}">
        <p14:creationId xmlns:p14="http://schemas.microsoft.com/office/powerpoint/2010/main" val="404351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p:txBody>
          <a:bodyPr/>
          <a:lstStyle>
            <a:lvl1pPr marL="180000" marR="0" indent="-180000" algn="l" defTabSz="914400" rtl="0" eaLnBrk="1" fontAlgn="auto" latinLnBrk="0" hangingPunct="1">
              <a:lnSpc>
                <a:spcPct val="112000"/>
              </a:lnSpc>
              <a:spcBef>
                <a:spcPts val="0"/>
              </a:spcBef>
              <a:spcAft>
                <a:spcPts val="0"/>
              </a:spcAft>
              <a:buClrTx/>
              <a:buSzPct val="110000"/>
              <a:buFont typeface="Arial Black" pitchFamily="34" charset="0"/>
              <a:buChar char="ı"/>
              <a:tabLst/>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Slide Number Placeholder 5"/>
          <p:cNvSpPr>
            <a:spLocks noGrp="1"/>
          </p:cNvSpPr>
          <p:nvPr>
            <p:ph type="sldNum" sz="quarter" idx="10"/>
          </p:nvPr>
        </p:nvSpPr>
        <p:spPr/>
        <p:txBody>
          <a:bodyPr/>
          <a:lstStyle>
            <a:lvl1pPr>
              <a:defRPr/>
            </a:lvl1pPr>
          </a:lstStyle>
          <a:p>
            <a:pPr>
              <a:defRPr/>
            </a:pPr>
            <a:fld id="{C2257212-E44F-4C49-9A79-F22BDE7B0592}" type="slidenum">
              <a:rPr lang="en-US"/>
              <a:pPr>
                <a:defRPr/>
              </a:pPr>
              <a:t>‹#›</a:t>
            </a:fld>
            <a:endParaRPr lang="en-US" dirty="0"/>
          </a:p>
        </p:txBody>
      </p:sp>
    </p:spTree>
    <p:extLst>
      <p:ext uri="{BB962C8B-B14F-4D97-AF65-F5344CB8AC3E}">
        <p14:creationId xmlns:p14="http://schemas.microsoft.com/office/powerpoint/2010/main" val="291327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Header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Content Placeholder 2"/>
          <p:cNvSpPr>
            <a:spLocks noGrp="1"/>
          </p:cNvSpPr>
          <p:nvPr>
            <p:ph idx="1"/>
          </p:nvPr>
        </p:nvSpPr>
        <p:spPr>
          <a:xfrm>
            <a:off x="360000" y="1656000"/>
            <a:ext cx="8280000" cy="439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2"/>
          <p:cNvSpPr>
            <a:spLocks noGrp="1"/>
          </p:cNvSpPr>
          <p:nvPr>
            <p:ph type="body" idx="13"/>
          </p:nvPr>
        </p:nvSpPr>
        <p:spPr>
          <a:xfrm>
            <a:off x="360000" y="1368001"/>
            <a:ext cx="8280000" cy="252000"/>
          </a:xfrm>
        </p:spPr>
        <p:txBody>
          <a:bodyPr wrap="none" anchor="b"/>
          <a:lstStyle>
            <a:lvl1pPr marL="0" indent="0">
              <a:lnSpc>
                <a:spcPct val="100000"/>
              </a:lnSpc>
              <a:buFontTx/>
              <a:buNone/>
              <a:defRPr b="1"/>
            </a:lvl1pPr>
          </a:lstStyle>
          <a:p>
            <a:pPr lvl="0"/>
            <a:r>
              <a:rPr lang="en-US" dirty="0" smtClean="0"/>
              <a:t>Click to edit Master text styles</a:t>
            </a:r>
          </a:p>
        </p:txBody>
      </p:sp>
      <p:sp>
        <p:nvSpPr>
          <p:cNvPr id="5" name="Slide Number Placeholder 5"/>
          <p:cNvSpPr>
            <a:spLocks noGrp="1"/>
          </p:cNvSpPr>
          <p:nvPr>
            <p:ph type="sldNum" sz="quarter" idx="14"/>
          </p:nvPr>
        </p:nvSpPr>
        <p:spPr/>
        <p:txBody>
          <a:bodyPr/>
          <a:lstStyle>
            <a:lvl1pPr>
              <a:defRPr/>
            </a:lvl1pPr>
          </a:lstStyle>
          <a:p>
            <a:pPr>
              <a:defRPr/>
            </a:pPr>
            <a:fld id="{3F9FD513-5D4A-4BCF-8AE8-1EA4ADEA97B0}" type="slidenum">
              <a:rPr lang="en-US"/>
              <a:pPr>
                <a:defRPr/>
              </a:pPr>
              <a:t>‹#›</a:t>
            </a:fld>
            <a:endParaRPr lang="en-US" dirty="0"/>
          </a:p>
        </p:txBody>
      </p:sp>
    </p:spTree>
    <p:extLst>
      <p:ext uri="{BB962C8B-B14F-4D97-AF65-F5344CB8AC3E}">
        <p14:creationId xmlns:p14="http://schemas.microsoft.com/office/powerpoint/2010/main" val="215157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913447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6"/>
          <p:cNvSpPr>
            <a:spLocks noGrp="1"/>
          </p:cNvSpPr>
          <p:nvPr>
            <p:ph type="title"/>
          </p:nvPr>
        </p:nvSpPr>
        <p:spPr>
          <a:xfrm>
            <a:off x="360000" y="216000"/>
            <a:ext cx="6300000" cy="1620000"/>
          </a:xfrm>
        </p:spPr>
        <p:txBody>
          <a:bodyPr/>
          <a:lstStyle/>
          <a:p>
            <a:r>
              <a:rPr lang="en-US" dirty="0" smtClean="0"/>
              <a:t>Click to edit Master title style</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41901FB5-971D-4673-A8C8-8D13D33A226A}" type="slidenum">
              <a:rPr lang="en-US"/>
              <a:pPr>
                <a:defRPr/>
              </a:pPr>
              <a:t>‹#›</a:t>
            </a:fld>
            <a:endParaRPr lang="en-US" dirty="0"/>
          </a:p>
        </p:txBody>
      </p:sp>
    </p:spTree>
    <p:extLst>
      <p:ext uri="{BB962C8B-B14F-4D97-AF65-F5344CB8AC3E}">
        <p14:creationId xmlns:p14="http://schemas.microsoft.com/office/powerpoint/2010/main" val="344427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90000" y="1368424"/>
            <a:ext cx="4050000" cy="4680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519FA2A8-B9DC-486B-8C33-AE0BB1EC23BD}" type="slidenum">
              <a:rPr lang="en-US"/>
              <a:pPr>
                <a:defRPr/>
              </a:pPr>
              <a:t>‹#›</a:t>
            </a:fld>
            <a:endParaRPr lang="en-US" dirty="0"/>
          </a:p>
        </p:txBody>
      </p:sp>
    </p:spTree>
    <p:extLst>
      <p:ext uri="{BB962C8B-B14F-4D97-AF65-F5344CB8AC3E}">
        <p14:creationId xmlns:p14="http://schemas.microsoft.com/office/powerpoint/2010/main" val="144579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358775" y="1944000"/>
            <a:ext cx="4050000" cy="410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4590000" y="1944000"/>
            <a:ext cx="4050000" cy="4104000"/>
          </a:xfrm>
        </p:spPr>
        <p:txBody>
          <a:bodyPr/>
          <a:lstStyle>
            <a:lvl1pP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2"/>
          <p:cNvSpPr>
            <a:spLocks noGrp="1"/>
          </p:cNvSpPr>
          <p:nvPr>
            <p:ph type="body" idx="13"/>
          </p:nvPr>
        </p:nvSpPr>
        <p:spPr>
          <a:xfrm>
            <a:off x="360000"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11" name="Text Placeholder 2"/>
          <p:cNvSpPr>
            <a:spLocks noGrp="1"/>
          </p:cNvSpPr>
          <p:nvPr>
            <p:ph type="body" idx="14"/>
          </p:nvPr>
        </p:nvSpPr>
        <p:spPr>
          <a:xfrm>
            <a:off x="4590763" y="1368000"/>
            <a:ext cx="4050000" cy="540000"/>
          </a:xfrm>
        </p:spPr>
        <p:txBody>
          <a:bodyPr wrap="square" anchor="b"/>
          <a:lstStyle>
            <a:lvl1pPr marL="0" indent="0">
              <a:lnSpc>
                <a:spcPct val="100000"/>
              </a:lnSpc>
              <a:buFontTx/>
              <a:buNone/>
              <a:defRPr b="1"/>
            </a:lvl1pPr>
          </a:lstStyle>
          <a:p>
            <a:pPr lvl="0"/>
            <a:r>
              <a:rPr lang="en-US" dirty="0" smtClean="0"/>
              <a:t>Click to edit Master text styles</a:t>
            </a:r>
          </a:p>
        </p:txBody>
      </p:sp>
      <p:sp>
        <p:nvSpPr>
          <p:cNvPr id="7" name="Slide Number Placeholder 5"/>
          <p:cNvSpPr>
            <a:spLocks noGrp="1"/>
          </p:cNvSpPr>
          <p:nvPr>
            <p:ph type="sldNum" sz="quarter" idx="15"/>
          </p:nvPr>
        </p:nvSpPr>
        <p:spPr/>
        <p:txBody>
          <a:bodyPr/>
          <a:lstStyle>
            <a:lvl1pPr>
              <a:defRPr/>
            </a:lvl1pPr>
          </a:lstStyle>
          <a:p>
            <a:pPr>
              <a:defRPr/>
            </a:pPr>
            <a:fld id="{860BD663-3F0F-4B49-8F3D-CB7DEA7F3981}" type="slidenum">
              <a:rPr lang="en-US"/>
              <a:pPr>
                <a:defRPr/>
              </a:pPr>
              <a:t>‹#›</a:t>
            </a:fld>
            <a:endParaRPr lang="en-US" dirty="0"/>
          </a:p>
        </p:txBody>
      </p:sp>
    </p:spTree>
    <p:extLst>
      <p:ext uri="{BB962C8B-B14F-4D97-AF65-F5344CB8AC3E}">
        <p14:creationId xmlns:p14="http://schemas.microsoft.com/office/powerpoint/2010/main" val="289998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D331D469-FE52-45F8-9442-C3B732218F1F}" type="slidenum">
              <a:rPr lang="en-US"/>
              <a:pPr>
                <a:defRPr/>
              </a:pPr>
              <a:t>‹#›</a:t>
            </a:fld>
            <a:endParaRPr lang="en-US" dirty="0"/>
          </a:p>
        </p:txBody>
      </p:sp>
    </p:spTree>
    <p:extLst>
      <p:ext uri="{BB962C8B-B14F-4D97-AF65-F5344CB8AC3E}">
        <p14:creationId xmlns:p14="http://schemas.microsoft.com/office/powerpoint/2010/main" val="367215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D3022F0-1E36-4411-A798-511C542099B5}" type="slidenum">
              <a:rPr lang="en-US"/>
              <a:pPr>
                <a:defRPr/>
              </a:pPr>
              <a:t>‹#›</a:t>
            </a:fld>
            <a:endParaRPr lang="en-US" dirty="0"/>
          </a:p>
        </p:txBody>
      </p:sp>
    </p:spTree>
    <p:extLst>
      <p:ext uri="{BB962C8B-B14F-4D97-AF65-F5344CB8AC3E}">
        <p14:creationId xmlns:p14="http://schemas.microsoft.com/office/powerpoint/2010/main" val="323759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1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60000" y="1368000"/>
            <a:ext cx="5940000" cy="4680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Picture Placeholder 8"/>
          <p:cNvSpPr>
            <a:spLocks noGrp="1"/>
          </p:cNvSpPr>
          <p:nvPr>
            <p:ph type="pic" sz="quarter" idx="13"/>
          </p:nvPr>
        </p:nvSpPr>
        <p:spPr>
          <a:xfrm>
            <a:off x="6480000" y="1368000"/>
            <a:ext cx="2664000" cy="4679950"/>
          </a:xfrm>
        </p:spPr>
        <p:txBody>
          <a:bodyPr/>
          <a:lstStyle>
            <a:lvl1pPr marL="0" indent="0">
              <a:buFontTx/>
              <a:buNone/>
              <a:defRPr/>
            </a:lvl1pPr>
          </a:lstStyle>
          <a:p>
            <a:pPr lvl="0"/>
            <a:r>
              <a:rPr lang="en-US" noProof="0" smtClean="0"/>
              <a:t>Click icon to add picture</a:t>
            </a:r>
            <a:endParaRPr noProof="0" dirty="0"/>
          </a:p>
        </p:txBody>
      </p:sp>
      <p:sp>
        <p:nvSpPr>
          <p:cNvPr id="5" name="Slide Number Placeholder 5"/>
          <p:cNvSpPr>
            <a:spLocks noGrp="1"/>
          </p:cNvSpPr>
          <p:nvPr>
            <p:ph type="sldNum" sz="quarter" idx="14"/>
          </p:nvPr>
        </p:nvSpPr>
        <p:spPr/>
        <p:txBody>
          <a:bodyPr/>
          <a:lstStyle>
            <a:lvl1pPr>
              <a:defRPr/>
            </a:lvl1pPr>
          </a:lstStyle>
          <a:p>
            <a:pPr>
              <a:defRPr/>
            </a:pPr>
            <a:fld id="{17FF5B4F-E135-4E40-82B2-AFFE198110CB}" type="slidenum">
              <a:rPr lang="en-US"/>
              <a:pPr>
                <a:defRPr/>
              </a:pPr>
              <a:t>‹#›</a:t>
            </a:fld>
            <a:endParaRPr lang="en-US" dirty="0"/>
          </a:p>
        </p:txBody>
      </p:sp>
    </p:spTree>
    <p:extLst>
      <p:ext uri="{BB962C8B-B14F-4D97-AF65-F5344CB8AC3E}">
        <p14:creationId xmlns:p14="http://schemas.microsoft.com/office/powerpoint/2010/main" val="78240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7">
            <a:lum contrast="25000"/>
            <a:extLst>
              <a:ext uri="{28A0092B-C50C-407E-A947-70E740481C1C}">
                <a14:useLocalDpi xmlns:a14="http://schemas.microsoft.com/office/drawing/2010/main" val="0"/>
              </a:ext>
            </a:extLst>
          </a:blip>
          <a:srcRect/>
          <a:stretch>
            <a:fillRect/>
          </a:stretch>
        </p:blipFill>
        <p:spPr bwMode="auto">
          <a:xfrm>
            <a:off x="0" y="6108700"/>
            <a:ext cx="9144000" cy="7604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360363" y="215900"/>
            <a:ext cx="8280400" cy="107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Enter slide title (max. 2 lines)</a:t>
            </a:r>
            <a:br>
              <a:rPr lang="en-US" smtClean="0"/>
            </a:br>
            <a:r>
              <a:rPr lang="en-US" smtClean="0"/>
              <a:t>The 2nd line may be black if reasonable</a:t>
            </a:r>
          </a:p>
        </p:txBody>
      </p:sp>
      <p:sp>
        <p:nvSpPr>
          <p:cNvPr id="3" name="Text Placeholder 2"/>
          <p:cNvSpPr>
            <a:spLocks noGrp="1"/>
          </p:cNvSpPr>
          <p:nvPr>
            <p:ph type="body" idx="1"/>
          </p:nvPr>
        </p:nvSpPr>
        <p:spPr>
          <a:xfrm>
            <a:off x="360363" y="1368425"/>
            <a:ext cx="8280400" cy="4679950"/>
          </a:xfrm>
          <a:prstGeom prst="rect">
            <a:avLst/>
          </a:prstGeom>
        </p:spPr>
        <p:txBody>
          <a:bodyPr vert="horz" lIns="0" tIns="0" rIns="0" bIns="0" rtlCol="0">
            <a:no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6</a:t>
            </a:r>
          </a:p>
          <a:p>
            <a:pPr lvl="6"/>
            <a:r>
              <a:rPr lang="en-US" dirty="0" smtClean="0"/>
              <a:t>7</a:t>
            </a:r>
          </a:p>
          <a:p>
            <a:pPr lvl="7"/>
            <a:r>
              <a:rPr lang="en-US" dirty="0" smtClean="0"/>
              <a:t>8</a:t>
            </a:r>
          </a:p>
          <a:p>
            <a:pPr lvl="8"/>
            <a:r>
              <a:rPr lang="en-US" dirty="0" smtClean="0"/>
              <a:t>9</a:t>
            </a:r>
          </a:p>
        </p:txBody>
      </p:sp>
      <p:sp>
        <p:nvSpPr>
          <p:cNvPr id="6" name="Slide Number Placeholder 5"/>
          <p:cNvSpPr>
            <a:spLocks noGrp="1"/>
          </p:cNvSpPr>
          <p:nvPr>
            <p:ph type="sldNum" sz="quarter" idx="4"/>
          </p:nvPr>
        </p:nvSpPr>
        <p:spPr>
          <a:xfrm>
            <a:off x="6300788" y="6478588"/>
            <a:ext cx="503237" cy="179387"/>
          </a:xfrm>
          <a:prstGeom prst="rect">
            <a:avLst/>
          </a:prstGeom>
        </p:spPr>
        <p:txBody>
          <a:bodyPr vert="horz" wrap="none" lIns="0" tIns="0" rIns="0" bIns="0" rtlCol="0" anchor="t" anchorCtr="0"/>
          <a:lstStyle>
            <a:lvl1pPr algn="r" fontAlgn="auto">
              <a:spcBef>
                <a:spcPts val="0"/>
              </a:spcBef>
              <a:spcAft>
                <a:spcPts val="0"/>
              </a:spcAft>
              <a:defRPr sz="1000" smtClean="0">
                <a:solidFill>
                  <a:schemeClr val="tx1"/>
                </a:solidFill>
                <a:latin typeface="+mn-lt"/>
                <a:ea typeface="+mn-ea"/>
                <a:cs typeface="+mn-cs"/>
              </a:defRPr>
            </a:lvl1pPr>
          </a:lstStyle>
          <a:p>
            <a:pPr>
              <a:defRPr/>
            </a:pPr>
            <a:fld id="{9BA6BF96-DA09-49A8-86FB-EA60CC95EEA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61" r:id="rId4"/>
    <p:sldLayoutId id="2147483757" r:id="rId5"/>
    <p:sldLayoutId id="2147483756" r:id="rId6"/>
    <p:sldLayoutId id="2147483755" r:id="rId7"/>
    <p:sldLayoutId id="2147483754" r:id="rId8"/>
    <p:sldLayoutId id="2147483753" r:id="rId9"/>
    <p:sldLayoutId id="2147483752" r:id="rId10"/>
    <p:sldLayoutId id="2147483751" r:id="rId11"/>
    <p:sldLayoutId id="2147483750" r:id="rId12"/>
    <p:sldLayoutId id="2147483749" r:id="rId13"/>
    <p:sldLayoutId id="2147483748" r:id="rId14"/>
    <p:sldLayoutId id="2147483747" r:id="rId15"/>
  </p:sldLayoutIdLst>
  <p:hf hdr="0"/>
  <p:txStyles>
    <p:titleStyle>
      <a:lvl1pPr algn="l" rtl="0" fontAlgn="base">
        <a:spcBef>
          <a:spcPct val="0"/>
        </a:spcBef>
        <a:spcAft>
          <a:spcPct val="0"/>
        </a:spcAft>
        <a:defRPr sz="3400" kern="1200">
          <a:solidFill>
            <a:schemeClr val="tx2"/>
          </a:solidFill>
          <a:latin typeface="+mj-lt"/>
          <a:ea typeface="+mj-ea"/>
          <a:cs typeface="+mj-cs"/>
        </a:defRPr>
      </a:lvl1pPr>
      <a:lvl2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2pPr>
      <a:lvl3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3pPr>
      <a:lvl4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4pPr>
      <a:lvl5pPr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5pPr>
      <a:lvl6pPr marL="4572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6pPr>
      <a:lvl7pPr marL="9144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7pPr>
      <a:lvl8pPr marL="13716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8pPr>
      <a:lvl9pPr marL="1828800" algn="l" rtl="0" fontAlgn="base">
        <a:spcBef>
          <a:spcPct val="0"/>
        </a:spcBef>
        <a:spcAft>
          <a:spcPct val="0"/>
        </a:spcAft>
        <a:defRPr sz="3400">
          <a:solidFill>
            <a:schemeClr val="tx2"/>
          </a:solidFill>
          <a:latin typeface="Arial Narrow" pitchFamily="34" charset="0"/>
          <a:ea typeface="Arial Unicode MS" pitchFamily="34" charset="-128"/>
          <a:cs typeface="Arial Unicode MS" pitchFamily="34" charset="-128"/>
        </a:defRPr>
      </a:lvl9pPr>
    </p:titleStyle>
    <p:bodyStyle>
      <a:lvl1pPr marL="179388" indent="-179388" algn="l" rtl="0" fontAlgn="base">
        <a:lnSpc>
          <a:spcPct val="112000"/>
        </a:lnSpc>
        <a:spcBef>
          <a:spcPct val="0"/>
        </a:spcBef>
        <a:spcAft>
          <a:spcPct val="0"/>
        </a:spcAft>
        <a:buSzPct val="110000"/>
        <a:buFont typeface="Arial Black" pitchFamily="34" charset="0"/>
        <a:buChar char="ı"/>
        <a:defRPr kern="1200">
          <a:solidFill>
            <a:schemeClr val="tx1"/>
          </a:solidFill>
          <a:latin typeface="+mn-lt"/>
          <a:ea typeface="+mn-ea"/>
          <a:cs typeface="+mn-cs"/>
        </a:defRPr>
      </a:lvl1pPr>
      <a:lvl2pPr marL="35877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2pPr>
      <a:lvl3pPr marL="539750"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3pPr>
      <a:lvl4pPr marL="719138"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4pPr>
      <a:lvl5pPr marL="898525" indent="-179388" algn="l" rtl="0" fontAlgn="base">
        <a:lnSpc>
          <a:spcPct val="112000"/>
        </a:lnSpc>
        <a:spcBef>
          <a:spcPct val="0"/>
        </a:spcBef>
        <a:spcAft>
          <a:spcPct val="0"/>
        </a:spcAft>
        <a:buSzPct val="75000"/>
        <a:buFont typeface="Wingdings" pitchFamily="2" charset="2"/>
        <a:buChar char="§"/>
        <a:defRPr kern="1200">
          <a:solidFill>
            <a:schemeClr val="tx1"/>
          </a:solidFill>
          <a:latin typeface="+mn-lt"/>
          <a:ea typeface="+mn-ea"/>
          <a:cs typeface="+mn-cs"/>
        </a:defRPr>
      </a:lvl5pPr>
      <a:lvl6pPr marL="108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6pPr>
      <a:lvl7pPr marL="126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7pPr>
      <a:lvl8pPr marL="144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8pPr>
      <a:lvl9pPr marL="1620000" indent="-180000" algn="l" defTabSz="914400" rtl="0" eaLnBrk="1" latinLnBrk="0" hangingPunct="1">
        <a:lnSpc>
          <a:spcPct val="112000"/>
        </a:lnSpc>
        <a:spcBef>
          <a:spcPts val="0"/>
        </a:spcBef>
        <a:buSzPct val="75000"/>
        <a:buFont typeface="Wingdings"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vna.rs-us.net" TargetMode="External"/><Relationship Id="rId2" Type="http://schemas.openxmlformats.org/officeDocument/2006/relationships/hyperlink" Target="mailto:nick.lalic@rsa.rohde-schwarz.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0000" y="2736024"/>
            <a:ext cx="6300000" cy="1701088"/>
          </a:xfrm>
        </p:spPr>
        <p:txBody>
          <a:bodyPr/>
          <a:lstStyle/>
          <a:p>
            <a:r>
              <a:rPr lang="en-US" sz="2400" dirty="0" smtClean="0"/>
              <a:t>Nick </a:t>
            </a:r>
            <a:r>
              <a:rPr lang="en-US" sz="2400" dirty="0" err="1" smtClean="0"/>
              <a:t>Lalic</a:t>
            </a:r>
            <a:endParaRPr lang="en-US" sz="2400" dirty="0" smtClean="0"/>
          </a:p>
          <a:p>
            <a:r>
              <a:rPr lang="en-US" sz="1800" i="1" dirty="0" smtClean="0"/>
              <a:t>VNA Software Developer</a:t>
            </a:r>
          </a:p>
          <a:p>
            <a:r>
              <a:rPr lang="en-US" sz="1800" i="1" dirty="0" smtClean="0"/>
              <a:t>Rohde &amp; Schwarz North America</a:t>
            </a:r>
          </a:p>
          <a:p>
            <a:endParaRPr lang="en-US" sz="1800" i="1" dirty="0" smtClean="0"/>
          </a:p>
          <a:p>
            <a:r>
              <a:rPr lang="en-US" sz="1800" dirty="0" smtClean="0"/>
              <a:t>March 30</a:t>
            </a:r>
            <a:r>
              <a:rPr lang="en-US" sz="1800" baseline="30000" dirty="0" smtClean="0"/>
              <a:t>th</a:t>
            </a:r>
            <a:r>
              <a:rPr lang="en-US" sz="1800" dirty="0" smtClean="0"/>
              <a:t>, 2016</a:t>
            </a:r>
            <a:endParaRPr lang="en-US" sz="1800" i="1" dirty="0" smtClean="0"/>
          </a:p>
        </p:txBody>
      </p:sp>
      <p:sp>
        <p:nvSpPr>
          <p:cNvPr id="3" name="Title 2"/>
          <p:cNvSpPr>
            <a:spLocks noGrp="1"/>
          </p:cNvSpPr>
          <p:nvPr>
            <p:ph type="ctrTitle"/>
          </p:nvPr>
        </p:nvSpPr>
        <p:spPr>
          <a:xfrm>
            <a:off x="360000" y="216000"/>
            <a:ext cx="7164328" cy="2132880"/>
          </a:xfrm>
        </p:spPr>
        <p:txBody>
          <a:bodyPr/>
          <a:lstStyle/>
          <a:p>
            <a:r>
              <a:rPr lang="en-US" sz="4000" dirty="0" smtClean="0"/>
              <a:t>PA Compression Test</a:t>
            </a:r>
            <a:br>
              <a:rPr lang="en-US" sz="4000" dirty="0" smtClean="0"/>
            </a:br>
            <a:r>
              <a:rPr lang="en-US" sz="4000" dirty="0" smtClean="0"/>
              <a:t>User Guide</a:t>
            </a:r>
            <a:endParaRPr lang="en-US" sz="4000" dirty="0"/>
          </a:p>
        </p:txBody>
      </p:sp>
    </p:spTree>
    <p:extLst>
      <p:ext uri="{BB962C8B-B14F-4D97-AF65-F5344CB8AC3E}">
        <p14:creationId xmlns:p14="http://schemas.microsoft.com/office/powerpoint/2010/main" val="1830392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040541"/>
            <a:ext cx="523948" cy="2210108"/>
          </a:xfrm>
          <a:prstGeom prst="rect">
            <a:avLst/>
          </a:prstGeom>
          <a:ln>
            <a:solidFill>
              <a:schemeClr val="tx1"/>
            </a:solidFill>
          </a:ln>
          <a:effectLst>
            <a:outerShdw blurRad="50800" dist="38100" dir="2700000" algn="tl" rotWithShape="0">
              <a:prstClr val="black">
                <a:alpha val="40000"/>
              </a:prstClr>
            </a:outerShdw>
          </a:effectLst>
        </p:spPr>
      </p:pic>
      <p:sp>
        <p:nvSpPr>
          <p:cNvPr id="7" name="Title 6"/>
          <p:cNvSpPr>
            <a:spLocks noGrp="1"/>
          </p:cNvSpPr>
          <p:nvPr>
            <p:ph type="title"/>
          </p:nvPr>
        </p:nvSpPr>
        <p:spPr/>
        <p:txBody>
          <a:bodyPr/>
          <a:lstStyle/>
          <a:p>
            <a:r>
              <a:rPr lang="en-US" dirty="0" smtClean="0"/>
              <a:t>Mini Graphical User Interface</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10</a:t>
            </a:fld>
            <a:endParaRPr lang="en-US" dirty="0"/>
          </a:p>
        </p:txBody>
      </p:sp>
      <p:cxnSp>
        <p:nvCxnSpPr>
          <p:cNvPr id="26" name="Straight Arrow Connector 25"/>
          <p:cNvCxnSpPr/>
          <p:nvPr/>
        </p:nvCxnSpPr>
        <p:spPr>
          <a:xfrm flipH="1">
            <a:off x="3181327" y="3103148"/>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181327" y="353519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181327" y="39672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853679" y="2887124"/>
            <a:ext cx="3603727" cy="369332"/>
          </a:xfrm>
          <a:prstGeom prst="rect">
            <a:avLst/>
          </a:prstGeom>
          <a:noFill/>
        </p:spPr>
        <p:txBody>
          <a:bodyPr wrap="square" rtlCol="0">
            <a:spAutoFit/>
          </a:bodyPr>
          <a:lstStyle/>
          <a:p>
            <a:r>
              <a:rPr lang="en-US" dirty="0" smtClean="0"/>
              <a:t>Measure and plot traces</a:t>
            </a:r>
            <a:endParaRPr lang="en-US" dirty="0"/>
          </a:p>
        </p:txBody>
      </p:sp>
      <p:sp>
        <p:nvSpPr>
          <p:cNvPr id="42" name="TextBox 41"/>
          <p:cNvSpPr txBox="1"/>
          <p:nvPr/>
        </p:nvSpPr>
        <p:spPr>
          <a:xfrm>
            <a:off x="3856037" y="3350530"/>
            <a:ext cx="3725513" cy="369332"/>
          </a:xfrm>
          <a:prstGeom prst="rect">
            <a:avLst/>
          </a:prstGeom>
          <a:noFill/>
        </p:spPr>
        <p:txBody>
          <a:bodyPr wrap="square" rtlCol="0">
            <a:spAutoFit/>
          </a:bodyPr>
          <a:lstStyle/>
          <a:p>
            <a:r>
              <a:rPr lang="en-US" dirty="0" smtClean="0"/>
              <a:t>Export results (Touchstone, CSV)</a:t>
            </a:r>
            <a:endParaRPr lang="en-US" dirty="0"/>
          </a:p>
        </p:txBody>
      </p:sp>
      <p:sp>
        <p:nvSpPr>
          <p:cNvPr id="43" name="TextBox 42"/>
          <p:cNvSpPr txBox="1"/>
          <p:nvPr/>
        </p:nvSpPr>
        <p:spPr>
          <a:xfrm>
            <a:off x="3856038" y="3780743"/>
            <a:ext cx="3456384" cy="369332"/>
          </a:xfrm>
          <a:prstGeom prst="rect">
            <a:avLst/>
          </a:prstGeom>
          <a:noFill/>
        </p:spPr>
        <p:txBody>
          <a:bodyPr wrap="square" rtlCol="0">
            <a:spAutoFit/>
          </a:bodyPr>
          <a:lstStyle/>
          <a:p>
            <a:r>
              <a:rPr lang="en-US" dirty="0" smtClean="0"/>
              <a:t>Exit</a:t>
            </a:r>
            <a:endParaRPr lang="en-US" dirty="0"/>
          </a:p>
        </p:txBody>
      </p:sp>
      <p:cxnSp>
        <p:nvCxnSpPr>
          <p:cNvPr id="44" name="Straight Arrow Connector 43"/>
          <p:cNvCxnSpPr/>
          <p:nvPr/>
        </p:nvCxnSpPr>
        <p:spPr>
          <a:xfrm flipH="1">
            <a:off x="3181327" y="267110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824540" y="2455077"/>
            <a:ext cx="3603727" cy="369332"/>
          </a:xfrm>
          <a:prstGeom prst="rect">
            <a:avLst/>
          </a:prstGeom>
          <a:noFill/>
        </p:spPr>
        <p:txBody>
          <a:bodyPr wrap="square" rtlCol="0">
            <a:spAutoFit/>
          </a:bodyPr>
          <a:lstStyle/>
          <a:p>
            <a:r>
              <a:rPr lang="en-US" dirty="0" smtClean="0"/>
              <a:t>Toggle Mini-GUI</a:t>
            </a:r>
          </a:p>
        </p:txBody>
      </p:sp>
    </p:spTree>
    <p:extLst>
      <p:ext uri="{BB962C8B-B14F-4D97-AF65-F5344CB8AC3E}">
        <p14:creationId xmlns:p14="http://schemas.microsoft.com/office/powerpoint/2010/main" val="84407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Start Frequency</a:t>
            </a:r>
          </a:p>
          <a:p>
            <a:r>
              <a:rPr lang="en-US" dirty="0" smtClean="0"/>
              <a:t>Stop Frequency</a:t>
            </a:r>
          </a:p>
          <a:p>
            <a:r>
              <a:rPr lang="en-US" dirty="0" smtClean="0"/>
              <a:t>Points</a:t>
            </a:r>
          </a:p>
          <a:p>
            <a:r>
              <a:rPr lang="en-US" dirty="0" smtClean="0"/>
              <a:t>IF Bandwidth</a:t>
            </a:r>
          </a:p>
          <a:p>
            <a:r>
              <a:rPr lang="en-US" dirty="0" smtClean="0"/>
              <a:t>Frequency settings are strictly obeyed</a:t>
            </a:r>
          </a:p>
          <a:p>
            <a:endParaRPr lang="en-US" dirty="0" smtClean="0"/>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Frequency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11</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07450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Start Power</a:t>
            </a:r>
          </a:p>
          <a:p>
            <a:r>
              <a:rPr lang="en-US" dirty="0" smtClean="0"/>
              <a:t>Stop Power</a:t>
            </a:r>
          </a:p>
          <a:p>
            <a:r>
              <a:rPr lang="en-US" dirty="0" smtClean="0"/>
              <a:t>Points</a:t>
            </a:r>
          </a:p>
          <a:p>
            <a:r>
              <a:rPr lang="en-US" dirty="0" smtClean="0"/>
              <a:t>Compression level (typically 1-3 dB)</a:t>
            </a:r>
          </a:p>
          <a:p>
            <a:r>
              <a:rPr lang="en-US" dirty="0" smtClean="0"/>
              <a:t>Stop at Compression:</a:t>
            </a:r>
            <a:br>
              <a:rPr lang="en-US" dirty="0" smtClean="0"/>
            </a:br>
            <a:r>
              <a:rPr lang="en-US" dirty="0" smtClean="0"/>
              <a:t>Stops increasing measurement power level at or just after compression is achieved.</a:t>
            </a:r>
            <a:br>
              <a:rPr lang="en-US" dirty="0" smtClean="0"/>
            </a:br>
            <a:r>
              <a:rPr lang="en-US" dirty="0" smtClean="0"/>
              <a:t>DUT is driven </a:t>
            </a:r>
            <a:r>
              <a:rPr lang="en-US" b="1" dirty="0" smtClean="0"/>
              <a:t>at most</a:t>
            </a:r>
            <a:r>
              <a:rPr lang="en-US" dirty="0" smtClean="0"/>
              <a:t> </a:t>
            </a:r>
            <a:r>
              <a:rPr lang="en-US" dirty="0">
                <a:latin typeface="Times New Roman" panose="02020603050405020304" pitchFamily="18" charset="0"/>
                <a:cs typeface="Times New Roman" panose="02020603050405020304" pitchFamily="18" charset="0"/>
              </a:rPr>
              <a:t>Δ</a:t>
            </a:r>
            <a:r>
              <a:rPr lang="en-US" dirty="0" smtClean="0"/>
              <a:t>P over compression</a:t>
            </a:r>
          </a:p>
          <a:p>
            <a:r>
              <a:rPr lang="en-US" dirty="0" smtClean="0"/>
              <a:t>Note: Since the compression point of most PAs varies vs frequency, Stop at compression will result in a different number of power measurement points per each frequency (</a:t>
            </a:r>
            <a:r>
              <a:rPr lang="en-US" dirty="0" err="1" smtClean="0"/>
              <a:t>ie</a:t>
            </a:r>
            <a:r>
              <a:rPr lang="en-US" dirty="0" smtClean="0"/>
              <a:t> the resulting matrix will not be “square”)</a:t>
            </a:r>
            <a:endParaRPr lang="en-US" dirty="0" smtClean="0"/>
          </a:p>
          <a:p>
            <a:endParaRPr lang="en-US" dirty="0" smtClean="0"/>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45575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Include Gain Expansion:</a:t>
            </a:r>
            <a:r>
              <a:rPr lang="en-US" dirty="0"/>
              <a:t/>
            </a:r>
            <a:br>
              <a:rPr lang="en-US" dirty="0"/>
            </a:br>
            <a:r>
              <a:rPr lang="en-US" dirty="0" smtClean="0"/>
              <a:t>When unchecked, the gain at the lowest power level is used for each frequency. For PAs that include gain expansion (gain can increase as power increases), this option finds the power level of maximum gain, and uses that gain value to find compression.</a:t>
            </a:r>
            <a:endParaRPr lang="en-US" dirty="0" smtClean="0"/>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22382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Post-Condition</a:t>
            </a:r>
          </a:p>
          <a:p>
            <a:pPr lvl="1"/>
            <a:r>
              <a:rPr lang="en-US" u="sng" dirty="0" smtClean="0"/>
              <a:t>RF Off</a:t>
            </a:r>
            <a:r>
              <a:rPr lang="en-US" dirty="0" smtClean="0"/>
              <a:t>: Stops all sweeps and turns power off between sweeps after measurements end</a:t>
            </a:r>
          </a:p>
          <a:p>
            <a:pPr lvl="1"/>
            <a:r>
              <a:rPr lang="en-US" u="sng" dirty="0" smtClean="0"/>
              <a:t>None</a:t>
            </a:r>
            <a:r>
              <a:rPr lang="en-US" dirty="0" smtClean="0"/>
              <a:t>: Does nothing after measurements end</a:t>
            </a:r>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14</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96953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endParaRPr lang="en-US" dirty="0"/>
          </a:p>
        </p:txBody>
      </p:sp>
      <p:sp>
        <p:nvSpPr>
          <p:cNvPr id="3" name="Content Placeholder 2"/>
          <p:cNvSpPr>
            <a:spLocks noGrp="1"/>
          </p:cNvSpPr>
          <p:nvPr>
            <p:ph idx="1"/>
          </p:nvPr>
        </p:nvSpPr>
        <p:spPr>
          <a:xfrm>
            <a:off x="360000" y="1656000"/>
            <a:ext cx="8388464" cy="4392000"/>
          </a:xfrm>
        </p:spPr>
        <p:txBody>
          <a:bodyPr/>
          <a:lstStyle/>
          <a:p>
            <a:r>
              <a:rPr lang="en-US" b="1" dirty="0" smtClean="0"/>
              <a:t>Note:</a:t>
            </a:r>
            <a:r>
              <a:rPr lang="en-US" dirty="0" smtClean="0"/>
              <a:t> The RF Off post condition uses a setting called “Reduce RF Power between sweeps”. This setting persists through instrument preset. To put the instrument back in it’s factory default state (power on at last measurement point between sweeps), the setting can be found at:</a:t>
            </a:r>
            <a:br>
              <a:rPr lang="en-US" dirty="0" smtClean="0"/>
            </a:br>
            <a:r>
              <a:rPr lang="en-US" dirty="0" smtClean="0"/>
              <a:t/>
            </a:r>
            <a:br>
              <a:rPr lang="en-US" dirty="0" smtClean="0"/>
            </a:br>
            <a:r>
              <a:rPr lang="en-US" dirty="0" smtClean="0"/>
              <a:t>System </a:t>
            </a:r>
            <a:r>
              <a:rPr lang="en-US" dirty="0" err="1" smtClean="0"/>
              <a:t>Config</a:t>
            </a:r>
            <a:r>
              <a:rPr lang="en-US" dirty="0" smtClean="0"/>
              <a:t> (hard key)</a:t>
            </a:r>
            <a:br>
              <a:rPr lang="en-US" dirty="0" smtClean="0"/>
            </a:br>
            <a:r>
              <a:rPr lang="en-US" dirty="0" smtClean="0"/>
              <a:t>-&gt; System </a:t>
            </a:r>
            <a:r>
              <a:rPr lang="en-US" dirty="0" err="1" smtClean="0"/>
              <a:t>Config</a:t>
            </a:r>
            <a:r>
              <a:rPr lang="en-US" dirty="0" smtClean="0"/>
              <a:t> (soft key)</a:t>
            </a:r>
            <a:br>
              <a:rPr lang="en-US" dirty="0" smtClean="0"/>
            </a:br>
            <a:r>
              <a:rPr lang="en-US" dirty="0" smtClean="0"/>
              <a:t>-&gt; Power (tab)</a:t>
            </a:r>
            <a:br>
              <a:rPr lang="en-US" dirty="0" smtClean="0"/>
            </a:br>
            <a:r>
              <a:rPr lang="en-US" dirty="0" smtClean="0"/>
              <a:t>-&gt; Uncheck “Power Reduction at Sweep End”</a:t>
            </a:r>
          </a:p>
          <a:p>
            <a:pPr lvl="1"/>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Power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491" y="2852936"/>
            <a:ext cx="3441576" cy="2884002"/>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7548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(Reference) Channel:</a:t>
            </a:r>
          </a:p>
          <a:p>
            <a:pPr lvl="1"/>
            <a:r>
              <a:rPr lang="en-US" dirty="0" smtClean="0"/>
              <a:t>Settings outside th</a:t>
            </a:r>
            <a:r>
              <a:rPr lang="en-US" dirty="0" smtClean="0"/>
              <a:t>e scope of PA Compression Test should be set in a reference channel before measurement</a:t>
            </a:r>
          </a:p>
          <a:p>
            <a:pPr lvl="1"/>
            <a:r>
              <a:rPr lang="en-US" dirty="0" smtClean="0"/>
              <a:t>These settings are used for the measurement</a:t>
            </a:r>
          </a:p>
          <a:p>
            <a:r>
              <a:rPr lang="en-US" dirty="0" smtClean="0"/>
              <a:t>Settings taken from reference channel:</a:t>
            </a:r>
          </a:p>
          <a:p>
            <a:pPr lvl="1"/>
            <a:r>
              <a:rPr lang="en-US" dirty="0" smtClean="0"/>
              <a:t>User defined ports</a:t>
            </a:r>
          </a:p>
          <a:p>
            <a:pPr lvl="1"/>
            <a:r>
              <a:rPr lang="en-US" dirty="0" smtClean="0"/>
              <a:t>Pulsed RF power</a:t>
            </a:r>
          </a:p>
          <a:p>
            <a:pPr lvl="1"/>
            <a:r>
              <a:rPr lang="en-US" dirty="0" smtClean="0"/>
              <a:t>Calibration</a:t>
            </a:r>
          </a:p>
          <a:p>
            <a:pPr lvl="1"/>
            <a:r>
              <a:rPr lang="en-US" dirty="0"/>
              <a:t>P</a:t>
            </a:r>
            <a:r>
              <a:rPr lang="en-US" dirty="0" smtClean="0"/>
              <a:t>ower calibration</a:t>
            </a:r>
          </a:p>
          <a:p>
            <a:pPr lvl="1"/>
            <a:r>
              <a:rPr lang="en-US" dirty="0" smtClean="0"/>
              <a:t>… Anything not explicitly overwritten in Settings</a:t>
            </a:r>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Miscellaneous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16</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2701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endParaRPr lang="en-US" dirty="0"/>
          </a:p>
        </p:txBody>
      </p:sp>
      <p:sp>
        <p:nvSpPr>
          <p:cNvPr id="3" name="Content Placeholder 2"/>
          <p:cNvSpPr>
            <a:spLocks noGrp="1"/>
          </p:cNvSpPr>
          <p:nvPr>
            <p:ph idx="1"/>
          </p:nvPr>
        </p:nvSpPr>
        <p:spPr>
          <a:xfrm>
            <a:off x="360000" y="1656000"/>
            <a:ext cx="5308963" cy="4392000"/>
          </a:xfrm>
        </p:spPr>
        <p:txBody>
          <a:bodyPr/>
          <a:lstStyle/>
          <a:p>
            <a:r>
              <a:rPr lang="en-US" dirty="0" smtClean="0"/>
              <a:t>Output Port, Input Port</a:t>
            </a:r>
          </a:p>
          <a:p>
            <a:r>
              <a:rPr lang="en-US" dirty="0" smtClean="0"/>
              <a:t>Sweep Type:</a:t>
            </a:r>
          </a:p>
          <a:p>
            <a:pPr lvl="1"/>
            <a:r>
              <a:rPr lang="en-US" u="sng" dirty="0" smtClean="0"/>
              <a:t>Frequency</a:t>
            </a:r>
            <a:endParaRPr lang="en-US" u="sng" dirty="0"/>
          </a:p>
          <a:p>
            <a:pPr lvl="2"/>
            <a:r>
              <a:rPr lang="en-US" dirty="0" smtClean="0"/>
              <a:t>A segmented frequency sweep is performed for a fixed power level. The power level is increased with each sweep.</a:t>
            </a:r>
          </a:p>
          <a:p>
            <a:pPr lvl="2"/>
            <a:r>
              <a:rPr lang="en-US" dirty="0" smtClean="0"/>
              <a:t>When Stop at Compression is selected, frequencies that have reached compression are removed from subsequent segmented frequency sweeps.</a:t>
            </a:r>
            <a:endParaRPr lang="en-US" dirty="0" smtClean="0"/>
          </a:p>
          <a:p>
            <a:pPr lvl="1"/>
            <a:r>
              <a:rPr lang="en-US" u="sng" dirty="0" smtClean="0"/>
              <a:t>Power</a:t>
            </a:r>
          </a:p>
          <a:p>
            <a:pPr lvl="2"/>
            <a:r>
              <a:rPr lang="en-US" dirty="0" smtClean="0"/>
              <a:t>For a fixed frequency, a power sweep is performed per Power Settings</a:t>
            </a:r>
            <a:endParaRPr lang="en-US" dirty="0" smtClean="0"/>
          </a:p>
        </p:txBody>
      </p:sp>
      <p:sp>
        <p:nvSpPr>
          <p:cNvPr id="6" name="Text Placeholder 5"/>
          <p:cNvSpPr>
            <a:spLocks noGrp="1"/>
          </p:cNvSpPr>
          <p:nvPr>
            <p:ph type="body" idx="13"/>
          </p:nvPr>
        </p:nvSpPr>
        <p:spPr/>
        <p:txBody>
          <a:bodyPr/>
          <a:lstStyle/>
          <a:p>
            <a:r>
              <a:rPr lang="en-US" dirty="0" smtClean="0"/>
              <a:t>Miscellaneous Settings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17</a:t>
            </a:fld>
            <a:endParaRPr lang="en-US" dirty="0"/>
          </a:p>
        </p:txBody>
      </p:sp>
      <p:pic>
        <p:nvPicPr>
          <p:cNvPr id="5" name="Picture 4"/>
          <p:cNvPicPr>
            <a:picLocks noChangeAspect="1"/>
          </p:cNvPicPr>
          <p:nvPr/>
        </p:nvPicPr>
        <p:blipFill>
          <a:blip r:embed="rId2"/>
          <a:stretch>
            <a:fillRect/>
          </a:stretch>
        </p:blipFill>
        <p:spPr>
          <a:xfrm>
            <a:off x="5868144" y="778576"/>
            <a:ext cx="2971800" cy="47405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5384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p:txBody>
          <a:bodyPr/>
          <a:lstStyle/>
          <a:p>
            <a:r>
              <a:rPr lang="en-US" dirty="0" smtClean="0"/>
              <a:t>Y:</a:t>
            </a:r>
          </a:p>
          <a:p>
            <a:pPr lvl="1"/>
            <a:r>
              <a:rPr lang="en-US" dirty="0" smtClean="0"/>
              <a:t>S11, S21, S12, S22</a:t>
            </a:r>
          </a:p>
          <a:p>
            <a:pPr lvl="1"/>
            <a:r>
              <a:rPr lang="en-US" dirty="0" smtClean="0"/>
              <a:t>AM-PM Conversion</a:t>
            </a:r>
          </a:p>
          <a:p>
            <a:pPr lvl="1"/>
            <a:r>
              <a:rPr lang="en-US" dirty="0" smtClean="0"/>
              <a:t>Pin</a:t>
            </a:r>
          </a:p>
          <a:p>
            <a:pPr lvl="1"/>
            <a:r>
              <a:rPr lang="en-US" dirty="0" smtClean="0"/>
              <a:t>Pout</a:t>
            </a:r>
          </a:p>
          <a:p>
            <a:r>
              <a:rPr lang="en-US" dirty="0" smtClean="0"/>
              <a:t>X:</a:t>
            </a:r>
          </a:p>
          <a:p>
            <a:pPr lvl="1"/>
            <a:r>
              <a:rPr lang="en-US" dirty="0" smtClean="0"/>
              <a:t>Frequency</a:t>
            </a:r>
          </a:p>
          <a:p>
            <a:pPr lvl="1"/>
            <a:r>
              <a:rPr lang="en-US" dirty="0" smtClean="0"/>
              <a:t>Pin</a:t>
            </a:r>
          </a:p>
          <a:p>
            <a:pPr lvl="1"/>
            <a:r>
              <a:rPr lang="en-US" dirty="0" smtClean="0"/>
              <a:t>Pout</a:t>
            </a:r>
          </a:p>
          <a:p>
            <a:r>
              <a:rPr lang="en-US" dirty="0" smtClean="0"/>
              <a:t>At:</a:t>
            </a:r>
          </a:p>
          <a:p>
            <a:pPr lvl="1"/>
            <a:r>
              <a:rPr lang="en-US" dirty="0" smtClean="0"/>
              <a:t>Compression</a:t>
            </a:r>
          </a:p>
          <a:p>
            <a:pPr lvl="1"/>
            <a:r>
              <a:rPr lang="en-US" dirty="0" smtClean="0"/>
              <a:t>Max. Gain</a:t>
            </a:r>
          </a:p>
          <a:p>
            <a:pPr lvl="1"/>
            <a:r>
              <a:rPr lang="en-US" dirty="0" smtClean="0"/>
              <a:t>Frequency value</a:t>
            </a:r>
          </a:p>
          <a:p>
            <a:pPr lvl="1"/>
            <a:r>
              <a:rPr lang="en-US" dirty="0" smtClean="0"/>
              <a:t>Power value</a:t>
            </a:r>
          </a:p>
          <a:p>
            <a:pPr lvl="1"/>
            <a:endParaRPr lang="en-US" dirty="0" smtClean="0"/>
          </a:p>
        </p:txBody>
      </p:sp>
      <p:sp>
        <p:nvSpPr>
          <p:cNvPr id="5" name="Text Placeholder 4"/>
          <p:cNvSpPr>
            <a:spLocks noGrp="1"/>
          </p:cNvSpPr>
          <p:nvPr>
            <p:ph type="body" idx="13"/>
          </p:nvPr>
        </p:nvSpPr>
        <p:spPr/>
        <p:txBody>
          <a:bodyPr/>
          <a:lstStyle/>
          <a:p>
            <a:r>
              <a:rPr lang="en-US" dirty="0" smtClean="0"/>
              <a:t>Trace Options</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18</a:t>
            </a:fld>
            <a:endParaRPr lang="en-US" dirty="0"/>
          </a:p>
        </p:txBody>
      </p:sp>
      <p:pic>
        <p:nvPicPr>
          <p:cNvPr id="7" name="Picture 6"/>
          <p:cNvPicPr>
            <a:picLocks noChangeAspect="1"/>
          </p:cNvPicPr>
          <p:nvPr/>
        </p:nvPicPr>
        <p:blipFill>
          <a:blip r:embed="rId2"/>
          <a:stretch>
            <a:fillRect/>
          </a:stretch>
        </p:blipFill>
        <p:spPr>
          <a:xfrm>
            <a:off x="4105656" y="1372620"/>
            <a:ext cx="4572000" cy="40035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78914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a:xfrm>
            <a:off x="360363" y="1368425"/>
            <a:ext cx="8388101" cy="4679950"/>
          </a:xfrm>
        </p:spPr>
        <p:txBody>
          <a:bodyPr/>
          <a:lstStyle/>
          <a:p>
            <a:r>
              <a:rPr lang="en-US" dirty="0" smtClean="0"/>
              <a:t>Initially, traces are created in new diagram(s) on the VNA</a:t>
            </a:r>
          </a:p>
          <a:p>
            <a:r>
              <a:rPr lang="en-US" dirty="0" smtClean="0"/>
              <a:t>User then configures each trace (diagram, format, markers </a:t>
            </a:r>
            <a:r>
              <a:rPr lang="en-US" dirty="0" err="1" smtClean="0"/>
              <a:t>etc</a:t>
            </a:r>
            <a:r>
              <a:rPr lang="en-US" dirty="0" smtClean="0"/>
              <a:t>)</a:t>
            </a:r>
          </a:p>
          <a:p>
            <a:r>
              <a:rPr lang="en-US" dirty="0" smtClean="0"/>
              <a:t>Subsequent replotting will update trace values without disturbing customization.</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19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634" y="2396722"/>
            <a:ext cx="4640733" cy="348055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17500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REMOVE</a:t>
            </a:r>
            <a:endParaRPr lang="en-US" dirty="0"/>
          </a:p>
        </p:txBody>
      </p:sp>
      <p:sp>
        <p:nvSpPr>
          <p:cNvPr id="5" name="Content Placeholder 4"/>
          <p:cNvSpPr>
            <a:spLocks noGrp="1"/>
          </p:cNvSpPr>
          <p:nvPr>
            <p:ph idx="1"/>
          </p:nvPr>
        </p:nvSpPr>
        <p:spPr/>
        <p:txBody>
          <a:bodyPr/>
          <a:lstStyle/>
          <a:p>
            <a:r>
              <a:rPr lang="en-US" dirty="0" smtClean="0"/>
              <a:t>Schematic</a:t>
            </a:r>
          </a:p>
        </p:txBody>
      </p:sp>
      <p:sp>
        <p:nvSpPr>
          <p:cNvPr id="3" name="Slide Number Placeholder 2"/>
          <p:cNvSpPr>
            <a:spLocks noGrp="1"/>
          </p:cNvSpPr>
          <p:nvPr>
            <p:ph type="sldNum" sz="quarter" idx="10"/>
          </p:nvPr>
        </p:nvSpPr>
        <p:spPr/>
        <p:txBody>
          <a:bodyPr/>
          <a:lstStyle/>
          <a:p>
            <a:pPr>
              <a:defRPr/>
            </a:pPr>
            <a:fld id="{41901FB5-971D-4673-A8C8-8D13D33A226A}" type="slidenum">
              <a:rPr lang="en-US" smtClean="0"/>
              <a:pPr>
                <a:defRPr/>
              </a:pPr>
              <a:t>2</a:t>
            </a:fld>
            <a:endParaRPr lang="en-US" dirty="0"/>
          </a:p>
        </p:txBody>
      </p:sp>
      <p:grpSp>
        <p:nvGrpSpPr>
          <p:cNvPr id="151" name="Group 150"/>
          <p:cNvGrpSpPr/>
          <p:nvPr/>
        </p:nvGrpSpPr>
        <p:grpSpPr>
          <a:xfrm>
            <a:off x="708634" y="2137833"/>
            <a:ext cx="7811951" cy="3246066"/>
            <a:chOff x="251520" y="1897992"/>
            <a:chExt cx="7811951" cy="3246066"/>
          </a:xfrm>
        </p:grpSpPr>
        <p:sp>
          <p:nvSpPr>
            <p:cNvPr id="13" name="Text Box 2"/>
            <p:cNvSpPr txBox="1">
              <a:spLocks noChangeArrowheads="1"/>
            </p:cNvSpPr>
            <p:nvPr/>
          </p:nvSpPr>
          <p:spPr bwMode="auto">
            <a:xfrm>
              <a:off x="3889246" y="2738825"/>
              <a:ext cx="357396"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smtClean="0">
                  <a:effectLst/>
                  <a:latin typeface="Arial" panose="020B0604020202020204" pitchFamily="34" charset="0"/>
                  <a:ea typeface="Times New Roman" panose="02020603050405020304" pitchFamily="18" charset="0"/>
                  <a:cs typeface="Times New Roman" panose="02020603050405020304" pitchFamily="18" charset="0"/>
                </a:rPr>
                <a:t>in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20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14" name="Text Box 2"/>
            <p:cNvSpPr txBox="1">
              <a:spLocks noChangeArrowheads="1"/>
            </p:cNvSpPr>
            <p:nvPr/>
          </p:nvSpPr>
          <p:spPr bwMode="auto">
            <a:xfrm>
              <a:off x="5195979" y="2738825"/>
              <a:ext cx="420504" cy="25812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smtClean="0">
                  <a:effectLst/>
                  <a:latin typeface="Arial" panose="020B0604020202020204" pitchFamily="34" charset="0"/>
                  <a:ea typeface="Times New Roman" panose="02020603050405020304" pitchFamily="18" charset="0"/>
                  <a:cs typeface="Times New Roman" panose="02020603050405020304" pitchFamily="18" charset="0"/>
                </a:rPr>
                <a:t>out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21" name="Group 20"/>
            <p:cNvGrpSpPr/>
            <p:nvPr/>
          </p:nvGrpSpPr>
          <p:grpSpPr>
            <a:xfrm>
              <a:off x="4313021" y="3110241"/>
              <a:ext cx="825500" cy="899160"/>
              <a:chOff x="0" y="0"/>
              <a:chExt cx="825500" cy="899160"/>
            </a:xfrm>
          </p:grpSpPr>
          <p:sp>
            <p:nvSpPr>
              <p:cNvPr id="63" name="Isosceles Triangle 62"/>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4"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25" name="Group 24"/>
            <p:cNvGrpSpPr/>
            <p:nvPr/>
          </p:nvGrpSpPr>
          <p:grpSpPr>
            <a:xfrm flipH="1">
              <a:off x="3144369" y="3252396"/>
              <a:ext cx="617220" cy="464820"/>
              <a:chOff x="0" y="0"/>
              <a:chExt cx="617220" cy="464820"/>
            </a:xfrm>
          </p:grpSpPr>
          <p:sp>
            <p:nvSpPr>
              <p:cNvPr id="54" name="Rectangle 53"/>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55" name="Straight Connector 54"/>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Arc 55"/>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44" name="Group 43"/>
            <p:cNvGrpSpPr/>
            <p:nvPr/>
          </p:nvGrpSpPr>
          <p:grpSpPr>
            <a:xfrm>
              <a:off x="590218" y="2263752"/>
              <a:ext cx="457200" cy="457200"/>
              <a:chOff x="-38100" y="0"/>
              <a:chExt cx="457200" cy="457200"/>
            </a:xfrm>
          </p:grpSpPr>
          <p:sp>
            <p:nvSpPr>
              <p:cNvPr id="52" name="Oval 51"/>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53"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45" name="Group 44"/>
            <p:cNvGrpSpPr/>
            <p:nvPr/>
          </p:nvGrpSpPr>
          <p:grpSpPr>
            <a:xfrm>
              <a:off x="2551591" y="2282742"/>
              <a:ext cx="396213" cy="388620"/>
              <a:chOff x="0" y="0"/>
              <a:chExt cx="396213" cy="388620"/>
            </a:xfrm>
          </p:grpSpPr>
          <p:sp>
            <p:nvSpPr>
              <p:cNvPr id="50" name="Rectangle 49"/>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51"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3138826" y="2294232"/>
              <a:ext cx="395350" cy="388620"/>
              <a:chOff x="0" y="0"/>
              <a:chExt cx="395350" cy="388620"/>
            </a:xfrm>
          </p:grpSpPr>
          <p:sp>
            <p:nvSpPr>
              <p:cNvPr id="48" name="Rectangle 47"/>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49"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30" name="Straight Connector 29"/>
            <p:cNvCxnSpPr/>
            <p:nvPr/>
          </p:nvCxnSpPr>
          <p:spPr>
            <a:xfrm>
              <a:off x="2825884" y="2682852"/>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67944" y="2996952"/>
              <a:ext cx="0" cy="1821180"/>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396606" y="2996952"/>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8" name="Text Box 2"/>
            <p:cNvSpPr txBox="1">
              <a:spLocks noChangeArrowheads="1"/>
            </p:cNvSpPr>
            <p:nvPr/>
          </p:nvSpPr>
          <p:spPr bwMode="auto">
            <a:xfrm>
              <a:off x="3487245" y="4854498"/>
              <a:ext cx="117348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Power Cal. Plane</a:t>
              </a:r>
            </a:p>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19" name="Text Box 2"/>
            <p:cNvSpPr txBox="1">
              <a:spLocks noChangeArrowheads="1"/>
            </p:cNvSpPr>
            <p:nvPr/>
          </p:nvSpPr>
          <p:spPr bwMode="auto">
            <a:xfrm>
              <a:off x="4161858" y="4250447"/>
              <a:ext cx="127254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Calibration </a:t>
              </a: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Planes</a:t>
              </a:r>
            </a:p>
            <a:p>
              <a:pPr marL="0" marR="0">
                <a:lnSpc>
                  <a:spcPct val="112000"/>
                </a:lnSpc>
                <a:spcBef>
                  <a:spcPts val="0"/>
                </a:spcBef>
                <a:spcAft>
                  <a:spcPts val="600"/>
                </a:spcAft>
              </a:pP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97" name="Group 96"/>
            <p:cNvGrpSpPr/>
            <p:nvPr/>
          </p:nvGrpSpPr>
          <p:grpSpPr>
            <a:xfrm>
              <a:off x="471353" y="1897992"/>
              <a:ext cx="3284693" cy="937260"/>
              <a:chOff x="471354" y="1897992"/>
              <a:chExt cx="3154630" cy="937260"/>
            </a:xfrm>
          </p:grpSpPr>
          <p:sp>
            <p:nvSpPr>
              <p:cNvPr id="47" name="Rectangle 46"/>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8"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98" name="Group 97"/>
            <p:cNvGrpSpPr/>
            <p:nvPr/>
          </p:nvGrpSpPr>
          <p:grpSpPr>
            <a:xfrm>
              <a:off x="5580112" y="1897992"/>
              <a:ext cx="2483359" cy="939800"/>
              <a:chOff x="5580112" y="1844824"/>
              <a:chExt cx="2483359" cy="939800"/>
            </a:xfrm>
          </p:grpSpPr>
          <p:grpSp>
            <p:nvGrpSpPr>
              <p:cNvPr id="34" name="Group 33"/>
              <p:cNvGrpSpPr/>
              <p:nvPr/>
            </p:nvGrpSpPr>
            <p:grpSpPr>
              <a:xfrm>
                <a:off x="7452320" y="2209314"/>
                <a:ext cx="457200" cy="457200"/>
                <a:chOff x="-829320" y="0"/>
                <a:chExt cx="457200" cy="457200"/>
              </a:xfrm>
            </p:grpSpPr>
            <p:sp>
              <p:nvSpPr>
                <p:cNvPr id="42" name="Oval 41"/>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43"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35" name="Group 34"/>
              <p:cNvGrpSpPr/>
              <p:nvPr/>
            </p:nvGrpSpPr>
            <p:grpSpPr>
              <a:xfrm>
                <a:off x="6440428" y="2236414"/>
                <a:ext cx="396358" cy="388620"/>
                <a:chOff x="0" y="-15088"/>
                <a:chExt cx="396358" cy="388620"/>
              </a:xfrm>
            </p:grpSpPr>
            <p:sp>
              <p:nvSpPr>
                <p:cNvPr id="40" name="Rectangle 39"/>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41"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36" name="Group 35"/>
              <p:cNvGrpSpPr/>
              <p:nvPr/>
            </p:nvGrpSpPr>
            <p:grpSpPr>
              <a:xfrm>
                <a:off x="5831626" y="2237231"/>
                <a:ext cx="394830" cy="388620"/>
                <a:chOff x="0" y="-16086"/>
                <a:chExt cx="394830" cy="388620"/>
              </a:xfrm>
            </p:grpSpPr>
            <p:sp>
              <p:nvSpPr>
                <p:cNvPr id="38" name="Rectangle 37"/>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3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37" name="Rectangle 36"/>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9"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69" name="Group 68"/>
            <p:cNvGrpSpPr/>
            <p:nvPr/>
          </p:nvGrpSpPr>
          <p:grpSpPr>
            <a:xfrm>
              <a:off x="1372480" y="3118737"/>
              <a:ext cx="774700" cy="899160"/>
              <a:chOff x="50800" y="0"/>
              <a:chExt cx="774700" cy="899160"/>
            </a:xfrm>
          </p:grpSpPr>
          <p:sp>
            <p:nvSpPr>
              <p:cNvPr id="70" name="Isosceles Triangle 69"/>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1"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65" name="Group 64"/>
            <p:cNvGrpSpPr/>
            <p:nvPr/>
          </p:nvGrpSpPr>
          <p:grpSpPr>
            <a:xfrm>
              <a:off x="2330584" y="3252396"/>
              <a:ext cx="617220" cy="464820"/>
              <a:chOff x="0" y="0"/>
              <a:chExt cx="617220" cy="464820"/>
            </a:xfrm>
          </p:grpSpPr>
          <p:sp>
            <p:nvSpPr>
              <p:cNvPr id="66" name="Rectangle 65"/>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67" name="Straight Connector 66"/>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8" name="Arc 67"/>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6" name="Group 95"/>
            <p:cNvGrpSpPr/>
            <p:nvPr/>
          </p:nvGrpSpPr>
          <p:grpSpPr>
            <a:xfrm>
              <a:off x="543029" y="3293997"/>
              <a:ext cx="548640" cy="548640"/>
              <a:chOff x="614888" y="3269734"/>
              <a:chExt cx="548640" cy="548640"/>
            </a:xfrm>
          </p:grpSpPr>
          <p:sp>
            <p:nvSpPr>
              <p:cNvPr id="84" name="Rectangle 83"/>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86" name="Straight Connector 85"/>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flipH="1">
              <a:off x="6440428" y="3252396"/>
              <a:ext cx="617220" cy="464820"/>
              <a:chOff x="0" y="0"/>
              <a:chExt cx="617220" cy="464820"/>
            </a:xfrm>
          </p:grpSpPr>
          <p:sp>
            <p:nvSpPr>
              <p:cNvPr id="108" name="Rectangle 107"/>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9" name="Straight Connector 108"/>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0" name="Arc 109"/>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1" name="Group 110"/>
            <p:cNvGrpSpPr/>
            <p:nvPr/>
          </p:nvGrpSpPr>
          <p:grpSpPr>
            <a:xfrm>
              <a:off x="5608863" y="3252396"/>
              <a:ext cx="617220" cy="464820"/>
              <a:chOff x="0" y="0"/>
              <a:chExt cx="617220" cy="464820"/>
            </a:xfrm>
          </p:grpSpPr>
          <p:sp>
            <p:nvSpPr>
              <p:cNvPr id="112" name="Rectangle 111"/>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3" name="Straight Connector 112"/>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4" name="Arc 113"/>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15" name="Straight Connector 114"/>
            <p:cNvCxnSpPr/>
            <p:nvPr/>
          </p:nvCxnSpPr>
          <p:spPr>
            <a:xfrm>
              <a:off x="4114901" y="2996952"/>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3281529"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087194"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577588" y="267534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51520" y="2492896"/>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52" idx="2"/>
            </p:cNvCxnSpPr>
            <p:nvPr/>
          </p:nvCxnSpPr>
          <p:spPr>
            <a:xfrm flipV="1">
              <a:off x="251520" y="2492352"/>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251520"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090869"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145755"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959540"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3761589" y="3564901"/>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Connector 140"/>
            <p:cNvCxnSpPr>
              <a:endCxn id="112" idx="3"/>
            </p:cNvCxnSpPr>
            <p:nvPr/>
          </p:nvCxnSpPr>
          <p:spPr>
            <a:xfrm flipV="1">
              <a:off x="5121156" y="3553386"/>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Straight Connector 142"/>
            <p:cNvCxnSpPr>
              <a:endCxn id="108" idx="1"/>
            </p:cNvCxnSpPr>
            <p:nvPr/>
          </p:nvCxnSpPr>
          <p:spPr>
            <a:xfrm flipV="1">
              <a:off x="6231673" y="3553386"/>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7057648" y="3551014"/>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694223" y="2705761"/>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4069080" y="352259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50" name="Oval 149"/>
            <p:cNvSpPr>
              <a:spLocks noChangeAspect="1"/>
            </p:cNvSpPr>
            <p:nvPr/>
          </p:nvSpPr>
          <p:spPr>
            <a:xfrm>
              <a:off x="5349291" y="350766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474097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a:xfrm>
            <a:off x="360363" y="1368425"/>
            <a:ext cx="3563565" cy="4679950"/>
          </a:xfrm>
        </p:spPr>
        <p:txBody>
          <a:bodyPr/>
          <a:lstStyle/>
          <a:p>
            <a:r>
              <a:rPr lang="en-US" dirty="0" smtClean="0"/>
              <a:t>Note: For the purposes of this application, AMPM is defined as:</a:t>
            </a:r>
            <a:br>
              <a:rPr lang="en-US" dirty="0" smtClean="0"/>
            </a:br>
            <a:r>
              <a:rPr lang="en-US" dirty="0" smtClean="0"/>
              <a:t/>
            </a:r>
            <a:br>
              <a:rPr lang="en-US" dirty="0" smtClean="0"/>
            </a:br>
            <a:r>
              <a:rPr lang="en-US" dirty="0" smtClean="0"/>
              <a:t>AMPM = </a:t>
            </a:r>
            <a:r>
              <a:rPr lang="en-US" dirty="0" err="1" smtClean="0"/>
              <a:t>unwrapped_phase</a:t>
            </a:r>
            <a:r>
              <a:rPr lang="en-US" dirty="0" smtClean="0"/>
              <a:t>(S21) – </a:t>
            </a:r>
            <a:r>
              <a:rPr lang="en-US" dirty="0" err="1" smtClean="0"/>
              <a:t>unwrapped_phase</a:t>
            </a:r>
            <a:r>
              <a:rPr lang="en-US" dirty="0" smtClean="0"/>
              <a:t>(S21[P</a:t>
            </a:r>
            <a:r>
              <a:rPr lang="en-US" baseline="-25000" dirty="0" smtClean="0"/>
              <a:t>Low</a:t>
            </a:r>
            <a:r>
              <a:rPr lang="en-US" dirty="0" smtClean="0"/>
              <a:t>])</a:t>
            </a:r>
            <a:endParaRPr lang="en-US" dirty="0" smtClean="0"/>
          </a:p>
          <a:p>
            <a:pPr lvl="1"/>
            <a:endParaRPr lang="en-US" dirty="0" smtClean="0"/>
          </a:p>
          <a:p>
            <a:r>
              <a:rPr lang="en-US" dirty="0" smtClean="0"/>
              <a:t>AMPM can be plotted versus various x-axis</a:t>
            </a:r>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772816"/>
            <a:ext cx="4866117" cy="3649588"/>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p:cNvSpPr txBox="1"/>
          <p:nvPr/>
        </p:nvSpPr>
        <p:spPr>
          <a:xfrm>
            <a:off x="4124738" y="5488830"/>
            <a:ext cx="4608512" cy="307777"/>
          </a:xfrm>
          <a:prstGeom prst="rect">
            <a:avLst/>
          </a:prstGeom>
          <a:noFill/>
        </p:spPr>
        <p:txBody>
          <a:bodyPr wrap="square" rtlCol="0">
            <a:spAutoFit/>
          </a:bodyPr>
          <a:lstStyle/>
          <a:p>
            <a:pPr algn="ctr"/>
            <a:r>
              <a:rPr lang="en-US" sz="1400" dirty="0" smtClean="0"/>
              <a:t>Example: AMPM </a:t>
            </a:r>
            <a:r>
              <a:rPr lang="en-US" sz="1400" dirty="0"/>
              <a:t>vs P</a:t>
            </a:r>
            <a:r>
              <a:rPr lang="en-US" sz="1400" baseline="-25000" dirty="0"/>
              <a:t>Out</a:t>
            </a:r>
            <a:r>
              <a:rPr lang="en-US" sz="1400" dirty="0"/>
              <a:t> @ 500 MHz, 3 GHz and 6 </a:t>
            </a:r>
            <a:r>
              <a:rPr lang="en-US" sz="1400" dirty="0" smtClean="0"/>
              <a:t>GHz</a:t>
            </a:r>
            <a:endParaRPr lang="en-US" sz="1400" dirty="0"/>
          </a:p>
        </p:txBody>
      </p:sp>
    </p:spTree>
    <p:extLst>
      <p:ext uri="{BB962C8B-B14F-4D97-AF65-F5344CB8AC3E}">
        <p14:creationId xmlns:p14="http://schemas.microsoft.com/office/powerpoint/2010/main" val="1298333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a:t>
            </a:r>
            <a:endParaRPr lang="en-US" dirty="0"/>
          </a:p>
        </p:txBody>
      </p:sp>
      <p:sp>
        <p:nvSpPr>
          <p:cNvPr id="3" name="Content Placeholder 2"/>
          <p:cNvSpPr>
            <a:spLocks noGrp="1"/>
          </p:cNvSpPr>
          <p:nvPr>
            <p:ph idx="1"/>
          </p:nvPr>
        </p:nvSpPr>
        <p:spPr/>
        <p:txBody>
          <a:bodyPr/>
          <a:lstStyle/>
          <a:p>
            <a:r>
              <a:rPr lang="en-US" dirty="0" smtClean="0"/>
              <a:t>Results are exported into a ZIP file</a:t>
            </a:r>
          </a:p>
          <a:p>
            <a:r>
              <a:rPr lang="en-US" dirty="0" smtClean="0"/>
              <a:t>Results are exported in two formats:</a:t>
            </a:r>
          </a:p>
          <a:p>
            <a:pPr lvl="1"/>
            <a:r>
              <a:rPr lang="en-US" dirty="0" smtClean="0"/>
              <a:t>Touchstone 1.0 files – One per power level</a:t>
            </a:r>
          </a:p>
          <a:p>
            <a:pPr lvl="1"/>
            <a:r>
              <a:rPr lang="en-US" dirty="0" smtClean="0"/>
              <a:t>Compression CSV – Summary of compression point results</a:t>
            </a:r>
          </a:p>
          <a:p>
            <a:pPr lvl="1"/>
            <a:r>
              <a:rPr lang="en-US" dirty="0" smtClean="0"/>
              <a:t>Raw Data CSV file – containing all raw measurement points</a:t>
            </a:r>
            <a:endParaRPr lang="en-US" dirty="0" smtClean="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21</a:t>
            </a:fld>
            <a:endParaRPr lang="en-US" dirty="0"/>
          </a:p>
        </p:txBody>
      </p:sp>
      <p:pic>
        <p:nvPicPr>
          <p:cNvPr id="8" name="Picture 7"/>
          <p:cNvPicPr>
            <a:picLocks noChangeAspect="1"/>
          </p:cNvPicPr>
          <p:nvPr/>
        </p:nvPicPr>
        <p:blipFill>
          <a:blip r:embed="rId2"/>
          <a:stretch>
            <a:fillRect/>
          </a:stretch>
        </p:blipFill>
        <p:spPr>
          <a:xfrm>
            <a:off x="3571875" y="3284984"/>
            <a:ext cx="1857375" cy="990600"/>
          </a:xfrm>
          <a:prstGeom prst="rect">
            <a:avLst/>
          </a:prstGeom>
          <a:ln>
            <a:solidFill>
              <a:srgbClr val="009DEC"/>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91678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a:t>
            </a:r>
            <a:endParaRPr lang="en-US" dirty="0"/>
          </a:p>
        </p:txBody>
      </p:sp>
      <p:sp>
        <p:nvSpPr>
          <p:cNvPr id="3" name="Content Placeholder 2"/>
          <p:cNvSpPr>
            <a:spLocks noGrp="1"/>
          </p:cNvSpPr>
          <p:nvPr>
            <p:ph idx="1"/>
          </p:nvPr>
        </p:nvSpPr>
        <p:spPr/>
        <p:txBody>
          <a:bodyPr/>
          <a:lstStyle/>
          <a:p>
            <a:r>
              <a:rPr lang="en-US" dirty="0" smtClean="0"/>
              <a:t>Header</a:t>
            </a:r>
          </a:p>
          <a:p>
            <a:pPr lvl="1"/>
            <a:r>
              <a:rPr lang="en-US" dirty="0" smtClean="0"/>
              <a:t>VNA info</a:t>
            </a:r>
          </a:p>
          <a:p>
            <a:pPr lvl="1"/>
            <a:r>
              <a:rPr lang="en-US" dirty="0" smtClean="0"/>
              <a:t>Settings (Frequency, Power, Miscellaneous)</a:t>
            </a:r>
          </a:p>
          <a:p>
            <a:pPr lvl="1"/>
            <a:r>
              <a:rPr lang="en-US" dirty="0" smtClean="0"/>
              <a:t>RF Pulse info (if applicable)</a:t>
            </a:r>
          </a:p>
          <a:p>
            <a:r>
              <a:rPr lang="en-US" dirty="0" smtClean="0"/>
              <a:t>Data </a:t>
            </a:r>
            <a:r>
              <a:rPr lang="en-US" dirty="0" smtClean="0"/>
              <a:t>Columns:</a:t>
            </a:r>
          </a:p>
          <a:p>
            <a:pPr lvl="1"/>
            <a:r>
              <a:rPr lang="en-US" dirty="0" smtClean="0"/>
              <a:t>Frequency</a:t>
            </a:r>
          </a:p>
          <a:p>
            <a:pPr lvl="1"/>
            <a:r>
              <a:rPr lang="en-US" dirty="0" smtClean="0"/>
              <a:t>Pin (</a:t>
            </a:r>
            <a:r>
              <a:rPr lang="en-US" dirty="0" err="1" smtClean="0"/>
              <a:t>dBm</a:t>
            </a:r>
            <a:r>
              <a:rPr lang="en-US" dirty="0" smtClean="0"/>
              <a:t>, </a:t>
            </a:r>
            <a:r>
              <a:rPr lang="en-US" dirty="0" err="1" smtClean="0"/>
              <a:t>deg</a:t>
            </a:r>
            <a:r>
              <a:rPr lang="en-US" dirty="0" smtClean="0"/>
              <a:t>)</a:t>
            </a:r>
          </a:p>
          <a:p>
            <a:pPr lvl="1"/>
            <a:r>
              <a:rPr lang="en-US" dirty="0" smtClean="0"/>
              <a:t>Pout (</a:t>
            </a:r>
            <a:r>
              <a:rPr lang="en-US" dirty="0" err="1" smtClean="0"/>
              <a:t>dBm</a:t>
            </a:r>
            <a:r>
              <a:rPr lang="en-US" dirty="0" smtClean="0"/>
              <a:t>, </a:t>
            </a:r>
            <a:r>
              <a:rPr lang="en-US" dirty="0" err="1" smtClean="0"/>
              <a:t>deg</a:t>
            </a:r>
            <a:r>
              <a:rPr lang="en-US" dirty="0" smtClean="0"/>
              <a:t>)</a:t>
            </a:r>
          </a:p>
          <a:p>
            <a:pPr lvl="1"/>
            <a:r>
              <a:rPr lang="en-US" dirty="0" smtClean="0"/>
              <a:t>AMPM (</a:t>
            </a:r>
            <a:r>
              <a:rPr lang="en-US" dirty="0" err="1" smtClean="0"/>
              <a:t>deg</a:t>
            </a:r>
            <a:r>
              <a:rPr lang="en-US" dirty="0" smtClean="0"/>
              <a:t>)</a:t>
            </a:r>
          </a:p>
          <a:p>
            <a:pPr lvl="1"/>
            <a:r>
              <a:rPr lang="en-US" dirty="0" smtClean="0"/>
              <a:t>S</a:t>
            </a:r>
            <a:r>
              <a:rPr lang="en-US" baseline="-25000" dirty="0" smtClean="0"/>
              <a:t>11</a:t>
            </a:r>
            <a:r>
              <a:rPr lang="en-US" dirty="0" smtClean="0"/>
              <a:t>, S</a:t>
            </a:r>
            <a:r>
              <a:rPr lang="en-US" baseline="-25000" dirty="0" smtClean="0"/>
              <a:t>12</a:t>
            </a:r>
            <a:r>
              <a:rPr lang="en-US" dirty="0" smtClean="0"/>
              <a:t>, S</a:t>
            </a:r>
            <a:r>
              <a:rPr lang="en-US" baseline="-25000" dirty="0" smtClean="0"/>
              <a:t>21</a:t>
            </a:r>
            <a:r>
              <a:rPr lang="en-US" dirty="0" smtClean="0"/>
              <a:t>, S</a:t>
            </a:r>
            <a:r>
              <a:rPr lang="en-US" baseline="-25000" dirty="0" smtClean="0"/>
              <a:t>22</a:t>
            </a:r>
            <a:r>
              <a:rPr lang="en-US" dirty="0" smtClean="0"/>
              <a:t/>
            </a:r>
            <a:br>
              <a:rPr lang="en-US" dirty="0" smtClean="0"/>
            </a:br>
            <a:r>
              <a:rPr lang="en-US" dirty="0" smtClean="0"/>
              <a:t>(dB, </a:t>
            </a:r>
            <a:r>
              <a:rPr lang="en-US" dirty="0" err="1" smtClean="0"/>
              <a:t>deg</a:t>
            </a:r>
            <a:r>
              <a:rPr lang="en-US" dirty="0" smtClean="0"/>
              <a:t>)</a:t>
            </a:r>
            <a:endParaRPr lang="en-US" dirty="0" smtClean="0"/>
          </a:p>
        </p:txBody>
      </p:sp>
      <p:sp>
        <p:nvSpPr>
          <p:cNvPr id="5" name="Text Placeholder 4"/>
          <p:cNvSpPr>
            <a:spLocks noGrp="1"/>
          </p:cNvSpPr>
          <p:nvPr>
            <p:ph type="body" idx="13"/>
          </p:nvPr>
        </p:nvSpPr>
        <p:spPr/>
        <p:txBody>
          <a:bodyPr/>
          <a:lstStyle/>
          <a:p>
            <a:r>
              <a:rPr lang="en-US" dirty="0" smtClean="0"/>
              <a:t>CSV Format</a:t>
            </a:r>
            <a:endParaRPr lang="en-US" dirty="0"/>
          </a:p>
        </p:txBody>
      </p:sp>
      <p:sp>
        <p:nvSpPr>
          <p:cNvPr id="4" name="Slide Number Placeholder 3"/>
          <p:cNvSpPr>
            <a:spLocks noGrp="1"/>
          </p:cNvSpPr>
          <p:nvPr>
            <p:ph type="sldNum" sz="quarter" idx="14"/>
          </p:nvPr>
        </p:nvSpPr>
        <p:spPr/>
        <p:txBody>
          <a:bodyPr/>
          <a:lstStyle/>
          <a:p>
            <a:pPr>
              <a:defRPr/>
            </a:pPr>
            <a:fld id="{C2257212-E44F-4C49-9A79-F22BDE7B0592}" type="slidenum">
              <a:rPr lang="en-US" smtClean="0"/>
              <a:pPr>
                <a:defRPr/>
              </a:pPr>
              <a:t>22</a:t>
            </a:fld>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32293"/>
          <a:stretch/>
        </p:blipFill>
        <p:spPr>
          <a:xfrm>
            <a:off x="2987824" y="3284984"/>
            <a:ext cx="5435773" cy="2392109"/>
          </a:xfrm>
          <a:prstGeom prst="rect">
            <a:avLst/>
          </a:prstGeom>
        </p:spPr>
      </p:pic>
    </p:spTree>
    <p:extLst>
      <p:ext uri="{BB962C8B-B14F-4D97-AF65-F5344CB8AC3E}">
        <p14:creationId xmlns:p14="http://schemas.microsoft.com/office/powerpoint/2010/main" val="494365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4" name="Slide Number Placeholder 3"/>
          <p:cNvSpPr>
            <a:spLocks noGrp="1"/>
          </p:cNvSpPr>
          <p:nvPr>
            <p:ph type="sldNum" sz="quarter" idx="10"/>
          </p:nvPr>
        </p:nvSpPr>
        <p:spPr/>
        <p:txBody>
          <a:bodyPr/>
          <a:lstStyle/>
          <a:p>
            <a:pPr>
              <a:defRPr/>
            </a:pPr>
            <a:fld id="{C2257212-E44F-4C49-9A79-F22BDE7B0592}" type="slidenum">
              <a:rPr lang="en-US" smtClean="0"/>
              <a:pPr>
                <a:defRPr/>
              </a:pPr>
              <a:t>23</a:t>
            </a:fld>
            <a:endParaRPr lang="en-US" dirty="0"/>
          </a:p>
        </p:txBody>
      </p:sp>
      <p:cxnSp>
        <p:nvCxnSpPr>
          <p:cNvPr id="7" name="Straight Connector 6"/>
          <p:cNvCxnSpPr/>
          <p:nvPr/>
        </p:nvCxnSpPr>
        <p:spPr>
          <a:xfrm>
            <a:off x="377950" y="764704"/>
            <a:ext cx="4482082" cy="0"/>
          </a:xfrm>
          <a:prstGeom prst="line">
            <a:avLst/>
          </a:prstGeom>
          <a:ln w="57150">
            <a:gradFill>
              <a:gsLst>
                <a:gs pos="0">
                  <a:schemeClr val="tx2"/>
                </a:gs>
                <a:gs pos="50000">
                  <a:schemeClr val="accent1">
                    <a:tint val="44500"/>
                    <a:satMod val="160000"/>
                  </a:schemeClr>
                </a:gs>
                <a:gs pos="100000">
                  <a:schemeClr val="accent4">
                    <a:lumMod val="20000"/>
                    <a:lumOff val="8000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360362" y="1052736"/>
            <a:ext cx="8460109" cy="4679950"/>
          </a:xfrm>
        </p:spPr>
        <p:txBody>
          <a:bodyPr/>
          <a:lstStyle/>
          <a:p>
            <a:r>
              <a:rPr lang="en-US" dirty="0" smtClean="0"/>
              <a:t>Please contact me with </a:t>
            </a:r>
            <a:r>
              <a:rPr lang="en-US" dirty="0" smtClean="0"/>
              <a:t>questions or comments</a:t>
            </a:r>
            <a:endParaRPr lang="en-US" dirty="0" smtClean="0"/>
          </a:p>
        </p:txBody>
      </p:sp>
      <p:sp>
        <p:nvSpPr>
          <p:cNvPr id="6" name="Rectangle 5"/>
          <p:cNvSpPr/>
          <p:nvPr/>
        </p:nvSpPr>
        <p:spPr>
          <a:xfrm>
            <a:off x="-180528" y="4005064"/>
            <a:ext cx="5328592" cy="1754326"/>
          </a:xfrm>
          <a:prstGeom prst="rect">
            <a:avLst/>
          </a:prstGeom>
        </p:spPr>
        <p:txBody>
          <a:bodyPr wrap="square">
            <a:spAutoFit/>
          </a:bodyPr>
          <a:lstStyle/>
          <a:p>
            <a:pPr marL="539138" lvl="3" indent="0">
              <a:buNone/>
            </a:pPr>
            <a:r>
              <a:rPr lang="en-US" b="1" dirty="0">
                <a:latin typeface="Courier New" pitchFamily="49" charset="0"/>
                <a:cs typeface="Courier New" pitchFamily="49" charset="0"/>
              </a:rPr>
              <a:t>Nick Lalic</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VNA Software </a:t>
            </a:r>
            <a:r>
              <a:rPr lang="en-US" dirty="0" smtClean="0">
                <a:latin typeface="Courier New" pitchFamily="49" charset="0"/>
                <a:cs typeface="Courier New" pitchFamily="49" charset="0"/>
              </a:rPr>
              <a:t>Developer</a:t>
            </a:r>
          </a:p>
          <a:p>
            <a:pPr marL="539138" lvl="3" indent="0">
              <a:buNone/>
            </a:pPr>
            <a:r>
              <a:rPr lang="en-US" dirty="0" smtClean="0">
                <a:latin typeface="Courier New" pitchFamily="49" charset="0"/>
                <a:cs typeface="Courier New" pitchFamily="49" charset="0"/>
              </a:rPr>
              <a:t>San Francisco, CA</a:t>
            </a:r>
            <a:endParaRPr lang="en-US" dirty="0" smtClean="0">
              <a:latin typeface="Courier New" pitchFamily="49" charset="0"/>
              <a:cs typeface="Courier New" pitchFamily="49" charset="0"/>
            </a:endParaRPr>
          </a:p>
          <a:p>
            <a:pPr marL="539138" lvl="3" indent="0">
              <a:buNone/>
            </a:pPr>
            <a:r>
              <a:rPr lang="en-US" dirty="0" smtClean="0">
                <a:latin typeface="Courier New" pitchFamily="49" charset="0"/>
                <a:cs typeface="Courier New" pitchFamily="49" charset="0"/>
              </a:rPr>
              <a:t>+</a:t>
            </a:r>
            <a:r>
              <a:rPr lang="en-US" dirty="0">
                <a:latin typeface="Courier New" pitchFamily="49" charset="0"/>
                <a:cs typeface="Courier New" pitchFamily="49" charset="0"/>
              </a:rPr>
              <a:t>1 (424) 200-2846</a:t>
            </a:r>
            <a:br>
              <a:rPr lang="en-US" dirty="0">
                <a:latin typeface="Courier New" pitchFamily="49" charset="0"/>
                <a:cs typeface="Courier New" pitchFamily="49" charset="0"/>
              </a:rPr>
            </a:br>
            <a:r>
              <a:rPr lang="en-US" dirty="0">
                <a:latin typeface="Courier New" pitchFamily="49" charset="0"/>
                <a:cs typeface="Courier New" pitchFamily="49" charset="0"/>
                <a:hlinkClick r:id="rId2"/>
              </a:rPr>
              <a:t>nick.lalic@rsa.rohde-schwarz.com</a:t>
            </a:r>
            <a:endParaRPr lang="en-US" dirty="0">
              <a:latin typeface="Courier New" pitchFamily="49" charset="0"/>
              <a:cs typeface="Courier New" pitchFamily="49" charset="0"/>
            </a:endParaRPr>
          </a:p>
          <a:p>
            <a:pPr marL="539138" lvl="3" indent="0">
              <a:buNone/>
            </a:pPr>
            <a:r>
              <a:rPr lang="en-US" dirty="0">
                <a:latin typeface="Courier New" pitchFamily="49" charset="0"/>
                <a:cs typeface="Courier New" pitchFamily="49" charset="0"/>
                <a:hlinkClick r:id="rId3"/>
              </a:rPr>
              <a:t>http://vna.rs-us.net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41620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Physical Setup</a:t>
            </a:r>
            <a:endParaRPr lang="en-US" dirty="0"/>
          </a:p>
        </p:txBody>
      </p:sp>
      <p:sp>
        <p:nvSpPr>
          <p:cNvPr id="5" name="Content Placeholder 4"/>
          <p:cNvSpPr>
            <a:spLocks noGrp="1"/>
          </p:cNvSpPr>
          <p:nvPr>
            <p:ph idx="1"/>
          </p:nvPr>
        </p:nvSpPr>
        <p:spPr/>
        <p:txBody>
          <a:bodyPr/>
          <a:lstStyle/>
          <a:p>
            <a:r>
              <a:rPr lang="en-US" dirty="0" smtClean="0"/>
              <a:t>Example physical setup</a:t>
            </a:r>
          </a:p>
          <a:p>
            <a:r>
              <a:rPr lang="en-US" dirty="0" smtClean="0"/>
              <a:t>Actual setup may vary with measurement needs (power level, pulsed RF, </a:t>
            </a:r>
            <a:r>
              <a:rPr lang="en-US" dirty="0" err="1" smtClean="0"/>
              <a:t>etc</a:t>
            </a:r>
            <a:r>
              <a:rPr lang="en-US" dirty="0" smtClean="0"/>
              <a:t>)</a:t>
            </a:r>
            <a:endParaRPr lang="en-US" dirty="0" smtClean="0"/>
          </a:p>
        </p:txBody>
      </p:sp>
      <p:sp>
        <p:nvSpPr>
          <p:cNvPr id="3" name="Slide Number Placeholder 2"/>
          <p:cNvSpPr>
            <a:spLocks noGrp="1"/>
          </p:cNvSpPr>
          <p:nvPr>
            <p:ph type="sldNum" sz="quarter" idx="10"/>
          </p:nvPr>
        </p:nvSpPr>
        <p:spPr/>
        <p:txBody>
          <a:bodyPr/>
          <a:lstStyle/>
          <a:p>
            <a:pPr>
              <a:defRPr/>
            </a:pPr>
            <a:fld id="{41901FB5-971D-4673-A8C8-8D13D33A226A}" type="slidenum">
              <a:rPr lang="en-US" smtClean="0"/>
              <a:pPr>
                <a:defRPr/>
              </a:pPr>
              <a:t>3</a:t>
            </a:fld>
            <a:endParaRPr lang="en-US" dirty="0"/>
          </a:p>
        </p:txBody>
      </p:sp>
      <p:grpSp>
        <p:nvGrpSpPr>
          <p:cNvPr id="65" name="Group 64"/>
          <p:cNvGrpSpPr/>
          <p:nvPr/>
        </p:nvGrpSpPr>
        <p:grpSpPr>
          <a:xfrm>
            <a:off x="594360" y="2926080"/>
            <a:ext cx="7811951" cy="2119905"/>
            <a:chOff x="251520" y="1897992"/>
            <a:chExt cx="7811951" cy="2119905"/>
          </a:xfrm>
        </p:grpSpPr>
        <p:grpSp>
          <p:nvGrpSpPr>
            <p:cNvPr id="68" name="Group 67"/>
            <p:cNvGrpSpPr/>
            <p:nvPr/>
          </p:nvGrpSpPr>
          <p:grpSpPr>
            <a:xfrm>
              <a:off x="4313021" y="3110241"/>
              <a:ext cx="825500" cy="899160"/>
              <a:chOff x="0" y="0"/>
              <a:chExt cx="825500" cy="899160"/>
            </a:xfrm>
          </p:grpSpPr>
          <p:sp>
            <p:nvSpPr>
              <p:cNvPr id="145" name="Isosceles Triangle 144"/>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46"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73" name="Group 72"/>
            <p:cNvGrpSpPr/>
            <p:nvPr/>
          </p:nvGrpSpPr>
          <p:grpSpPr>
            <a:xfrm flipH="1">
              <a:off x="3144369" y="3252396"/>
              <a:ext cx="617220" cy="464820"/>
              <a:chOff x="0" y="0"/>
              <a:chExt cx="617220" cy="464820"/>
            </a:xfrm>
          </p:grpSpPr>
          <p:sp>
            <p:nvSpPr>
              <p:cNvPr id="142" name="Rectangle 141"/>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43" name="Straight Connector 142"/>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4" name="Arc 143"/>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4" name="Group 73"/>
            <p:cNvGrpSpPr/>
            <p:nvPr/>
          </p:nvGrpSpPr>
          <p:grpSpPr>
            <a:xfrm>
              <a:off x="590218" y="2263752"/>
              <a:ext cx="457200" cy="457200"/>
              <a:chOff x="-38100" y="0"/>
              <a:chExt cx="457200" cy="457200"/>
            </a:xfrm>
          </p:grpSpPr>
          <p:sp>
            <p:nvSpPr>
              <p:cNvPr id="140" name="Oval 139"/>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41"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75" name="Group 74"/>
            <p:cNvGrpSpPr/>
            <p:nvPr/>
          </p:nvGrpSpPr>
          <p:grpSpPr>
            <a:xfrm>
              <a:off x="2551591" y="2282742"/>
              <a:ext cx="396213" cy="388620"/>
              <a:chOff x="0" y="0"/>
              <a:chExt cx="396213" cy="388620"/>
            </a:xfrm>
          </p:grpSpPr>
          <p:sp>
            <p:nvSpPr>
              <p:cNvPr id="138" name="Rectangle 137"/>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9"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76" name="Group 75"/>
            <p:cNvGrpSpPr/>
            <p:nvPr/>
          </p:nvGrpSpPr>
          <p:grpSpPr>
            <a:xfrm>
              <a:off x="3138826" y="2294232"/>
              <a:ext cx="395350" cy="388620"/>
              <a:chOff x="0" y="0"/>
              <a:chExt cx="395350" cy="388620"/>
            </a:xfrm>
          </p:grpSpPr>
          <p:sp>
            <p:nvSpPr>
              <p:cNvPr id="136" name="Rectangle 135"/>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7"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77" name="Straight Connector 76"/>
            <p:cNvCxnSpPr/>
            <p:nvPr/>
          </p:nvCxnSpPr>
          <p:spPr>
            <a:xfrm>
              <a:off x="2825884" y="2682852"/>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471353" y="1897992"/>
              <a:ext cx="3284693" cy="937260"/>
              <a:chOff x="471354" y="1897992"/>
              <a:chExt cx="3154630" cy="937260"/>
            </a:xfrm>
          </p:grpSpPr>
          <p:sp>
            <p:nvSpPr>
              <p:cNvPr id="134" name="Rectangle 133"/>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5"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3" name="Group 82"/>
            <p:cNvGrpSpPr/>
            <p:nvPr/>
          </p:nvGrpSpPr>
          <p:grpSpPr>
            <a:xfrm>
              <a:off x="5580112" y="1897992"/>
              <a:ext cx="2483359" cy="939800"/>
              <a:chOff x="5580112" y="1844824"/>
              <a:chExt cx="2483359" cy="939800"/>
            </a:xfrm>
          </p:grpSpPr>
          <p:grpSp>
            <p:nvGrpSpPr>
              <p:cNvPr id="123" name="Group 122"/>
              <p:cNvGrpSpPr/>
              <p:nvPr/>
            </p:nvGrpSpPr>
            <p:grpSpPr>
              <a:xfrm>
                <a:off x="7452320" y="2209314"/>
                <a:ext cx="457200" cy="457200"/>
                <a:chOff x="-829320" y="0"/>
                <a:chExt cx="457200" cy="457200"/>
              </a:xfrm>
            </p:grpSpPr>
            <p:sp>
              <p:nvSpPr>
                <p:cNvPr id="132" name="Oval 131"/>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3"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24" name="Group 123"/>
              <p:cNvGrpSpPr/>
              <p:nvPr/>
            </p:nvGrpSpPr>
            <p:grpSpPr>
              <a:xfrm>
                <a:off x="6440428" y="2236414"/>
                <a:ext cx="396358" cy="388620"/>
                <a:chOff x="0" y="-15088"/>
                <a:chExt cx="396358" cy="388620"/>
              </a:xfrm>
            </p:grpSpPr>
            <p:sp>
              <p:nvSpPr>
                <p:cNvPr id="130" name="Rectangle 129"/>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31"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25" name="Group 124"/>
              <p:cNvGrpSpPr/>
              <p:nvPr/>
            </p:nvGrpSpPr>
            <p:grpSpPr>
              <a:xfrm>
                <a:off x="5831626" y="2237231"/>
                <a:ext cx="394830" cy="388620"/>
                <a:chOff x="0" y="-16086"/>
                <a:chExt cx="394830" cy="388620"/>
              </a:xfrm>
            </p:grpSpPr>
            <p:sp>
              <p:nvSpPr>
                <p:cNvPr id="128" name="Rectangle 127"/>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9"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26" name="Rectangle 125"/>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7"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4" name="Group 83"/>
            <p:cNvGrpSpPr/>
            <p:nvPr/>
          </p:nvGrpSpPr>
          <p:grpSpPr>
            <a:xfrm>
              <a:off x="1372480" y="3118737"/>
              <a:ext cx="774700" cy="899160"/>
              <a:chOff x="50800" y="0"/>
              <a:chExt cx="774700" cy="899160"/>
            </a:xfrm>
          </p:grpSpPr>
          <p:sp>
            <p:nvSpPr>
              <p:cNvPr id="121" name="Isosceles Triangle 120"/>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22"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5" name="Group 84"/>
            <p:cNvGrpSpPr/>
            <p:nvPr/>
          </p:nvGrpSpPr>
          <p:grpSpPr>
            <a:xfrm>
              <a:off x="2330584" y="3252396"/>
              <a:ext cx="617220" cy="464820"/>
              <a:chOff x="0" y="0"/>
              <a:chExt cx="617220" cy="464820"/>
            </a:xfrm>
          </p:grpSpPr>
          <p:sp>
            <p:nvSpPr>
              <p:cNvPr id="118" name="Rectangle 117"/>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9" name="Straight Connector 118"/>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0" name="Arc 119"/>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6" name="Group 85"/>
            <p:cNvGrpSpPr/>
            <p:nvPr/>
          </p:nvGrpSpPr>
          <p:grpSpPr>
            <a:xfrm>
              <a:off x="543029" y="3293997"/>
              <a:ext cx="548640" cy="548640"/>
              <a:chOff x="614888" y="3269734"/>
              <a:chExt cx="548640" cy="548640"/>
            </a:xfrm>
          </p:grpSpPr>
          <p:sp>
            <p:nvSpPr>
              <p:cNvPr id="112" name="Rectangle 111"/>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3" name="Straight Connector 112"/>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flipH="1">
              <a:off x="6440428" y="3252396"/>
              <a:ext cx="617220" cy="464820"/>
              <a:chOff x="0" y="0"/>
              <a:chExt cx="617220" cy="464820"/>
            </a:xfrm>
          </p:grpSpPr>
          <p:sp>
            <p:nvSpPr>
              <p:cNvPr id="109" name="Rectangle 108"/>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10" name="Straight Connector 109"/>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1" name="Arc 110"/>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8" name="Group 87"/>
            <p:cNvGrpSpPr/>
            <p:nvPr/>
          </p:nvGrpSpPr>
          <p:grpSpPr>
            <a:xfrm>
              <a:off x="5608863" y="3252396"/>
              <a:ext cx="617220" cy="464820"/>
              <a:chOff x="0" y="0"/>
              <a:chExt cx="617220" cy="464820"/>
            </a:xfrm>
          </p:grpSpPr>
          <p:sp>
            <p:nvSpPr>
              <p:cNvPr id="106" name="Rectangle 105"/>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07" name="Straight Connector 106"/>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8" name="Arc 107"/>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90" name="Straight Connector 89"/>
            <p:cNvCxnSpPr/>
            <p:nvPr/>
          </p:nvCxnSpPr>
          <p:spPr>
            <a:xfrm>
              <a:off x="3281529"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87194"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577588" y="267534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51520" y="2492896"/>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140" idx="2"/>
            </p:cNvCxnSpPr>
            <p:nvPr/>
          </p:nvCxnSpPr>
          <p:spPr>
            <a:xfrm flipV="1">
              <a:off x="251520" y="2492352"/>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51520"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090869"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145755"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959540"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761589" y="3564901"/>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106" idx="3"/>
            </p:cNvCxnSpPr>
            <p:nvPr/>
          </p:nvCxnSpPr>
          <p:spPr>
            <a:xfrm flipV="1">
              <a:off x="5121156" y="3553386"/>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09" idx="1"/>
            </p:cNvCxnSpPr>
            <p:nvPr/>
          </p:nvCxnSpPr>
          <p:spPr>
            <a:xfrm flipV="1">
              <a:off x="6231673" y="3553386"/>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7057648" y="3551014"/>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694223" y="2705761"/>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 name="Oval 103"/>
            <p:cNvSpPr>
              <a:spLocks noChangeAspect="1"/>
            </p:cNvSpPr>
            <p:nvPr/>
          </p:nvSpPr>
          <p:spPr>
            <a:xfrm>
              <a:off x="4069080" y="352259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05" name="Oval 104"/>
            <p:cNvSpPr>
              <a:spLocks noChangeAspect="1"/>
            </p:cNvSpPr>
            <p:nvPr/>
          </p:nvSpPr>
          <p:spPr>
            <a:xfrm>
              <a:off x="5349291" y="350766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837250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a:t>
            </a:r>
            <a:endParaRPr lang="en-US" dirty="0"/>
          </a:p>
        </p:txBody>
      </p:sp>
      <p:sp>
        <p:nvSpPr>
          <p:cNvPr id="5" name="Content Placeholder 4"/>
          <p:cNvSpPr>
            <a:spLocks noGrp="1"/>
          </p:cNvSpPr>
          <p:nvPr>
            <p:ph idx="1"/>
          </p:nvPr>
        </p:nvSpPr>
        <p:spPr/>
        <p:txBody>
          <a:bodyPr/>
          <a:lstStyle/>
          <a:p>
            <a:r>
              <a:rPr lang="en-US" dirty="0" smtClean="0"/>
              <a:t>For full two-port S-Parameters:</a:t>
            </a:r>
          </a:p>
          <a:p>
            <a:pPr lvl="1"/>
            <a:r>
              <a:rPr lang="en-US" dirty="0" smtClean="0"/>
              <a:t>UOSM</a:t>
            </a:r>
          </a:p>
          <a:p>
            <a:pPr lvl="1"/>
            <a:r>
              <a:rPr lang="en-US" dirty="0" smtClean="0"/>
              <a:t>TOSM</a:t>
            </a:r>
          </a:p>
          <a:p>
            <a:pPr lvl="1"/>
            <a:r>
              <a:rPr lang="en-US" dirty="0" smtClean="0"/>
              <a:t>Any other full calibration</a:t>
            </a:r>
            <a:endParaRPr lang="en-US" dirty="0" smtClean="0"/>
          </a:p>
          <a:p>
            <a:pPr lvl="1"/>
            <a:endParaRPr lang="en-US" dirty="0" smtClean="0"/>
          </a:p>
        </p:txBody>
      </p:sp>
      <p:sp>
        <p:nvSpPr>
          <p:cNvPr id="6" name="Text Placeholder 5"/>
          <p:cNvSpPr>
            <a:spLocks noGrp="1"/>
          </p:cNvSpPr>
          <p:nvPr>
            <p:ph type="body" idx="13"/>
          </p:nvPr>
        </p:nvSpPr>
        <p:spPr/>
        <p:txBody>
          <a:bodyPr/>
          <a:lstStyle/>
          <a:p>
            <a:r>
              <a:rPr lang="en-US" dirty="0" smtClean="0"/>
              <a:t>S-Parameter Calibration</a:t>
            </a:r>
            <a:endParaRPr lang="en-US" dirty="0"/>
          </a:p>
        </p:txBody>
      </p:sp>
      <p:sp>
        <p:nvSpPr>
          <p:cNvPr id="3" name="Slide Number Placeholder 2"/>
          <p:cNvSpPr>
            <a:spLocks noGrp="1"/>
          </p:cNvSpPr>
          <p:nvPr>
            <p:ph type="sldNum" sz="quarter" idx="14"/>
          </p:nvPr>
        </p:nvSpPr>
        <p:spPr/>
        <p:txBody>
          <a:bodyPr/>
          <a:lstStyle/>
          <a:p>
            <a:pPr>
              <a:defRPr/>
            </a:pPr>
            <a:fld id="{41901FB5-971D-4673-A8C8-8D13D33A226A}" type="slidenum">
              <a:rPr lang="en-US" smtClean="0"/>
              <a:pPr>
                <a:defRPr/>
              </a:pPr>
              <a:t>4</a:t>
            </a:fld>
            <a:endParaRPr lang="en-US" dirty="0"/>
          </a:p>
        </p:txBody>
      </p:sp>
      <p:grpSp>
        <p:nvGrpSpPr>
          <p:cNvPr id="2" name="Group 1"/>
          <p:cNvGrpSpPr/>
          <p:nvPr/>
        </p:nvGrpSpPr>
        <p:grpSpPr>
          <a:xfrm>
            <a:off x="594587" y="2924944"/>
            <a:ext cx="7811951" cy="2920140"/>
            <a:chOff x="594587" y="2732193"/>
            <a:chExt cx="7811951" cy="2920140"/>
          </a:xfrm>
        </p:grpSpPr>
        <p:grpSp>
          <p:nvGrpSpPr>
            <p:cNvPr id="83" name="Group 82"/>
            <p:cNvGrpSpPr/>
            <p:nvPr/>
          </p:nvGrpSpPr>
          <p:grpSpPr>
            <a:xfrm>
              <a:off x="4656088" y="3944442"/>
              <a:ext cx="825500" cy="899160"/>
              <a:chOff x="0" y="0"/>
              <a:chExt cx="825500" cy="899160"/>
            </a:xfrm>
          </p:grpSpPr>
          <p:sp>
            <p:nvSpPr>
              <p:cNvPr id="231" name="Isosceles Triangle 230"/>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32"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84" name="Group 83"/>
            <p:cNvGrpSpPr/>
            <p:nvPr/>
          </p:nvGrpSpPr>
          <p:grpSpPr>
            <a:xfrm flipH="1">
              <a:off x="3487436" y="4086597"/>
              <a:ext cx="617220" cy="464820"/>
              <a:chOff x="0" y="0"/>
              <a:chExt cx="617220" cy="464820"/>
            </a:xfrm>
          </p:grpSpPr>
          <p:sp>
            <p:nvSpPr>
              <p:cNvPr id="228" name="Rectangle 227"/>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229" name="Straight Connector 228"/>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0" name="Arc 229"/>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85" name="Group 84"/>
            <p:cNvGrpSpPr/>
            <p:nvPr/>
          </p:nvGrpSpPr>
          <p:grpSpPr>
            <a:xfrm>
              <a:off x="933285" y="3097953"/>
              <a:ext cx="457200" cy="457200"/>
              <a:chOff x="-38100" y="0"/>
              <a:chExt cx="457200" cy="457200"/>
            </a:xfrm>
          </p:grpSpPr>
          <p:sp>
            <p:nvSpPr>
              <p:cNvPr id="226" name="Oval 225"/>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7"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6" name="Group 85"/>
            <p:cNvGrpSpPr/>
            <p:nvPr/>
          </p:nvGrpSpPr>
          <p:grpSpPr>
            <a:xfrm>
              <a:off x="2894658" y="3116943"/>
              <a:ext cx="396213" cy="388620"/>
              <a:chOff x="0" y="0"/>
              <a:chExt cx="396213" cy="388620"/>
            </a:xfrm>
          </p:grpSpPr>
          <p:sp>
            <p:nvSpPr>
              <p:cNvPr id="224" name="Rectangle 223"/>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5"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87" name="Group 86"/>
            <p:cNvGrpSpPr/>
            <p:nvPr/>
          </p:nvGrpSpPr>
          <p:grpSpPr>
            <a:xfrm>
              <a:off x="3481893" y="3128433"/>
              <a:ext cx="395350" cy="388620"/>
              <a:chOff x="0" y="0"/>
              <a:chExt cx="395350" cy="388620"/>
            </a:xfrm>
          </p:grpSpPr>
          <p:sp>
            <p:nvSpPr>
              <p:cNvPr id="222" name="Rectangle 221"/>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3"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88" name="Straight Connector 87"/>
            <p:cNvCxnSpPr/>
            <p:nvPr/>
          </p:nvCxnSpPr>
          <p:spPr>
            <a:xfrm>
              <a:off x="3168951" y="351705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73807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10" name="Text Box 2"/>
            <p:cNvSpPr txBox="1">
              <a:spLocks noChangeArrowheads="1"/>
            </p:cNvSpPr>
            <p:nvPr/>
          </p:nvSpPr>
          <p:spPr bwMode="auto">
            <a:xfrm>
              <a:off x="4504925" y="5084648"/>
              <a:ext cx="127254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Calibration </a:t>
              </a: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Planes</a:t>
              </a:r>
            </a:p>
            <a:p>
              <a:pPr marL="0" marR="0">
                <a:lnSpc>
                  <a:spcPct val="112000"/>
                </a:lnSpc>
                <a:spcBef>
                  <a:spcPts val="0"/>
                </a:spcBef>
                <a:spcAft>
                  <a:spcPts val="600"/>
                </a:spcAft>
              </a:pP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115" name="Group 114"/>
            <p:cNvGrpSpPr/>
            <p:nvPr/>
          </p:nvGrpSpPr>
          <p:grpSpPr>
            <a:xfrm>
              <a:off x="814420" y="2732193"/>
              <a:ext cx="3284693" cy="937260"/>
              <a:chOff x="471354" y="1897992"/>
              <a:chExt cx="3154630" cy="937260"/>
            </a:xfrm>
          </p:grpSpPr>
          <p:sp>
            <p:nvSpPr>
              <p:cNvPr id="220" name="Rectangle 219"/>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21"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6" name="Group 115"/>
            <p:cNvGrpSpPr/>
            <p:nvPr/>
          </p:nvGrpSpPr>
          <p:grpSpPr>
            <a:xfrm>
              <a:off x="5923179" y="2732193"/>
              <a:ext cx="2483359" cy="939800"/>
              <a:chOff x="5580112" y="1844824"/>
              <a:chExt cx="2483359" cy="939800"/>
            </a:xfrm>
          </p:grpSpPr>
          <p:grpSp>
            <p:nvGrpSpPr>
              <p:cNvPr id="209" name="Group 208"/>
              <p:cNvGrpSpPr/>
              <p:nvPr/>
            </p:nvGrpSpPr>
            <p:grpSpPr>
              <a:xfrm>
                <a:off x="7452320" y="2209314"/>
                <a:ext cx="457200" cy="457200"/>
                <a:chOff x="-829320" y="0"/>
                <a:chExt cx="457200" cy="457200"/>
              </a:xfrm>
            </p:grpSpPr>
            <p:sp>
              <p:nvSpPr>
                <p:cNvPr id="218" name="Oval 217"/>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9"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210" name="Group 209"/>
              <p:cNvGrpSpPr/>
              <p:nvPr/>
            </p:nvGrpSpPr>
            <p:grpSpPr>
              <a:xfrm>
                <a:off x="6440428" y="2236414"/>
                <a:ext cx="396358" cy="388620"/>
                <a:chOff x="0" y="-15088"/>
                <a:chExt cx="396358" cy="388620"/>
              </a:xfrm>
            </p:grpSpPr>
            <p:sp>
              <p:nvSpPr>
                <p:cNvPr id="216" name="Rectangle 215"/>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7"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211" name="Group 210"/>
              <p:cNvGrpSpPr/>
              <p:nvPr/>
            </p:nvGrpSpPr>
            <p:grpSpPr>
              <a:xfrm>
                <a:off x="5831626" y="2237231"/>
                <a:ext cx="394830" cy="388620"/>
                <a:chOff x="0" y="-16086"/>
                <a:chExt cx="394830" cy="388620"/>
              </a:xfrm>
            </p:grpSpPr>
            <p:sp>
              <p:nvSpPr>
                <p:cNvPr id="214" name="Rectangle 213"/>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5"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212" name="Rectangle 211"/>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13"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7" name="Group 116"/>
            <p:cNvGrpSpPr/>
            <p:nvPr/>
          </p:nvGrpSpPr>
          <p:grpSpPr>
            <a:xfrm>
              <a:off x="1715547" y="3952938"/>
              <a:ext cx="774700" cy="899160"/>
              <a:chOff x="50800" y="0"/>
              <a:chExt cx="774700" cy="899160"/>
            </a:xfrm>
          </p:grpSpPr>
          <p:sp>
            <p:nvSpPr>
              <p:cNvPr id="207" name="Isosceles Triangle 206"/>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208"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8" name="Group 117"/>
            <p:cNvGrpSpPr/>
            <p:nvPr/>
          </p:nvGrpSpPr>
          <p:grpSpPr>
            <a:xfrm>
              <a:off x="2673651" y="4086597"/>
              <a:ext cx="617220" cy="464820"/>
              <a:chOff x="0" y="0"/>
              <a:chExt cx="617220" cy="464820"/>
            </a:xfrm>
          </p:grpSpPr>
          <p:sp>
            <p:nvSpPr>
              <p:cNvPr id="204" name="Rectangle 203"/>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205" name="Straight Connector 204"/>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6" name="Arc 205"/>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9" name="Group 118"/>
            <p:cNvGrpSpPr/>
            <p:nvPr/>
          </p:nvGrpSpPr>
          <p:grpSpPr>
            <a:xfrm>
              <a:off x="886096" y="4128198"/>
              <a:ext cx="548640" cy="548640"/>
              <a:chOff x="614888" y="3269734"/>
              <a:chExt cx="548640" cy="548640"/>
            </a:xfrm>
          </p:grpSpPr>
          <p:sp>
            <p:nvSpPr>
              <p:cNvPr id="198" name="Rectangle 197"/>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99" name="Straight Connector 198"/>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0" name="Group 119"/>
            <p:cNvGrpSpPr/>
            <p:nvPr/>
          </p:nvGrpSpPr>
          <p:grpSpPr>
            <a:xfrm flipH="1">
              <a:off x="6783495" y="4086597"/>
              <a:ext cx="617220" cy="464820"/>
              <a:chOff x="0" y="0"/>
              <a:chExt cx="617220" cy="464820"/>
            </a:xfrm>
          </p:grpSpPr>
          <p:sp>
            <p:nvSpPr>
              <p:cNvPr id="195" name="Rectangle 194"/>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96" name="Straight Connector 195"/>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7" name="Arc 196"/>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1" name="Group 120"/>
            <p:cNvGrpSpPr/>
            <p:nvPr/>
          </p:nvGrpSpPr>
          <p:grpSpPr>
            <a:xfrm>
              <a:off x="5951930" y="4086597"/>
              <a:ext cx="617220" cy="464820"/>
              <a:chOff x="0" y="0"/>
              <a:chExt cx="617220" cy="464820"/>
            </a:xfrm>
          </p:grpSpPr>
          <p:sp>
            <p:nvSpPr>
              <p:cNvPr id="192" name="Rectangle 191"/>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93" name="Straight Connector 192"/>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4" name="Arc 193"/>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22" name="Straight Connector 121"/>
            <p:cNvCxnSpPr/>
            <p:nvPr/>
          </p:nvCxnSpPr>
          <p:spPr>
            <a:xfrm>
              <a:off x="445796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624596"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430261"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920655" y="350954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94587" y="3327097"/>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226" idx="2"/>
            </p:cNvCxnSpPr>
            <p:nvPr/>
          </p:nvCxnSpPr>
          <p:spPr>
            <a:xfrm flipV="1">
              <a:off x="594587" y="3326553"/>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94587"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433936"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88822"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302607"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4104656" y="4399102"/>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192" idx="3"/>
            </p:cNvCxnSpPr>
            <p:nvPr/>
          </p:nvCxnSpPr>
          <p:spPr>
            <a:xfrm flipV="1">
              <a:off x="5464223" y="4387587"/>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95" idx="1"/>
            </p:cNvCxnSpPr>
            <p:nvPr/>
          </p:nvCxnSpPr>
          <p:spPr>
            <a:xfrm flipV="1">
              <a:off x="6574740" y="4387587"/>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400715" y="4385215"/>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8037290" y="3539962"/>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p:cNvSpPr>
            <p:nvPr/>
          </p:nvSpPr>
          <p:spPr>
            <a:xfrm>
              <a:off x="4412147" y="4356798"/>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38" name="Oval 137"/>
            <p:cNvSpPr>
              <a:spLocks noChangeAspect="1"/>
            </p:cNvSpPr>
            <p:nvPr/>
          </p:nvSpPr>
          <p:spPr>
            <a:xfrm>
              <a:off x="5692358" y="434186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599597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a:t>
            </a:r>
            <a:endParaRPr lang="en-US" dirty="0"/>
          </a:p>
        </p:txBody>
      </p:sp>
      <p:sp>
        <p:nvSpPr>
          <p:cNvPr id="5" name="Content Placeholder 4"/>
          <p:cNvSpPr>
            <a:spLocks noGrp="1"/>
          </p:cNvSpPr>
          <p:nvPr>
            <p:ph idx="1"/>
          </p:nvPr>
        </p:nvSpPr>
        <p:spPr/>
        <p:txBody>
          <a:bodyPr/>
          <a:lstStyle/>
          <a:p>
            <a:r>
              <a:rPr lang="en-US" dirty="0" smtClean="0"/>
              <a:t>For S11, S21 only:</a:t>
            </a:r>
          </a:p>
          <a:p>
            <a:pPr lvl="1"/>
            <a:r>
              <a:rPr lang="en-US" dirty="0" smtClean="0"/>
              <a:t>One Path Two Port calibration</a:t>
            </a:r>
            <a:endParaRPr lang="en-US" dirty="0" smtClean="0"/>
          </a:p>
          <a:p>
            <a:pPr lvl="1"/>
            <a:endParaRPr lang="en-US" dirty="0" smtClean="0"/>
          </a:p>
        </p:txBody>
      </p:sp>
      <p:sp>
        <p:nvSpPr>
          <p:cNvPr id="112" name="Text Placeholder 111"/>
          <p:cNvSpPr>
            <a:spLocks noGrp="1"/>
          </p:cNvSpPr>
          <p:nvPr>
            <p:ph type="body" idx="13"/>
          </p:nvPr>
        </p:nvSpPr>
        <p:spPr/>
        <p:txBody>
          <a:bodyPr/>
          <a:lstStyle/>
          <a:p>
            <a:r>
              <a:rPr lang="en-US" dirty="0"/>
              <a:t>S-Parameter Calibration</a:t>
            </a:r>
          </a:p>
        </p:txBody>
      </p:sp>
      <p:sp>
        <p:nvSpPr>
          <p:cNvPr id="3" name="Slide Number Placeholder 2"/>
          <p:cNvSpPr>
            <a:spLocks noGrp="1"/>
          </p:cNvSpPr>
          <p:nvPr>
            <p:ph type="sldNum" sz="quarter" idx="14"/>
          </p:nvPr>
        </p:nvSpPr>
        <p:spPr/>
        <p:txBody>
          <a:bodyPr/>
          <a:lstStyle/>
          <a:p>
            <a:pPr>
              <a:defRPr/>
            </a:pPr>
            <a:fld id="{41901FB5-971D-4673-A8C8-8D13D33A226A}" type="slidenum">
              <a:rPr lang="en-US" smtClean="0"/>
              <a:pPr>
                <a:defRPr/>
              </a:pPr>
              <a:t>5</a:t>
            </a:fld>
            <a:endParaRPr lang="en-US" dirty="0"/>
          </a:p>
        </p:txBody>
      </p:sp>
      <p:grpSp>
        <p:nvGrpSpPr>
          <p:cNvPr id="111" name="Group 110"/>
          <p:cNvGrpSpPr/>
          <p:nvPr/>
        </p:nvGrpSpPr>
        <p:grpSpPr>
          <a:xfrm>
            <a:off x="594360" y="2926080"/>
            <a:ext cx="7811951" cy="2920140"/>
            <a:chOff x="594587" y="2732193"/>
            <a:chExt cx="7811951" cy="2920140"/>
          </a:xfrm>
        </p:grpSpPr>
        <p:grpSp>
          <p:nvGrpSpPr>
            <p:cNvPr id="7" name="Group 6"/>
            <p:cNvGrpSpPr/>
            <p:nvPr/>
          </p:nvGrpSpPr>
          <p:grpSpPr>
            <a:xfrm>
              <a:off x="4656088" y="3944442"/>
              <a:ext cx="825500" cy="899160"/>
              <a:chOff x="0" y="0"/>
              <a:chExt cx="825500" cy="899160"/>
            </a:xfrm>
          </p:grpSpPr>
          <p:sp>
            <p:nvSpPr>
              <p:cNvPr id="78" name="Isosceles Triangle 77"/>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9"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8" name="Group 7"/>
            <p:cNvGrpSpPr/>
            <p:nvPr/>
          </p:nvGrpSpPr>
          <p:grpSpPr>
            <a:xfrm flipH="1">
              <a:off x="3487436" y="4086597"/>
              <a:ext cx="617220" cy="464820"/>
              <a:chOff x="0" y="0"/>
              <a:chExt cx="617220" cy="464820"/>
            </a:xfrm>
          </p:grpSpPr>
          <p:sp>
            <p:nvSpPr>
              <p:cNvPr id="75" name="Rectangle 74"/>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76" name="Straight Connector 75"/>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7" name="Arc 76"/>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 name="Group 8"/>
            <p:cNvGrpSpPr/>
            <p:nvPr/>
          </p:nvGrpSpPr>
          <p:grpSpPr>
            <a:xfrm>
              <a:off x="933285" y="3097953"/>
              <a:ext cx="457200" cy="457200"/>
              <a:chOff x="-38100" y="0"/>
              <a:chExt cx="457200" cy="457200"/>
            </a:xfrm>
          </p:grpSpPr>
          <p:sp>
            <p:nvSpPr>
              <p:cNvPr id="73" name="Oval 72"/>
              <p:cNvSpPr/>
              <p:nvPr/>
            </p:nvSpPr>
            <p:spPr>
              <a:xfrm>
                <a:off x="-3810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4"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 name="Group 9"/>
            <p:cNvGrpSpPr/>
            <p:nvPr/>
          </p:nvGrpSpPr>
          <p:grpSpPr>
            <a:xfrm>
              <a:off x="2894658" y="3116943"/>
              <a:ext cx="396213" cy="388620"/>
              <a:chOff x="0" y="0"/>
              <a:chExt cx="396213" cy="388620"/>
            </a:xfrm>
          </p:grpSpPr>
          <p:sp>
            <p:nvSpPr>
              <p:cNvPr id="71" name="Rectangle 70"/>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2"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1" name="Group 10"/>
            <p:cNvGrpSpPr/>
            <p:nvPr/>
          </p:nvGrpSpPr>
          <p:grpSpPr>
            <a:xfrm>
              <a:off x="3481893" y="3128433"/>
              <a:ext cx="395350" cy="388620"/>
              <a:chOff x="0" y="0"/>
              <a:chExt cx="395350" cy="388620"/>
            </a:xfrm>
          </p:grpSpPr>
          <p:sp>
            <p:nvSpPr>
              <p:cNvPr id="69" name="Rectangle 68"/>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70"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12" name="Straight Connector 11"/>
            <p:cNvCxnSpPr/>
            <p:nvPr/>
          </p:nvCxnSpPr>
          <p:spPr>
            <a:xfrm>
              <a:off x="3168951" y="351705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3807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4504925" y="5084648"/>
              <a:ext cx="127254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Calibration </a:t>
              </a: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Planes</a:t>
              </a:r>
            </a:p>
            <a:p>
              <a:pPr marL="0" marR="0">
                <a:lnSpc>
                  <a:spcPct val="112000"/>
                </a:lnSpc>
                <a:spcBef>
                  <a:spcPts val="0"/>
                </a:spcBef>
                <a:spcAft>
                  <a:spcPts val="600"/>
                </a:spcAft>
              </a:pPr>
              <a:r>
                <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15" name="Group 14"/>
            <p:cNvGrpSpPr/>
            <p:nvPr/>
          </p:nvGrpSpPr>
          <p:grpSpPr>
            <a:xfrm>
              <a:off x="814420" y="2732193"/>
              <a:ext cx="3284693" cy="937260"/>
              <a:chOff x="471354" y="1897992"/>
              <a:chExt cx="3154630" cy="937260"/>
            </a:xfrm>
          </p:grpSpPr>
          <p:sp>
            <p:nvSpPr>
              <p:cNvPr id="67" name="Rectangle 66"/>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8"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5923179" y="2732193"/>
              <a:ext cx="2483359" cy="939800"/>
              <a:chOff x="5580112" y="1844824"/>
              <a:chExt cx="2483359" cy="939800"/>
            </a:xfrm>
          </p:grpSpPr>
          <p:grpSp>
            <p:nvGrpSpPr>
              <p:cNvPr id="56" name="Group 55"/>
              <p:cNvGrpSpPr/>
              <p:nvPr/>
            </p:nvGrpSpPr>
            <p:grpSpPr>
              <a:xfrm>
                <a:off x="7452320" y="2209314"/>
                <a:ext cx="457200" cy="457200"/>
                <a:chOff x="-829320" y="0"/>
                <a:chExt cx="457200" cy="457200"/>
              </a:xfrm>
            </p:grpSpPr>
            <p:sp>
              <p:nvSpPr>
                <p:cNvPr id="65" name="Oval 64"/>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6"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57" name="Group 56"/>
              <p:cNvGrpSpPr/>
              <p:nvPr/>
            </p:nvGrpSpPr>
            <p:grpSpPr>
              <a:xfrm>
                <a:off x="6440428" y="2236414"/>
                <a:ext cx="396358" cy="388620"/>
                <a:chOff x="0" y="-15088"/>
                <a:chExt cx="396358" cy="388620"/>
              </a:xfrm>
            </p:grpSpPr>
            <p:sp>
              <p:nvSpPr>
                <p:cNvPr id="63" name="Rectangle 62"/>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4"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58" name="Group 57"/>
              <p:cNvGrpSpPr/>
              <p:nvPr/>
            </p:nvGrpSpPr>
            <p:grpSpPr>
              <a:xfrm>
                <a:off x="5831626" y="2237231"/>
                <a:ext cx="394830" cy="388620"/>
                <a:chOff x="0" y="-16086"/>
                <a:chExt cx="394830" cy="388620"/>
              </a:xfrm>
            </p:grpSpPr>
            <p:sp>
              <p:nvSpPr>
                <p:cNvPr id="61" name="Rectangle 60"/>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2"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59" name="Rectangle 58"/>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60"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1715547" y="3952938"/>
              <a:ext cx="774700" cy="899160"/>
              <a:chOff x="50800" y="0"/>
              <a:chExt cx="774700" cy="899160"/>
            </a:xfrm>
          </p:grpSpPr>
          <p:sp>
            <p:nvSpPr>
              <p:cNvPr id="54" name="Isosceles Triangle 53"/>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55"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2673651" y="4086597"/>
              <a:ext cx="617220" cy="464820"/>
              <a:chOff x="0" y="0"/>
              <a:chExt cx="617220" cy="464820"/>
            </a:xfrm>
          </p:grpSpPr>
          <p:sp>
            <p:nvSpPr>
              <p:cNvPr id="51" name="Rectangle 50"/>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52" name="Straight Connector 51"/>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3" name="Arc 52"/>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9" name="Group 18"/>
            <p:cNvGrpSpPr/>
            <p:nvPr/>
          </p:nvGrpSpPr>
          <p:grpSpPr>
            <a:xfrm>
              <a:off x="886096" y="4128198"/>
              <a:ext cx="548640" cy="548640"/>
              <a:chOff x="614888" y="3269734"/>
              <a:chExt cx="548640" cy="548640"/>
            </a:xfrm>
          </p:grpSpPr>
          <p:sp>
            <p:nvSpPr>
              <p:cNvPr id="45" name="Rectangle 44"/>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46" name="Straight Connector 45"/>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951930" y="4086597"/>
              <a:ext cx="617220" cy="464820"/>
              <a:chOff x="0" y="0"/>
              <a:chExt cx="617220" cy="464820"/>
            </a:xfrm>
          </p:grpSpPr>
          <p:sp>
            <p:nvSpPr>
              <p:cNvPr id="39" name="Rectangle 38"/>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40" name="Straight Connector 39"/>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1" name="Arc 40"/>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22" name="Straight Connector 21"/>
            <p:cNvCxnSpPr/>
            <p:nvPr/>
          </p:nvCxnSpPr>
          <p:spPr>
            <a:xfrm>
              <a:off x="4457968" y="3831153"/>
              <a:ext cx="0" cy="1821180"/>
            </a:xfrm>
            <a:prstGeom prst="line">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24596"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430261" y="3517674"/>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94587" y="3327097"/>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73" idx="2"/>
            </p:cNvCxnSpPr>
            <p:nvPr/>
          </p:nvCxnSpPr>
          <p:spPr>
            <a:xfrm flipV="1">
              <a:off x="594587" y="3326553"/>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4587"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433936" y="4407217"/>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488822"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2607" y="4399102"/>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104656" y="4399102"/>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9" idx="3"/>
            </p:cNvCxnSpPr>
            <p:nvPr/>
          </p:nvCxnSpPr>
          <p:spPr>
            <a:xfrm flipV="1">
              <a:off x="5464223" y="4387587"/>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42" idx="1"/>
            </p:cNvCxnSpPr>
            <p:nvPr/>
          </p:nvCxnSpPr>
          <p:spPr>
            <a:xfrm flipV="1">
              <a:off x="6574740" y="4387587"/>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Oval 36"/>
            <p:cNvSpPr>
              <a:spLocks noChangeAspect="1"/>
            </p:cNvSpPr>
            <p:nvPr/>
          </p:nvSpPr>
          <p:spPr>
            <a:xfrm>
              <a:off x="4412147" y="4356798"/>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38" name="Oval 37"/>
            <p:cNvSpPr>
              <a:spLocks noChangeAspect="1"/>
            </p:cNvSpPr>
            <p:nvPr/>
          </p:nvSpPr>
          <p:spPr>
            <a:xfrm>
              <a:off x="5692358" y="434186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nvGrpSpPr>
            <p:cNvPr id="95" name="Group 94"/>
            <p:cNvGrpSpPr/>
            <p:nvPr/>
          </p:nvGrpSpPr>
          <p:grpSpPr>
            <a:xfrm>
              <a:off x="6778984" y="4220619"/>
              <a:ext cx="617003" cy="327660"/>
              <a:chOff x="6778984" y="4220619"/>
              <a:chExt cx="617003" cy="327660"/>
            </a:xfrm>
          </p:grpSpPr>
          <p:sp>
            <p:nvSpPr>
              <p:cNvPr id="81" name="Rectangle 80"/>
              <p:cNvSpPr/>
              <p:nvPr/>
            </p:nvSpPr>
            <p:spPr>
              <a:xfrm rot="10800000">
                <a:off x="6786386" y="4220619"/>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84" name="Straight Connector 83"/>
              <p:cNvCxnSpPr/>
              <p:nvPr/>
            </p:nvCxnSpPr>
            <p:spPr>
              <a:xfrm>
                <a:off x="6778984" y="4389546"/>
                <a:ext cx="134522"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261465" y="4391115"/>
                <a:ext cx="134522"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4500000">
                <a:off x="6865376" y="4454711"/>
                <a:ext cx="134522"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7100000">
                <a:off x="6847560" y="4389538"/>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4500000">
                <a:off x="6917810" y="4387194"/>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7100000">
                <a:off x="6987631" y="4389538"/>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4500000">
                <a:off x="7060147" y="4391883"/>
                <a:ext cx="274320" cy="15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7100000">
                <a:off x="7180798" y="4458127"/>
                <a:ext cx="137160" cy="1569"/>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flipV="1">
              <a:off x="7385369" y="4391714"/>
              <a:ext cx="327002" cy="1"/>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7540231" y="4390323"/>
              <a:ext cx="327002" cy="548538"/>
              <a:chOff x="7540231" y="4390323"/>
              <a:chExt cx="327002" cy="548538"/>
            </a:xfrm>
          </p:grpSpPr>
          <p:cxnSp>
            <p:nvCxnSpPr>
              <p:cNvPr id="98" name="Straight Connector 97"/>
              <p:cNvCxnSpPr/>
              <p:nvPr/>
            </p:nvCxnSpPr>
            <p:spPr>
              <a:xfrm>
                <a:off x="7703732" y="4390323"/>
                <a:ext cx="0" cy="3514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7540231" y="4741743"/>
                <a:ext cx="327002"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1394" y="4807457"/>
                <a:ext cx="224676" cy="24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633572" y="4878640"/>
                <a:ext cx="140319" cy="242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688682" y="4938861"/>
                <a:ext cx="30098"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17523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Calibration</a:t>
            </a:r>
            <a:endParaRPr lang="en-US" dirty="0"/>
          </a:p>
        </p:txBody>
      </p:sp>
      <p:sp>
        <p:nvSpPr>
          <p:cNvPr id="5" name="Content Placeholder 4"/>
          <p:cNvSpPr>
            <a:spLocks noGrp="1"/>
          </p:cNvSpPr>
          <p:nvPr>
            <p:ph idx="1"/>
          </p:nvPr>
        </p:nvSpPr>
        <p:spPr/>
        <p:txBody>
          <a:bodyPr/>
          <a:lstStyle/>
          <a:p>
            <a:r>
              <a:rPr lang="en-US" dirty="0" smtClean="0"/>
              <a:t>Standard Power </a:t>
            </a:r>
            <a:r>
              <a:rPr lang="en-US" dirty="0" err="1" smtClean="0"/>
              <a:t>cal</a:t>
            </a:r>
            <a:r>
              <a:rPr lang="en-US" dirty="0" smtClean="0"/>
              <a:t> of </a:t>
            </a:r>
            <a:r>
              <a:rPr lang="en-US" dirty="0" smtClean="0"/>
              <a:t>Port 1 </a:t>
            </a:r>
            <a:r>
              <a:rPr lang="en-US" b="1" dirty="0" smtClean="0"/>
              <a:t>source (S</a:t>
            </a:r>
            <a:r>
              <a:rPr lang="en-US" b="1" baseline="-25000" dirty="0" smtClean="0"/>
              <a:t>1</a:t>
            </a:r>
            <a:r>
              <a:rPr lang="en-US" b="1" dirty="0" smtClean="0"/>
              <a:t>)</a:t>
            </a:r>
            <a:r>
              <a:rPr lang="en-US" dirty="0" smtClean="0"/>
              <a:t>, </a:t>
            </a:r>
            <a:r>
              <a:rPr lang="en-US" b="1" dirty="0" smtClean="0"/>
              <a:t>reference receiver (a</a:t>
            </a:r>
            <a:r>
              <a:rPr lang="en-US" b="1" baseline="-25000" dirty="0" smtClean="0"/>
              <a:t>1</a:t>
            </a:r>
            <a:r>
              <a:rPr lang="en-US" b="1" dirty="0" smtClean="0"/>
              <a:t>)</a:t>
            </a:r>
            <a:endParaRPr lang="en-US" dirty="0"/>
          </a:p>
          <a:p>
            <a:r>
              <a:rPr lang="en-US" dirty="0" smtClean="0"/>
              <a:t>Measure P</a:t>
            </a:r>
            <a:r>
              <a:rPr lang="en-US" baseline="-25000" dirty="0" smtClean="0"/>
              <a:t>in</a:t>
            </a:r>
            <a:r>
              <a:rPr lang="en-US" dirty="0" smtClean="0"/>
              <a:t> </a:t>
            </a:r>
            <a:r>
              <a:rPr lang="en-US" dirty="0" smtClean="0"/>
              <a:t>(a</a:t>
            </a:r>
            <a:r>
              <a:rPr lang="en-US" baseline="-25000" dirty="0" smtClean="0"/>
              <a:t>1</a:t>
            </a:r>
            <a:r>
              <a:rPr lang="en-US" dirty="0" smtClean="0"/>
              <a:t>) along with </a:t>
            </a:r>
            <a:r>
              <a:rPr lang="en-US" dirty="0" smtClean="0"/>
              <a:t>S-Parameters</a:t>
            </a:r>
          </a:p>
          <a:p>
            <a:r>
              <a:rPr lang="en-US" dirty="0" smtClean="0"/>
              <a:t>Calculate compression point, P</a:t>
            </a:r>
            <a:r>
              <a:rPr lang="en-US" baseline="-25000" dirty="0" smtClean="0"/>
              <a:t>out</a:t>
            </a:r>
            <a:r>
              <a:rPr lang="en-US" dirty="0" smtClean="0"/>
              <a:t> </a:t>
            </a:r>
            <a:r>
              <a:rPr lang="en-US" dirty="0" smtClean="0"/>
              <a:t>from </a:t>
            </a:r>
            <a:r>
              <a:rPr lang="en-US" dirty="0" smtClean="0"/>
              <a:t>P</a:t>
            </a:r>
            <a:r>
              <a:rPr lang="en-US" baseline="-25000" dirty="0" smtClean="0"/>
              <a:t>in</a:t>
            </a:r>
            <a:r>
              <a:rPr lang="en-US" dirty="0" smtClean="0"/>
              <a:t> and S</a:t>
            </a:r>
            <a:r>
              <a:rPr lang="en-US" baseline="-25000" dirty="0" smtClean="0"/>
              <a:t>21</a:t>
            </a:r>
            <a:endParaRPr lang="en-US" dirty="0" smtClean="0"/>
          </a:p>
          <a:p>
            <a:r>
              <a:rPr lang="en-US" dirty="0" smtClean="0"/>
              <a:t>No need to power calibrate Port 1 measurement receiver (b</a:t>
            </a:r>
            <a:r>
              <a:rPr lang="en-US" baseline="-25000" dirty="0" smtClean="0"/>
              <a:t>1</a:t>
            </a:r>
            <a:r>
              <a:rPr lang="en-US" dirty="0" smtClean="0"/>
              <a:t>) or Port 2</a:t>
            </a:r>
            <a:endParaRPr lang="en-US" dirty="0"/>
          </a:p>
          <a:p>
            <a:pPr marL="0" indent="0">
              <a:buNone/>
            </a:pPr>
            <a:endParaRPr lang="en-US" dirty="0" smtClean="0"/>
          </a:p>
        </p:txBody>
      </p:sp>
      <p:sp>
        <p:nvSpPr>
          <p:cNvPr id="11" name="Text Placeholder 10"/>
          <p:cNvSpPr>
            <a:spLocks noGrp="1"/>
          </p:cNvSpPr>
          <p:nvPr>
            <p:ph type="body" idx="13"/>
          </p:nvPr>
        </p:nvSpPr>
        <p:spPr/>
        <p:txBody>
          <a:bodyPr/>
          <a:lstStyle/>
          <a:p>
            <a:r>
              <a:rPr lang="en-US" dirty="0"/>
              <a:t>Power Calibration</a:t>
            </a:r>
          </a:p>
        </p:txBody>
      </p:sp>
      <p:sp>
        <p:nvSpPr>
          <p:cNvPr id="3" name="Slide Number Placeholder 2"/>
          <p:cNvSpPr>
            <a:spLocks noGrp="1"/>
          </p:cNvSpPr>
          <p:nvPr>
            <p:ph type="sldNum" sz="quarter" idx="14"/>
          </p:nvPr>
        </p:nvSpPr>
        <p:spPr/>
        <p:txBody>
          <a:bodyPr/>
          <a:lstStyle/>
          <a:p>
            <a:pPr>
              <a:defRPr/>
            </a:pPr>
            <a:fld id="{41901FB5-971D-4673-A8C8-8D13D33A226A}" type="slidenum">
              <a:rPr lang="en-US" smtClean="0"/>
              <a:pPr>
                <a:defRPr/>
              </a:pPr>
              <a:t>6</a:t>
            </a:fld>
            <a:endParaRPr lang="en-US" dirty="0"/>
          </a:p>
        </p:txBody>
      </p:sp>
      <p:grpSp>
        <p:nvGrpSpPr>
          <p:cNvPr id="90" name="Group 89"/>
          <p:cNvGrpSpPr/>
          <p:nvPr/>
        </p:nvGrpSpPr>
        <p:grpSpPr>
          <a:xfrm>
            <a:off x="594360" y="2926080"/>
            <a:ext cx="7811951" cy="2602213"/>
            <a:chOff x="251520" y="1897992"/>
            <a:chExt cx="7811951" cy="2602213"/>
          </a:xfrm>
        </p:grpSpPr>
        <p:sp>
          <p:nvSpPr>
            <p:cNvPr id="91" name="Text Box 2"/>
            <p:cNvSpPr txBox="1">
              <a:spLocks noChangeArrowheads="1"/>
            </p:cNvSpPr>
            <p:nvPr/>
          </p:nvSpPr>
          <p:spPr bwMode="auto">
            <a:xfrm>
              <a:off x="4145970" y="4159156"/>
              <a:ext cx="357396"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smtClean="0">
                  <a:effectLst/>
                  <a:latin typeface="Arial" panose="020B0604020202020204" pitchFamily="34" charset="0"/>
                  <a:ea typeface="Times New Roman" panose="02020603050405020304" pitchFamily="18" charset="0"/>
                  <a:cs typeface="Times New Roman" panose="02020603050405020304" pitchFamily="18" charset="0"/>
                </a:rPr>
                <a:t>in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120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92" name="Text Box 2"/>
            <p:cNvSpPr txBox="1">
              <a:spLocks noChangeArrowheads="1"/>
            </p:cNvSpPr>
            <p:nvPr/>
          </p:nvSpPr>
          <p:spPr bwMode="auto">
            <a:xfrm>
              <a:off x="4914792" y="4158752"/>
              <a:ext cx="1203696" cy="277704"/>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smtClean="0">
                  <a:effectLst/>
                  <a:latin typeface="Arial" panose="020B0604020202020204" pitchFamily="34" charset="0"/>
                  <a:ea typeface="Times New Roman" panose="02020603050405020304" pitchFamily="18" charset="0"/>
                  <a:cs typeface="Times New Roman" panose="02020603050405020304" pitchFamily="18" charset="0"/>
                </a:rPr>
                <a:t>out</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 = </a:t>
              </a:r>
              <a:r>
                <a:rPr lang="en-US" sz="1000" dirty="0">
                  <a:latin typeface="Arial" panose="020B0604020202020204" pitchFamily="34" charset="0"/>
                  <a:ea typeface="Times New Roman" panose="02020603050405020304" pitchFamily="18" charset="0"/>
                  <a:cs typeface="Times New Roman" panose="02020603050405020304" pitchFamily="18" charset="0"/>
                </a:rPr>
                <a:t>P</a:t>
              </a:r>
              <a:r>
                <a:rPr lang="en-US" sz="1000" baseline="-25000" dirty="0">
                  <a:latin typeface="Arial" panose="020B0604020202020204" pitchFamily="34" charset="0"/>
                  <a:ea typeface="Times New Roman" panose="02020603050405020304" pitchFamily="18" charset="0"/>
                  <a:cs typeface="Times New Roman" panose="02020603050405020304" pitchFamily="18" charset="0"/>
                </a:rPr>
                <a:t>in</a:t>
              </a:r>
              <a:r>
                <a:rPr lang="en-US" sz="1000" dirty="0">
                  <a:latin typeface="Arial" panose="020B0604020202020204" pitchFamily="34" charset="0"/>
                  <a:ea typeface="Times New Roman" panose="02020603050405020304" pitchFamily="18" charset="0"/>
                  <a:cs typeface="Times New Roman" panose="02020603050405020304" pitchFamily="18" charset="0"/>
                </a:rPr>
                <a:t> + S</a:t>
              </a:r>
              <a:r>
                <a:rPr lang="en-US" sz="1000" baseline="-25000" dirty="0">
                  <a:latin typeface="Arial" panose="020B0604020202020204" pitchFamily="34" charset="0"/>
                  <a:ea typeface="Times New Roman" panose="02020603050405020304" pitchFamily="18" charset="0"/>
                  <a:cs typeface="Times New Roman" panose="02020603050405020304" pitchFamily="18" charset="0"/>
                </a:rPr>
                <a:t>21</a:t>
              </a:r>
              <a:endPar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93" name="Group 92"/>
            <p:cNvGrpSpPr/>
            <p:nvPr/>
          </p:nvGrpSpPr>
          <p:grpSpPr>
            <a:xfrm>
              <a:off x="4313021" y="3110241"/>
              <a:ext cx="825500" cy="899160"/>
              <a:chOff x="0" y="0"/>
              <a:chExt cx="825500" cy="899160"/>
            </a:xfrm>
          </p:grpSpPr>
          <p:sp>
            <p:nvSpPr>
              <p:cNvPr id="190" name="Isosceles Triangle 189"/>
              <p:cNvSpPr/>
              <p:nvPr/>
            </p:nvSpPr>
            <p:spPr>
              <a:xfrm rot="5400000">
                <a:off x="-11430" y="62230"/>
                <a:ext cx="899160" cy="774700"/>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91" name="Text Box 2"/>
              <p:cNvSpPr txBox="1">
                <a:spLocks noChangeArrowheads="1"/>
              </p:cNvSpPr>
              <p:nvPr/>
            </p:nvSpPr>
            <p:spPr bwMode="auto">
              <a:xfrm>
                <a:off x="0" y="233680"/>
                <a:ext cx="739140" cy="4419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DUT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S(f</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a:t>
                </a:r>
                <a:r>
                  <a:rPr lang="en-US" sz="1000" baseline="-2500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grpSp>
        <p:grpSp>
          <p:nvGrpSpPr>
            <p:cNvPr id="94" name="Group 93"/>
            <p:cNvGrpSpPr/>
            <p:nvPr/>
          </p:nvGrpSpPr>
          <p:grpSpPr>
            <a:xfrm flipH="1">
              <a:off x="3144369" y="3252396"/>
              <a:ext cx="617220" cy="464820"/>
              <a:chOff x="0" y="0"/>
              <a:chExt cx="617220" cy="464820"/>
            </a:xfrm>
          </p:grpSpPr>
          <p:sp>
            <p:nvSpPr>
              <p:cNvPr id="187" name="Rectangle 186"/>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88" name="Straight Connector 187"/>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9" name="Arc 188"/>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95" name="Group 94"/>
            <p:cNvGrpSpPr/>
            <p:nvPr/>
          </p:nvGrpSpPr>
          <p:grpSpPr>
            <a:xfrm>
              <a:off x="590218" y="2263752"/>
              <a:ext cx="457200" cy="457200"/>
              <a:chOff x="-38100" y="0"/>
              <a:chExt cx="457200" cy="457200"/>
            </a:xfrm>
          </p:grpSpPr>
          <p:sp>
            <p:nvSpPr>
              <p:cNvPr id="185" name="Oval 184"/>
              <p:cNvSpPr/>
              <p:nvPr/>
            </p:nvSpPr>
            <p:spPr>
              <a:xfrm>
                <a:off x="-38100" y="0"/>
                <a:ext cx="457200" cy="4572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6" name="Text Box 2"/>
              <p:cNvSpPr txBox="1">
                <a:spLocks noChangeArrowheads="1"/>
              </p:cNvSpPr>
              <p:nvPr/>
            </p:nvSpPr>
            <p:spPr bwMode="auto">
              <a:xfrm>
                <a:off x="31103" y="9906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S1</a:t>
                </a:r>
              </a:p>
            </p:txBody>
          </p:sp>
        </p:grpSp>
        <p:grpSp>
          <p:nvGrpSpPr>
            <p:cNvPr id="96" name="Group 95"/>
            <p:cNvGrpSpPr/>
            <p:nvPr/>
          </p:nvGrpSpPr>
          <p:grpSpPr>
            <a:xfrm>
              <a:off x="2551591" y="2282742"/>
              <a:ext cx="396213" cy="388620"/>
              <a:chOff x="0" y="0"/>
              <a:chExt cx="396213" cy="388620"/>
            </a:xfrm>
          </p:grpSpPr>
          <p:sp>
            <p:nvSpPr>
              <p:cNvPr id="183" name="Rectangle 182"/>
              <p:cNvSpPr/>
              <p:nvPr/>
            </p:nvSpPr>
            <p:spPr>
              <a:xfrm>
                <a:off x="0" y="0"/>
                <a:ext cx="388620" cy="3886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4" name="Text Box 2"/>
              <p:cNvSpPr txBox="1">
                <a:spLocks noChangeArrowheads="1"/>
              </p:cNvSpPr>
              <p:nvPr/>
            </p:nvSpPr>
            <p:spPr bwMode="auto">
              <a:xfrm>
                <a:off x="30453"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a1</a:t>
                </a:r>
              </a:p>
            </p:txBody>
          </p:sp>
        </p:grpSp>
        <p:grpSp>
          <p:nvGrpSpPr>
            <p:cNvPr id="97" name="Group 96"/>
            <p:cNvGrpSpPr/>
            <p:nvPr/>
          </p:nvGrpSpPr>
          <p:grpSpPr>
            <a:xfrm>
              <a:off x="3138826" y="2294232"/>
              <a:ext cx="395350" cy="388620"/>
              <a:chOff x="0" y="0"/>
              <a:chExt cx="395350" cy="388620"/>
            </a:xfrm>
          </p:grpSpPr>
          <p:sp>
            <p:nvSpPr>
              <p:cNvPr id="181" name="Rectangle 180"/>
              <p:cNvSpPr/>
              <p:nvPr/>
            </p:nvSpPr>
            <p:spPr>
              <a:xfrm>
                <a:off x="0" y="0"/>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2" name="Text Box 2"/>
              <p:cNvSpPr txBox="1">
                <a:spLocks noChangeArrowheads="1"/>
              </p:cNvSpPr>
              <p:nvPr/>
            </p:nvSpPr>
            <p:spPr bwMode="auto">
              <a:xfrm>
                <a:off x="2959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cxnSp>
          <p:nvCxnSpPr>
            <p:cNvPr id="98" name="Straight Connector 97"/>
            <p:cNvCxnSpPr/>
            <p:nvPr/>
          </p:nvCxnSpPr>
          <p:spPr>
            <a:xfrm>
              <a:off x="2825884" y="2682852"/>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114801" y="2996952"/>
              <a:ext cx="1978" cy="138744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1" name="Text Box 2"/>
            <p:cNvSpPr txBox="1">
              <a:spLocks noChangeArrowheads="1"/>
            </p:cNvSpPr>
            <p:nvPr/>
          </p:nvSpPr>
          <p:spPr bwMode="auto">
            <a:xfrm>
              <a:off x="2918461" y="4210645"/>
              <a:ext cx="1173480" cy="2895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Power Cal. Plane</a:t>
              </a:r>
            </a:p>
            <a:p>
              <a:pPr marL="0" marR="0">
                <a:lnSpc>
                  <a:spcPct val="112000"/>
                </a:lnSpc>
                <a:spcBef>
                  <a:spcPts val="0"/>
                </a:spcBef>
                <a:spcAft>
                  <a:spcPts val="600"/>
                </a:spcAft>
              </a:pPr>
              <a:r>
                <a:rPr lang="en-US" sz="1000" dirty="0">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a:t>
              </a:r>
            </a:p>
          </p:txBody>
        </p:sp>
        <p:grpSp>
          <p:nvGrpSpPr>
            <p:cNvPr id="103" name="Group 102"/>
            <p:cNvGrpSpPr/>
            <p:nvPr/>
          </p:nvGrpSpPr>
          <p:grpSpPr>
            <a:xfrm>
              <a:off x="471353" y="1897992"/>
              <a:ext cx="3284693" cy="937260"/>
              <a:chOff x="471354" y="1897992"/>
              <a:chExt cx="3154630" cy="937260"/>
            </a:xfrm>
          </p:grpSpPr>
          <p:sp>
            <p:nvSpPr>
              <p:cNvPr id="179" name="Rectangle 178"/>
              <p:cNvSpPr/>
              <p:nvPr/>
            </p:nvSpPr>
            <p:spPr>
              <a:xfrm>
                <a:off x="471354" y="2149452"/>
                <a:ext cx="3154630"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80" name="Text Box 2"/>
              <p:cNvSpPr txBox="1">
                <a:spLocks noChangeArrowheads="1"/>
              </p:cNvSpPr>
              <p:nvPr/>
            </p:nvSpPr>
            <p:spPr bwMode="auto">
              <a:xfrm>
                <a:off x="471613" y="1897992"/>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4" name="Group 103"/>
            <p:cNvGrpSpPr/>
            <p:nvPr/>
          </p:nvGrpSpPr>
          <p:grpSpPr>
            <a:xfrm>
              <a:off x="5580112" y="1897992"/>
              <a:ext cx="2483359" cy="939800"/>
              <a:chOff x="5580112" y="1844824"/>
              <a:chExt cx="2483359" cy="939800"/>
            </a:xfrm>
          </p:grpSpPr>
          <p:grpSp>
            <p:nvGrpSpPr>
              <p:cNvPr id="168" name="Group 167"/>
              <p:cNvGrpSpPr/>
              <p:nvPr/>
            </p:nvGrpSpPr>
            <p:grpSpPr>
              <a:xfrm>
                <a:off x="7452320" y="2209314"/>
                <a:ext cx="457200" cy="457200"/>
                <a:chOff x="-829320" y="0"/>
                <a:chExt cx="457200" cy="457200"/>
              </a:xfrm>
            </p:grpSpPr>
            <p:sp>
              <p:nvSpPr>
                <p:cNvPr id="177" name="Oval 176"/>
                <p:cNvSpPr/>
                <p:nvPr/>
              </p:nvSpPr>
              <p:spPr>
                <a:xfrm>
                  <a:off x="-829320" y="0"/>
                  <a:ext cx="457200" cy="4572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8" name="Text Box 2"/>
                <p:cNvSpPr txBox="1">
                  <a:spLocks noChangeArrowheads="1"/>
                </p:cNvSpPr>
                <p:nvPr/>
              </p:nvSpPr>
              <p:spPr bwMode="auto">
                <a:xfrm>
                  <a:off x="-763560" y="96457"/>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S2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69" name="Group 168"/>
              <p:cNvGrpSpPr/>
              <p:nvPr/>
            </p:nvGrpSpPr>
            <p:grpSpPr>
              <a:xfrm>
                <a:off x="6440428" y="2236414"/>
                <a:ext cx="396358" cy="388620"/>
                <a:chOff x="0" y="-15088"/>
                <a:chExt cx="396358" cy="388620"/>
              </a:xfrm>
            </p:grpSpPr>
            <p:sp>
              <p:nvSpPr>
                <p:cNvPr id="175" name="Rectangle 174"/>
                <p:cNvSpPr/>
                <p:nvPr/>
              </p:nvSpPr>
              <p:spPr>
                <a:xfrm>
                  <a:off x="0" y="-15088"/>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6" name="Text Box 2"/>
                <p:cNvSpPr txBox="1">
                  <a:spLocks noChangeArrowheads="1"/>
                </p:cNvSpPr>
                <p:nvPr/>
              </p:nvSpPr>
              <p:spPr bwMode="auto">
                <a:xfrm>
                  <a:off x="30598"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a2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70" name="Group 169"/>
              <p:cNvGrpSpPr/>
              <p:nvPr/>
            </p:nvGrpSpPr>
            <p:grpSpPr>
              <a:xfrm>
                <a:off x="5831626" y="2237231"/>
                <a:ext cx="394830" cy="388620"/>
                <a:chOff x="0" y="-16086"/>
                <a:chExt cx="394830" cy="388620"/>
              </a:xfrm>
            </p:grpSpPr>
            <p:sp>
              <p:nvSpPr>
                <p:cNvPr id="173" name="Rectangle 172"/>
                <p:cNvSpPr/>
                <p:nvPr/>
              </p:nvSpPr>
              <p:spPr>
                <a:xfrm>
                  <a:off x="0" y="-16086"/>
                  <a:ext cx="388620" cy="3886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4" name="Text Box 2"/>
                <p:cNvSpPr txBox="1">
                  <a:spLocks noChangeArrowheads="1"/>
                </p:cNvSpPr>
                <p:nvPr/>
              </p:nvSpPr>
              <p:spPr bwMode="auto">
                <a:xfrm>
                  <a:off x="29070" y="68580"/>
                  <a:ext cx="3657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b2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sp>
            <p:nvSpPr>
              <p:cNvPr id="171" name="Rectangle 170"/>
              <p:cNvSpPr/>
              <p:nvPr/>
            </p:nvSpPr>
            <p:spPr>
              <a:xfrm>
                <a:off x="5679172" y="2098824"/>
                <a:ext cx="2384299" cy="685800"/>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72" name="Text Box 2"/>
              <p:cNvSpPr txBox="1">
                <a:spLocks noChangeArrowheads="1"/>
              </p:cNvSpPr>
              <p:nvPr/>
            </p:nvSpPr>
            <p:spPr bwMode="auto">
              <a:xfrm>
                <a:off x="5580112" y="1844824"/>
                <a:ext cx="556260" cy="25146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rgbClr val="009DEC"/>
                    </a:solidFill>
                    <a:effectLst/>
                    <a:latin typeface="Arial" panose="020B0604020202020204" pitchFamily="34" charset="0"/>
                    <a:ea typeface="Times New Roman" panose="02020603050405020304" pitchFamily="18" charset="0"/>
                    <a:cs typeface="Times New Roman" panose="02020603050405020304" pitchFamily="18" charset="0"/>
                  </a:rPr>
                  <a:t>Port2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5" name="Group 104"/>
            <p:cNvGrpSpPr/>
            <p:nvPr/>
          </p:nvGrpSpPr>
          <p:grpSpPr>
            <a:xfrm>
              <a:off x="1372480" y="3118737"/>
              <a:ext cx="774700" cy="899160"/>
              <a:chOff x="50800" y="0"/>
              <a:chExt cx="774700" cy="899160"/>
            </a:xfrm>
          </p:grpSpPr>
          <p:sp>
            <p:nvSpPr>
              <p:cNvPr id="166" name="Isosceles Triangle 165"/>
              <p:cNvSpPr/>
              <p:nvPr/>
            </p:nvSpPr>
            <p:spPr>
              <a:xfrm rot="5400000">
                <a:off x="-11430" y="62230"/>
                <a:ext cx="899160" cy="774700"/>
              </a:xfrm>
              <a:prstGeom prst="triangl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sp>
            <p:nvSpPr>
              <p:cNvPr id="167" name="Text Box 2"/>
              <p:cNvSpPr txBox="1">
                <a:spLocks noChangeArrowheads="1"/>
              </p:cNvSpPr>
              <p:nvPr/>
            </p:nvSpPr>
            <p:spPr bwMode="auto">
              <a:xfrm>
                <a:off x="88900" y="332342"/>
                <a:ext cx="532498" cy="2192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2000"/>
                  </a:lnSpc>
                  <a:spcBef>
                    <a:spcPts val="0"/>
                  </a:spcBef>
                  <a:spcAft>
                    <a:spcPts val="600"/>
                  </a:spcAft>
                </a:pPr>
                <a:r>
                  <a:rPr lang="en-US" sz="10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Driver</a:t>
                </a:r>
                <a:endParaRPr lang="en-US" sz="10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grpSp>
          <p:nvGrpSpPr>
            <p:cNvPr id="106" name="Group 105"/>
            <p:cNvGrpSpPr/>
            <p:nvPr/>
          </p:nvGrpSpPr>
          <p:grpSpPr>
            <a:xfrm>
              <a:off x="2330584" y="3252396"/>
              <a:ext cx="617220" cy="464820"/>
              <a:chOff x="0" y="0"/>
              <a:chExt cx="617220" cy="464820"/>
            </a:xfrm>
          </p:grpSpPr>
          <p:sp>
            <p:nvSpPr>
              <p:cNvPr id="163" name="Rectangle 162"/>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64" name="Straight Connector 163"/>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5" name="Arc 164"/>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7" name="Group 106"/>
            <p:cNvGrpSpPr/>
            <p:nvPr/>
          </p:nvGrpSpPr>
          <p:grpSpPr>
            <a:xfrm>
              <a:off x="543029" y="3293997"/>
              <a:ext cx="548640" cy="548640"/>
              <a:chOff x="614888" y="3269734"/>
              <a:chExt cx="548640" cy="548640"/>
            </a:xfrm>
          </p:grpSpPr>
          <p:sp>
            <p:nvSpPr>
              <p:cNvPr id="157" name="Rectangle 156"/>
              <p:cNvSpPr/>
              <p:nvPr/>
            </p:nvSpPr>
            <p:spPr>
              <a:xfrm>
                <a:off x="614888" y="3269734"/>
                <a:ext cx="548640" cy="54864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8" name="Straight Connector 157"/>
              <p:cNvCxnSpPr/>
              <p:nvPr/>
            </p:nvCxnSpPr>
            <p:spPr>
              <a:xfrm>
                <a:off x="614888" y="3704475"/>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749743" y="3407790"/>
                <a:ext cx="0" cy="2977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749743" y="3407790"/>
                <a:ext cx="27813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027873" y="3407790"/>
                <a:ext cx="0" cy="2966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027873" y="3708253"/>
                <a:ext cx="134855"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flipH="1">
              <a:off x="6440428" y="3252396"/>
              <a:ext cx="617220" cy="464820"/>
              <a:chOff x="0" y="0"/>
              <a:chExt cx="617220" cy="464820"/>
            </a:xfrm>
          </p:grpSpPr>
          <p:sp>
            <p:nvSpPr>
              <p:cNvPr id="154" name="Rectangle 153"/>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5" name="Straight Connector 154"/>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6" name="Arc 155"/>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9" name="Group 108"/>
            <p:cNvGrpSpPr/>
            <p:nvPr/>
          </p:nvGrpSpPr>
          <p:grpSpPr>
            <a:xfrm>
              <a:off x="5608863" y="3252396"/>
              <a:ext cx="617220" cy="464820"/>
              <a:chOff x="0" y="0"/>
              <a:chExt cx="617220" cy="464820"/>
            </a:xfrm>
          </p:grpSpPr>
          <p:sp>
            <p:nvSpPr>
              <p:cNvPr id="151" name="Rectangle 150"/>
              <p:cNvSpPr/>
              <p:nvPr/>
            </p:nvSpPr>
            <p:spPr>
              <a:xfrm rot="10800000">
                <a:off x="7620" y="137160"/>
                <a:ext cx="609600" cy="32766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t" anchorCtr="0" forceAA="0" compatLnSpc="1">
                <a:prstTxWarp prst="textNoShape">
                  <a:avLst/>
                </a:prstTxWarp>
                <a:noAutofit/>
              </a:bodyPr>
              <a:lstStyle/>
              <a:p>
                <a:endParaRPr lang="en-US"/>
              </a:p>
            </p:txBody>
          </p:sp>
          <p:cxnSp>
            <p:nvCxnSpPr>
              <p:cNvPr id="152" name="Straight Connector 151"/>
              <p:cNvCxnSpPr/>
              <p:nvPr/>
            </p:nvCxnSpPr>
            <p:spPr>
              <a:xfrm>
                <a:off x="0" y="373380"/>
                <a:ext cx="61722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3" name="Arc 152"/>
              <p:cNvSpPr/>
              <p:nvPr/>
            </p:nvSpPr>
            <p:spPr>
              <a:xfrm flipV="1">
                <a:off x="106680" y="0"/>
                <a:ext cx="373380" cy="373380"/>
              </a:xfrm>
              <a:prstGeom prst="arc">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11" name="Straight Connector 110"/>
            <p:cNvCxnSpPr/>
            <p:nvPr/>
          </p:nvCxnSpPr>
          <p:spPr>
            <a:xfrm>
              <a:off x="3281529"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87194" y="268347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577588" y="2675343"/>
              <a:ext cx="0" cy="7060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51520" y="2492896"/>
              <a:ext cx="0" cy="10801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185" idx="2"/>
            </p:cNvCxnSpPr>
            <p:nvPr/>
          </p:nvCxnSpPr>
          <p:spPr>
            <a:xfrm flipV="1">
              <a:off x="251520" y="2492352"/>
              <a:ext cx="338698" cy="54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51520"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090869" y="3573016"/>
              <a:ext cx="29150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145755"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2959540" y="3564901"/>
              <a:ext cx="1848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761589" y="3564901"/>
              <a:ext cx="59438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51" idx="3"/>
            </p:cNvCxnSpPr>
            <p:nvPr/>
          </p:nvCxnSpPr>
          <p:spPr>
            <a:xfrm flipV="1">
              <a:off x="5121156" y="3553386"/>
              <a:ext cx="495327" cy="19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a:endCxn id="154" idx="1"/>
            </p:cNvCxnSpPr>
            <p:nvPr/>
          </p:nvCxnSpPr>
          <p:spPr>
            <a:xfrm flipV="1">
              <a:off x="6231673" y="3553386"/>
              <a:ext cx="208755" cy="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7057648" y="3551014"/>
              <a:ext cx="636575"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7694223" y="2705761"/>
              <a:ext cx="0" cy="8452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4069080" y="352259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150" name="Oval 149"/>
            <p:cNvSpPr>
              <a:spLocks noChangeAspect="1"/>
            </p:cNvSpPr>
            <p:nvPr/>
          </p:nvSpPr>
          <p:spPr>
            <a:xfrm>
              <a:off x="5349291" y="3507666"/>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194141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Measurement</a:t>
            </a:r>
            <a:endParaRPr lang="en-US" dirty="0"/>
          </a:p>
        </p:txBody>
      </p:sp>
      <p:sp>
        <p:nvSpPr>
          <p:cNvPr id="5" name="Content Placeholder 4"/>
          <p:cNvSpPr>
            <a:spLocks noGrp="1"/>
          </p:cNvSpPr>
          <p:nvPr>
            <p:ph idx="1"/>
          </p:nvPr>
        </p:nvSpPr>
        <p:spPr/>
        <p:txBody>
          <a:bodyPr/>
          <a:lstStyle/>
          <a:p>
            <a:r>
              <a:rPr lang="en-US" dirty="0"/>
              <a:t>Because the measured power (P</a:t>
            </a:r>
            <a:r>
              <a:rPr lang="en-US" baseline="-25000" dirty="0"/>
              <a:t>In</a:t>
            </a:r>
            <a:r>
              <a:rPr lang="en-US" dirty="0"/>
              <a:t>, a</a:t>
            </a:r>
            <a:r>
              <a:rPr lang="en-US" baseline="-25000" dirty="0"/>
              <a:t>1</a:t>
            </a:r>
            <a:r>
              <a:rPr lang="en-US" dirty="0"/>
              <a:t>) is being used, the measurement points vs power do not have to (and in general will not) perfectly line up on a grid.</a:t>
            </a:r>
          </a:p>
          <a:p>
            <a:r>
              <a:rPr lang="en-US" dirty="0"/>
              <a:t>Compression is calculated using measured S-Parameters, P</a:t>
            </a:r>
            <a:r>
              <a:rPr lang="en-US" baseline="-25000" dirty="0"/>
              <a:t>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Because of limitations of the VNA, traces may be re-interpolated onto a linearly spaced x-axis as necessary. Raw data (Export) is not effected.</a:t>
            </a:r>
            <a:endParaRPr lang="en-US" dirty="0" smtClean="0"/>
          </a:p>
          <a:p>
            <a:pPr lvl="1"/>
            <a:endParaRPr lang="en-US" dirty="0" smtClean="0"/>
          </a:p>
        </p:txBody>
      </p:sp>
      <p:sp>
        <p:nvSpPr>
          <p:cNvPr id="3" name="Slide Number Placeholder 2"/>
          <p:cNvSpPr>
            <a:spLocks noGrp="1"/>
          </p:cNvSpPr>
          <p:nvPr>
            <p:ph type="sldNum" sz="quarter" idx="10"/>
          </p:nvPr>
        </p:nvSpPr>
        <p:spPr/>
        <p:txBody>
          <a:bodyPr/>
          <a:lstStyle/>
          <a:p>
            <a:pPr>
              <a:defRPr/>
            </a:pPr>
            <a:fld id="{41901FB5-971D-4673-A8C8-8D13D33A226A}" type="slidenum">
              <a:rPr lang="en-US" smtClean="0"/>
              <a:pPr>
                <a:defRPr/>
              </a:pPr>
              <a:t>7</a:t>
            </a:fld>
            <a:endParaRPr lang="en-US" dirty="0"/>
          </a:p>
        </p:txBody>
      </p:sp>
      <p:grpSp>
        <p:nvGrpSpPr>
          <p:cNvPr id="2" name="Group 1"/>
          <p:cNvGrpSpPr/>
          <p:nvPr/>
        </p:nvGrpSpPr>
        <p:grpSpPr>
          <a:xfrm>
            <a:off x="1599928" y="2420888"/>
            <a:ext cx="6716488" cy="2952328"/>
            <a:chOff x="1599928" y="2780928"/>
            <a:chExt cx="6716488" cy="2952328"/>
          </a:xfrm>
        </p:grpSpPr>
        <p:grpSp>
          <p:nvGrpSpPr>
            <p:cNvPr id="12" name="Group 11"/>
            <p:cNvGrpSpPr/>
            <p:nvPr/>
          </p:nvGrpSpPr>
          <p:grpSpPr>
            <a:xfrm>
              <a:off x="1599928" y="2780928"/>
              <a:ext cx="6716488" cy="2952328"/>
              <a:chOff x="1599928" y="2780928"/>
              <a:chExt cx="6716488" cy="2952328"/>
            </a:xfrm>
          </p:grpSpPr>
          <p:sp>
            <p:nvSpPr>
              <p:cNvPr id="8" name="Rectangle 7"/>
              <p:cNvSpPr/>
              <p:nvPr/>
            </p:nvSpPr>
            <p:spPr>
              <a:xfrm>
                <a:off x="1943708" y="2780928"/>
                <a:ext cx="5256584" cy="28083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cxnSp>
            <p:nvCxnSpPr>
              <p:cNvPr id="10" name="Straight Connector 9"/>
              <p:cNvCxnSpPr/>
              <p:nvPr/>
            </p:nvCxnSpPr>
            <p:spPr>
              <a:xfrm>
                <a:off x="1961710" y="3182115"/>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61710" y="3583302"/>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61710" y="3984489"/>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961710" y="4385676"/>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961710" y="4786863"/>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961710" y="5188050"/>
                <a:ext cx="5256584" cy="0"/>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310949"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660188"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009427"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358666"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707905"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057144"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06383"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55622"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104861"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454100"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803339"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152578"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501817"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51056" y="2780928"/>
                <a:ext cx="0" cy="2808312"/>
              </a:xfrm>
              <a:prstGeom prst="line">
                <a:avLst/>
              </a:prstGeom>
              <a:ln w="31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23728" y="3418571"/>
                <a:ext cx="3614578"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5378266" y="3418571"/>
                <a:ext cx="648072" cy="216024"/>
              </a:xfrm>
              <a:prstGeom prst="arc">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p:cNvCxnSpPr/>
              <p:nvPr/>
            </p:nvCxnSpPr>
            <p:spPr>
              <a:xfrm>
                <a:off x="6026338" y="3505121"/>
                <a:ext cx="576064" cy="126014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200292" y="5589240"/>
                <a:ext cx="396044" cy="0"/>
              </a:xfrm>
              <a:prstGeom prst="line">
                <a:avLst/>
              </a:prstGeom>
              <a:ln w="31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96336" y="5425479"/>
                <a:ext cx="720080" cy="307777"/>
              </a:xfrm>
              <a:prstGeom prst="rect">
                <a:avLst/>
              </a:prstGeom>
              <a:noFill/>
            </p:spPr>
            <p:txBody>
              <a:bodyPr wrap="square" rtlCol="0">
                <a:spAutoFit/>
              </a:bodyPr>
              <a:lstStyle/>
              <a:p>
                <a:r>
                  <a:rPr lang="en-US" sz="1400" dirty="0" smtClean="0">
                    <a:solidFill>
                      <a:schemeClr val="accent4"/>
                    </a:solidFill>
                  </a:rPr>
                  <a:t>Pin</a:t>
                </a:r>
                <a:endParaRPr lang="en-US" sz="1400" dirty="0">
                  <a:solidFill>
                    <a:schemeClr val="accent4"/>
                  </a:solidFill>
                </a:endParaRPr>
              </a:p>
            </p:txBody>
          </p:sp>
          <p:sp>
            <p:nvSpPr>
              <p:cNvPr id="62" name="TextBox 61"/>
              <p:cNvSpPr txBox="1"/>
              <p:nvPr/>
            </p:nvSpPr>
            <p:spPr>
              <a:xfrm rot="16200000">
                <a:off x="1458934" y="3830600"/>
                <a:ext cx="589765" cy="307777"/>
              </a:xfrm>
              <a:prstGeom prst="rect">
                <a:avLst/>
              </a:prstGeom>
              <a:noFill/>
            </p:spPr>
            <p:txBody>
              <a:bodyPr wrap="square" rtlCol="0">
                <a:spAutoFit/>
              </a:bodyPr>
              <a:lstStyle/>
              <a:p>
                <a:r>
                  <a:rPr lang="en-US" sz="1400" dirty="0" smtClean="0">
                    <a:solidFill>
                      <a:schemeClr val="accent4"/>
                    </a:solidFill>
                  </a:rPr>
                  <a:t>Gain</a:t>
                </a:r>
                <a:endParaRPr lang="en-US" sz="1400" dirty="0">
                  <a:solidFill>
                    <a:schemeClr val="accent4"/>
                  </a:solidFill>
                </a:endParaRPr>
              </a:p>
            </p:txBody>
          </p:sp>
        </p:grpSp>
        <p:sp>
          <p:nvSpPr>
            <p:cNvPr id="20" name="Oval 19"/>
            <p:cNvSpPr/>
            <p:nvPr/>
          </p:nvSpPr>
          <p:spPr>
            <a:xfrm>
              <a:off x="5292080"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75" name="Oval 74"/>
            <p:cNvSpPr/>
            <p:nvPr/>
          </p:nvSpPr>
          <p:spPr>
            <a:xfrm>
              <a:off x="486003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6" name="Oval 85"/>
            <p:cNvSpPr/>
            <p:nvPr/>
          </p:nvSpPr>
          <p:spPr>
            <a:xfrm>
              <a:off x="449999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7" name="Oval 86"/>
            <p:cNvSpPr/>
            <p:nvPr/>
          </p:nvSpPr>
          <p:spPr>
            <a:xfrm>
              <a:off x="413995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8" name="Oval 87"/>
            <p:cNvSpPr/>
            <p:nvPr/>
          </p:nvSpPr>
          <p:spPr>
            <a:xfrm>
              <a:off x="377991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89" name="Oval 88"/>
            <p:cNvSpPr/>
            <p:nvPr/>
          </p:nvSpPr>
          <p:spPr>
            <a:xfrm>
              <a:off x="341987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0" name="Oval 89"/>
            <p:cNvSpPr/>
            <p:nvPr/>
          </p:nvSpPr>
          <p:spPr>
            <a:xfrm>
              <a:off x="3059832"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1" name="Oval 90"/>
            <p:cNvSpPr/>
            <p:nvPr/>
          </p:nvSpPr>
          <p:spPr>
            <a:xfrm>
              <a:off x="2681415"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2" name="Oval 91"/>
            <p:cNvSpPr/>
            <p:nvPr/>
          </p:nvSpPr>
          <p:spPr>
            <a:xfrm>
              <a:off x="2310950"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3" name="Oval 92"/>
            <p:cNvSpPr/>
            <p:nvPr/>
          </p:nvSpPr>
          <p:spPr>
            <a:xfrm>
              <a:off x="5652120" y="339509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4" name="Oval 93"/>
            <p:cNvSpPr/>
            <p:nvPr/>
          </p:nvSpPr>
          <p:spPr>
            <a:xfrm>
              <a:off x="5979986" y="3466432"/>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5" name="Oval 94"/>
            <p:cNvSpPr/>
            <p:nvPr/>
          </p:nvSpPr>
          <p:spPr>
            <a:xfrm>
              <a:off x="6248986" y="4013886"/>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sp>
          <p:nvSpPr>
            <p:cNvPr id="96" name="Oval 95"/>
            <p:cNvSpPr/>
            <p:nvPr/>
          </p:nvSpPr>
          <p:spPr>
            <a:xfrm>
              <a:off x="6544682" y="4660245"/>
              <a:ext cx="72008" cy="720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grpSp>
    </p:spTree>
    <p:extLst>
      <p:ext uri="{BB962C8B-B14F-4D97-AF65-F5344CB8AC3E}">
        <p14:creationId xmlns:p14="http://schemas.microsoft.com/office/powerpoint/2010/main" val="1347006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Graphical User Interface</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8</a:t>
            </a:fld>
            <a:endParaRPr lang="en-US" dirty="0"/>
          </a:p>
        </p:txBody>
      </p:sp>
      <p:pic>
        <p:nvPicPr>
          <p:cNvPr id="9" name="Picture 8"/>
          <p:cNvPicPr>
            <a:picLocks noChangeAspect="1"/>
          </p:cNvPicPr>
          <p:nvPr/>
        </p:nvPicPr>
        <p:blipFill>
          <a:blip r:embed="rId2"/>
          <a:stretch>
            <a:fillRect/>
          </a:stretch>
        </p:blipFill>
        <p:spPr>
          <a:xfrm>
            <a:off x="3128963" y="1206143"/>
            <a:ext cx="2743200" cy="4375900"/>
          </a:xfrm>
          <a:prstGeom prst="rect">
            <a:avLst/>
          </a:prstGeom>
          <a:effectLst>
            <a:outerShdw blurRad="50800" dist="38100" dir="2700000" algn="tl" rotWithShape="0">
              <a:prstClr val="black">
                <a:alpha val="40000"/>
              </a:prstClr>
            </a:outerShdw>
          </a:effectLst>
        </p:spPr>
      </p:pic>
      <p:cxnSp>
        <p:nvCxnSpPr>
          <p:cNvPr id="16" name="Straight Arrow Connector 15"/>
          <p:cNvCxnSpPr/>
          <p:nvPr/>
        </p:nvCxnSpPr>
        <p:spPr>
          <a:xfrm>
            <a:off x="3017168" y="1285096"/>
            <a:ext cx="257250" cy="249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652120" y="4851911"/>
            <a:ext cx="432048" cy="36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932040" y="4275847"/>
            <a:ext cx="1152128" cy="8640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83968" y="3627775"/>
            <a:ext cx="1872208" cy="1512168"/>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827610" y="5283959"/>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637640" y="1124744"/>
            <a:ext cx="1512168" cy="369332"/>
          </a:xfrm>
          <a:prstGeom prst="rect">
            <a:avLst/>
          </a:prstGeom>
          <a:noFill/>
        </p:spPr>
        <p:txBody>
          <a:bodyPr wrap="square" rtlCol="0">
            <a:spAutoFit/>
          </a:bodyPr>
          <a:lstStyle/>
          <a:p>
            <a:r>
              <a:rPr lang="en-US" dirty="0" smtClean="0"/>
              <a:t>Settings tab</a:t>
            </a:r>
            <a:endParaRPr lang="en-US" dirty="0"/>
          </a:p>
        </p:txBody>
      </p:sp>
      <p:sp>
        <p:nvSpPr>
          <p:cNvPr id="32" name="TextBox 31"/>
          <p:cNvSpPr txBox="1"/>
          <p:nvPr/>
        </p:nvSpPr>
        <p:spPr>
          <a:xfrm>
            <a:off x="683568" y="5099293"/>
            <a:ext cx="2294719" cy="646331"/>
          </a:xfrm>
          <a:prstGeom prst="rect">
            <a:avLst/>
          </a:prstGeom>
          <a:noFill/>
        </p:spPr>
        <p:txBody>
          <a:bodyPr wrap="square" rtlCol="0">
            <a:spAutoFit/>
          </a:bodyPr>
          <a:lstStyle/>
          <a:p>
            <a:r>
              <a:rPr lang="en-US" dirty="0" smtClean="0"/>
              <a:t>Export results to file</a:t>
            </a:r>
            <a:br>
              <a:rPr lang="en-US" dirty="0" smtClean="0"/>
            </a:br>
            <a:r>
              <a:rPr lang="en-US" dirty="0" smtClean="0"/>
              <a:t>(Touchstone, CSV)</a:t>
            </a:r>
            <a:endParaRPr lang="en-US" dirty="0"/>
          </a:p>
        </p:txBody>
      </p:sp>
      <p:sp>
        <p:nvSpPr>
          <p:cNvPr id="33" name="TextBox 32"/>
          <p:cNvSpPr txBox="1"/>
          <p:nvPr/>
        </p:nvSpPr>
        <p:spPr>
          <a:xfrm>
            <a:off x="6135534" y="3394093"/>
            <a:ext cx="2505229" cy="369332"/>
          </a:xfrm>
          <a:prstGeom prst="rect">
            <a:avLst/>
          </a:prstGeom>
          <a:noFill/>
        </p:spPr>
        <p:txBody>
          <a:bodyPr wrap="square" rtlCol="0">
            <a:spAutoFit/>
          </a:bodyPr>
          <a:lstStyle/>
          <a:p>
            <a:r>
              <a:rPr lang="en-US" dirty="0" smtClean="0"/>
              <a:t>Toggle Mini GUI mode</a:t>
            </a:r>
            <a:endParaRPr lang="en-US" dirty="0"/>
          </a:p>
        </p:txBody>
      </p:sp>
      <p:sp>
        <p:nvSpPr>
          <p:cNvPr id="34" name="TextBox 33"/>
          <p:cNvSpPr txBox="1"/>
          <p:nvPr/>
        </p:nvSpPr>
        <p:spPr>
          <a:xfrm>
            <a:off x="6145855" y="4091181"/>
            <a:ext cx="2505229" cy="369332"/>
          </a:xfrm>
          <a:prstGeom prst="rect">
            <a:avLst/>
          </a:prstGeom>
          <a:noFill/>
        </p:spPr>
        <p:txBody>
          <a:bodyPr wrap="square" rtlCol="0">
            <a:spAutoFit/>
          </a:bodyPr>
          <a:lstStyle/>
          <a:p>
            <a:r>
              <a:rPr lang="en-US" dirty="0" smtClean="0"/>
              <a:t>Exit application</a:t>
            </a:r>
            <a:endParaRPr lang="en-US" dirty="0"/>
          </a:p>
        </p:txBody>
      </p:sp>
      <p:sp>
        <p:nvSpPr>
          <p:cNvPr id="35" name="TextBox 34"/>
          <p:cNvSpPr txBox="1"/>
          <p:nvPr/>
        </p:nvSpPr>
        <p:spPr>
          <a:xfrm>
            <a:off x="6156176" y="4631362"/>
            <a:ext cx="2505229" cy="369332"/>
          </a:xfrm>
          <a:prstGeom prst="rect">
            <a:avLst/>
          </a:prstGeom>
          <a:noFill/>
        </p:spPr>
        <p:txBody>
          <a:bodyPr wrap="square" rtlCol="0">
            <a:spAutoFit/>
          </a:bodyPr>
          <a:lstStyle/>
          <a:p>
            <a:r>
              <a:rPr lang="en-US" dirty="0" smtClean="0"/>
              <a:t>Start Measurement</a:t>
            </a:r>
            <a:endParaRPr lang="en-US" dirty="0"/>
          </a:p>
        </p:txBody>
      </p:sp>
      <p:sp>
        <p:nvSpPr>
          <p:cNvPr id="36" name="Left Brace 35"/>
          <p:cNvSpPr/>
          <p:nvPr/>
        </p:nvSpPr>
        <p:spPr>
          <a:xfrm>
            <a:off x="2915816" y="1827575"/>
            <a:ext cx="132640" cy="83514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p:cNvSpPr/>
          <p:nvPr/>
        </p:nvSpPr>
        <p:spPr>
          <a:xfrm>
            <a:off x="2915816" y="2847387"/>
            <a:ext cx="132640" cy="103937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p:cNvSpPr/>
          <p:nvPr/>
        </p:nvSpPr>
        <p:spPr>
          <a:xfrm>
            <a:off x="2885877" y="4042939"/>
            <a:ext cx="158706" cy="7672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665575" y="2091819"/>
            <a:ext cx="2162036" cy="369332"/>
          </a:xfrm>
          <a:prstGeom prst="rect">
            <a:avLst/>
          </a:prstGeom>
          <a:noFill/>
        </p:spPr>
        <p:txBody>
          <a:bodyPr wrap="square" rtlCol="0">
            <a:spAutoFit/>
          </a:bodyPr>
          <a:lstStyle/>
          <a:p>
            <a:r>
              <a:rPr lang="en-US" dirty="0" smtClean="0"/>
              <a:t>Frequency settings</a:t>
            </a:r>
            <a:endParaRPr lang="en-US" dirty="0"/>
          </a:p>
        </p:txBody>
      </p:sp>
      <p:sp>
        <p:nvSpPr>
          <p:cNvPr id="40" name="TextBox 39"/>
          <p:cNvSpPr txBox="1"/>
          <p:nvPr/>
        </p:nvSpPr>
        <p:spPr>
          <a:xfrm>
            <a:off x="1081424" y="3182406"/>
            <a:ext cx="1746186" cy="369332"/>
          </a:xfrm>
          <a:prstGeom prst="rect">
            <a:avLst/>
          </a:prstGeom>
          <a:noFill/>
        </p:spPr>
        <p:txBody>
          <a:bodyPr wrap="square" rtlCol="0">
            <a:spAutoFit/>
          </a:bodyPr>
          <a:lstStyle/>
          <a:p>
            <a:r>
              <a:rPr lang="en-US" dirty="0" smtClean="0"/>
              <a:t>Power settings</a:t>
            </a:r>
            <a:endParaRPr lang="en-US" dirty="0"/>
          </a:p>
        </p:txBody>
      </p:sp>
      <p:sp>
        <p:nvSpPr>
          <p:cNvPr id="41" name="TextBox 40"/>
          <p:cNvSpPr txBox="1"/>
          <p:nvPr/>
        </p:nvSpPr>
        <p:spPr>
          <a:xfrm>
            <a:off x="307137" y="4241907"/>
            <a:ext cx="2494360" cy="369332"/>
          </a:xfrm>
          <a:prstGeom prst="rect">
            <a:avLst/>
          </a:prstGeom>
          <a:noFill/>
        </p:spPr>
        <p:txBody>
          <a:bodyPr wrap="square" rtlCol="0">
            <a:spAutoFit/>
          </a:bodyPr>
          <a:lstStyle/>
          <a:p>
            <a:r>
              <a:rPr lang="en-US" dirty="0" smtClean="0"/>
              <a:t>Miscellaneous settings</a:t>
            </a:r>
            <a:endParaRPr lang="en-US" dirty="0"/>
          </a:p>
        </p:txBody>
      </p:sp>
    </p:spTree>
    <p:extLst>
      <p:ext uri="{BB962C8B-B14F-4D97-AF65-F5344CB8AC3E}">
        <p14:creationId xmlns:p14="http://schemas.microsoft.com/office/powerpoint/2010/main" val="60225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77" y="1075709"/>
            <a:ext cx="5486400" cy="4346749"/>
          </a:xfrm>
          <a:prstGeom prst="rect">
            <a:avLst/>
          </a:prstGeom>
          <a:ln>
            <a:solidFill>
              <a:schemeClr val="tx1"/>
            </a:solidFill>
          </a:ln>
          <a:effectLst>
            <a:outerShdw blurRad="50800" dist="38100" dir="2700000" algn="tl" rotWithShape="0">
              <a:prstClr val="black">
                <a:alpha val="40000"/>
              </a:prstClr>
            </a:outerShdw>
          </a:effectLst>
        </p:spPr>
      </p:pic>
      <p:sp>
        <p:nvSpPr>
          <p:cNvPr id="7" name="Title 6"/>
          <p:cNvSpPr>
            <a:spLocks noGrp="1"/>
          </p:cNvSpPr>
          <p:nvPr>
            <p:ph type="title"/>
          </p:nvPr>
        </p:nvSpPr>
        <p:spPr/>
        <p:txBody>
          <a:bodyPr/>
          <a:lstStyle/>
          <a:p>
            <a:r>
              <a:rPr lang="en-US" dirty="0" smtClean="0"/>
              <a:t>Graphical User Interface</a:t>
            </a:r>
            <a:endParaRPr lang="en-US" dirty="0"/>
          </a:p>
        </p:txBody>
      </p:sp>
      <p:sp>
        <p:nvSpPr>
          <p:cNvPr id="5" name="Slide Number Placeholder 4"/>
          <p:cNvSpPr>
            <a:spLocks noGrp="1"/>
          </p:cNvSpPr>
          <p:nvPr>
            <p:ph type="sldNum" sz="quarter" idx="10"/>
          </p:nvPr>
        </p:nvSpPr>
        <p:spPr/>
        <p:txBody>
          <a:bodyPr/>
          <a:lstStyle/>
          <a:p>
            <a:pPr>
              <a:defRPr/>
            </a:pPr>
            <a:fld id="{3F9FD513-5D4A-4BCF-8AE8-1EA4ADEA97B0}" type="slidenum">
              <a:rPr lang="en-US" smtClean="0"/>
              <a:pPr>
                <a:defRPr/>
              </a:pPr>
              <a:t>9</a:t>
            </a:fld>
            <a:endParaRPr lang="en-US" dirty="0"/>
          </a:p>
        </p:txBody>
      </p:sp>
      <p:cxnSp>
        <p:nvCxnSpPr>
          <p:cNvPr id="16" name="Straight Arrow Connector 15"/>
          <p:cNvCxnSpPr/>
          <p:nvPr/>
        </p:nvCxnSpPr>
        <p:spPr>
          <a:xfrm>
            <a:off x="1765999" y="1445089"/>
            <a:ext cx="7897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7122597" y="4707895"/>
            <a:ext cx="432048" cy="36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531695" y="4061564"/>
            <a:ext cx="1152128" cy="9937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940152" y="3541934"/>
            <a:ext cx="1872208" cy="1512168"/>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765999" y="5139943"/>
            <a:ext cx="437736" cy="2825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3992" y="1235129"/>
            <a:ext cx="1282007" cy="369332"/>
          </a:xfrm>
          <a:prstGeom prst="rect">
            <a:avLst/>
          </a:prstGeom>
          <a:noFill/>
        </p:spPr>
        <p:txBody>
          <a:bodyPr wrap="square" rtlCol="0">
            <a:spAutoFit/>
          </a:bodyPr>
          <a:lstStyle/>
          <a:p>
            <a:r>
              <a:rPr lang="en-US" dirty="0" smtClean="0"/>
              <a:t>Traces tab</a:t>
            </a:r>
            <a:endParaRPr lang="en-US" dirty="0"/>
          </a:p>
        </p:txBody>
      </p:sp>
      <p:sp>
        <p:nvSpPr>
          <p:cNvPr id="32" name="TextBox 31"/>
          <p:cNvSpPr txBox="1"/>
          <p:nvPr/>
        </p:nvSpPr>
        <p:spPr>
          <a:xfrm>
            <a:off x="259009" y="5422458"/>
            <a:ext cx="2294719" cy="646331"/>
          </a:xfrm>
          <a:prstGeom prst="rect">
            <a:avLst/>
          </a:prstGeom>
          <a:noFill/>
        </p:spPr>
        <p:txBody>
          <a:bodyPr wrap="square" rtlCol="0">
            <a:spAutoFit/>
          </a:bodyPr>
          <a:lstStyle/>
          <a:p>
            <a:r>
              <a:rPr lang="en-US" dirty="0" smtClean="0"/>
              <a:t>Export results to file</a:t>
            </a:r>
            <a:br>
              <a:rPr lang="en-US" dirty="0" smtClean="0"/>
            </a:br>
            <a:r>
              <a:rPr lang="en-US" dirty="0" smtClean="0"/>
              <a:t>(Touchstone, CSV)</a:t>
            </a:r>
            <a:endParaRPr lang="en-US" dirty="0"/>
          </a:p>
        </p:txBody>
      </p:sp>
      <p:sp>
        <p:nvSpPr>
          <p:cNvPr id="33" name="TextBox 32"/>
          <p:cNvSpPr txBox="1"/>
          <p:nvPr/>
        </p:nvSpPr>
        <p:spPr>
          <a:xfrm>
            <a:off x="7827886" y="2878890"/>
            <a:ext cx="1091708" cy="923330"/>
          </a:xfrm>
          <a:prstGeom prst="rect">
            <a:avLst/>
          </a:prstGeom>
          <a:noFill/>
        </p:spPr>
        <p:txBody>
          <a:bodyPr wrap="square" rtlCol="0">
            <a:spAutoFit/>
          </a:bodyPr>
          <a:lstStyle/>
          <a:p>
            <a:r>
              <a:rPr lang="en-US" dirty="0" smtClean="0"/>
              <a:t>Toggle</a:t>
            </a:r>
          </a:p>
          <a:p>
            <a:r>
              <a:rPr lang="en-US" dirty="0" smtClean="0"/>
              <a:t>Mini GUI</a:t>
            </a:r>
          </a:p>
          <a:p>
            <a:r>
              <a:rPr lang="en-US" dirty="0" smtClean="0"/>
              <a:t>mode</a:t>
            </a:r>
            <a:endParaRPr lang="en-US" dirty="0"/>
          </a:p>
        </p:txBody>
      </p:sp>
      <p:sp>
        <p:nvSpPr>
          <p:cNvPr id="34" name="TextBox 33"/>
          <p:cNvSpPr txBox="1"/>
          <p:nvPr/>
        </p:nvSpPr>
        <p:spPr>
          <a:xfrm>
            <a:off x="7734429" y="3876898"/>
            <a:ext cx="613791" cy="369332"/>
          </a:xfrm>
          <a:prstGeom prst="rect">
            <a:avLst/>
          </a:prstGeom>
          <a:noFill/>
        </p:spPr>
        <p:txBody>
          <a:bodyPr wrap="square" rtlCol="0">
            <a:spAutoFit/>
          </a:bodyPr>
          <a:lstStyle/>
          <a:p>
            <a:r>
              <a:rPr lang="en-US" dirty="0" smtClean="0"/>
              <a:t>Exit</a:t>
            </a:r>
            <a:endParaRPr lang="en-US" dirty="0"/>
          </a:p>
        </p:txBody>
      </p:sp>
      <p:sp>
        <p:nvSpPr>
          <p:cNvPr id="35" name="TextBox 34"/>
          <p:cNvSpPr txBox="1"/>
          <p:nvPr/>
        </p:nvSpPr>
        <p:spPr>
          <a:xfrm>
            <a:off x="7592355" y="4421604"/>
            <a:ext cx="1436179" cy="646331"/>
          </a:xfrm>
          <a:prstGeom prst="rect">
            <a:avLst/>
          </a:prstGeom>
          <a:noFill/>
        </p:spPr>
        <p:txBody>
          <a:bodyPr wrap="square" rtlCol="0">
            <a:spAutoFit/>
          </a:bodyPr>
          <a:lstStyle/>
          <a:p>
            <a:r>
              <a:rPr lang="en-US" dirty="0" smtClean="0"/>
              <a:t>Write traces</a:t>
            </a:r>
          </a:p>
          <a:p>
            <a:r>
              <a:rPr lang="en-US" dirty="0" smtClean="0"/>
              <a:t>to VNA</a:t>
            </a:r>
            <a:endParaRPr lang="en-US" dirty="0"/>
          </a:p>
        </p:txBody>
      </p:sp>
      <p:sp>
        <p:nvSpPr>
          <p:cNvPr id="36" name="Left Brace 35"/>
          <p:cNvSpPr/>
          <p:nvPr/>
        </p:nvSpPr>
        <p:spPr>
          <a:xfrm>
            <a:off x="1699679" y="1869779"/>
            <a:ext cx="132640" cy="259073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483992" y="2091819"/>
            <a:ext cx="1170121" cy="369332"/>
          </a:xfrm>
          <a:prstGeom prst="rect">
            <a:avLst/>
          </a:prstGeom>
          <a:noFill/>
        </p:spPr>
        <p:txBody>
          <a:bodyPr wrap="square" rtlCol="0">
            <a:spAutoFit/>
          </a:bodyPr>
          <a:lstStyle/>
          <a:p>
            <a:r>
              <a:rPr lang="en-US" dirty="0" smtClean="0"/>
              <a:t>Trace list</a:t>
            </a:r>
            <a:endParaRPr lang="en-US" dirty="0"/>
          </a:p>
        </p:txBody>
      </p:sp>
      <p:sp>
        <p:nvSpPr>
          <p:cNvPr id="10" name="Oval 9"/>
          <p:cNvSpPr/>
          <p:nvPr/>
        </p:nvSpPr>
        <p:spPr>
          <a:xfrm>
            <a:off x="1949350" y="4445270"/>
            <a:ext cx="835823" cy="4274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2400" dirty="0" err="1"/>
          </a:p>
        </p:txBody>
      </p:sp>
      <p:cxnSp>
        <p:nvCxnSpPr>
          <p:cNvPr id="28" name="Straight Arrow Connector 27"/>
          <p:cNvCxnSpPr/>
          <p:nvPr/>
        </p:nvCxnSpPr>
        <p:spPr>
          <a:xfrm>
            <a:off x="1628839" y="4658971"/>
            <a:ext cx="2743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2811" y="4459437"/>
            <a:ext cx="1536558" cy="646331"/>
          </a:xfrm>
          <a:prstGeom prst="rect">
            <a:avLst/>
          </a:prstGeom>
          <a:noFill/>
        </p:spPr>
        <p:txBody>
          <a:bodyPr wrap="square" rtlCol="0">
            <a:spAutoFit/>
          </a:bodyPr>
          <a:lstStyle/>
          <a:p>
            <a:r>
              <a:rPr lang="en-US" dirty="0" smtClean="0"/>
              <a:t>Add/Remove</a:t>
            </a:r>
          </a:p>
          <a:p>
            <a:r>
              <a:rPr lang="en-US" dirty="0" smtClean="0"/>
              <a:t>Trace</a:t>
            </a:r>
            <a:endParaRPr lang="en-US" dirty="0"/>
          </a:p>
        </p:txBody>
      </p:sp>
    </p:spTree>
    <p:extLst>
      <p:ext uri="{BB962C8B-B14F-4D97-AF65-F5344CB8AC3E}">
        <p14:creationId xmlns:p14="http://schemas.microsoft.com/office/powerpoint/2010/main" val="3906740825"/>
      </p:ext>
    </p:extLst>
  </p:cSld>
  <p:clrMapOvr>
    <a:masterClrMapping/>
  </p:clrMapOvr>
</p:sld>
</file>

<file path=ppt/theme/theme1.xml><?xml version="1.0" encoding="utf-8"?>
<a:theme xmlns:a="http://schemas.openxmlformats.org/drawingml/2006/main" name="Blank">
  <a:themeElements>
    <a:clrScheme name="Rohde &amp; Schwarz Colors">
      <a:dk1>
        <a:srgbClr val="000000"/>
      </a:dk1>
      <a:lt1>
        <a:srgbClr val="FFFFFF"/>
      </a:lt1>
      <a:dk2>
        <a:srgbClr val="165F9A"/>
      </a:dk2>
      <a:lt2>
        <a:srgbClr val="F6960F"/>
      </a:lt2>
      <a:accent1>
        <a:srgbClr val="009DEC"/>
      </a:accent1>
      <a:accent2>
        <a:srgbClr val="EF2433"/>
      </a:accent2>
      <a:accent3>
        <a:srgbClr val="009759"/>
      </a:accent3>
      <a:accent4>
        <a:srgbClr val="AEB5BB"/>
      </a:accent4>
      <a:accent5>
        <a:srgbClr val="0091B1"/>
      </a:accent5>
      <a:accent6>
        <a:srgbClr val="5A3275"/>
      </a:accent6>
      <a:hlink>
        <a:srgbClr val="009DEC"/>
      </a:hlink>
      <a:folHlink>
        <a:srgbClr val="933973"/>
      </a:folHlink>
    </a:clrScheme>
    <a:fontScheme name="Rohde &amp; Schwarz Font">
      <a:majorFont>
        <a:latin typeface="Arial Narrow"/>
        <a:ea typeface="Arial Unicode MS"/>
        <a:cs typeface="Arial Unicode MS"/>
      </a:majorFont>
      <a:minorFont>
        <a:latin typeface="Arial"/>
        <a:ea typeface="Arial Unicode MS"/>
        <a:cs typeface="Arial Unicode MS"/>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lgn="ctr">
          <a:defRPr sz="2400" dirty="0" err="1"/>
        </a:defPPr>
      </a:lstStyle>
      <a:style>
        <a:lnRef idx="2">
          <a:schemeClr val="accent1">
            <a:shade val="50000"/>
          </a:schemeClr>
        </a:lnRef>
        <a:fillRef idx="1">
          <a:schemeClr val="accent1"/>
        </a:fillRef>
        <a:effectRef idx="0">
          <a:schemeClr val="accent1"/>
        </a:effectRef>
        <a:fontRef idx="minor">
          <a:schemeClr val="lt1"/>
        </a:fontRef>
      </a:style>
    </a:spDef>
    <a:lnDef>
      <a:spPr>
        <a:ln w="38100"/>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790</Words>
  <Application>Microsoft Office PowerPoint</Application>
  <PresentationFormat>On-screen Show (4:3)</PresentationFormat>
  <Paragraphs>254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 Unicode MS</vt:lpstr>
      <vt:lpstr>Arial</vt:lpstr>
      <vt:lpstr>Arial Black</vt:lpstr>
      <vt:lpstr>Arial Narrow</vt:lpstr>
      <vt:lpstr>Calibri</vt:lpstr>
      <vt:lpstr>Courier New</vt:lpstr>
      <vt:lpstr>Times New Roman</vt:lpstr>
      <vt:lpstr>Wingdings</vt:lpstr>
      <vt:lpstr>Blank</vt:lpstr>
      <vt:lpstr>PA Compression Test User Guide</vt:lpstr>
      <vt:lpstr>REMOVE</vt:lpstr>
      <vt:lpstr>Physical Setup</vt:lpstr>
      <vt:lpstr>Calibration</vt:lpstr>
      <vt:lpstr>Calibration</vt:lpstr>
      <vt:lpstr>Calibration</vt:lpstr>
      <vt:lpstr>Measurement</vt:lpstr>
      <vt:lpstr>Graphical User Interface</vt:lpstr>
      <vt:lpstr>Graphical User Interface</vt:lpstr>
      <vt:lpstr>Mini Graphical User Interface</vt:lpstr>
      <vt:lpstr>Settings</vt:lpstr>
      <vt:lpstr>Settings</vt:lpstr>
      <vt:lpstr>Settings</vt:lpstr>
      <vt:lpstr>Settings</vt:lpstr>
      <vt:lpstr>Settings</vt:lpstr>
      <vt:lpstr>Settings</vt:lpstr>
      <vt:lpstr>Settings</vt:lpstr>
      <vt:lpstr>Traces</vt:lpstr>
      <vt:lpstr>Traces</vt:lpstr>
      <vt:lpstr>Traces</vt:lpstr>
      <vt:lpstr>Export</vt:lpstr>
      <vt:lpstr>Export</vt:lpstr>
      <vt:lpstr>Contact</vt:lpstr>
    </vt:vector>
  </TitlesOfParts>
  <Company>Rohde &amp; Schwarz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VNA Software - AE Roundtable 2014</dc:title>
  <dc:creator>Lalic,Nick,80003715</dc:creator>
  <cp:lastModifiedBy>Lalic,Nick,80003715</cp:lastModifiedBy>
  <cp:revision>587</cp:revision>
  <cp:lastPrinted>2014-02-12T22:35:09Z</cp:lastPrinted>
  <dcterms:created xsi:type="dcterms:W3CDTF">2012-07-29T05:42:24Z</dcterms:created>
  <dcterms:modified xsi:type="dcterms:W3CDTF">2016-03-31T00:59:14Z</dcterms:modified>
  <cp:contentStatus>1.0.0.2</cp:contentStatus>
</cp:coreProperties>
</file>