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4"/>
  </p:notesMasterIdLst>
  <p:handoutMasterIdLst>
    <p:handoutMasterId r:id="rId25"/>
  </p:handoutMasterIdLst>
  <p:sldIdLst>
    <p:sldId id="256" r:id="rId2"/>
    <p:sldId id="501" r:id="rId3"/>
    <p:sldId id="504" r:id="rId4"/>
    <p:sldId id="505" r:id="rId5"/>
    <p:sldId id="502" r:id="rId6"/>
    <p:sldId id="499" r:id="rId7"/>
    <p:sldId id="512" r:id="rId8"/>
    <p:sldId id="514" r:id="rId9"/>
    <p:sldId id="513" r:id="rId10"/>
    <p:sldId id="487" r:id="rId11"/>
    <p:sldId id="506" r:id="rId12"/>
    <p:sldId id="507" r:id="rId13"/>
    <p:sldId id="508" r:id="rId14"/>
    <p:sldId id="509" r:id="rId15"/>
    <p:sldId id="510" r:id="rId16"/>
    <p:sldId id="511" r:id="rId17"/>
    <p:sldId id="515" r:id="rId18"/>
    <p:sldId id="516" r:id="rId19"/>
    <p:sldId id="488" r:id="rId20"/>
    <p:sldId id="517" r:id="rId21"/>
    <p:sldId id="518" r:id="rId22"/>
    <p:sldId id="471" r:id="rId23"/>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charset="0"/>
        <a:ea typeface="Arial Unicode MS" pitchFamily="34" charset="-128"/>
        <a:cs typeface="Arial" charset="0"/>
      </a:defRPr>
    </a:lvl1pPr>
    <a:lvl2pPr marL="457200" algn="l" rtl="0" fontAlgn="base">
      <a:spcBef>
        <a:spcPct val="0"/>
      </a:spcBef>
      <a:spcAft>
        <a:spcPct val="0"/>
      </a:spcAft>
      <a:defRPr kern="1200">
        <a:solidFill>
          <a:schemeClr val="tx1"/>
        </a:solidFill>
        <a:latin typeface="Arial" charset="0"/>
        <a:ea typeface="Arial Unicode MS" pitchFamily="34" charset="-128"/>
        <a:cs typeface="Arial" charset="0"/>
      </a:defRPr>
    </a:lvl2pPr>
    <a:lvl3pPr marL="914400" algn="l" rtl="0" fontAlgn="base">
      <a:spcBef>
        <a:spcPct val="0"/>
      </a:spcBef>
      <a:spcAft>
        <a:spcPct val="0"/>
      </a:spcAft>
      <a:defRPr kern="1200">
        <a:solidFill>
          <a:schemeClr val="tx1"/>
        </a:solidFill>
        <a:latin typeface="Arial" charset="0"/>
        <a:ea typeface="Arial Unicode MS" pitchFamily="34" charset="-128"/>
        <a:cs typeface="Arial" charset="0"/>
      </a:defRPr>
    </a:lvl3pPr>
    <a:lvl4pPr marL="1371600" algn="l" rtl="0" fontAlgn="base">
      <a:spcBef>
        <a:spcPct val="0"/>
      </a:spcBef>
      <a:spcAft>
        <a:spcPct val="0"/>
      </a:spcAft>
      <a:defRPr kern="1200">
        <a:solidFill>
          <a:schemeClr val="tx1"/>
        </a:solidFill>
        <a:latin typeface="Arial" charset="0"/>
        <a:ea typeface="Arial Unicode MS" pitchFamily="34" charset="-128"/>
        <a:cs typeface="Arial" charset="0"/>
      </a:defRPr>
    </a:lvl4pPr>
    <a:lvl5pPr marL="1828800" algn="l" rtl="0" fontAlgn="base">
      <a:spcBef>
        <a:spcPct val="0"/>
      </a:spcBef>
      <a:spcAft>
        <a:spcPct val="0"/>
      </a:spcAft>
      <a:defRPr kern="1200">
        <a:solidFill>
          <a:schemeClr val="tx1"/>
        </a:solidFill>
        <a:latin typeface="Arial" charset="0"/>
        <a:ea typeface="Arial Unicode MS" pitchFamily="34" charset="-128"/>
        <a:cs typeface="Arial" charset="0"/>
      </a:defRPr>
    </a:lvl5pPr>
    <a:lvl6pPr marL="2286000" algn="l" defTabSz="914400" rtl="0" eaLnBrk="1" latinLnBrk="0" hangingPunct="1">
      <a:defRPr kern="1200">
        <a:solidFill>
          <a:schemeClr val="tx1"/>
        </a:solidFill>
        <a:latin typeface="Arial" charset="0"/>
        <a:ea typeface="Arial Unicode MS" pitchFamily="34" charset="-128"/>
        <a:cs typeface="Arial" charset="0"/>
      </a:defRPr>
    </a:lvl6pPr>
    <a:lvl7pPr marL="2743200" algn="l" defTabSz="914400" rtl="0" eaLnBrk="1" latinLnBrk="0" hangingPunct="1">
      <a:defRPr kern="1200">
        <a:solidFill>
          <a:schemeClr val="tx1"/>
        </a:solidFill>
        <a:latin typeface="Arial" charset="0"/>
        <a:ea typeface="Arial Unicode MS" pitchFamily="34" charset="-128"/>
        <a:cs typeface="Arial" charset="0"/>
      </a:defRPr>
    </a:lvl7pPr>
    <a:lvl8pPr marL="3200400" algn="l" defTabSz="914400" rtl="0" eaLnBrk="1" latinLnBrk="0" hangingPunct="1">
      <a:defRPr kern="1200">
        <a:solidFill>
          <a:schemeClr val="tx1"/>
        </a:solidFill>
        <a:latin typeface="Arial" charset="0"/>
        <a:ea typeface="Arial Unicode MS" pitchFamily="34" charset="-128"/>
        <a:cs typeface="Arial" charset="0"/>
      </a:defRPr>
    </a:lvl8pPr>
    <a:lvl9pPr marL="3657600" algn="l" defTabSz="914400" rtl="0" eaLnBrk="1" latinLnBrk="0" hangingPunct="1">
      <a:defRPr kern="1200">
        <a:solidFill>
          <a:schemeClr val="tx1"/>
        </a:solidFill>
        <a:latin typeface="Arial" charset="0"/>
        <a:ea typeface="Arial Unicode MS" pitchFamily="34" charset="-128"/>
        <a:cs typeface="Arial" charset="0"/>
      </a:defRPr>
    </a:lvl9pPr>
  </p:defaultTextStyle>
  <p:extLst>
    <p:ext uri="{EFAFB233-063F-42B5-8137-9DF3F51BA10A}">
      <p15:sldGuideLst xmlns:p15="http://schemas.microsoft.com/office/powerpoint/2012/main">
        <p15:guide id="1" orient="horz" pos="845">
          <p15:clr>
            <a:srgbClr val="A4A3A4"/>
          </p15:clr>
        </p15:guide>
        <p15:guide id="2" orient="horz" pos="3812">
          <p15:clr>
            <a:srgbClr val="A4A3A4"/>
          </p15:clr>
        </p15:guide>
        <p15:guide id="3" pos="226">
          <p15:clr>
            <a:srgbClr val="A4A3A4"/>
          </p15:clr>
        </p15:guide>
        <p15:guide id="4" pos="5443">
          <p15:clr>
            <a:srgbClr val="A4A3A4"/>
          </p15:clr>
        </p15:guide>
      </p15:sldGuideLst>
    </p:ext>
    <p:ext uri="{2D200454-40CA-4A62-9FC3-DE9A4176ACB9}">
      <p15:notesGuideLst xmlns:p15="http://schemas.microsoft.com/office/powerpoint/2012/main">
        <p15:guide id="1" orient="horz" pos="3607">
          <p15:clr>
            <a:srgbClr val="A4A3A4"/>
          </p15:clr>
        </p15:guide>
        <p15:guide id="2" pos="23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EF2433"/>
    <a:srgbClr val="91DAFF"/>
    <a:srgbClr val="FFFF93"/>
    <a:srgbClr val="EA4C4C"/>
    <a:srgbClr val="C70601"/>
    <a:srgbClr val="DDF4FF"/>
    <a:srgbClr val="37BCFF"/>
    <a:srgbClr val="75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8" autoAdjust="0"/>
    <p:restoredTop sz="91521" autoAdjust="0"/>
  </p:normalViewPr>
  <p:slideViewPr>
    <p:cSldViewPr snapToObjects="1">
      <p:cViewPr varScale="1">
        <p:scale>
          <a:sx n="155" d="100"/>
          <a:sy n="155" d="100"/>
        </p:scale>
        <p:origin x="1740" y="114"/>
      </p:cViewPr>
      <p:guideLst>
        <p:guide orient="horz" pos="845"/>
        <p:guide orient="horz" pos="3812"/>
        <p:guide pos="226"/>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5" d="100"/>
          <a:sy n="85" d="100"/>
        </p:scale>
        <p:origin x="-2934" y="-96"/>
      </p:cViewPr>
      <p:guideLst>
        <p:guide orient="horz" pos="3607"/>
        <p:guide pos="231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smtClean="0">
                <a:latin typeface="+mn-lt"/>
                <a:ea typeface="+mn-ea"/>
                <a:cs typeface="+mn-cs"/>
              </a:defRPr>
            </a:lvl1pPr>
          </a:lstStyle>
          <a:p>
            <a:pPr>
              <a:defRPr/>
            </a:pPr>
            <a:fld id="{18C6E2D8-E703-40EC-8CF7-3DE0856D0651}" type="datetimeFigureOut">
              <a:rPr lang="en-US"/>
              <a:pPr>
                <a:defRPr/>
              </a:pPr>
              <a:t>4/3/2016</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smtClean="0">
                <a:latin typeface="+mn-lt"/>
                <a:ea typeface="+mn-ea"/>
                <a:cs typeface="+mn-cs"/>
              </a:defRPr>
            </a:lvl1pPr>
          </a:lstStyle>
          <a:p>
            <a:pPr>
              <a:defRPr/>
            </a:pPr>
            <a:fld id="{FCBA148A-3334-4A5B-9022-609CC11C617E}" type="slidenum">
              <a:rPr lang="en-US"/>
              <a:pPr>
                <a:defRPr/>
              </a:pPr>
              <a:t>‹#›</a:t>
            </a:fld>
            <a:endParaRPr lang="en-US"/>
          </a:p>
        </p:txBody>
      </p:sp>
    </p:spTree>
    <p:extLst>
      <p:ext uri="{BB962C8B-B14F-4D97-AF65-F5344CB8AC3E}">
        <p14:creationId xmlns:p14="http://schemas.microsoft.com/office/powerpoint/2010/main" val="90701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dirty="0">
                <a:latin typeface="+mn-lt"/>
                <a:ea typeface="+mn-ea"/>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smtClean="0">
                <a:latin typeface="+mn-lt"/>
                <a:ea typeface="+mn-ea"/>
                <a:cs typeface="+mn-cs"/>
              </a:defRPr>
            </a:lvl1pPr>
          </a:lstStyle>
          <a:p>
            <a:pPr>
              <a:defRPr/>
            </a:pPr>
            <a:fld id="{BFDC3675-4D81-48E3-ACE4-C4034F0C207C}" type="datetimeFigureOut">
              <a:rPr lang="en-US"/>
              <a:pPr>
                <a:defRPr/>
              </a:pPr>
              <a:t>4/3/2016</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dirty="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smtClean="0">
                <a:latin typeface="+mn-lt"/>
                <a:ea typeface="+mn-ea"/>
                <a:cs typeface="+mn-cs"/>
              </a:defRPr>
            </a:lvl1pPr>
          </a:lstStyle>
          <a:p>
            <a:pPr>
              <a:defRPr/>
            </a:pPr>
            <a:fld id="{385E9A39-90A0-46B4-AE50-65A0A9EBAF9D}" type="slidenum">
              <a:rPr lang="en-US"/>
              <a:pPr>
                <a:defRPr/>
              </a:pPr>
              <a:t>‹#›</a:t>
            </a:fld>
            <a:endParaRPr lang="en-US" dirty="0"/>
          </a:p>
        </p:txBody>
      </p:sp>
    </p:spTree>
    <p:extLst>
      <p:ext uri="{BB962C8B-B14F-4D97-AF65-F5344CB8AC3E}">
        <p14:creationId xmlns:p14="http://schemas.microsoft.com/office/powerpoint/2010/main" val="15252092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p:cNvPicPr>
            <a:picLocks noChangeAspect="1"/>
          </p:cNvPicPr>
          <p:nvPr/>
        </p:nvPicPr>
        <p:blipFill>
          <a:blip r:embed="rId2">
            <a:extLst>
              <a:ext uri="{BEBA8EAE-BF5A-486C-A8C5-ECC9F3942E4B}">
                <a14:imgProps xmlns:a14="http://schemas.microsoft.com/office/drawing/2010/main">
                  <a14:imgLayer r:embed="rId3">
                    <a14:imgEffect>
                      <a14:colorTemperature colorTemp="5392"/>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413" y="6076950"/>
            <a:ext cx="2257425" cy="668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360000" y="2520000"/>
            <a:ext cx="6300000" cy="900000"/>
          </a:xfrm>
        </p:spPr>
        <p:txBody>
          <a:bodyPr/>
          <a:lstStyle>
            <a:lvl1pPr marL="0" indent="0" algn="l">
              <a:buNone/>
              <a:defRPr sz="16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2" name="Title 1"/>
          <p:cNvSpPr>
            <a:spLocks noGrp="1"/>
          </p:cNvSpPr>
          <p:nvPr>
            <p:ph type="ctrTitle"/>
          </p:nvPr>
        </p:nvSpPr>
        <p:spPr>
          <a:xfrm>
            <a:off x="360000" y="216000"/>
            <a:ext cx="6300000" cy="1620000"/>
          </a:xfrm>
        </p:spPr>
        <p:txBody>
          <a:bodyPr/>
          <a:lstStyle>
            <a:lvl1pPr>
              <a:defRPr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110330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marL="180000" marR="0" indent="-180000" algn="l" defTabSz="914400" rtl="0" eaLnBrk="1" fontAlgn="auto" latinLnBrk="0" hangingPunct="1">
              <a:lnSpc>
                <a:spcPct val="112000"/>
              </a:lnSpc>
              <a:spcBef>
                <a:spcPts val="0"/>
              </a:spcBef>
              <a:spcAft>
                <a:spcPts val="0"/>
              </a:spcAft>
              <a:buClrTx/>
              <a:buSzPct val="110000"/>
              <a:buFont typeface="Arial Black" pitchFamily="34" charset="0"/>
              <a:buChar char="ı"/>
              <a:tabLs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2304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3744000"/>
            <a:ext cx="2664000" cy="2304000"/>
          </a:xfrm>
        </p:spPr>
        <p:txBody>
          <a:bodyPr/>
          <a:lstStyle>
            <a:lvl1pPr marL="0" indent="0">
              <a:buFontTx/>
              <a:buNone/>
              <a:defRPr/>
            </a:lvl1pPr>
          </a:lstStyle>
          <a:p>
            <a:pPr lvl="0"/>
            <a:r>
              <a:rPr lang="en-US" noProof="0" smtClean="0"/>
              <a:t>Click icon to add picture</a:t>
            </a:r>
            <a:endParaRPr noProof="0" dirty="0"/>
          </a:p>
        </p:txBody>
      </p:sp>
      <p:sp>
        <p:nvSpPr>
          <p:cNvPr id="6" name="Slide Number Placeholder 5"/>
          <p:cNvSpPr>
            <a:spLocks noGrp="1"/>
          </p:cNvSpPr>
          <p:nvPr>
            <p:ph type="sldNum" sz="quarter" idx="15"/>
          </p:nvPr>
        </p:nvSpPr>
        <p:spPr/>
        <p:txBody>
          <a:bodyPr/>
          <a:lstStyle>
            <a:lvl1pPr>
              <a:defRPr/>
            </a:lvl1pPr>
          </a:lstStyle>
          <a:p>
            <a:pPr>
              <a:defRPr/>
            </a:pPr>
            <a:fld id="{D9EDEF7B-A2A7-4EF8-809C-6FF92012F129}" type="slidenum">
              <a:rPr lang="en-US"/>
              <a:pPr>
                <a:defRPr/>
              </a:pPr>
              <a:t>‹#›</a:t>
            </a:fld>
            <a:endParaRPr lang="en-US" dirty="0"/>
          </a:p>
        </p:txBody>
      </p:sp>
    </p:spTree>
    <p:extLst>
      <p:ext uri="{BB962C8B-B14F-4D97-AF65-F5344CB8AC3E}">
        <p14:creationId xmlns:p14="http://schemas.microsoft.com/office/powerpoint/2010/main" val="199313742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ontent and 3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2952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4536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7" name="Slide Number Placeholder 5"/>
          <p:cNvSpPr>
            <a:spLocks noGrp="1"/>
          </p:cNvSpPr>
          <p:nvPr>
            <p:ph type="sldNum" sz="quarter" idx="16"/>
          </p:nvPr>
        </p:nvSpPr>
        <p:spPr/>
        <p:txBody>
          <a:bodyPr/>
          <a:lstStyle>
            <a:lvl1pPr>
              <a:defRPr/>
            </a:lvl1pPr>
          </a:lstStyle>
          <a:p>
            <a:pPr>
              <a:defRPr/>
            </a:pPr>
            <a:fld id="{9BFC86D8-5C8D-47DF-92FF-581B04EFF02B}" type="slidenum">
              <a:rPr lang="en-US"/>
              <a:pPr>
                <a:defRPr/>
              </a:pPr>
              <a:t>‹#›</a:t>
            </a:fld>
            <a:endParaRPr lang="en-US" dirty="0"/>
          </a:p>
        </p:txBody>
      </p:sp>
    </p:spTree>
    <p:extLst>
      <p:ext uri="{BB962C8B-B14F-4D97-AF65-F5344CB8AC3E}">
        <p14:creationId xmlns:p14="http://schemas.microsoft.com/office/powerpoint/2010/main" val="10734983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216000"/>
            <a:ext cx="5940000" cy="1080000"/>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marL="0" marR="0" indent="0" algn="l" defTabSz="914400" rtl="0" eaLnBrk="1" fontAlgn="auto" latinLnBrk="0" hangingPunct="1">
              <a:lnSpc>
                <a:spcPct val="112000"/>
              </a:lnSpc>
              <a:spcBef>
                <a:spcPts val="0"/>
              </a:spcBef>
              <a:spcAft>
                <a:spcPts val="0"/>
              </a:spcAft>
              <a:buClrTx/>
              <a:buSzPct val="110000"/>
              <a:buFont typeface="Arial Black" pitchFamily="34" charset="0"/>
              <a:buNone/>
              <a:tabLs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0"/>
            <a:ext cx="2664000" cy="1458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153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306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8"/>
          <p:cNvSpPr>
            <a:spLocks noGrp="1"/>
          </p:cNvSpPr>
          <p:nvPr>
            <p:ph type="pic" sz="quarter" idx="16"/>
          </p:nvPr>
        </p:nvSpPr>
        <p:spPr>
          <a:xfrm>
            <a:off x="6480000" y="459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2" name="Slide Number Placeholder 5"/>
          <p:cNvSpPr>
            <a:spLocks noGrp="1"/>
          </p:cNvSpPr>
          <p:nvPr>
            <p:ph type="sldNum" sz="quarter" idx="17"/>
          </p:nvPr>
        </p:nvSpPr>
        <p:spPr/>
        <p:txBody>
          <a:bodyPr/>
          <a:lstStyle>
            <a:lvl1pPr>
              <a:defRPr/>
            </a:lvl1pPr>
          </a:lstStyle>
          <a:p>
            <a:pPr>
              <a:defRPr/>
            </a:pPr>
            <a:fld id="{AA64883D-BE58-46E8-B29D-5EF669E72D1D}" type="slidenum">
              <a:rPr lang="en-US"/>
              <a:pPr>
                <a:defRPr/>
              </a:pPr>
              <a:t>‹#›</a:t>
            </a:fld>
            <a:endParaRPr lang="en-US" dirty="0"/>
          </a:p>
        </p:txBody>
      </p:sp>
    </p:spTree>
    <p:extLst>
      <p:ext uri="{BB962C8B-B14F-4D97-AF65-F5344CB8AC3E}">
        <p14:creationId xmlns:p14="http://schemas.microsoft.com/office/powerpoint/2010/main" val="193933012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and 5 Pic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216000"/>
            <a:ext cx="5940000" cy="1080000"/>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0"/>
            <a:ext cx="2664000" cy="1152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1224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2448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8"/>
          <p:cNvSpPr>
            <a:spLocks noGrp="1"/>
          </p:cNvSpPr>
          <p:nvPr>
            <p:ph type="pic" sz="quarter" idx="16"/>
          </p:nvPr>
        </p:nvSpPr>
        <p:spPr>
          <a:xfrm>
            <a:off x="6480000" y="3672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2" name="Picture Placeholder 8"/>
          <p:cNvSpPr>
            <a:spLocks noGrp="1"/>
          </p:cNvSpPr>
          <p:nvPr>
            <p:ph type="pic" sz="quarter" idx="17"/>
          </p:nvPr>
        </p:nvSpPr>
        <p:spPr>
          <a:xfrm>
            <a:off x="6480000" y="4896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3" name="Slide Number Placeholder 5"/>
          <p:cNvSpPr>
            <a:spLocks noGrp="1"/>
          </p:cNvSpPr>
          <p:nvPr>
            <p:ph type="sldNum" sz="quarter" idx="18"/>
          </p:nvPr>
        </p:nvSpPr>
        <p:spPr/>
        <p:txBody>
          <a:bodyPr/>
          <a:lstStyle>
            <a:lvl1pPr>
              <a:defRPr/>
            </a:lvl1pPr>
          </a:lstStyle>
          <a:p>
            <a:pPr>
              <a:defRPr/>
            </a:pPr>
            <a:fld id="{5FFE3EE9-1CB9-4890-B43D-C4F4EB5A0C1F}" type="slidenum">
              <a:rPr lang="en-US"/>
              <a:pPr>
                <a:defRPr/>
              </a:pPr>
              <a:t>‹#›</a:t>
            </a:fld>
            <a:endParaRPr lang="en-US" dirty="0"/>
          </a:p>
        </p:txBody>
      </p:sp>
    </p:spTree>
    <p:extLst>
      <p:ext uri="{BB962C8B-B14F-4D97-AF65-F5344CB8AC3E}">
        <p14:creationId xmlns:p14="http://schemas.microsoft.com/office/powerpoint/2010/main" val="40060087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6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smtClean="0"/>
              <a:t>Click to edit Master title style</a:t>
            </a:r>
            <a:endParaRPr lang="en-US" dirty="0"/>
          </a:p>
        </p:txBody>
      </p:sp>
      <p:sp>
        <p:nvSpPr>
          <p:cNvPr id="7" name="Content Placeholder 6"/>
          <p:cNvSpPr>
            <a:spLocks noGrp="1"/>
          </p:cNvSpPr>
          <p:nvPr>
            <p:ph sz="quarter" idx="13"/>
          </p:nvPr>
        </p:nvSpPr>
        <p:spPr>
          <a:xfrm>
            <a:off x="359999" y="1367999"/>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8" name="Content Placeholder 6"/>
          <p:cNvSpPr>
            <a:spLocks noGrp="1"/>
          </p:cNvSpPr>
          <p:nvPr>
            <p:ph sz="quarter" idx="14"/>
          </p:nvPr>
        </p:nvSpPr>
        <p:spPr>
          <a:xfrm>
            <a:off x="359999"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9" name="Content Placeholder 6"/>
          <p:cNvSpPr>
            <a:spLocks noGrp="1"/>
          </p:cNvSpPr>
          <p:nvPr>
            <p:ph sz="quarter" idx="15"/>
          </p:nvPr>
        </p:nvSpPr>
        <p:spPr>
          <a:xfrm>
            <a:off x="3168000" y="1368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0" name="Content Placeholder 6"/>
          <p:cNvSpPr>
            <a:spLocks noGrp="1"/>
          </p:cNvSpPr>
          <p:nvPr>
            <p:ph sz="quarter" idx="16"/>
          </p:nvPr>
        </p:nvSpPr>
        <p:spPr>
          <a:xfrm>
            <a:off x="3168000"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1" name="Content Placeholder 6"/>
          <p:cNvSpPr>
            <a:spLocks noGrp="1"/>
          </p:cNvSpPr>
          <p:nvPr>
            <p:ph sz="quarter" idx="17"/>
          </p:nvPr>
        </p:nvSpPr>
        <p:spPr>
          <a:xfrm>
            <a:off x="5976000" y="1368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2" name="Content Placeholder 6"/>
          <p:cNvSpPr>
            <a:spLocks noGrp="1"/>
          </p:cNvSpPr>
          <p:nvPr>
            <p:ph sz="quarter" idx="18"/>
          </p:nvPr>
        </p:nvSpPr>
        <p:spPr>
          <a:xfrm>
            <a:off x="5976000"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3" name="Slide Number Placeholder 5"/>
          <p:cNvSpPr>
            <a:spLocks noGrp="1"/>
          </p:cNvSpPr>
          <p:nvPr>
            <p:ph type="sldNum" sz="quarter" idx="19"/>
          </p:nvPr>
        </p:nvSpPr>
        <p:spPr/>
        <p:txBody>
          <a:bodyPr/>
          <a:lstStyle>
            <a:lvl1pPr>
              <a:defRPr/>
            </a:lvl1pPr>
          </a:lstStyle>
          <a:p>
            <a:pPr>
              <a:defRPr/>
            </a:pPr>
            <a:fld id="{892513CE-F2EE-4279-AB3C-BE2D89D9C852}" type="slidenum">
              <a:rPr lang="en-US"/>
              <a:pPr>
                <a:defRPr/>
              </a:pPr>
              <a:t>‹#›</a:t>
            </a:fld>
            <a:endParaRPr lang="en-US" dirty="0"/>
          </a:p>
        </p:txBody>
      </p:sp>
    </p:spTree>
    <p:extLst>
      <p:ext uri="{BB962C8B-B14F-4D97-AF65-F5344CB8AC3E}">
        <p14:creationId xmlns:p14="http://schemas.microsoft.com/office/powerpoint/2010/main" val="89073612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8 Pictures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7" name="Picture Placeholder 6"/>
          <p:cNvSpPr>
            <a:spLocks noGrp="1"/>
          </p:cNvSpPr>
          <p:nvPr>
            <p:ph type="pic" sz="quarter" idx="13"/>
          </p:nvPr>
        </p:nvSpPr>
        <p:spPr>
          <a:xfrm>
            <a:off x="360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6"/>
          <p:cNvSpPr>
            <a:spLocks noGrp="1"/>
          </p:cNvSpPr>
          <p:nvPr>
            <p:ph type="pic" sz="quarter" idx="14"/>
          </p:nvPr>
        </p:nvSpPr>
        <p:spPr>
          <a:xfrm>
            <a:off x="360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9" name="Picture Placeholder 6"/>
          <p:cNvSpPr>
            <a:spLocks noGrp="1"/>
          </p:cNvSpPr>
          <p:nvPr>
            <p:ph type="pic" sz="quarter" idx="15"/>
          </p:nvPr>
        </p:nvSpPr>
        <p:spPr>
          <a:xfrm>
            <a:off x="2466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6"/>
          <p:cNvSpPr>
            <a:spLocks noGrp="1"/>
          </p:cNvSpPr>
          <p:nvPr>
            <p:ph type="pic" sz="quarter" idx="16"/>
          </p:nvPr>
        </p:nvSpPr>
        <p:spPr>
          <a:xfrm>
            <a:off x="2466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6"/>
          <p:cNvSpPr>
            <a:spLocks noGrp="1"/>
          </p:cNvSpPr>
          <p:nvPr>
            <p:ph type="pic" sz="quarter" idx="17"/>
          </p:nvPr>
        </p:nvSpPr>
        <p:spPr>
          <a:xfrm>
            <a:off x="4572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2" name="Picture Placeholder 6"/>
          <p:cNvSpPr>
            <a:spLocks noGrp="1"/>
          </p:cNvSpPr>
          <p:nvPr>
            <p:ph type="pic" sz="quarter" idx="18"/>
          </p:nvPr>
        </p:nvSpPr>
        <p:spPr>
          <a:xfrm>
            <a:off x="4572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3" name="Picture Placeholder 6"/>
          <p:cNvSpPr>
            <a:spLocks noGrp="1"/>
          </p:cNvSpPr>
          <p:nvPr>
            <p:ph type="pic" sz="quarter" idx="19"/>
          </p:nvPr>
        </p:nvSpPr>
        <p:spPr>
          <a:xfrm>
            <a:off x="6678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4" name="Picture Placeholder 6"/>
          <p:cNvSpPr>
            <a:spLocks noGrp="1"/>
          </p:cNvSpPr>
          <p:nvPr>
            <p:ph type="pic" sz="quarter" idx="20"/>
          </p:nvPr>
        </p:nvSpPr>
        <p:spPr>
          <a:xfrm>
            <a:off x="6678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5" name="Text Placeholder 2"/>
          <p:cNvSpPr>
            <a:spLocks noGrp="1"/>
          </p:cNvSpPr>
          <p:nvPr>
            <p:ph type="body" idx="21"/>
          </p:nvPr>
        </p:nvSpPr>
        <p:spPr>
          <a:xfrm>
            <a:off x="360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6" name="Text Placeholder 2"/>
          <p:cNvSpPr>
            <a:spLocks noGrp="1"/>
          </p:cNvSpPr>
          <p:nvPr>
            <p:ph type="body" idx="22"/>
          </p:nvPr>
        </p:nvSpPr>
        <p:spPr>
          <a:xfrm>
            <a:off x="360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7" name="Text Placeholder 2"/>
          <p:cNvSpPr>
            <a:spLocks noGrp="1"/>
          </p:cNvSpPr>
          <p:nvPr>
            <p:ph type="body" idx="23"/>
          </p:nvPr>
        </p:nvSpPr>
        <p:spPr>
          <a:xfrm>
            <a:off x="2466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8" name="Text Placeholder 2"/>
          <p:cNvSpPr>
            <a:spLocks noGrp="1"/>
          </p:cNvSpPr>
          <p:nvPr>
            <p:ph type="body" idx="24"/>
          </p:nvPr>
        </p:nvSpPr>
        <p:spPr>
          <a:xfrm>
            <a:off x="2466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9" name="Text Placeholder 2"/>
          <p:cNvSpPr>
            <a:spLocks noGrp="1"/>
          </p:cNvSpPr>
          <p:nvPr>
            <p:ph type="body" idx="25"/>
          </p:nvPr>
        </p:nvSpPr>
        <p:spPr>
          <a:xfrm>
            <a:off x="4572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0" name="Text Placeholder 2"/>
          <p:cNvSpPr>
            <a:spLocks noGrp="1"/>
          </p:cNvSpPr>
          <p:nvPr>
            <p:ph type="body" idx="26"/>
          </p:nvPr>
        </p:nvSpPr>
        <p:spPr>
          <a:xfrm>
            <a:off x="4572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1" name="Text Placeholder 2"/>
          <p:cNvSpPr>
            <a:spLocks noGrp="1"/>
          </p:cNvSpPr>
          <p:nvPr>
            <p:ph type="body" idx="27"/>
          </p:nvPr>
        </p:nvSpPr>
        <p:spPr>
          <a:xfrm>
            <a:off x="6678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2" name="Text Placeholder 2"/>
          <p:cNvSpPr>
            <a:spLocks noGrp="1"/>
          </p:cNvSpPr>
          <p:nvPr>
            <p:ph type="body" idx="28"/>
          </p:nvPr>
        </p:nvSpPr>
        <p:spPr>
          <a:xfrm>
            <a:off x="6678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3" name="Slide Number Placeholder 5"/>
          <p:cNvSpPr>
            <a:spLocks noGrp="1"/>
          </p:cNvSpPr>
          <p:nvPr>
            <p:ph type="sldNum" sz="quarter" idx="29"/>
          </p:nvPr>
        </p:nvSpPr>
        <p:spPr/>
        <p:txBody>
          <a:bodyPr/>
          <a:lstStyle>
            <a:lvl1pPr>
              <a:defRPr/>
            </a:lvl1pPr>
          </a:lstStyle>
          <a:p>
            <a:pPr>
              <a:defRPr/>
            </a:pPr>
            <a:fld id="{F720AC13-5F80-46FE-8505-5FC8D7C1C662}" type="slidenum">
              <a:rPr lang="en-US"/>
              <a:pPr>
                <a:defRPr/>
              </a:pPr>
              <a:t>‹#›</a:t>
            </a:fld>
            <a:endParaRPr lang="en-US" dirty="0"/>
          </a:p>
        </p:txBody>
      </p:sp>
    </p:spTree>
    <p:extLst>
      <p:ext uri="{BB962C8B-B14F-4D97-AF65-F5344CB8AC3E}">
        <p14:creationId xmlns:p14="http://schemas.microsoft.com/office/powerpoint/2010/main" val="404351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Content Placeholder 2"/>
          <p:cNvSpPr>
            <a:spLocks noGrp="1"/>
          </p:cNvSpPr>
          <p:nvPr>
            <p:ph idx="1"/>
          </p:nvPr>
        </p:nvSpPr>
        <p:spPr/>
        <p:txBody>
          <a:bodyPr/>
          <a:lstStyle>
            <a:lvl1pPr marL="180000" marR="0" indent="-180000" algn="l" defTabSz="914400" rtl="0" eaLnBrk="1" fontAlgn="auto" latinLnBrk="0" hangingPunct="1">
              <a:lnSpc>
                <a:spcPct val="112000"/>
              </a:lnSpc>
              <a:spcBef>
                <a:spcPts val="0"/>
              </a:spcBef>
              <a:spcAft>
                <a:spcPts val="0"/>
              </a:spcAft>
              <a:buClrTx/>
              <a:buSzPct val="110000"/>
              <a:buFont typeface="Arial Black" pitchFamily="34" charset="0"/>
              <a:buChar char="ı"/>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5"/>
          <p:cNvSpPr>
            <a:spLocks noGrp="1"/>
          </p:cNvSpPr>
          <p:nvPr>
            <p:ph type="sldNum" sz="quarter" idx="10"/>
          </p:nvPr>
        </p:nvSpPr>
        <p:spPr/>
        <p:txBody>
          <a:bodyPr/>
          <a:lstStyle>
            <a:lvl1pPr>
              <a:defRPr/>
            </a:lvl1pPr>
          </a:lstStyle>
          <a:p>
            <a:pPr>
              <a:defRPr/>
            </a:pPr>
            <a:fld id="{C2257212-E44F-4C49-9A79-F22BDE7B0592}" type="slidenum">
              <a:rPr lang="en-US"/>
              <a:pPr>
                <a:defRPr/>
              </a:pPr>
              <a:t>‹#›</a:t>
            </a:fld>
            <a:endParaRPr lang="en-US" dirty="0"/>
          </a:p>
        </p:txBody>
      </p:sp>
    </p:spTree>
    <p:extLst>
      <p:ext uri="{BB962C8B-B14F-4D97-AF65-F5344CB8AC3E}">
        <p14:creationId xmlns:p14="http://schemas.microsoft.com/office/powerpoint/2010/main" val="29132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Head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Content Placeholder 2"/>
          <p:cNvSpPr>
            <a:spLocks noGrp="1"/>
          </p:cNvSpPr>
          <p:nvPr>
            <p:ph idx="1"/>
          </p:nvPr>
        </p:nvSpPr>
        <p:spPr>
          <a:xfrm>
            <a:off x="360000" y="1656000"/>
            <a:ext cx="8280000" cy="439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Placeholder 2"/>
          <p:cNvSpPr>
            <a:spLocks noGrp="1"/>
          </p:cNvSpPr>
          <p:nvPr>
            <p:ph type="body" idx="13"/>
          </p:nvPr>
        </p:nvSpPr>
        <p:spPr>
          <a:xfrm>
            <a:off x="360000" y="1368001"/>
            <a:ext cx="8280000" cy="252000"/>
          </a:xfrm>
        </p:spPr>
        <p:txBody>
          <a:bodyPr wrap="none" anchor="b"/>
          <a:lstStyle>
            <a:lvl1pPr marL="0" indent="0">
              <a:lnSpc>
                <a:spcPct val="100000"/>
              </a:lnSpc>
              <a:buFontTx/>
              <a:buNone/>
              <a:defRPr b="1"/>
            </a:lvl1pPr>
          </a:lstStyle>
          <a:p>
            <a:pPr lvl="0"/>
            <a:r>
              <a:rPr lang="en-US" dirty="0" smtClean="0"/>
              <a:t>Click to edit Master text styles</a:t>
            </a:r>
          </a:p>
        </p:txBody>
      </p:sp>
      <p:sp>
        <p:nvSpPr>
          <p:cNvPr id="5" name="Slide Number Placeholder 5"/>
          <p:cNvSpPr>
            <a:spLocks noGrp="1"/>
          </p:cNvSpPr>
          <p:nvPr>
            <p:ph type="sldNum" sz="quarter" idx="14"/>
          </p:nvPr>
        </p:nvSpPr>
        <p:spPr/>
        <p:txBody>
          <a:bodyPr/>
          <a:lstStyle>
            <a:lvl1pPr>
              <a:defRPr/>
            </a:lvl1pPr>
          </a:lstStyle>
          <a:p>
            <a:pPr>
              <a:defRPr/>
            </a:pPr>
            <a:fld id="{3F9FD513-5D4A-4BCF-8AE8-1EA4ADEA97B0}" type="slidenum">
              <a:rPr lang="en-US"/>
              <a:pPr>
                <a:defRPr/>
              </a:pPr>
              <a:t>‹#›</a:t>
            </a:fld>
            <a:endParaRPr lang="en-US" dirty="0"/>
          </a:p>
        </p:txBody>
      </p:sp>
    </p:spTree>
    <p:extLst>
      <p:ext uri="{BB962C8B-B14F-4D97-AF65-F5344CB8AC3E}">
        <p14:creationId xmlns:p14="http://schemas.microsoft.com/office/powerpoint/2010/main" val="215157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913447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360000" y="216000"/>
            <a:ext cx="6300000" cy="1620000"/>
          </a:xfrm>
        </p:spPr>
        <p:txBody>
          <a:bodyPr/>
          <a:lstStyle/>
          <a:p>
            <a:r>
              <a:rPr lang="en-US" dirty="0"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41901FB5-971D-4673-A8C8-8D13D33A226A}" type="slidenum">
              <a:rPr lang="en-US"/>
              <a:pPr>
                <a:defRPr/>
              </a:pPr>
              <a:t>‹#›</a:t>
            </a:fld>
            <a:endParaRPr lang="en-US" dirty="0"/>
          </a:p>
        </p:txBody>
      </p:sp>
    </p:spTree>
    <p:extLst>
      <p:ext uri="{BB962C8B-B14F-4D97-AF65-F5344CB8AC3E}">
        <p14:creationId xmlns:p14="http://schemas.microsoft.com/office/powerpoint/2010/main" val="344427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4050000" cy="468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0000" y="1368424"/>
            <a:ext cx="4050000" cy="468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519FA2A8-B9DC-486B-8C33-AE0BB1EC23BD}" type="slidenum">
              <a:rPr lang="en-US"/>
              <a:pPr>
                <a:defRPr/>
              </a:pPr>
              <a:t>‹#›</a:t>
            </a:fld>
            <a:endParaRPr lang="en-US" dirty="0"/>
          </a:p>
        </p:txBody>
      </p:sp>
    </p:spTree>
    <p:extLst>
      <p:ext uri="{BB962C8B-B14F-4D97-AF65-F5344CB8AC3E}">
        <p14:creationId xmlns:p14="http://schemas.microsoft.com/office/powerpoint/2010/main" val="14457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358775" y="1944000"/>
            <a:ext cx="4050000" cy="410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590000" y="1944000"/>
            <a:ext cx="4050000" cy="4104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2"/>
          <p:cNvSpPr>
            <a:spLocks noGrp="1"/>
          </p:cNvSpPr>
          <p:nvPr>
            <p:ph type="body" idx="13"/>
          </p:nvPr>
        </p:nvSpPr>
        <p:spPr>
          <a:xfrm>
            <a:off x="360000" y="1368000"/>
            <a:ext cx="4050000" cy="540000"/>
          </a:xfrm>
        </p:spPr>
        <p:txBody>
          <a:bodyPr wrap="square" anchor="b"/>
          <a:lstStyle>
            <a:lvl1pPr marL="0" indent="0">
              <a:lnSpc>
                <a:spcPct val="100000"/>
              </a:lnSpc>
              <a:buFontTx/>
              <a:buNone/>
              <a:defRPr b="1"/>
            </a:lvl1pPr>
          </a:lstStyle>
          <a:p>
            <a:pPr lvl="0"/>
            <a:r>
              <a:rPr lang="en-US" dirty="0" smtClean="0"/>
              <a:t>Click to edit Master text styles</a:t>
            </a:r>
          </a:p>
        </p:txBody>
      </p:sp>
      <p:sp>
        <p:nvSpPr>
          <p:cNvPr id="11" name="Text Placeholder 2"/>
          <p:cNvSpPr>
            <a:spLocks noGrp="1"/>
          </p:cNvSpPr>
          <p:nvPr>
            <p:ph type="body" idx="14"/>
          </p:nvPr>
        </p:nvSpPr>
        <p:spPr>
          <a:xfrm>
            <a:off x="4590763" y="1368000"/>
            <a:ext cx="4050000" cy="540000"/>
          </a:xfrm>
        </p:spPr>
        <p:txBody>
          <a:bodyPr wrap="square" anchor="b"/>
          <a:lstStyle>
            <a:lvl1pPr marL="0" indent="0">
              <a:lnSpc>
                <a:spcPct val="100000"/>
              </a:lnSpc>
              <a:buFontTx/>
              <a:buNone/>
              <a:defRPr b="1"/>
            </a:lvl1pPr>
          </a:lstStyle>
          <a:p>
            <a:pPr lvl="0"/>
            <a:r>
              <a:rPr lang="en-US" dirty="0" smtClean="0"/>
              <a:t>Click to edit Master text styles</a:t>
            </a:r>
          </a:p>
        </p:txBody>
      </p:sp>
      <p:sp>
        <p:nvSpPr>
          <p:cNvPr id="7" name="Slide Number Placeholder 5"/>
          <p:cNvSpPr>
            <a:spLocks noGrp="1"/>
          </p:cNvSpPr>
          <p:nvPr>
            <p:ph type="sldNum" sz="quarter" idx="15"/>
          </p:nvPr>
        </p:nvSpPr>
        <p:spPr/>
        <p:txBody>
          <a:bodyPr/>
          <a:lstStyle>
            <a:lvl1pPr>
              <a:defRPr/>
            </a:lvl1pPr>
          </a:lstStyle>
          <a:p>
            <a:pPr>
              <a:defRPr/>
            </a:pPr>
            <a:fld id="{860BD663-3F0F-4B49-8F3D-CB7DEA7F3981}" type="slidenum">
              <a:rPr lang="en-US"/>
              <a:pPr>
                <a:defRPr/>
              </a:pPr>
              <a:t>‹#›</a:t>
            </a:fld>
            <a:endParaRPr lang="en-US" dirty="0"/>
          </a:p>
        </p:txBody>
      </p:sp>
    </p:spTree>
    <p:extLst>
      <p:ext uri="{BB962C8B-B14F-4D97-AF65-F5344CB8AC3E}">
        <p14:creationId xmlns:p14="http://schemas.microsoft.com/office/powerpoint/2010/main" val="289998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D331D469-FE52-45F8-9442-C3B732218F1F}" type="slidenum">
              <a:rPr lang="en-US"/>
              <a:pPr>
                <a:defRPr/>
              </a:pPr>
              <a:t>‹#›</a:t>
            </a:fld>
            <a:endParaRPr lang="en-US" dirty="0"/>
          </a:p>
        </p:txBody>
      </p:sp>
    </p:spTree>
    <p:extLst>
      <p:ext uri="{BB962C8B-B14F-4D97-AF65-F5344CB8AC3E}">
        <p14:creationId xmlns:p14="http://schemas.microsoft.com/office/powerpoint/2010/main" val="367215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D3022F0-1E36-4411-A798-511C542099B5}" type="slidenum">
              <a:rPr lang="en-US"/>
              <a:pPr>
                <a:defRPr/>
              </a:pPr>
              <a:t>‹#›</a:t>
            </a:fld>
            <a:endParaRPr lang="en-US" dirty="0"/>
          </a:p>
        </p:txBody>
      </p:sp>
    </p:spTree>
    <p:extLst>
      <p:ext uri="{BB962C8B-B14F-4D97-AF65-F5344CB8AC3E}">
        <p14:creationId xmlns:p14="http://schemas.microsoft.com/office/powerpoint/2010/main" val="323759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and 1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4679950"/>
          </a:xfrm>
        </p:spPr>
        <p:txBody>
          <a:bodyPr/>
          <a:lstStyle>
            <a:lvl1pPr marL="0" indent="0">
              <a:buFontTx/>
              <a:buNone/>
              <a:defRPr/>
            </a:lvl1pPr>
          </a:lstStyle>
          <a:p>
            <a:pPr lvl="0"/>
            <a:r>
              <a:rPr lang="en-US" noProof="0" smtClean="0"/>
              <a:t>Click icon to add picture</a:t>
            </a:r>
            <a:endParaRPr noProof="0" dirty="0"/>
          </a:p>
        </p:txBody>
      </p:sp>
      <p:sp>
        <p:nvSpPr>
          <p:cNvPr id="5" name="Slide Number Placeholder 5"/>
          <p:cNvSpPr>
            <a:spLocks noGrp="1"/>
          </p:cNvSpPr>
          <p:nvPr>
            <p:ph type="sldNum" sz="quarter" idx="14"/>
          </p:nvPr>
        </p:nvSpPr>
        <p:spPr/>
        <p:txBody>
          <a:bodyPr/>
          <a:lstStyle>
            <a:lvl1pPr>
              <a:defRPr/>
            </a:lvl1pPr>
          </a:lstStyle>
          <a:p>
            <a:pPr>
              <a:defRPr/>
            </a:pPr>
            <a:fld id="{17FF5B4F-E135-4E40-82B2-AFFE198110CB}" type="slidenum">
              <a:rPr lang="en-US"/>
              <a:pPr>
                <a:defRPr/>
              </a:pPr>
              <a:t>‹#›</a:t>
            </a:fld>
            <a:endParaRPr lang="en-US" dirty="0"/>
          </a:p>
        </p:txBody>
      </p:sp>
    </p:spTree>
    <p:extLst>
      <p:ext uri="{BB962C8B-B14F-4D97-AF65-F5344CB8AC3E}">
        <p14:creationId xmlns:p14="http://schemas.microsoft.com/office/powerpoint/2010/main" val="78240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7">
            <a:lum contrast="25000"/>
            <a:extLst>
              <a:ext uri="{28A0092B-C50C-407E-A947-70E740481C1C}">
                <a14:useLocalDpi xmlns:a14="http://schemas.microsoft.com/office/drawing/2010/main" val="0"/>
              </a:ext>
            </a:extLst>
          </a:blip>
          <a:srcRect/>
          <a:stretch>
            <a:fillRect/>
          </a:stretch>
        </p:blipFill>
        <p:spPr bwMode="auto">
          <a:xfrm>
            <a:off x="0" y="6108700"/>
            <a:ext cx="9144000" cy="760413"/>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60363" y="215900"/>
            <a:ext cx="828040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Enter slide title (max. 2 lines)</a:t>
            </a:r>
            <a:br>
              <a:rPr lang="en-US" smtClean="0"/>
            </a:br>
            <a:r>
              <a:rPr lang="en-US" smtClean="0"/>
              <a:t>The 2nd line may be black if reasonable</a:t>
            </a:r>
          </a:p>
        </p:txBody>
      </p:sp>
      <p:sp>
        <p:nvSpPr>
          <p:cNvPr id="3" name="Text Placeholder 2"/>
          <p:cNvSpPr>
            <a:spLocks noGrp="1"/>
          </p:cNvSpPr>
          <p:nvPr>
            <p:ph type="body" idx="1"/>
          </p:nvPr>
        </p:nvSpPr>
        <p:spPr>
          <a:xfrm>
            <a:off x="360363" y="1368425"/>
            <a:ext cx="8280400" cy="4679950"/>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6</a:t>
            </a:r>
          </a:p>
          <a:p>
            <a:pPr lvl="6"/>
            <a:r>
              <a:rPr lang="en-US" dirty="0" smtClean="0"/>
              <a:t>7</a:t>
            </a:r>
          </a:p>
          <a:p>
            <a:pPr lvl="7"/>
            <a:r>
              <a:rPr lang="en-US" dirty="0" smtClean="0"/>
              <a:t>8</a:t>
            </a:r>
          </a:p>
          <a:p>
            <a:pPr lvl="8"/>
            <a:r>
              <a:rPr lang="en-US" dirty="0" smtClean="0"/>
              <a:t>9</a:t>
            </a:r>
          </a:p>
        </p:txBody>
      </p:sp>
      <p:sp>
        <p:nvSpPr>
          <p:cNvPr id="6" name="Slide Number Placeholder 5"/>
          <p:cNvSpPr>
            <a:spLocks noGrp="1"/>
          </p:cNvSpPr>
          <p:nvPr>
            <p:ph type="sldNum" sz="quarter" idx="4"/>
          </p:nvPr>
        </p:nvSpPr>
        <p:spPr>
          <a:xfrm>
            <a:off x="6300788" y="6478588"/>
            <a:ext cx="503237" cy="179387"/>
          </a:xfrm>
          <a:prstGeom prst="rect">
            <a:avLst/>
          </a:prstGeom>
        </p:spPr>
        <p:txBody>
          <a:bodyPr vert="horz" wrap="none" lIns="0" tIns="0" rIns="0" bIns="0" rtlCol="0" anchor="t" anchorCtr="0"/>
          <a:lstStyle>
            <a:lvl1pPr algn="r" fontAlgn="auto">
              <a:spcBef>
                <a:spcPts val="0"/>
              </a:spcBef>
              <a:spcAft>
                <a:spcPts val="0"/>
              </a:spcAft>
              <a:defRPr sz="1000" smtClean="0">
                <a:solidFill>
                  <a:schemeClr val="tx1"/>
                </a:solidFill>
                <a:latin typeface="+mn-lt"/>
                <a:ea typeface="+mn-ea"/>
                <a:cs typeface="+mn-cs"/>
              </a:defRPr>
            </a:lvl1pPr>
          </a:lstStyle>
          <a:p>
            <a:pPr>
              <a:defRPr/>
            </a:pPr>
            <a:fld id="{9BA6BF96-DA09-49A8-86FB-EA60CC95EEA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59" r:id="rId2"/>
    <p:sldLayoutId id="2147483758" r:id="rId3"/>
    <p:sldLayoutId id="2147483761" r:id="rId4"/>
    <p:sldLayoutId id="2147483757" r:id="rId5"/>
    <p:sldLayoutId id="2147483756" r:id="rId6"/>
    <p:sldLayoutId id="2147483755" r:id="rId7"/>
    <p:sldLayoutId id="2147483754" r:id="rId8"/>
    <p:sldLayoutId id="2147483753" r:id="rId9"/>
    <p:sldLayoutId id="2147483752" r:id="rId10"/>
    <p:sldLayoutId id="2147483751" r:id="rId11"/>
    <p:sldLayoutId id="2147483750" r:id="rId12"/>
    <p:sldLayoutId id="2147483749" r:id="rId13"/>
    <p:sldLayoutId id="2147483748" r:id="rId14"/>
    <p:sldLayoutId id="2147483747" r:id="rId15"/>
  </p:sldLayoutIdLst>
  <p:hf hdr="0"/>
  <p:txStyles>
    <p:titleStyle>
      <a:lvl1pPr algn="l" rtl="0" fontAlgn="base">
        <a:spcBef>
          <a:spcPct val="0"/>
        </a:spcBef>
        <a:spcAft>
          <a:spcPct val="0"/>
        </a:spcAft>
        <a:defRPr sz="3400" kern="1200">
          <a:solidFill>
            <a:schemeClr val="tx2"/>
          </a:solidFill>
          <a:latin typeface="+mj-lt"/>
          <a:ea typeface="+mj-ea"/>
          <a:cs typeface="+mj-cs"/>
        </a:defRPr>
      </a:lvl1pPr>
      <a:lvl2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2pPr>
      <a:lvl3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3pPr>
      <a:lvl4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4pPr>
      <a:lvl5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5pPr>
      <a:lvl6pPr marL="4572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6pPr>
      <a:lvl7pPr marL="9144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7pPr>
      <a:lvl8pPr marL="13716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8pPr>
      <a:lvl9pPr marL="18288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9pPr>
    </p:titleStyle>
    <p:bodyStyle>
      <a:lvl1pPr marL="179388" indent="-179388" algn="l" rtl="0" fontAlgn="base">
        <a:lnSpc>
          <a:spcPct val="112000"/>
        </a:lnSpc>
        <a:spcBef>
          <a:spcPct val="0"/>
        </a:spcBef>
        <a:spcAft>
          <a:spcPct val="0"/>
        </a:spcAft>
        <a:buSzPct val="110000"/>
        <a:buFont typeface="Arial Black" pitchFamily="34" charset="0"/>
        <a:buChar char="ı"/>
        <a:defRPr kern="1200">
          <a:solidFill>
            <a:schemeClr val="tx1"/>
          </a:solidFill>
          <a:latin typeface="+mn-lt"/>
          <a:ea typeface="+mn-ea"/>
          <a:cs typeface="+mn-cs"/>
        </a:defRPr>
      </a:lvl1pPr>
      <a:lvl2pPr marL="35877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2pPr>
      <a:lvl3pPr marL="539750"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3pPr>
      <a:lvl4pPr marL="719138"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4pPr>
      <a:lvl5pPr marL="89852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5pPr>
      <a:lvl6pPr marL="108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6pPr>
      <a:lvl7pPr marL="126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7pPr>
      <a:lvl8pPr marL="144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8pPr>
      <a:lvl9pPr marL="162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vna.rs-us.net" TargetMode="External"/><Relationship Id="rId2" Type="http://schemas.openxmlformats.org/officeDocument/2006/relationships/hyperlink" Target="mailto:nick.lalic@rsa.rohde-schwarz.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0000" y="2736024"/>
            <a:ext cx="6300000" cy="1701088"/>
          </a:xfrm>
        </p:spPr>
        <p:txBody>
          <a:bodyPr/>
          <a:lstStyle/>
          <a:p>
            <a:r>
              <a:rPr lang="en-US" sz="2400" dirty="0" smtClean="0"/>
              <a:t>Nick </a:t>
            </a:r>
            <a:r>
              <a:rPr lang="en-US" sz="2400" dirty="0" err="1" smtClean="0"/>
              <a:t>Lalic</a:t>
            </a:r>
            <a:endParaRPr lang="en-US" sz="2400" dirty="0" smtClean="0"/>
          </a:p>
          <a:p>
            <a:r>
              <a:rPr lang="en-US" sz="1800" i="1" dirty="0" smtClean="0"/>
              <a:t>VNA Software Developer</a:t>
            </a:r>
          </a:p>
          <a:p>
            <a:r>
              <a:rPr lang="en-US" sz="1800" i="1" dirty="0" smtClean="0"/>
              <a:t>Rohde &amp; Schwarz North America</a:t>
            </a:r>
          </a:p>
          <a:p>
            <a:endParaRPr lang="en-US" sz="1800" i="1" dirty="0" smtClean="0"/>
          </a:p>
          <a:p>
            <a:r>
              <a:rPr lang="en-US" sz="1800" dirty="0" smtClean="0"/>
              <a:t>March 30</a:t>
            </a:r>
            <a:r>
              <a:rPr lang="en-US" sz="1800" baseline="30000" dirty="0" smtClean="0"/>
              <a:t>th</a:t>
            </a:r>
            <a:r>
              <a:rPr lang="en-US" sz="1800" dirty="0" smtClean="0"/>
              <a:t>, 2016</a:t>
            </a:r>
            <a:endParaRPr lang="en-US" sz="1800" i="1" dirty="0" smtClean="0"/>
          </a:p>
        </p:txBody>
      </p:sp>
      <p:sp>
        <p:nvSpPr>
          <p:cNvPr id="3" name="Title 2"/>
          <p:cNvSpPr>
            <a:spLocks noGrp="1"/>
          </p:cNvSpPr>
          <p:nvPr>
            <p:ph type="ctrTitle"/>
          </p:nvPr>
        </p:nvSpPr>
        <p:spPr>
          <a:xfrm>
            <a:off x="360000" y="216000"/>
            <a:ext cx="7164328" cy="2132880"/>
          </a:xfrm>
        </p:spPr>
        <p:txBody>
          <a:bodyPr/>
          <a:lstStyle/>
          <a:p>
            <a:r>
              <a:rPr lang="en-US" sz="4000" dirty="0" smtClean="0"/>
              <a:t>PA Compression Test</a:t>
            </a:r>
            <a:br>
              <a:rPr lang="en-US" sz="4000" dirty="0" smtClean="0"/>
            </a:br>
            <a:r>
              <a:rPr lang="en-US" sz="4000" dirty="0" smtClean="0"/>
              <a:t>User Guide</a:t>
            </a:r>
            <a:endParaRPr lang="en-US" sz="4000" dirty="0"/>
          </a:p>
        </p:txBody>
      </p:sp>
    </p:spTree>
    <p:extLst>
      <p:ext uri="{BB962C8B-B14F-4D97-AF65-F5344CB8AC3E}">
        <p14:creationId xmlns:p14="http://schemas.microsoft.com/office/powerpoint/2010/main" val="1830392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a:t>
            </a:r>
            <a:endParaRPr lang="en-US" dirty="0"/>
          </a:p>
        </p:txBody>
      </p:sp>
      <p:sp>
        <p:nvSpPr>
          <p:cNvPr id="3" name="Content Placeholder 2"/>
          <p:cNvSpPr>
            <a:spLocks noGrp="1"/>
          </p:cNvSpPr>
          <p:nvPr>
            <p:ph idx="1"/>
          </p:nvPr>
        </p:nvSpPr>
        <p:spPr>
          <a:xfrm>
            <a:off x="360000" y="1656000"/>
            <a:ext cx="5308963" cy="4392000"/>
          </a:xfrm>
        </p:spPr>
        <p:txBody>
          <a:bodyPr/>
          <a:lstStyle/>
          <a:p>
            <a:r>
              <a:rPr lang="en-US" dirty="0" smtClean="0"/>
              <a:t>Start Frequency</a:t>
            </a:r>
          </a:p>
          <a:p>
            <a:r>
              <a:rPr lang="en-US" dirty="0" smtClean="0"/>
              <a:t>Stop Frequency</a:t>
            </a:r>
          </a:p>
          <a:p>
            <a:r>
              <a:rPr lang="en-US" dirty="0" smtClean="0"/>
              <a:t>Points</a:t>
            </a:r>
          </a:p>
          <a:p>
            <a:r>
              <a:rPr lang="en-US" dirty="0" smtClean="0"/>
              <a:t>IF Bandwidth</a:t>
            </a:r>
          </a:p>
          <a:p>
            <a:r>
              <a:rPr lang="en-US" dirty="0" smtClean="0"/>
              <a:t>Frequency settings are strictly obeyed</a:t>
            </a:r>
          </a:p>
          <a:p>
            <a:endParaRPr lang="en-US" dirty="0" smtClean="0"/>
          </a:p>
          <a:p>
            <a:pPr lvl="1"/>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Frequency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10</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07450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a:t>
            </a:r>
            <a:endParaRPr lang="en-US" dirty="0"/>
          </a:p>
        </p:txBody>
      </p:sp>
      <p:sp>
        <p:nvSpPr>
          <p:cNvPr id="3" name="Content Placeholder 2"/>
          <p:cNvSpPr>
            <a:spLocks noGrp="1"/>
          </p:cNvSpPr>
          <p:nvPr>
            <p:ph idx="1"/>
          </p:nvPr>
        </p:nvSpPr>
        <p:spPr>
          <a:xfrm>
            <a:off x="360000" y="1656000"/>
            <a:ext cx="5308963" cy="4392000"/>
          </a:xfrm>
        </p:spPr>
        <p:txBody>
          <a:bodyPr/>
          <a:lstStyle/>
          <a:p>
            <a:r>
              <a:rPr lang="en-US" dirty="0" smtClean="0"/>
              <a:t>Start Power</a:t>
            </a:r>
          </a:p>
          <a:p>
            <a:r>
              <a:rPr lang="en-US" dirty="0" smtClean="0"/>
              <a:t>Stop Power</a:t>
            </a:r>
          </a:p>
          <a:p>
            <a:r>
              <a:rPr lang="en-US" dirty="0" smtClean="0"/>
              <a:t>Points</a:t>
            </a:r>
          </a:p>
          <a:p>
            <a:r>
              <a:rPr lang="en-US" dirty="0" smtClean="0"/>
              <a:t>Compression level (typically 1-3 dB)</a:t>
            </a:r>
          </a:p>
          <a:p>
            <a:r>
              <a:rPr lang="en-US" dirty="0" smtClean="0"/>
              <a:t>Stop at Compression:</a:t>
            </a:r>
            <a:br>
              <a:rPr lang="en-US" dirty="0" smtClean="0"/>
            </a:br>
            <a:r>
              <a:rPr lang="en-US" dirty="0" smtClean="0"/>
              <a:t>Stops increasing measurement power level at or just after compression is achieved.</a:t>
            </a:r>
            <a:br>
              <a:rPr lang="en-US" dirty="0" smtClean="0"/>
            </a:br>
            <a:r>
              <a:rPr lang="en-US" dirty="0" smtClean="0"/>
              <a:t>DUT is driven </a:t>
            </a:r>
            <a:r>
              <a:rPr lang="en-US" b="1" dirty="0" smtClean="0"/>
              <a:t>at most</a:t>
            </a:r>
            <a:r>
              <a:rPr lang="en-US" dirty="0" smtClean="0"/>
              <a:t> </a:t>
            </a:r>
            <a:r>
              <a:rPr lang="en-US" dirty="0">
                <a:latin typeface="Times New Roman" panose="02020603050405020304" pitchFamily="18" charset="0"/>
                <a:cs typeface="Times New Roman" panose="02020603050405020304" pitchFamily="18" charset="0"/>
              </a:rPr>
              <a:t>Δ</a:t>
            </a:r>
            <a:r>
              <a:rPr lang="en-US" dirty="0" smtClean="0"/>
              <a:t>P over compression</a:t>
            </a:r>
          </a:p>
          <a:p>
            <a:r>
              <a:rPr lang="en-US" dirty="0" smtClean="0"/>
              <a:t>Note: Since the compression point of most PAs varies vs frequency, Stop at compression will result in a different number of power measurement points per each frequency (</a:t>
            </a:r>
            <a:r>
              <a:rPr lang="en-US" dirty="0" err="1" smtClean="0"/>
              <a:t>ie</a:t>
            </a:r>
            <a:r>
              <a:rPr lang="en-US" dirty="0" smtClean="0"/>
              <a:t> the resulting matrix will not be “square”)</a:t>
            </a:r>
          </a:p>
          <a:p>
            <a:endParaRPr lang="en-US" dirty="0" smtClean="0"/>
          </a:p>
          <a:p>
            <a:pPr lvl="1"/>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Power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11</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45575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p>
        </p:txBody>
      </p:sp>
      <p:sp>
        <p:nvSpPr>
          <p:cNvPr id="3" name="Content Placeholder 2"/>
          <p:cNvSpPr>
            <a:spLocks noGrp="1"/>
          </p:cNvSpPr>
          <p:nvPr>
            <p:ph idx="1"/>
          </p:nvPr>
        </p:nvSpPr>
        <p:spPr>
          <a:xfrm>
            <a:off x="360000" y="1656000"/>
            <a:ext cx="5308963" cy="4392000"/>
          </a:xfrm>
        </p:spPr>
        <p:txBody>
          <a:bodyPr/>
          <a:lstStyle/>
          <a:p>
            <a:r>
              <a:rPr lang="en-US" dirty="0" smtClean="0"/>
              <a:t>Include Gain Expansion:</a:t>
            </a:r>
            <a:r>
              <a:rPr lang="en-US" dirty="0"/>
              <a:t/>
            </a:r>
            <a:br>
              <a:rPr lang="en-US" dirty="0"/>
            </a:br>
            <a:r>
              <a:rPr lang="en-US" dirty="0" smtClean="0"/>
              <a:t>When unchecked, the gain at the lowest power level is used for each frequency. For PAs that include gain expansion (gain can increase as power increases), this option finds the power level of maximum gain, and uses that gain value to find compression.</a:t>
            </a:r>
          </a:p>
          <a:p>
            <a:pPr lvl="1"/>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Power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22382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p>
        </p:txBody>
      </p:sp>
      <p:sp>
        <p:nvSpPr>
          <p:cNvPr id="3" name="Content Placeholder 2"/>
          <p:cNvSpPr>
            <a:spLocks noGrp="1"/>
          </p:cNvSpPr>
          <p:nvPr>
            <p:ph idx="1"/>
          </p:nvPr>
        </p:nvSpPr>
        <p:spPr>
          <a:xfrm>
            <a:off x="360000" y="1656000"/>
            <a:ext cx="5308963" cy="4392000"/>
          </a:xfrm>
        </p:spPr>
        <p:txBody>
          <a:bodyPr/>
          <a:lstStyle/>
          <a:p>
            <a:r>
              <a:rPr lang="en-US" dirty="0" smtClean="0"/>
              <a:t>Post-Condition</a:t>
            </a:r>
          </a:p>
          <a:p>
            <a:pPr lvl="1"/>
            <a:r>
              <a:rPr lang="en-US" u="sng" dirty="0" smtClean="0"/>
              <a:t>RF Off</a:t>
            </a:r>
            <a:r>
              <a:rPr lang="en-US" dirty="0" smtClean="0"/>
              <a:t>: Stops all sweeps and turns power off between sweeps after measurements end</a:t>
            </a:r>
          </a:p>
          <a:p>
            <a:pPr lvl="1"/>
            <a:r>
              <a:rPr lang="en-US" u="sng" dirty="0" smtClean="0"/>
              <a:t>None</a:t>
            </a:r>
            <a:r>
              <a:rPr lang="en-US" dirty="0" smtClean="0"/>
              <a:t>: Does nothing after measurements end</a:t>
            </a:r>
          </a:p>
          <a:p>
            <a:pPr lvl="1"/>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Power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6953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p>
        </p:txBody>
      </p:sp>
      <p:sp>
        <p:nvSpPr>
          <p:cNvPr id="3" name="Content Placeholder 2"/>
          <p:cNvSpPr>
            <a:spLocks noGrp="1"/>
          </p:cNvSpPr>
          <p:nvPr>
            <p:ph idx="1"/>
          </p:nvPr>
        </p:nvSpPr>
        <p:spPr>
          <a:xfrm>
            <a:off x="360000" y="1656000"/>
            <a:ext cx="8388464" cy="4392000"/>
          </a:xfrm>
        </p:spPr>
        <p:txBody>
          <a:bodyPr/>
          <a:lstStyle/>
          <a:p>
            <a:r>
              <a:rPr lang="en-US" b="1" dirty="0" smtClean="0"/>
              <a:t>Note:</a:t>
            </a:r>
            <a:r>
              <a:rPr lang="en-US" dirty="0" smtClean="0"/>
              <a:t> The RF Off post condition uses a setting called “Reduce RF Power between sweeps”. This setting persists through instrument preset. To put the instrument back in it’s factory default state (power on at last measurement point between sweeps), the setting can be found at:</a:t>
            </a:r>
            <a:br>
              <a:rPr lang="en-US" dirty="0" smtClean="0"/>
            </a:br>
            <a:r>
              <a:rPr lang="en-US" dirty="0" smtClean="0"/>
              <a:t/>
            </a:r>
            <a:br>
              <a:rPr lang="en-US" dirty="0" smtClean="0"/>
            </a:br>
            <a:r>
              <a:rPr lang="en-US" dirty="0" smtClean="0"/>
              <a:t>System </a:t>
            </a:r>
            <a:r>
              <a:rPr lang="en-US" dirty="0" err="1" smtClean="0"/>
              <a:t>Config</a:t>
            </a:r>
            <a:r>
              <a:rPr lang="en-US" dirty="0" smtClean="0"/>
              <a:t> (hard key)</a:t>
            </a:r>
            <a:br>
              <a:rPr lang="en-US" dirty="0" smtClean="0"/>
            </a:br>
            <a:r>
              <a:rPr lang="en-US" dirty="0" smtClean="0"/>
              <a:t>-&gt; System </a:t>
            </a:r>
            <a:r>
              <a:rPr lang="en-US" dirty="0" err="1" smtClean="0"/>
              <a:t>Config</a:t>
            </a:r>
            <a:r>
              <a:rPr lang="en-US" dirty="0" smtClean="0"/>
              <a:t> (soft key)</a:t>
            </a:r>
            <a:br>
              <a:rPr lang="en-US" dirty="0" smtClean="0"/>
            </a:br>
            <a:r>
              <a:rPr lang="en-US" dirty="0" smtClean="0"/>
              <a:t>-&gt; Power (tab)</a:t>
            </a:r>
            <a:br>
              <a:rPr lang="en-US" dirty="0" smtClean="0"/>
            </a:br>
            <a:r>
              <a:rPr lang="en-US" dirty="0" smtClean="0"/>
              <a:t>-&gt; Uncheck “Power Reduction at Sweep End”</a:t>
            </a:r>
          </a:p>
          <a:p>
            <a:pPr lvl="1"/>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Power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491" y="2852936"/>
            <a:ext cx="3441576" cy="288400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67548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p>
        </p:txBody>
      </p:sp>
      <p:sp>
        <p:nvSpPr>
          <p:cNvPr id="3" name="Content Placeholder 2"/>
          <p:cNvSpPr>
            <a:spLocks noGrp="1"/>
          </p:cNvSpPr>
          <p:nvPr>
            <p:ph idx="1"/>
          </p:nvPr>
        </p:nvSpPr>
        <p:spPr>
          <a:xfrm>
            <a:off x="360000" y="1656000"/>
            <a:ext cx="5308963" cy="4392000"/>
          </a:xfrm>
        </p:spPr>
        <p:txBody>
          <a:bodyPr/>
          <a:lstStyle/>
          <a:p>
            <a:r>
              <a:rPr lang="en-US" dirty="0" smtClean="0"/>
              <a:t>(Reference) Channel:</a:t>
            </a:r>
          </a:p>
          <a:p>
            <a:pPr lvl="1"/>
            <a:r>
              <a:rPr lang="en-US" dirty="0" smtClean="0"/>
              <a:t>Settings outside the scope of PA Compression Test should be set in a reference channel before measurement</a:t>
            </a:r>
          </a:p>
          <a:p>
            <a:pPr lvl="1"/>
            <a:r>
              <a:rPr lang="en-US" dirty="0" smtClean="0"/>
              <a:t>These settings are used for the measurement</a:t>
            </a:r>
          </a:p>
          <a:p>
            <a:r>
              <a:rPr lang="en-US" dirty="0" smtClean="0"/>
              <a:t>Settings taken from reference channel:</a:t>
            </a:r>
          </a:p>
          <a:p>
            <a:pPr lvl="1"/>
            <a:r>
              <a:rPr lang="en-US" dirty="0" smtClean="0"/>
              <a:t>User defined ports</a:t>
            </a:r>
          </a:p>
          <a:p>
            <a:pPr lvl="1"/>
            <a:r>
              <a:rPr lang="en-US" dirty="0" smtClean="0"/>
              <a:t>Pulsed RF power</a:t>
            </a:r>
          </a:p>
          <a:p>
            <a:pPr lvl="1"/>
            <a:r>
              <a:rPr lang="en-US" dirty="0" smtClean="0"/>
              <a:t>Calibration</a:t>
            </a:r>
          </a:p>
          <a:p>
            <a:pPr lvl="1"/>
            <a:r>
              <a:rPr lang="en-US" dirty="0"/>
              <a:t>P</a:t>
            </a:r>
            <a:r>
              <a:rPr lang="en-US" dirty="0" smtClean="0"/>
              <a:t>ower calibration</a:t>
            </a:r>
          </a:p>
          <a:p>
            <a:pPr lvl="1"/>
            <a:r>
              <a:rPr lang="en-US" dirty="0" smtClean="0"/>
              <a:t>… Anything not explicitly overwritten in Settings</a:t>
            </a:r>
          </a:p>
          <a:p>
            <a:pPr lvl="1"/>
            <a:endParaRPr lang="en-US" dirty="0" smtClean="0"/>
          </a:p>
        </p:txBody>
      </p:sp>
      <p:sp>
        <p:nvSpPr>
          <p:cNvPr id="6" name="Text Placeholder 5"/>
          <p:cNvSpPr>
            <a:spLocks noGrp="1"/>
          </p:cNvSpPr>
          <p:nvPr>
            <p:ph type="body" idx="13"/>
          </p:nvPr>
        </p:nvSpPr>
        <p:spPr/>
        <p:txBody>
          <a:bodyPr/>
          <a:lstStyle/>
          <a:p>
            <a:r>
              <a:rPr lang="en-US" dirty="0" smtClean="0"/>
              <a:t>Miscellaneous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15</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2701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p>
        </p:txBody>
      </p:sp>
      <p:sp>
        <p:nvSpPr>
          <p:cNvPr id="3" name="Content Placeholder 2"/>
          <p:cNvSpPr>
            <a:spLocks noGrp="1"/>
          </p:cNvSpPr>
          <p:nvPr>
            <p:ph idx="1"/>
          </p:nvPr>
        </p:nvSpPr>
        <p:spPr>
          <a:xfrm>
            <a:off x="360000" y="1656000"/>
            <a:ext cx="5308963" cy="4392000"/>
          </a:xfrm>
        </p:spPr>
        <p:txBody>
          <a:bodyPr/>
          <a:lstStyle/>
          <a:p>
            <a:r>
              <a:rPr lang="en-US" dirty="0" smtClean="0"/>
              <a:t>Output Port, Input Port</a:t>
            </a:r>
          </a:p>
          <a:p>
            <a:r>
              <a:rPr lang="en-US" dirty="0" smtClean="0"/>
              <a:t>Sweep Type:</a:t>
            </a:r>
          </a:p>
          <a:p>
            <a:pPr lvl="1"/>
            <a:r>
              <a:rPr lang="en-US" u="sng" dirty="0" smtClean="0"/>
              <a:t>Frequency</a:t>
            </a:r>
            <a:endParaRPr lang="en-US" u="sng" dirty="0"/>
          </a:p>
          <a:p>
            <a:pPr lvl="2"/>
            <a:r>
              <a:rPr lang="en-US" dirty="0" smtClean="0"/>
              <a:t>A segmented frequency sweep is performed for a fixed power level. The power level is increased with each sweep.</a:t>
            </a:r>
          </a:p>
          <a:p>
            <a:pPr lvl="2"/>
            <a:r>
              <a:rPr lang="en-US" dirty="0" smtClean="0"/>
              <a:t>When Stop at Compression is selected, frequencies that have reached compression are removed from subsequent segmented frequency sweeps.</a:t>
            </a:r>
          </a:p>
          <a:p>
            <a:pPr lvl="1"/>
            <a:r>
              <a:rPr lang="en-US" u="sng" dirty="0" smtClean="0"/>
              <a:t>Power</a:t>
            </a:r>
          </a:p>
          <a:p>
            <a:pPr lvl="2"/>
            <a:r>
              <a:rPr lang="en-US" dirty="0" smtClean="0"/>
              <a:t>For a fixed frequency, a power sweep is performed per Power Settings</a:t>
            </a:r>
          </a:p>
        </p:txBody>
      </p:sp>
      <p:sp>
        <p:nvSpPr>
          <p:cNvPr id="6" name="Text Placeholder 5"/>
          <p:cNvSpPr>
            <a:spLocks noGrp="1"/>
          </p:cNvSpPr>
          <p:nvPr>
            <p:ph type="body" idx="13"/>
          </p:nvPr>
        </p:nvSpPr>
        <p:spPr/>
        <p:txBody>
          <a:bodyPr/>
          <a:lstStyle/>
          <a:p>
            <a:r>
              <a:rPr lang="en-US" dirty="0" smtClean="0"/>
              <a:t>Miscellaneous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16</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3842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Traces</a:t>
            </a:r>
            <a:endParaRPr lang="en-US" dirty="0"/>
          </a:p>
        </p:txBody>
      </p:sp>
      <p:sp>
        <p:nvSpPr>
          <p:cNvPr id="3" name="Content Placeholder 2"/>
          <p:cNvSpPr>
            <a:spLocks noGrp="1"/>
          </p:cNvSpPr>
          <p:nvPr>
            <p:ph idx="1"/>
          </p:nvPr>
        </p:nvSpPr>
        <p:spPr/>
        <p:txBody>
          <a:bodyPr/>
          <a:lstStyle/>
          <a:p>
            <a:r>
              <a:rPr lang="en-US" dirty="0" smtClean="0"/>
              <a:t>Y:</a:t>
            </a:r>
          </a:p>
          <a:p>
            <a:pPr lvl="1"/>
            <a:r>
              <a:rPr lang="en-US" dirty="0" smtClean="0"/>
              <a:t>S11, S21, S12, S22</a:t>
            </a:r>
          </a:p>
          <a:p>
            <a:pPr lvl="1"/>
            <a:r>
              <a:rPr lang="en-US" dirty="0" smtClean="0"/>
              <a:t>AM-PM Conversion</a:t>
            </a:r>
          </a:p>
          <a:p>
            <a:pPr lvl="1"/>
            <a:r>
              <a:rPr lang="en-US" dirty="0" smtClean="0"/>
              <a:t>Pin</a:t>
            </a:r>
          </a:p>
          <a:p>
            <a:pPr lvl="1"/>
            <a:r>
              <a:rPr lang="en-US" dirty="0" smtClean="0"/>
              <a:t>Pout</a:t>
            </a:r>
          </a:p>
          <a:p>
            <a:r>
              <a:rPr lang="en-US" dirty="0" smtClean="0"/>
              <a:t>X:</a:t>
            </a:r>
          </a:p>
          <a:p>
            <a:pPr lvl="1"/>
            <a:r>
              <a:rPr lang="en-US" dirty="0" smtClean="0"/>
              <a:t>Frequency</a:t>
            </a:r>
          </a:p>
          <a:p>
            <a:pPr lvl="1"/>
            <a:r>
              <a:rPr lang="en-US" dirty="0" smtClean="0"/>
              <a:t>Pin</a:t>
            </a:r>
          </a:p>
          <a:p>
            <a:pPr lvl="1"/>
            <a:r>
              <a:rPr lang="en-US" dirty="0" smtClean="0"/>
              <a:t>Pout</a:t>
            </a:r>
          </a:p>
          <a:p>
            <a:r>
              <a:rPr lang="en-US" dirty="0" smtClean="0"/>
              <a:t>At:</a:t>
            </a:r>
          </a:p>
          <a:p>
            <a:pPr lvl="1"/>
            <a:r>
              <a:rPr lang="en-US" dirty="0" smtClean="0"/>
              <a:t>Compression</a:t>
            </a:r>
          </a:p>
          <a:p>
            <a:pPr lvl="1"/>
            <a:r>
              <a:rPr lang="en-US" dirty="0" smtClean="0"/>
              <a:t>Max. Gain</a:t>
            </a:r>
          </a:p>
          <a:p>
            <a:pPr lvl="1"/>
            <a:r>
              <a:rPr lang="en-US" dirty="0" smtClean="0"/>
              <a:t>Frequency value</a:t>
            </a:r>
          </a:p>
          <a:p>
            <a:pPr lvl="1"/>
            <a:r>
              <a:rPr lang="en-US" dirty="0" smtClean="0"/>
              <a:t>Power value</a:t>
            </a:r>
          </a:p>
          <a:p>
            <a:pPr lvl="1"/>
            <a:endParaRPr lang="en-US" dirty="0" smtClean="0"/>
          </a:p>
        </p:txBody>
      </p:sp>
      <p:sp>
        <p:nvSpPr>
          <p:cNvPr id="5" name="Text Placeholder 4"/>
          <p:cNvSpPr>
            <a:spLocks noGrp="1"/>
          </p:cNvSpPr>
          <p:nvPr>
            <p:ph type="body" idx="13"/>
          </p:nvPr>
        </p:nvSpPr>
        <p:spPr/>
        <p:txBody>
          <a:bodyPr/>
          <a:lstStyle/>
          <a:p>
            <a:r>
              <a:rPr lang="en-US" dirty="0" smtClean="0"/>
              <a:t>Trace Options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17</a:t>
            </a:fld>
            <a:endParaRPr lang="en-US" dirty="0"/>
          </a:p>
        </p:txBody>
      </p:sp>
      <p:pic>
        <p:nvPicPr>
          <p:cNvPr id="7" name="Picture 6"/>
          <p:cNvPicPr>
            <a:picLocks noChangeAspect="1"/>
          </p:cNvPicPr>
          <p:nvPr/>
        </p:nvPicPr>
        <p:blipFill>
          <a:blip r:embed="rId2"/>
          <a:stretch>
            <a:fillRect/>
          </a:stretch>
        </p:blipFill>
        <p:spPr>
          <a:xfrm>
            <a:off x="4105656" y="1372620"/>
            <a:ext cx="4572000" cy="40035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78914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Traces</a:t>
            </a:r>
            <a:endParaRPr lang="en-US" dirty="0"/>
          </a:p>
        </p:txBody>
      </p:sp>
      <p:sp>
        <p:nvSpPr>
          <p:cNvPr id="3" name="Content Placeholder 2"/>
          <p:cNvSpPr>
            <a:spLocks noGrp="1"/>
          </p:cNvSpPr>
          <p:nvPr>
            <p:ph idx="1"/>
          </p:nvPr>
        </p:nvSpPr>
        <p:spPr>
          <a:xfrm>
            <a:off x="360363" y="1368425"/>
            <a:ext cx="8388101" cy="4679950"/>
          </a:xfrm>
        </p:spPr>
        <p:txBody>
          <a:bodyPr/>
          <a:lstStyle/>
          <a:p>
            <a:r>
              <a:rPr lang="en-US" dirty="0" smtClean="0"/>
              <a:t>Initially, traces are created in new diagram(s) on the VNA</a:t>
            </a:r>
          </a:p>
          <a:p>
            <a:r>
              <a:rPr lang="en-US" dirty="0" smtClean="0"/>
              <a:t>User then configures each trace (diagram, format, markers </a:t>
            </a:r>
            <a:r>
              <a:rPr lang="en-US" dirty="0" err="1" smtClean="0"/>
              <a:t>etc</a:t>
            </a:r>
            <a:r>
              <a:rPr lang="en-US" dirty="0" smtClean="0"/>
              <a:t>)</a:t>
            </a:r>
          </a:p>
          <a:p>
            <a:r>
              <a:rPr lang="en-US" dirty="0" smtClean="0"/>
              <a:t>Subsequent replotting will update trace values without disturbing customization.</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634" y="2396722"/>
            <a:ext cx="4640733" cy="348055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17500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Traces</a:t>
            </a:r>
            <a:endParaRPr lang="en-US" dirty="0"/>
          </a:p>
        </p:txBody>
      </p:sp>
      <p:sp>
        <p:nvSpPr>
          <p:cNvPr id="3" name="Content Placeholder 2"/>
          <p:cNvSpPr>
            <a:spLocks noGrp="1"/>
          </p:cNvSpPr>
          <p:nvPr>
            <p:ph idx="1"/>
          </p:nvPr>
        </p:nvSpPr>
        <p:spPr>
          <a:xfrm>
            <a:off x="360363" y="1368425"/>
            <a:ext cx="3563565" cy="4679950"/>
          </a:xfrm>
        </p:spPr>
        <p:txBody>
          <a:bodyPr/>
          <a:lstStyle/>
          <a:p>
            <a:r>
              <a:rPr lang="en-US" dirty="0" smtClean="0"/>
              <a:t>Note: For the purposes of this application, AMPM is defined as:</a:t>
            </a:r>
            <a:br>
              <a:rPr lang="en-US" dirty="0" smtClean="0"/>
            </a:br>
            <a:r>
              <a:rPr lang="en-US" dirty="0" smtClean="0"/>
              <a:t/>
            </a:r>
            <a:br>
              <a:rPr lang="en-US" dirty="0" smtClean="0"/>
            </a:br>
            <a:r>
              <a:rPr lang="en-US" dirty="0" smtClean="0"/>
              <a:t>AMPM = </a:t>
            </a:r>
            <a:r>
              <a:rPr lang="en-US" dirty="0" err="1" smtClean="0"/>
              <a:t>unwrapped_phase</a:t>
            </a:r>
            <a:r>
              <a:rPr lang="en-US" dirty="0" smtClean="0"/>
              <a:t>(S21) – </a:t>
            </a:r>
            <a:r>
              <a:rPr lang="en-US" dirty="0" err="1" smtClean="0"/>
              <a:t>unwrapped_phase</a:t>
            </a:r>
            <a:r>
              <a:rPr lang="en-US" dirty="0" smtClean="0"/>
              <a:t>(S21[P</a:t>
            </a:r>
            <a:r>
              <a:rPr lang="en-US" baseline="-25000" dirty="0" smtClean="0"/>
              <a:t>Low</a:t>
            </a:r>
            <a:r>
              <a:rPr lang="en-US" dirty="0" smtClean="0"/>
              <a:t>])</a:t>
            </a:r>
          </a:p>
          <a:p>
            <a:pPr lvl="1"/>
            <a:endParaRPr lang="en-US" dirty="0" smtClean="0"/>
          </a:p>
          <a:p>
            <a:r>
              <a:rPr lang="en-US" dirty="0" smtClean="0"/>
              <a:t>AMPM can be plotted versus various x-axis</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772816"/>
            <a:ext cx="4866117" cy="3649588"/>
          </a:xfrm>
          <a:prstGeom prst="rect">
            <a:avLst/>
          </a:prstGeom>
          <a:ln>
            <a:solidFill>
              <a:schemeClr val="tx1"/>
            </a:solidFill>
          </a:ln>
          <a:effectLst>
            <a:outerShdw blurRad="50800" dist="38100" dir="2700000" algn="tl" rotWithShape="0">
              <a:prstClr val="black">
                <a:alpha val="40000"/>
              </a:prstClr>
            </a:outerShdw>
          </a:effectLst>
        </p:spPr>
      </p:pic>
      <p:sp>
        <p:nvSpPr>
          <p:cNvPr id="8" name="TextBox 7"/>
          <p:cNvSpPr txBox="1"/>
          <p:nvPr/>
        </p:nvSpPr>
        <p:spPr>
          <a:xfrm>
            <a:off x="4124738" y="5488830"/>
            <a:ext cx="4608512" cy="307777"/>
          </a:xfrm>
          <a:prstGeom prst="rect">
            <a:avLst/>
          </a:prstGeom>
          <a:noFill/>
        </p:spPr>
        <p:txBody>
          <a:bodyPr wrap="square" rtlCol="0">
            <a:spAutoFit/>
          </a:bodyPr>
          <a:lstStyle/>
          <a:p>
            <a:pPr algn="ctr"/>
            <a:r>
              <a:rPr lang="en-US" sz="1400" dirty="0" smtClean="0"/>
              <a:t>Example: AMPM </a:t>
            </a:r>
            <a:r>
              <a:rPr lang="en-US" sz="1400" dirty="0"/>
              <a:t>vs P</a:t>
            </a:r>
            <a:r>
              <a:rPr lang="en-US" sz="1400" baseline="-25000" dirty="0"/>
              <a:t>Out</a:t>
            </a:r>
            <a:r>
              <a:rPr lang="en-US" sz="1400" dirty="0"/>
              <a:t> @ 500 MHz, 3 GHz and 6 </a:t>
            </a:r>
            <a:r>
              <a:rPr lang="en-US" sz="1400" dirty="0" smtClean="0"/>
              <a:t>GHz</a:t>
            </a:r>
            <a:endParaRPr lang="en-US" sz="1400" dirty="0"/>
          </a:p>
        </p:txBody>
      </p:sp>
    </p:spTree>
    <p:extLst>
      <p:ext uri="{BB962C8B-B14F-4D97-AF65-F5344CB8AC3E}">
        <p14:creationId xmlns:p14="http://schemas.microsoft.com/office/powerpoint/2010/main" val="1298333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Physical Setup</a:t>
            </a:r>
            <a:endParaRPr lang="en-US" dirty="0"/>
          </a:p>
        </p:txBody>
      </p:sp>
      <p:sp>
        <p:nvSpPr>
          <p:cNvPr id="5" name="Content Placeholder 4"/>
          <p:cNvSpPr>
            <a:spLocks noGrp="1"/>
          </p:cNvSpPr>
          <p:nvPr>
            <p:ph idx="1"/>
          </p:nvPr>
        </p:nvSpPr>
        <p:spPr/>
        <p:txBody>
          <a:bodyPr/>
          <a:lstStyle/>
          <a:p>
            <a:r>
              <a:rPr lang="en-US" dirty="0" smtClean="0"/>
              <a:t>Example physical setup</a:t>
            </a:r>
          </a:p>
          <a:p>
            <a:r>
              <a:rPr lang="en-US" dirty="0" smtClean="0"/>
              <a:t>Actual setup may vary with measurement needs (power level, pulsed RF, </a:t>
            </a:r>
            <a:r>
              <a:rPr lang="en-US" dirty="0" err="1" smtClean="0"/>
              <a:t>etc</a:t>
            </a:r>
            <a:r>
              <a:rPr lang="en-US" dirty="0" smtClean="0"/>
              <a:t>)</a:t>
            </a:r>
          </a:p>
        </p:txBody>
      </p:sp>
      <p:sp>
        <p:nvSpPr>
          <p:cNvPr id="3" name="Slide Number Placeholder 2"/>
          <p:cNvSpPr>
            <a:spLocks noGrp="1"/>
          </p:cNvSpPr>
          <p:nvPr>
            <p:ph type="sldNum" sz="quarter" idx="10"/>
          </p:nvPr>
        </p:nvSpPr>
        <p:spPr/>
        <p:txBody>
          <a:bodyPr/>
          <a:lstStyle/>
          <a:p>
            <a:pPr>
              <a:defRPr/>
            </a:pPr>
            <a:fld id="{41901FB5-971D-4673-A8C8-8D13D33A226A}" type="slidenum">
              <a:rPr lang="en-US" smtClean="0"/>
              <a:pPr>
                <a:defRPr/>
              </a:pPr>
              <a:t>2</a:t>
            </a:fld>
            <a:endParaRPr lang="en-US" dirty="0"/>
          </a:p>
        </p:txBody>
      </p:sp>
      <p:grpSp>
        <p:nvGrpSpPr>
          <p:cNvPr id="65" name="Group 64"/>
          <p:cNvGrpSpPr/>
          <p:nvPr/>
        </p:nvGrpSpPr>
        <p:grpSpPr>
          <a:xfrm>
            <a:off x="594360" y="2926080"/>
            <a:ext cx="7811951" cy="2119905"/>
            <a:chOff x="251520" y="1897992"/>
            <a:chExt cx="7811951" cy="2119905"/>
          </a:xfrm>
        </p:grpSpPr>
        <p:grpSp>
          <p:nvGrpSpPr>
            <p:cNvPr id="68" name="Group 67"/>
            <p:cNvGrpSpPr/>
            <p:nvPr/>
          </p:nvGrpSpPr>
          <p:grpSpPr>
            <a:xfrm>
              <a:off x="4313021" y="3110241"/>
              <a:ext cx="825500" cy="899160"/>
              <a:chOff x="0" y="0"/>
              <a:chExt cx="825500" cy="899160"/>
            </a:xfrm>
          </p:grpSpPr>
          <p:sp>
            <p:nvSpPr>
              <p:cNvPr id="145" name="Isosceles Triangle 144"/>
              <p:cNvSpPr/>
              <p:nvPr/>
            </p:nvSpPr>
            <p:spPr>
              <a:xfrm rot="5400000">
                <a:off x="-11430" y="62230"/>
                <a:ext cx="899160" cy="7747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46" name="Text Box 2"/>
              <p:cNvSpPr txBox="1">
                <a:spLocks noChangeArrowheads="1"/>
              </p:cNvSpPr>
              <p:nvPr/>
            </p:nvSpPr>
            <p:spPr bwMode="auto">
              <a:xfrm>
                <a:off x="0" y="233680"/>
                <a:ext cx="739140" cy="4419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DUT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S(f</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t>
                </a:r>
                <a:r>
                  <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grpSp>
        <p:grpSp>
          <p:nvGrpSpPr>
            <p:cNvPr id="73" name="Group 72"/>
            <p:cNvGrpSpPr/>
            <p:nvPr/>
          </p:nvGrpSpPr>
          <p:grpSpPr>
            <a:xfrm flipH="1">
              <a:off x="3144369" y="3252396"/>
              <a:ext cx="617220" cy="464820"/>
              <a:chOff x="0" y="0"/>
              <a:chExt cx="617220" cy="464820"/>
            </a:xfrm>
          </p:grpSpPr>
          <p:sp>
            <p:nvSpPr>
              <p:cNvPr id="142" name="Rectangle 141"/>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43" name="Straight Connector 142"/>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4" name="Arc 143"/>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 name="Group 73"/>
            <p:cNvGrpSpPr/>
            <p:nvPr/>
          </p:nvGrpSpPr>
          <p:grpSpPr>
            <a:xfrm>
              <a:off x="590218" y="2263752"/>
              <a:ext cx="457200" cy="457200"/>
              <a:chOff x="-38100" y="0"/>
              <a:chExt cx="457200" cy="457200"/>
            </a:xfrm>
          </p:grpSpPr>
          <p:sp>
            <p:nvSpPr>
              <p:cNvPr id="140" name="Oval 139"/>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41"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75" name="Group 74"/>
            <p:cNvGrpSpPr/>
            <p:nvPr/>
          </p:nvGrpSpPr>
          <p:grpSpPr>
            <a:xfrm>
              <a:off x="2551591" y="2282742"/>
              <a:ext cx="396213" cy="388620"/>
              <a:chOff x="0" y="0"/>
              <a:chExt cx="396213" cy="388620"/>
            </a:xfrm>
          </p:grpSpPr>
          <p:sp>
            <p:nvSpPr>
              <p:cNvPr id="138" name="Rectangle 137"/>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9"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76" name="Group 75"/>
            <p:cNvGrpSpPr/>
            <p:nvPr/>
          </p:nvGrpSpPr>
          <p:grpSpPr>
            <a:xfrm>
              <a:off x="3138826" y="2294232"/>
              <a:ext cx="395350" cy="388620"/>
              <a:chOff x="0" y="0"/>
              <a:chExt cx="395350" cy="388620"/>
            </a:xfrm>
          </p:grpSpPr>
          <p:sp>
            <p:nvSpPr>
              <p:cNvPr id="136" name="Rectangle 135"/>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7" name="Text Box 2"/>
              <p:cNvSpPr txBox="1">
                <a:spLocks noChangeArrowheads="1"/>
              </p:cNvSpPr>
              <p:nvPr/>
            </p:nvSpPr>
            <p:spPr bwMode="auto">
              <a:xfrm>
                <a:off x="2959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cxnSp>
          <p:nvCxnSpPr>
            <p:cNvPr id="77" name="Straight Connector 76"/>
            <p:cNvCxnSpPr/>
            <p:nvPr/>
          </p:nvCxnSpPr>
          <p:spPr>
            <a:xfrm>
              <a:off x="2825884" y="2682852"/>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471353" y="1897992"/>
              <a:ext cx="3284693" cy="937260"/>
              <a:chOff x="471354" y="1897992"/>
              <a:chExt cx="3154630" cy="937260"/>
            </a:xfrm>
          </p:grpSpPr>
          <p:sp>
            <p:nvSpPr>
              <p:cNvPr id="134" name="Rectangle 133"/>
              <p:cNvSpPr/>
              <p:nvPr/>
            </p:nvSpPr>
            <p:spPr>
              <a:xfrm>
                <a:off x="471354" y="2149452"/>
                <a:ext cx="3154630"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5" name="Text Box 2"/>
              <p:cNvSpPr txBox="1">
                <a:spLocks noChangeArrowheads="1"/>
              </p:cNvSpPr>
              <p:nvPr/>
            </p:nvSpPr>
            <p:spPr bwMode="auto">
              <a:xfrm>
                <a:off x="471613" y="1897992"/>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83" name="Group 82"/>
            <p:cNvGrpSpPr/>
            <p:nvPr/>
          </p:nvGrpSpPr>
          <p:grpSpPr>
            <a:xfrm>
              <a:off x="5580112" y="1897992"/>
              <a:ext cx="2483359" cy="939800"/>
              <a:chOff x="5580112" y="1844824"/>
              <a:chExt cx="2483359" cy="939800"/>
            </a:xfrm>
          </p:grpSpPr>
          <p:grpSp>
            <p:nvGrpSpPr>
              <p:cNvPr id="123" name="Group 122"/>
              <p:cNvGrpSpPr/>
              <p:nvPr/>
            </p:nvGrpSpPr>
            <p:grpSpPr>
              <a:xfrm>
                <a:off x="7452320" y="2209314"/>
                <a:ext cx="457200" cy="457200"/>
                <a:chOff x="-829320" y="0"/>
                <a:chExt cx="457200" cy="457200"/>
              </a:xfrm>
            </p:grpSpPr>
            <p:sp>
              <p:nvSpPr>
                <p:cNvPr id="132" name="Oval 131"/>
                <p:cNvSpPr/>
                <p:nvPr/>
              </p:nvSpPr>
              <p:spPr>
                <a:xfrm>
                  <a:off x="-82932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3" name="Text Box 2"/>
                <p:cNvSpPr txBox="1">
                  <a:spLocks noChangeArrowheads="1"/>
                </p:cNvSpPr>
                <p:nvPr/>
              </p:nvSpPr>
              <p:spPr bwMode="auto">
                <a:xfrm>
                  <a:off x="-763560" y="96457"/>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24" name="Group 123"/>
              <p:cNvGrpSpPr/>
              <p:nvPr/>
            </p:nvGrpSpPr>
            <p:grpSpPr>
              <a:xfrm>
                <a:off x="6440428" y="2236414"/>
                <a:ext cx="396358" cy="388620"/>
                <a:chOff x="0" y="-15088"/>
                <a:chExt cx="396358" cy="388620"/>
              </a:xfrm>
            </p:grpSpPr>
            <p:sp>
              <p:nvSpPr>
                <p:cNvPr id="130" name="Rectangle 129"/>
                <p:cNvSpPr/>
                <p:nvPr/>
              </p:nvSpPr>
              <p:spPr>
                <a:xfrm>
                  <a:off x="0" y="-15088"/>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1" name="Text Box 2"/>
                <p:cNvSpPr txBox="1">
                  <a:spLocks noChangeArrowheads="1"/>
                </p:cNvSpPr>
                <p:nvPr/>
              </p:nvSpPr>
              <p:spPr bwMode="auto">
                <a:xfrm>
                  <a:off x="30598"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25" name="Group 124"/>
              <p:cNvGrpSpPr/>
              <p:nvPr/>
            </p:nvGrpSpPr>
            <p:grpSpPr>
              <a:xfrm>
                <a:off x="5831626" y="2237231"/>
                <a:ext cx="394830" cy="388620"/>
                <a:chOff x="0" y="-16086"/>
                <a:chExt cx="394830" cy="388620"/>
              </a:xfrm>
            </p:grpSpPr>
            <p:sp>
              <p:nvSpPr>
                <p:cNvPr id="128" name="Rectangle 127"/>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9"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26" name="Rectangle 125"/>
              <p:cNvSpPr/>
              <p:nvPr/>
            </p:nvSpPr>
            <p:spPr>
              <a:xfrm>
                <a:off x="5679172" y="2098824"/>
                <a:ext cx="2384299"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7" name="Text Box 2"/>
              <p:cNvSpPr txBox="1">
                <a:spLocks noChangeArrowheads="1"/>
              </p:cNvSpPr>
              <p:nvPr/>
            </p:nvSpPr>
            <p:spPr bwMode="auto">
              <a:xfrm>
                <a:off x="5580112" y="1844824"/>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84" name="Group 83"/>
            <p:cNvGrpSpPr/>
            <p:nvPr/>
          </p:nvGrpSpPr>
          <p:grpSpPr>
            <a:xfrm>
              <a:off x="1372480" y="3118737"/>
              <a:ext cx="774700" cy="899160"/>
              <a:chOff x="50800" y="0"/>
              <a:chExt cx="774700" cy="899160"/>
            </a:xfrm>
          </p:grpSpPr>
          <p:sp>
            <p:nvSpPr>
              <p:cNvPr id="121" name="Isosceles Triangle 120"/>
              <p:cNvSpPr/>
              <p:nvPr/>
            </p:nvSpPr>
            <p:spPr>
              <a:xfrm rot="5400000">
                <a:off x="-11430" y="62230"/>
                <a:ext cx="899160" cy="774700"/>
              </a:xfrm>
              <a:prstGeom prst="triangl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2" name="Text Box 2"/>
              <p:cNvSpPr txBox="1">
                <a:spLocks noChangeArrowheads="1"/>
              </p:cNvSpPr>
              <p:nvPr/>
            </p:nvSpPr>
            <p:spPr bwMode="auto">
              <a:xfrm>
                <a:off x="88900" y="332342"/>
                <a:ext cx="532498" cy="2192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Driver</a:t>
                </a:r>
                <a:endPar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85" name="Group 84"/>
            <p:cNvGrpSpPr/>
            <p:nvPr/>
          </p:nvGrpSpPr>
          <p:grpSpPr>
            <a:xfrm>
              <a:off x="2330584" y="3252396"/>
              <a:ext cx="617220" cy="464820"/>
              <a:chOff x="0" y="0"/>
              <a:chExt cx="617220" cy="464820"/>
            </a:xfrm>
          </p:grpSpPr>
          <p:sp>
            <p:nvSpPr>
              <p:cNvPr id="118" name="Rectangle 117"/>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19" name="Straight Connector 118"/>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0" name="Arc 119"/>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6" name="Group 85"/>
            <p:cNvGrpSpPr/>
            <p:nvPr/>
          </p:nvGrpSpPr>
          <p:grpSpPr>
            <a:xfrm>
              <a:off x="543029" y="3293997"/>
              <a:ext cx="548640" cy="548640"/>
              <a:chOff x="614888" y="3269734"/>
              <a:chExt cx="548640" cy="548640"/>
            </a:xfrm>
          </p:grpSpPr>
          <p:sp>
            <p:nvSpPr>
              <p:cNvPr id="112" name="Rectangle 111"/>
              <p:cNvSpPr/>
              <p:nvPr/>
            </p:nvSpPr>
            <p:spPr>
              <a:xfrm>
                <a:off x="614888" y="3269734"/>
                <a:ext cx="548640" cy="5486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13" name="Straight Connector 112"/>
              <p:cNvCxnSpPr/>
              <p:nvPr/>
            </p:nvCxnSpPr>
            <p:spPr>
              <a:xfrm>
                <a:off x="614888" y="3704475"/>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49743" y="3407790"/>
                <a:ext cx="0" cy="297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49743" y="3407790"/>
                <a:ext cx="2781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027873" y="3407790"/>
                <a:ext cx="0" cy="2966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027873" y="3708253"/>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flipH="1">
              <a:off x="6440428" y="3252396"/>
              <a:ext cx="617220" cy="464820"/>
              <a:chOff x="0" y="0"/>
              <a:chExt cx="617220" cy="464820"/>
            </a:xfrm>
          </p:grpSpPr>
          <p:sp>
            <p:nvSpPr>
              <p:cNvPr id="109" name="Rectangle 108"/>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10" name="Straight Connector 109"/>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1" name="Arc 110"/>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8" name="Group 87"/>
            <p:cNvGrpSpPr/>
            <p:nvPr/>
          </p:nvGrpSpPr>
          <p:grpSpPr>
            <a:xfrm>
              <a:off x="5608863" y="3252396"/>
              <a:ext cx="617220" cy="464820"/>
              <a:chOff x="0" y="0"/>
              <a:chExt cx="617220" cy="464820"/>
            </a:xfrm>
          </p:grpSpPr>
          <p:sp>
            <p:nvSpPr>
              <p:cNvPr id="106" name="Rectangle 105"/>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07" name="Straight Connector 106"/>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8" name="Arc 107"/>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90" name="Straight Connector 89"/>
            <p:cNvCxnSpPr/>
            <p:nvPr/>
          </p:nvCxnSpPr>
          <p:spPr>
            <a:xfrm>
              <a:off x="3281529" y="268347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087194" y="268347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577588" y="267534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51520" y="2492896"/>
              <a:ext cx="0" cy="108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140" idx="2"/>
            </p:cNvCxnSpPr>
            <p:nvPr/>
          </p:nvCxnSpPr>
          <p:spPr>
            <a:xfrm flipV="1">
              <a:off x="251520" y="2492352"/>
              <a:ext cx="338698" cy="5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51520" y="3573016"/>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090869" y="3573016"/>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145755" y="3564901"/>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959540" y="3564901"/>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761589" y="3564901"/>
              <a:ext cx="5943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106" idx="3"/>
            </p:cNvCxnSpPr>
            <p:nvPr/>
          </p:nvCxnSpPr>
          <p:spPr>
            <a:xfrm flipV="1">
              <a:off x="5121156" y="3553386"/>
              <a:ext cx="495327" cy="1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109" idx="1"/>
            </p:cNvCxnSpPr>
            <p:nvPr/>
          </p:nvCxnSpPr>
          <p:spPr>
            <a:xfrm flipV="1">
              <a:off x="6231673" y="3553386"/>
              <a:ext cx="208755" cy="3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7057648" y="3551014"/>
              <a:ext cx="636575"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694223" y="2705761"/>
              <a:ext cx="0" cy="84525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4" name="Oval 103"/>
            <p:cNvSpPr>
              <a:spLocks noChangeAspect="1"/>
            </p:cNvSpPr>
            <p:nvPr/>
          </p:nvSpPr>
          <p:spPr>
            <a:xfrm>
              <a:off x="4069080" y="352259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105" name="Oval 104"/>
            <p:cNvSpPr>
              <a:spLocks noChangeAspect="1"/>
            </p:cNvSpPr>
            <p:nvPr/>
          </p:nvSpPr>
          <p:spPr>
            <a:xfrm>
              <a:off x="5349291" y="3507666"/>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spTree>
    <p:extLst>
      <p:ext uri="{BB962C8B-B14F-4D97-AF65-F5344CB8AC3E}">
        <p14:creationId xmlns:p14="http://schemas.microsoft.com/office/powerpoint/2010/main" val="837250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a:t>
            </a:r>
            <a:endParaRPr lang="en-US" dirty="0"/>
          </a:p>
        </p:txBody>
      </p:sp>
      <p:sp>
        <p:nvSpPr>
          <p:cNvPr id="3" name="Content Placeholder 2"/>
          <p:cNvSpPr>
            <a:spLocks noGrp="1"/>
          </p:cNvSpPr>
          <p:nvPr>
            <p:ph idx="1"/>
          </p:nvPr>
        </p:nvSpPr>
        <p:spPr/>
        <p:txBody>
          <a:bodyPr/>
          <a:lstStyle/>
          <a:p>
            <a:r>
              <a:rPr lang="en-US" dirty="0" smtClean="0"/>
              <a:t>Results are exported into a ZIP file</a:t>
            </a:r>
          </a:p>
          <a:p>
            <a:r>
              <a:rPr lang="en-US" dirty="0" smtClean="0"/>
              <a:t>Results are exported in two formats:</a:t>
            </a:r>
          </a:p>
          <a:p>
            <a:pPr lvl="1"/>
            <a:r>
              <a:rPr lang="en-US" dirty="0" smtClean="0"/>
              <a:t>Touchstone 1.0 files – One per power level</a:t>
            </a:r>
          </a:p>
          <a:p>
            <a:pPr lvl="1"/>
            <a:r>
              <a:rPr lang="en-US" dirty="0" smtClean="0"/>
              <a:t>Compression CSV – Summary of compression point results</a:t>
            </a:r>
          </a:p>
          <a:p>
            <a:pPr lvl="1"/>
            <a:r>
              <a:rPr lang="en-US" dirty="0" smtClean="0"/>
              <a:t>Raw Data CSV file – containing all raw measurement points</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20</a:t>
            </a:fld>
            <a:endParaRPr lang="en-US" dirty="0"/>
          </a:p>
        </p:txBody>
      </p:sp>
      <p:pic>
        <p:nvPicPr>
          <p:cNvPr id="8" name="Picture 7"/>
          <p:cNvPicPr>
            <a:picLocks noChangeAspect="1"/>
          </p:cNvPicPr>
          <p:nvPr/>
        </p:nvPicPr>
        <p:blipFill>
          <a:blip r:embed="rId2"/>
          <a:stretch>
            <a:fillRect/>
          </a:stretch>
        </p:blipFill>
        <p:spPr>
          <a:xfrm>
            <a:off x="3571875" y="3284984"/>
            <a:ext cx="1857375" cy="990600"/>
          </a:xfrm>
          <a:prstGeom prst="rect">
            <a:avLst/>
          </a:prstGeom>
          <a:ln>
            <a:solidFill>
              <a:srgbClr val="009DEC"/>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69167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a:t>
            </a:r>
            <a:endParaRPr lang="en-US" dirty="0"/>
          </a:p>
        </p:txBody>
      </p:sp>
      <p:sp>
        <p:nvSpPr>
          <p:cNvPr id="3" name="Content Placeholder 2"/>
          <p:cNvSpPr>
            <a:spLocks noGrp="1"/>
          </p:cNvSpPr>
          <p:nvPr>
            <p:ph idx="1"/>
          </p:nvPr>
        </p:nvSpPr>
        <p:spPr/>
        <p:txBody>
          <a:bodyPr/>
          <a:lstStyle/>
          <a:p>
            <a:r>
              <a:rPr lang="en-US" dirty="0" smtClean="0"/>
              <a:t>Header</a:t>
            </a:r>
          </a:p>
          <a:p>
            <a:pPr lvl="1"/>
            <a:r>
              <a:rPr lang="en-US" dirty="0" smtClean="0"/>
              <a:t>VNA info</a:t>
            </a:r>
          </a:p>
          <a:p>
            <a:pPr lvl="1"/>
            <a:r>
              <a:rPr lang="en-US" dirty="0" smtClean="0"/>
              <a:t>Settings (Frequency, Power, Miscellaneous)</a:t>
            </a:r>
          </a:p>
          <a:p>
            <a:pPr lvl="1"/>
            <a:r>
              <a:rPr lang="en-US" dirty="0" smtClean="0"/>
              <a:t>RF Pulse info (if applicable)</a:t>
            </a:r>
          </a:p>
          <a:p>
            <a:r>
              <a:rPr lang="en-US" dirty="0" smtClean="0"/>
              <a:t>Data Columns:</a:t>
            </a:r>
          </a:p>
          <a:p>
            <a:pPr lvl="1"/>
            <a:r>
              <a:rPr lang="en-US" dirty="0" smtClean="0"/>
              <a:t>Frequency</a:t>
            </a:r>
          </a:p>
          <a:p>
            <a:pPr lvl="1"/>
            <a:r>
              <a:rPr lang="en-US" dirty="0" smtClean="0"/>
              <a:t>Pin (</a:t>
            </a:r>
            <a:r>
              <a:rPr lang="en-US" dirty="0" err="1" smtClean="0"/>
              <a:t>dBm</a:t>
            </a:r>
            <a:r>
              <a:rPr lang="en-US" dirty="0" smtClean="0"/>
              <a:t>, </a:t>
            </a:r>
            <a:r>
              <a:rPr lang="en-US" dirty="0" err="1" smtClean="0"/>
              <a:t>deg</a:t>
            </a:r>
            <a:r>
              <a:rPr lang="en-US" dirty="0" smtClean="0"/>
              <a:t>)</a:t>
            </a:r>
          </a:p>
          <a:p>
            <a:pPr lvl="1"/>
            <a:r>
              <a:rPr lang="en-US" dirty="0" smtClean="0"/>
              <a:t>Pout (</a:t>
            </a:r>
            <a:r>
              <a:rPr lang="en-US" dirty="0" err="1" smtClean="0"/>
              <a:t>dBm</a:t>
            </a:r>
            <a:r>
              <a:rPr lang="en-US" dirty="0" smtClean="0"/>
              <a:t>, </a:t>
            </a:r>
            <a:r>
              <a:rPr lang="en-US" dirty="0" err="1" smtClean="0"/>
              <a:t>deg</a:t>
            </a:r>
            <a:r>
              <a:rPr lang="en-US" dirty="0" smtClean="0"/>
              <a:t>)</a:t>
            </a:r>
          </a:p>
          <a:p>
            <a:pPr lvl="1"/>
            <a:r>
              <a:rPr lang="en-US" dirty="0" smtClean="0"/>
              <a:t>AMPM (</a:t>
            </a:r>
            <a:r>
              <a:rPr lang="en-US" dirty="0" err="1" smtClean="0"/>
              <a:t>deg</a:t>
            </a:r>
            <a:r>
              <a:rPr lang="en-US" dirty="0" smtClean="0"/>
              <a:t>)</a:t>
            </a:r>
          </a:p>
          <a:p>
            <a:pPr lvl="1"/>
            <a:r>
              <a:rPr lang="en-US" dirty="0" smtClean="0"/>
              <a:t>S</a:t>
            </a:r>
            <a:r>
              <a:rPr lang="en-US" baseline="-25000" dirty="0" smtClean="0"/>
              <a:t>11</a:t>
            </a:r>
            <a:r>
              <a:rPr lang="en-US" dirty="0" smtClean="0"/>
              <a:t>, S</a:t>
            </a:r>
            <a:r>
              <a:rPr lang="en-US" baseline="-25000" dirty="0" smtClean="0"/>
              <a:t>12</a:t>
            </a:r>
            <a:r>
              <a:rPr lang="en-US" dirty="0" smtClean="0"/>
              <a:t>, S</a:t>
            </a:r>
            <a:r>
              <a:rPr lang="en-US" baseline="-25000" dirty="0" smtClean="0"/>
              <a:t>21</a:t>
            </a:r>
            <a:r>
              <a:rPr lang="en-US" dirty="0" smtClean="0"/>
              <a:t>, S</a:t>
            </a:r>
            <a:r>
              <a:rPr lang="en-US" baseline="-25000" dirty="0" smtClean="0"/>
              <a:t>22</a:t>
            </a:r>
            <a:r>
              <a:rPr lang="en-US" dirty="0" smtClean="0"/>
              <a:t/>
            </a:r>
            <a:br>
              <a:rPr lang="en-US" dirty="0" smtClean="0"/>
            </a:br>
            <a:r>
              <a:rPr lang="en-US" dirty="0" smtClean="0"/>
              <a:t>(dB, </a:t>
            </a:r>
            <a:r>
              <a:rPr lang="en-US" dirty="0" err="1" smtClean="0"/>
              <a:t>deg</a:t>
            </a:r>
            <a:r>
              <a:rPr lang="en-US" dirty="0" smtClean="0"/>
              <a:t>)</a:t>
            </a:r>
          </a:p>
        </p:txBody>
      </p:sp>
      <p:sp>
        <p:nvSpPr>
          <p:cNvPr id="5" name="Text Placeholder 4"/>
          <p:cNvSpPr>
            <a:spLocks noGrp="1"/>
          </p:cNvSpPr>
          <p:nvPr>
            <p:ph type="body" idx="13"/>
          </p:nvPr>
        </p:nvSpPr>
        <p:spPr/>
        <p:txBody>
          <a:bodyPr/>
          <a:lstStyle/>
          <a:p>
            <a:r>
              <a:rPr lang="en-US" dirty="0" smtClean="0"/>
              <a:t>CSV Format</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21</a:t>
            </a:fld>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32293"/>
          <a:stretch/>
        </p:blipFill>
        <p:spPr>
          <a:xfrm>
            <a:off x="2987824" y="3284984"/>
            <a:ext cx="5435773" cy="2392109"/>
          </a:xfrm>
          <a:prstGeom prst="rect">
            <a:avLst/>
          </a:prstGeom>
        </p:spPr>
      </p:pic>
    </p:spTree>
    <p:extLst>
      <p:ext uri="{BB962C8B-B14F-4D97-AF65-F5344CB8AC3E}">
        <p14:creationId xmlns:p14="http://schemas.microsoft.com/office/powerpoint/2010/main" val="494365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22</a:t>
            </a:fld>
            <a:endParaRPr lang="en-US" dirty="0"/>
          </a:p>
        </p:txBody>
      </p:sp>
      <p:cxnSp>
        <p:nvCxnSpPr>
          <p:cNvPr id="7" name="Straight Connector 6"/>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idx="1"/>
          </p:nvPr>
        </p:nvSpPr>
        <p:spPr>
          <a:xfrm>
            <a:off x="360362" y="1052736"/>
            <a:ext cx="8460109" cy="4679950"/>
          </a:xfrm>
        </p:spPr>
        <p:txBody>
          <a:bodyPr/>
          <a:lstStyle/>
          <a:p>
            <a:r>
              <a:rPr lang="en-US" dirty="0" smtClean="0"/>
              <a:t>Please contact me with questions or comments</a:t>
            </a:r>
          </a:p>
        </p:txBody>
      </p:sp>
      <p:sp>
        <p:nvSpPr>
          <p:cNvPr id="6" name="Rectangle 5"/>
          <p:cNvSpPr/>
          <p:nvPr/>
        </p:nvSpPr>
        <p:spPr>
          <a:xfrm>
            <a:off x="-180528" y="4005064"/>
            <a:ext cx="5328592" cy="1754326"/>
          </a:xfrm>
          <a:prstGeom prst="rect">
            <a:avLst/>
          </a:prstGeom>
        </p:spPr>
        <p:txBody>
          <a:bodyPr wrap="square">
            <a:spAutoFit/>
          </a:bodyPr>
          <a:lstStyle/>
          <a:p>
            <a:pPr marL="539138" lvl="3" indent="0">
              <a:buNone/>
            </a:pPr>
            <a:r>
              <a:rPr lang="en-US" b="1" dirty="0">
                <a:latin typeface="Courier New" pitchFamily="49" charset="0"/>
                <a:cs typeface="Courier New" pitchFamily="49" charset="0"/>
              </a:rPr>
              <a:t>Nick Lalic</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VNA Software </a:t>
            </a:r>
            <a:r>
              <a:rPr lang="en-US" dirty="0" smtClean="0">
                <a:latin typeface="Courier New" pitchFamily="49" charset="0"/>
                <a:cs typeface="Courier New" pitchFamily="49" charset="0"/>
              </a:rPr>
              <a:t>Developer</a:t>
            </a:r>
          </a:p>
          <a:p>
            <a:pPr marL="539138" lvl="3" indent="0">
              <a:buNone/>
            </a:pPr>
            <a:r>
              <a:rPr lang="en-US" dirty="0" smtClean="0">
                <a:latin typeface="Courier New" pitchFamily="49" charset="0"/>
                <a:cs typeface="Courier New" pitchFamily="49" charset="0"/>
              </a:rPr>
              <a:t>San Francisco, CA</a:t>
            </a:r>
          </a:p>
          <a:p>
            <a:pPr marL="539138" lvl="3" indent="0">
              <a:buNone/>
            </a:pPr>
            <a:r>
              <a:rPr lang="en-US" dirty="0" smtClean="0">
                <a:latin typeface="Courier New" pitchFamily="49" charset="0"/>
                <a:cs typeface="Courier New" pitchFamily="49" charset="0"/>
              </a:rPr>
              <a:t>+</a:t>
            </a:r>
            <a:r>
              <a:rPr lang="en-US" dirty="0">
                <a:latin typeface="Courier New" pitchFamily="49" charset="0"/>
                <a:cs typeface="Courier New" pitchFamily="49" charset="0"/>
              </a:rPr>
              <a:t>1 (424) 200-2846</a:t>
            </a:r>
            <a:br>
              <a:rPr lang="en-US" dirty="0">
                <a:latin typeface="Courier New" pitchFamily="49" charset="0"/>
                <a:cs typeface="Courier New" pitchFamily="49" charset="0"/>
              </a:rPr>
            </a:br>
            <a:r>
              <a:rPr lang="en-US" dirty="0">
                <a:latin typeface="Courier New" pitchFamily="49" charset="0"/>
                <a:cs typeface="Courier New" pitchFamily="49" charset="0"/>
                <a:hlinkClick r:id="rId2"/>
              </a:rPr>
              <a:t>nick.lalic@rsa.rohde-schwarz.com</a:t>
            </a:r>
            <a:endParaRPr lang="en-US" dirty="0">
              <a:latin typeface="Courier New" pitchFamily="49" charset="0"/>
              <a:cs typeface="Courier New" pitchFamily="49" charset="0"/>
            </a:endParaRPr>
          </a:p>
          <a:p>
            <a:pPr marL="539138" lvl="3" indent="0">
              <a:buNone/>
            </a:pPr>
            <a:r>
              <a:rPr lang="en-US" dirty="0">
                <a:latin typeface="Courier New" pitchFamily="49" charset="0"/>
                <a:cs typeface="Courier New" pitchFamily="49" charset="0"/>
                <a:hlinkClick r:id="rId3"/>
              </a:rPr>
              <a:t>http://vna.rs-us.net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41620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Calibration</a:t>
            </a:r>
            <a:endParaRPr lang="en-US" dirty="0"/>
          </a:p>
        </p:txBody>
      </p:sp>
      <p:sp>
        <p:nvSpPr>
          <p:cNvPr id="5" name="Content Placeholder 4"/>
          <p:cNvSpPr>
            <a:spLocks noGrp="1"/>
          </p:cNvSpPr>
          <p:nvPr>
            <p:ph idx="1"/>
          </p:nvPr>
        </p:nvSpPr>
        <p:spPr/>
        <p:txBody>
          <a:bodyPr/>
          <a:lstStyle/>
          <a:p>
            <a:r>
              <a:rPr lang="en-US" dirty="0" smtClean="0"/>
              <a:t>For full two-port S-Parameters:</a:t>
            </a:r>
          </a:p>
          <a:p>
            <a:pPr lvl="1"/>
            <a:r>
              <a:rPr lang="en-US" dirty="0" smtClean="0"/>
              <a:t>UOSM</a:t>
            </a:r>
          </a:p>
          <a:p>
            <a:pPr lvl="1"/>
            <a:r>
              <a:rPr lang="en-US" dirty="0" smtClean="0"/>
              <a:t>TOSM</a:t>
            </a:r>
          </a:p>
          <a:p>
            <a:pPr lvl="1"/>
            <a:r>
              <a:rPr lang="en-US" dirty="0" smtClean="0"/>
              <a:t>Any other full calibration</a:t>
            </a:r>
          </a:p>
          <a:p>
            <a:pPr lvl="1"/>
            <a:endParaRPr lang="en-US" dirty="0" smtClean="0"/>
          </a:p>
        </p:txBody>
      </p:sp>
      <p:sp>
        <p:nvSpPr>
          <p:cNvPr id="6" name="Text Placeholder 5"/>
          <p:cNvSpPr>
            <a:spLocks noGrp="1"/>
          </p:cNvSpPr>
          <p:nvPr>
            <p:ph type="body" idx="13"/>
          </p:nvPr>
        </p:nvSpPr>
        <p:spPr/>
        <p:txBody>
          <a:bodyPr/>
          <a:lstStyle/>
          <a:p>
            <a:r>
              <a:rPr lang="en-US" dirty="0" smtClean="0"/>
              <a:t>S-Parameter Calibration</a:t>
            </a:r>
            <a:endParaRPr lang="en-US" dirty="0"/>
          </a:p>
        </p:txBody>
      </p:sp>
      <p:sp>
        <p:nvSpPr>
          <p:cNvPr id="3" name="Slide Number Placeholder 2"/>
          <p:cNvSpPr>
            <a:spLocks noGrp="1"/>
          </p:cNvSpPr>
          <p:nvPr>
            <p:ph type="sldNum" sz="quarter" idx="14"/>
          </p:nvPr>
        </p:nvSpPr>
        <p:spPr/>
        <p:txBody>
          <a:bodyPr/>
          <a:lstStyle/>
          <a:p>
            <a:pPr>
              <a:defRPr/>
            </a:pPr>
            <a:fld id="{41901FB5-971D-4673-A8C8-8D13D33A226A}" type="slidenum">
              <a:rPr lang="en-US" smtClean="0"/>
              <a:pPr>
                <a:defRPr/>
              </a:pPr>
              <a:t>3</a:t>
            </a:fld>
            <a:endParaRPr lang="en-US" dirty="0"/>
          </a:p>
        </p:txBody>
      </p:sp>
      <p:grpSp>
        <p:nvGrpSpPr>
          <p:cNvPr id="2" name="Group 1"/>
          <p:cNvGrpSpPr/>
          <p:nvPr/>
        </p:nvGrpSpPr>
        <p:grpSpPr>
          <a:xfrm>
            <a:off x="594587" y="2924944"/>
            <a:ext cx="7811951" cy="2920140"/>
            <a:chOff x="594587" y="2732193"/>
            <a:chExt cx="7811951" cy="2920140"/>
          </a:xfrm>
        </p:grpSpPr>
        <p:grpSp>
          <p:nvGrpSpPr>
            <p:cNvPr id="83" name="Group 82"/>
            <p:cNvGrpSpPr/>
            <p:nvPr/>
          </p:nvGrpSpPr>
          <p:grpSpPr>
            <a:xfrm>
              <a:off x="4656088" y="3944442"/>
              <a:ext cx="825500" cy="899160"/>
              <a:chOff x="0" y="0"/>
              <a:chExt cx="825500" cy="899160"/>
            </a:xfrm>
          </p:grpSpPr>
          <p:sp>
            <p:nvSpPr>
              <p:cNvPr id="231" name="Isosceles Triangle 230"/>
              <p:cNvSpPr/>
              <p:nvPr/>
            </p:nvSpPr>
            <p:spPr>
              <a:xfrm rot="5400000">
                <a:off x="-11430" y="62230"/>
                <a:ext cx="899160" cy="7747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32" name="Text Box 2"/>
              <p:cNvSpPr txBox="1">
                <a:spLocks noChangeArrowheads="1"/>
              </p:cNvSpPr>
              <p:nvPr/>
            </p:nvSpPr>
            <p:spPr bwMode="auto">
              <a:xfrm>
                <a:off x="0" y="233680"/>
                <a:ext cx="739140" cy="4419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DUT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S(f</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t>
                </a:r>
                <a:r>
                  <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grpSp>
        <p:grpSp>
          <p:nvGrpSpPr>
            <p:cNvPr id="84" name="Group 83"/>
            <p:cNvGrpSpPr/>
            <p:nvPr/>
          </p:nvGrpSpPr>
          <p:grpSpPr>
            <a:xfrm flipH="1">
              <a:off x="3487436" y="4086597"/>
              <a:ext cx="617220" cy="464820"/>
              <a:chOff x="0" y="0"/>
              <a:chExt cx="617220" cy="464820"/>
            </a:xfrm>
          </p:grpSpPr>
          <p:sp>
            <p:nvSpPr>
              <p:cNvPr id="228" name="Rectangle 227"/>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229" name="Straight Connector 228"/>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0" name="Arc 229"/>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 name="Group 84"/>
            <p:cNvGrpSpPr/>
            <p:nvPr/>
          </p:nvGrpSpPr>
          <p:grpSpPr>
            <a:xfrm>
              <a:off x="933285" y="3097953"/>
              <a:ext cx="457200" cy="457200"/>
              <a:chOff x="-38100" y="0"/>
              <a:chExt cx="457200" cy="457200"/>
            </a:xfrm>
          </p:grpSpPr>
          <p:sp>
            <p:nvSpPr>
              <p:cNvPr id="226" name="Oval 225"/>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27"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86" name="Group 85"/>
            <p:cNvGrpSpPr/>
            <p:nvPr/>
          </p:nvGrpSpPr>
          <p:grpSpPr>
            <a:xfrm>
              <a:off x="2894658" y="3116943"/>
              <a:ext cx="396213" cy="388620"/>
              <a:chOff x="0" y="0"/>
              <a:chExt cx="396213" cy="388620"/>
            </a:xfrm>
          </p:grpSpPr>
          <p:sp>
            <p:nvSpPr>
              <p:cNvPr id="224" name="Rectangle 223"/>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25"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87" name="Group 86"/>
            <p:cNvGrpSpPr/>
            <p:nvPr/>
          </p:nvGrpSpPr>
          <p:grpSpPr>
            <a:xfrm>
              <a:off x="3481893" y="3128433"/>
              <a:ext cx="395350" cy="388620"/>
              <a:chOff x="0" y="0"/>
              <a:chExt cx="395350" cy="388620"/>
            </a:xfrm>
          </p:grpSpPr>
          <p:sp>
            <p:nvSpPr>
              <p:cNvPr id="222" name="Rectangle 221"/>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23" name="Text Box 2"/>
              <p:cNvSpPr txBox="1">
                <a:spLocks noChangeArrowheads="1"/>
              </p:cNvSpPr>
              <p:nvPr/>
            </p:nvSpPr>
            <p:spPr bwMode="auto">
              <a:xfrm>
                <a:off x="2959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cxnSp>
          <p:nvCxnSpPr>
            <p:cNvPr id="88" name="Straight Connector 87"/>
            <p:cNvCxnSpPr/>
            <p:nvPr/>
          </p:nvCxnSpPr>
          <p:spPr>
            <a:xfrm>
              <a:off x="3168951" y="351705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738078" y="3831153"/>
              <a:ext cx="0" cy="182118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10" name="Text Box 2"/>
            <p:cNvSpPr txBox="1">
              <a:spLocks noChangeArrowheads="1"/>
            </p:cNvSpPr>
            <p:nvPr/>
          </p:nvSpPr>
          <p:spPr bwMode="auto">
            <a:xfrm>
              <a:off x="4504925" y="5084648"/>
              <a:ext cx="1272540"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Calibration </a:t>
              </a:r>
              <a:r>
                <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Planes</a:t>
              </a:r>
            </a:p>
            <a:p>
              <a:pPr marL="0" marR="0">
                <a:lnSpc>
                  <a:spcPct val="112000"/>
                </a:lnSpc>
                <a:spcBef>
                  <a:spcPts val="0"/>
                </a:spcBef>
                <a:spcAft>
                  <a:spcPts val="600"/>
                </a:spcAft>
              </a:pPr>
              <a:r>
                <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 </a:t>
              </a:r>
            </a:p>
          </p:txBody>
        </p:sp>
        <p:grpSp>
          <p:nvGrpSpPr>
            <p:cNvPr id="115" name="Group 114"/>
            <p:cNvGrpSpPr/>
            <p:nvPr/>
          </p:nvGrpSpPr>
          <p:grpSpPr>
            <a:xfrm>
              <a:off x="814420" y="2732193"/>
              <a:ext cx="3284693" cy="937260"/>
              <a:chOff x="471354" y="1897992"/>
              <a:chExt cx="3154630" cy="937260"/>
            </a:xfrm>
          </p:grpSpPr>
          <p:sp>
            <p:nvSpPr>
              <p:cNvPr id="220" name="Rectangle 219"/>
              <p:cNvSpPr/>
              <p:nvPr/>
            </p:nvSpPr>
            <p:spPr>
              <a:xfrm>
                <a:off x="471354" y="2149452"/>
                <a:ext cx="3154630"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21" name="Text Box 2"/>
              <p:cNvSpPr txBox="1">
                <a:spLocks noChangeArrowheads="1"/>
              </p:cNvSpPr>
              <p:nvPr/>
            </p:nvSpPr>
            <p:spPr bwMode="auto">
              <a:xfrm>
                <a:off x="471613" y="1897992"/>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16" name="Group 115"/>
            <p:cNvGrpSpPr/>
            <p:nvPr/>
          </p:nvGrpSpPr>
          <p:grpSpPr>
            <a:xfrm>
              <a:off x="5923179" y="2732193"/>
              <a:ext cx="2483359" cy="939800"/>
              <a:chOff x="5580112" y="1844824"/>
              <a:chExt cx="2483359" cy="939800"/>
            </a:xfrm>
          </p:grpSpPr>
          <p:grpSp>
            <p:nvGrpSpPr>
              <p:cNvPr id="209" name="Group 208"/>
              <p:cNvGrpSpPr/>
              <p:nvPr/>
            </p:nvGrpSpPr>
            <p:grpSpPr>
              <a:xfrm>
                <a:off x="7452320" y="2209314"/>
                <a:ext cx="457200" cy="457200"/>
                <a:chOff x="-829320" y="0"/>
                <a:chExt cx="457200" cy="457200"/>
              </a:xfrm>
            </p:grpSpPr>
            <p:sp>
              <p:nvSpPr>
                <p:cNvPr id="218" name="Oval 217"/>
                <p:cNvSpPr/>
                <p:nvPr/>
              </p:nvSpPr>
              <p:spPr>
                <a:xfrm>
                  <a:off x="-82932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19" name="Text Box 2"/>
                <p:cNvSpPr txBox="1">
                  <a:spLocks noChangeArrowheads="1"/>
                </p:cNvSpPr>
                <p:nvPr/>
              </p:nvSpPr>
              <p:spPr bwMode="auto">
                <a:xfrm>
                  <a:off x="-763560" y="96457"/>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210" name="Group 209"/>
              <p:cNvGrpSpPr/>
              <p:nvPr/>
            </p:nvGrpSpPr>
            <p:grpSpPr>
              <a:xfrm>
                <a:off x="6440428" y="2236414"/>
                <a:ext cx="396358" cy="388620"/>
                <a:chOff x="0" y="-15088"/>
                <a:chExt cx="396358" cy="388620"/>
              </a:xfrm>
            </p:grpSpPr>
            <p:sp>
              <p:nvSpPr>
                <p:cNvPr id="216" name="Rectangle 215"/>
                <p:cNvSpPr/>
                <p:nvPr/>
              </p:nvSpPr>
              <p:spPr>
                <a:xfrm>
                  <a:off x="0" y="-15088"/>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17" name="Text Box 2"/>
                <p:cNvSpPr txBox="1">
                  <a:spLocks noChangeArrowheads="1"/>
                </p:cNvSpPr>
                <p:nvPr/>
              </p:nvSpPr>
              <p:spPr bwMode="auto">
                <a:xfrm>
                  <a:off x="30598"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211" name="Group 210"/>
              <p:cNvGrpSpPr/>
              <p:nvPr/>
            </p:nvGrpSpPr>
            <p:grpSpPr>
              <a:xfrm>
                <a:off x="5831626" y="2237231"/>
                <a:ext cx="394830" cy="388620"/>
                <a:chOff x="0" y="-16086"/>
                <a:chExt cx="394830" cy="388620"/>
              </a:xfrm>
            </p:grpSpPr>
            <p:sp>
              <p:nvSpPr>
                <p:cNvPr id="214" name="Rectangle 213"/>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15"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212" name="Rectangle 211"/>
              <p:cNvSpPr/>
              <p:nvPr/>
            </p:nvSpPr>
            <p:spPr>
              <a:xfrm>
                <a:off x="5679172" y="2098824"/>
                <a:ext cx="2384299"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13" name="Text Box 2"/>
              <p:cNvSpPr txBox="1">
                <a:spLocks noChangeArrowheads="1"/>
              </p:cNvSpPr>
              <p:nvPr/>
            </p:nvSpPr>
            <p:spPr bwMode="auto">
              <a:xfrm>
                <a:off x="5580112" y="1844824"/>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17" name="Group 116"/>
            <p:cNvGrpSpPr/>
            <p:nvPr/>
          </p:nvGrpSpPr>
          <p:grpSpPr>
            <a:xfrm>
              <a:off x="1715547" y="3952938"/>
              <a:ext cx="774700" cy="899160"/>
              <a:chOff x="50800" y="0"/>
              <a:chExt cx="774700" cy="899160"/>
            </a:xfrm>
          </p:grpSpPr>
          <p:sp>
            <p:nvSpPr>
              <p:cNvPr id="207" name="Isosceles Triangle 206"/>
              <p:cNvSpPr/>
              <p:nvPr/>
            </p:nvSpPr>
            <p:spPr>
              <a:xfrm rot="5400000">
                <a:off x="-11430" y="62230"/>
                <a:ext cx="899160" cy="774700"/>
              </a:xfrm>
              <a:prstGeom prst="triangl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08" name="Text Box 2"/>
              <p:cNvSpPr txBox="1">
                <a:spLocks noChangeArrowheads="1"/>
              </p:cNvSpPr>
              <p:nvPr/>
            </p:nvSpPr>
            <p:spPr bwMode="auto">
              <a:xfrm>
                <a:off x="88900" y="332342"/>
                <a:ext cx="532498" cy="2192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Driver</a:t>
                </a:r>
                <a:endPar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18" name="Group 117"/>
            <p:cNvGrpSpPr/>
            <p:nvPr/>
          </p:nvGrpSpPr>
          <p:grpSpPr>
            <a:xfrm>
              <a:off x="2673651" y="4086597"/>
              <a:ext cx="617220" cy="464820"/>
              <a:chOff x="0" y="0"/>
              <a:chExt cx="617220" cy="464820"/>
            </a:xfrm>
          </p:grpSpPr>
          <p:sp>
            <p:nvSpPr>
              <p:cNvPr id="204" name="Rectangle 203"/>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205" name="Straight Connector 204"/>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6" name="Arc 205"/>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9" name="Group 118"/>
            <p:cNvGrpSpPr/>
            <p:nvPr/>
          </p:nvGrpSpPr>
          <p:grpSpPr>
            <a:xfrm>
              <a:off x="886096" y="4128198"/>
              <a:ext cx="548640" cy="548640"/>
              <a:chOff x="614888" y="3269734"/>
              <a:chExt cx="548640" cy="548640"/>
            </a:xfrm>
          </p:grpSpPr>
          <p:sp>
            <p:nvSpPr>
              <p:cNvPr id="198" name="Rectangle 197"/>
              <p:cNvSpPr/>
              <p:nvPr/>
            </p:nvSpPr>
            <p:spPr>
              <a:xfrm>
                <a:off x="614888" y="3269734"/>
                <a:ext cx="548640" cy="5486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99" name="Straight Connector 198"/>
              <p:cNvCxnSpPr/>
              <p:nvPr/>
            </p:nvCxnSpPr>
            <p:spPr>
              <a:xfrm>
                <a:off x="614888" y="3704475"/>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749743" y="3407790"/>
                <a:ext cx="0" cy="297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49743" y="3407790"/>
                <a:ext cx="2781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027873" y="3407790"/>
                <a:ext cx="0" cy="2966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1027873" y="3708253"/>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flipH="1">
              <a:off x="6783495" y="4086597"/>
              <a:ext cx="617220" cy="464820"/>
              <a:chOff x="0" y="0"/>
              <a:chExt cx="617220" cy="464820"/>
            </a:xfrm>
          </p:grpSpPr>
          <p:sp>
            <p:nvSpPr>
              <p:cNvPr id="195" name="Rectangle 194"/>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96" name="Straight Connector 195"/>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7" name="Arc 196"/>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21" name="Group 120"/>
            <p:cNvGrpSpPr/>
            <p:nvPr/>
          </p:nvGrpSpPr>
          <p:grpSpPr>
            <a:xfrm>
              <a:off x="5951930" y="4086597"/>
              <a:ext cx="617220" cy="464820"/>
              <a:chOff x="0" y="0"/>
              <a:chExt cx="617220" cy="464820"/>
            </a:xfrm>
          </p:grpSpPr>
          <p:sp>
            <p:nvSpPr>
              <p:cNvPr id="192" name="Rectangle 191"/>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93" name="Straight Connector 192"/>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4" name="Arc 193"/>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22" name="Straight Connector 121"/>
            <p:cNvCxnSpPr/>
            <p:nvPr/>
          </p:nvCxnSpPr>
          <p:spPr>
            <a:xfrm>
              <a:off x="4457968" y="3831153"/>
              <a:ext cx="0" cy="182118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624596" y="3517674"/>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430261" y="3517674"/>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920655" y="3509544"/>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94587" y="3327097"/>
              <a:ext cx="0" cy="108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226" idx="2"/>
            </p:cNvCxnSpPr>
            <p:nvPr/>
          </p:nvCxnSpPr>
          <p:spPr>
            <a:xfrm flipV="1">
              <a:off x="594587" y="3326553"/>
              <a:ext cx="338698" cy="5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94587" y="4407217"/>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433936" y="4407217"/>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88822" y="4399102"/>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302607" y="4399102"/>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4104656" y="4399102"/>
              <a:ext cx="5943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92" idx="3"/>
            </p:cNvCxnSpPr>
            <p:nvPr/>
          </p:nvCxnSpPr>
          <p:spPr>
            <a:xfrm flipV="1">
              <a:off x="5464223" y="4387587"/>
              <a:ext cx="495327" cy="1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95" idx="1"/>
            </p:cNvCxnSpPr>
            <p:nvPr/>
          </p:nvCxnSpPr>
          <p:spPr>
            <a:xfrm flipV="1">
              <a:off x="6574740" y="4387587"/>
              <a:ext cx="208755" cy="3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400715" y="4385215"/>
              <a:ext cx="636575"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037290" y="3539962"/>
              <a:ext cx="0" cy="84525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p:cNvSpPr>
            <p:nvPr/>
          </p:nvSpPr>
          <p:spPr>
            <a:xfrm>
              <a:off x="4412147" y="4356798"/>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138" name="Oval 137"/>
            <p:cNvSpPr>
              <a:spLocks noChangeAspect="1"/>
            </p:cNvSpPr>
            <p:nvPr/>
          </p:nvSpPr>
          <p:spPr>
            <a:xfrm>
              <a:off x="5692358" y="434186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spTree>
    <p:extLst>
      <p:ext uri="{BB962C8B-B14F-4D97-AF65-F5344CB8AC3E}">
        <p14:creationId xmlns:p14="http://schemas.microsoft.com/office/powerpoint/2010/main" val="599597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Calibration</a:t>
            </a:r>
            <a:endParaRPr lang="en-US" dirty="0"/>
          </a:p>
        </p:txBody>
      </p:sp>
      <p:sp>
        <p:nvSpPr>
          <p:cNvPr id="5" name="Content Placeholder 4"/>
          <p:cNvSpPr>
            <a:spLocks noGrp="1"/>
          </p:cNvSpPr>
          <p:nvPr>
            <p:ph idx="1"/>
          </p:nvPr>
        </p:nvSpPr>
        <p:spPr/>
        <p:txBody>
          <a:bodyPr/>
          <a:lstStyle/>
          <a:p>
            <a:r>
              <a:rPr lang="en-US" dirty="0" smtClean="0"/>
              <a:t>For S11, S21 only:</a:t>
            </a:r>
          </a:p>
          <a:p>
            <a:pPr lvl="1"/>
            <a:r>
              <a:rPr lang="en-US" dirty="0" smtClean="0"/>
              <a:t>One Path Two Port calibration</a:t>
            </a:r>
          </a:p>
          <a:p>
            <a:pPr lvl="1"/>
            <a:endParaRPr lang="en-US" dirty="0" smtClean="0"/>
          </a:p>
        </p:txBody>
      </p:sp>
      <p:sp>
        <p:nvSpPr>
          <p:cNvPr id="112" name="Text Placeholder 111"/>
          <p:cNvSpPr>
            <a:spLocks noGrp="1"/>
          </p:cNvSpPr>
          <p:nvPr>
            <p:ph type="body" idx="13"/>
          </p:nvPr>
        </p:nvSpPr>
        <p:spPr/>
        <p:txBody>
          <a:bodyPr/>
          <a:lstStyle/>
          <a:p>
            <a:r>
              <a:rPr lang="en-US" dirty="0"/>
              <a:t>S-Parameter Calibration</a:t>
            </a:r>
          </a:p>
        </p:txBody>
      </p:sp>
      <p:sp>
        <p:nvSpPr>
          <p:cNvPr id="3" name="Slide Number Placeholder 2"/>
          <p:cNvSpPr>
            <a:spLocks noGrp="1"/>
          </p:cNvSpPr>
          <p:nvPr>
            <p:ph type="sldNum" sz="quarter" idx="14"/>
          </p:nvPr>
        </p:nvSpPr>
        <p:spPr/>
        <p:txBody>
          <a:bodyPr/>
          <a:lstStyle/>
          <a:p>
            <a:pPr>
              <a:defRPr/>
            </a:pPr>
            <a:fld id="{41901FB5-971D-4673-A8C8-8D13D33A226A}" type="slidenum">
              <a:rPr lang="en-US" smtClean="0"/>
              <a:pPr>
                <a:defRPr/>
              </a:pPr>
              <a:t>4</a:t>
            </a:fld>
            <a:endParaRPr lang="en-US" dirty="0"/>
          </a:p>
        </p:txBody>
      </p:sp>
      <p:grpSp>
        <p:nvGrpSpPr>
          <p:cNvPr id="111" name="Group 110"/>
          <p:cNvGrpSpPr/>
          <p:nvPr/>
        </p:nvGrpSpPr>
        <p:grpSpPr>
          <a:xfrm>
            <a:off x="594360" y="2926080"/>
            <a:ext cx="7811951" cy="2920140"/>
            <a:chOff x="594587" y="2732193"/>
            <a:chExt cx="7811951" cy="2920140"/>
          </a:xfrm>
        </p:grpSpPr>
        <p:grpSp>
          <p:nvGrpSpPr>
            <p:cNvPr id="7" name="Group 6"/>
            <p:cNvGrpSpPr/>
            <p:nvPr/>
          </p:nvGrpSpPr>
          <p:grpSpPr>
            <a:xfrm>
              <a:off x="4656088" y="3944442"/>
              <a:ext cx="825500" cy="899160"/>
              <a:chOff x="0" y="0"/>
              <a:chExt cx="825500" cy="899160"/>
            </a:xfrm>
          </p:grpSpPr>
          <p:sp>
            <p:nvSpPr>
              <p:cNvPr id="78" name="Isosceles Triangle 77"/>
              <p:cNvSpPr/>
              <p:nvPr/>
            </p:nvSpPr>
            <p:spPr>
              <a:xfrm rot="5400000">
                <a:off x="-11430" y="62230"/>
                <a:ext cx="899160" cy="7747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79" name="Text Box 2"/>
              <p:cNvSpPr txBox="1">
                <a:spLocks noChangeArrowheads="1"/>
              </p:cNvSpPr>
              <p:nvPr/>
            </p:nvSpPr>
            <p:spPr bwMode="auto">
              <a:xfrm>
                <a:off x="0" y="233680"/>
                <a:ext cx="739140" cy="4419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DUT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S(f</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t>
                </a:r>
                <a:r>
                  <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grpSp>
        <p:grpSp>
          <p:nvGrpSpPr>
            <p:cNvPr id="8" name="Group 7"/>
            <p:cNvGrpSpPr/>
            <p:nvPr/>
          </p:nvGrpSpPr>
          <p:grpSpPr>
            <a:xfrm flipH="1">
              <a:off x="3487436" y="4086597"/>
              <a:ext cx="617220" cy="464820"/>
              <a:chOff x="0" y="0"/>
              <a:chExt cx="617220" cy="464820"/>
            </a:xfrm>
          </p:grpSpPr>
          <p:sp>
            <p:nvSpPr>
              <p:cNvPr id="75" name="Rectangle 74"/>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76" name="Straight Connector 75"/>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7" name="Arc 76"/>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 name="Group 8"/>
            <p:cNvGrpSpPr/>
            <p:nvPr/>
          </p:nvGrpSpPr>
          <p:grpSpPr>
            <a:xfrm>
              <a:off x="933285" y="3097953"/>
              <a:ext cx="457200" cy="457200"/>
              <a:chOff x="-38100" y="0"/>
              <a:chExt cx="457200" cy="457200"/>
            </a:xfrm>
          </p:grpSpPr>
          <p:sp>
            <p:nvSpPr>
              <p:cNvPr id="73" name="Oval 72"/>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74"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0" name="Group 9"/>
            <p:cNvGrpSpPr/>
            <p:nvPr/>
          </p:nvGrpSpPr>
          <p:grpSpPr>
            <a:xfrm>
              <a:off x="2894658" y="3116943"/>
              <a:ext cx="396213" cy="388620"/>
              <a:chOff x="0" y="0"/>
              <a:chExt cx="396213" cy="388620"/>
            </a:xfrm>
          </p:grpSpPr>
          <p:sp>
            <p:nvSpPr>
              <p:cNvPr id="71" name="Rectangle 70"/>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72"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3481893" y="3128433"/>
              <a:ext cx="395350" cy="388620"/>
              <a:chOff x="0" y="0"/>
              <a:chExt cx="395350" cy="388620"/>
            </a:xfrm>
          </p:grpSpPr>
          <p:sp>
            <p:nvSpPr>
              <p:cNvPr id="69" name="Rectangle 68"/>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70" name="Text Box 2"/>
              <p:cNvSpPr txBox="1">
                <a:spLocks noChangeArrowheads="1"/>
              </p:cNvSpPr>
              <p:nvPr/>
            </p:nvSpPr>
            <p:spPr bwMode="auto">
              <a:xfrm>
                <a:off x="2959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cxnSp>
          <p:nvCxnSpPr>
            <p:cNvPr id="12" name="Straight Connector 11"/>
            <p:cNvCxnSpPr/>
            <p:nvPr/>
          </p:nvCxnSpPr>
          <p:spPr>
            <a:xfrm>
              <a:off x="3168951" y="351705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38078" y="3831153"/>
              <a:ext cx="0" cy="182118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4" name="Text Box 2"/>
            <p:cNvSpPr txBox="1">
              <a:spLocks noChangeArrowheads="1"/>
            </p:cNvSpPr>
            <p:nvPr/>
          </p:nvSpPr>
          <p:spPr bwMode="auto">
            <a:xfrm>
              <a:off x="4504925" y="5084648"/>
              <a:ext cx="1272540"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Calibration </a:t>
              </a:r>
              <a:r>
                <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Planes</a:t>
              </a:r>
            </a:p>
            <a:p>
              <a:pPr marL="0" marR="0">
                <a:lnSpc>
                  <a:spcPct val="112000"/>
                </a:lnSpc>
                <a:spcBef>
                  <a:spcPts val="0"/>
                </a:spcBef>
                <a:spcAft>
                  <a:spcPts val="600"/>
                </a:spcAft>
              </a:pPr>
              <a:r>
                <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 </a:t>
              </a:r>
            </a:p>
          </p:txBody>
        </p:sp>
        <p:grpSp>
          <p:nvGrpSpPr>
            <p:cNvPr id="15" name="Group 14"/>
            <p:cNvGrpSpPr/>
            <p:nvPr/>
          </p:nvGrpSpPr>
          <p:grpSpPr>
            <a:xfrm>
              <a:off x="814420" y="2732193"/>
              <a:ext cx="3284693" cy="937260"/>
              <a:chOff x="471354" y="1897992"/>
              <a:chExt cx="3154630" cy="937260"/>
            </a:xfrm>
          </p:grpSpPr>
          <p:sp>
            <p:nvSpPr>
              <p:cNvPr id="67" name="Rectangle 66"/>
              <p:cNvSpPr/>
              <p:nvPr/>
            </p:nvSpPr>
            <p:spPr>
              <a:xfrm>
                <a:off x="471354" y="2149452"/>
                <a:ext cx="3154630"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8" name="Text Box 2"/>
              <p:cNvSpPr txBox="1">
                <a:spLocks noChangeArrowheads="1"/>
              </p:cNvSpPr>
              <p:nvPr/>
            </p:nvSpPr>
            <p:spPr bwMode="auto">
              <a:xfrm>
                <a:off x="471613" y="1897992"/>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5923179" y="2732193"/>
              <a:ext cx="2483359" cy="939800"/>
              <a:chOff x="5580112" y="1844824"/>
              <a:chExt cx="2483359" cy="939800"/>
            </a:xfrm>
          </p:grpSpPr>
          <p:grpSp>
            <p:nvGrpSpPr>
              <p:cNvPr id="56" name="Group 55"/>
              <p:cNvGrpSpPr/>
              <p:nvPr/>
            </p:nvGrpSpPr>
            <p:grpSpPr>
              <a:xfrm>
                <a:off x="7452320" y="2209314"/>
                <a:ext cx="457200" cy="457200"/>
                <a:chOff x="-829320" y="0"/>
                <a:chExt cx="457200" cy="457200"/>
              </a:xfrm>
            </p:grpSpPr>
            <p:sp>
              <p:nvSpPr>
                <p:cNvPr id="65" name="Oval 64"/>
                <p:cNvSpPr/>
                <p:nvPr/>
              </p:nvSpPr>
              <p:spPr>
                <a:xfrm>
                  <a:off x="-82932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6" name="Text Box 2"/>
                <p:cNvSpPr txBox="1">
                  <a:spLocks noChangeArrowheads="1"/>
                </p:cNvSpPr>
                <p:nvPr/>
              </p:nvSpPr>
              <p:spPr bwMode="auto">
                <a:xfrm>
                  <a:off x="-763560" y="96457"/>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57" name="Group 56"/>
              <p:cNvGrpSpPr/>
              <p:nvPr/>
            </p:nvGrpSpPr>
            <p:grpSpPr>
              <a:xfrm>
                <a:off x="6440428" y="2236414"/>
                <a:ext cx="396358" cy="388620"/>
                <a:chOff x="0" y="-15088"/>
                <a:chExt cx="396358" cy="388620"/>
              </a:xfrm>
            </p:grpSpPr>
            <p:sp>
              <p:nvSpPr>
                <p:cNvPr id="63" name="Rectangle 62"/>
                <p:cNvSpPr/>
                <p:nvPr/>
              </p:nvSpPr>
              <p:spPr>
                <a:xfrm>
                  <a:off x="0" y="-15088"/>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4" name="Text Box 2"/>
                <p:cNvSpPr txBox="1">
                  <a:spLocks noChangeArrowheads="1"/>
                </p:cNvSpPr>
                <p:nvPr/>
              </p:nvSpPr>
              <p:spPr bwMode="auto">
                <a:xfrm>
                  <a:off x="30598"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58" name="Group 57"/>
              <p:cNvGrpSpPr/>
              <p:nvPr/>
            </p:nvGrpSpPr>
            <p:grpSpPr>
              <a:xfrm>
                <a:off x="5831626" y="2237231"/>
                <a:ext cx="394830" cy="388620"/>
                <a:chOff x="0" y="-16086"/>
                <a:chExt cx="394830" cy="388620"/>
              </a:xfrm>
            </p:grpSpPr>
            <p:sp>
              <p:nvSpPr>
                <p:cNvPr id="61" name="Rectangle 60"/>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2"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59" name="Rectangle 58"/>
              <p:cNvSpPr/>
              <p:nvPr/>
            </p:nvSpPr>
            <p:spPr>
              <a:xfrm>
                <a:off x="5679172" y="2098824"/>
                <a:ext cx="2384299"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0" name="Text Box 2"/>
              <p:cNvSpPr txBox="1">
                <a:spLocks noChangeArrowheads="1"/>
              </p:cNvSpPr>
              <p:nvPr/>
            </p:nvSpPr>
            <p:spPr bwMode="auto">
              <a:xfrm>
                <a:off x="5580112" y="1844824"/>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1715547" y="3952938"/>
              <a:ext cx="774700" cy="899160"/>
              <a:chOff x="50800" y="0"/>
              <a:chExt cx="774700" cy="899160"/>
            </a:xfrm>
          </p:grpSpPr>
          <p:sp>
            <p:nvSpPr>
              <p:cNvPr id="54" name="Isosceles Triangle 53"/>
              <p:cNvSpPr/>
              <p:nvPr/>
            </p:nvSpPr>
            <p:spPr>
              <a:xfrm rot="5400000">
                <a:off x="-11430" y="62230"/>
                <a:ext cx="899160" cy="774700"/>
              </a:xfrm>
              <a:prstGeom prst="triangl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55" name="Text Box 2"/>
              <p:cNvSpPr txBox="1">
                <a:spLocks noChangeArrowheads="1"/>
              </p:cNvSpPr>
              <p:nvPr/>
            </p:nvSpPr>
            <p:spPr bwMode="auto">
              <a:xfrm>
                <a:off x="88900" y="332342"/>
                <a:ext cx="532498" cy="2192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Driver</a:t>
                </a:r>
                <a:endPar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2673651" y="4086597"/>
              <a:ext cx="617220" cy="464820"/>
              <a:chOff x="0" y="0"/>
              <a:chExt cx="617220" cy="464820"/>
            </a:xfrm>
          </p:grpSpPr>
          <p:sp>
            <p:nvSpPr>
              <p:cNvPr id="51" name="Rectangle 50"/>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52" name="Straight Connector 51"/>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3" name="Arc 52"/>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 name="Group 18"/>
            <p:cNvGrpSpPr/>
            <p:nvPr/>
          </p:nvGrpSpPr>
          <p:grpSpPr>
            <a:xfrm>
              <a:off x="886096" y="4128198"/>
              <a:ext cx="548640" cy="548640"/>
              <a:chOff x="614888" y="3269734"/>
              <a:chExt cx="548640" cy="548640"/>
            </a:xfrm>
          </p:grpSpPr>
          <p:sp>
            <p:nvSpPr>
              <p:cNvPr id="45" name="Rectangle 44"/>
              <p:cNvSpPr/>
              <p:nvPr/>
            </p:nvSpPr>
            <p:spPr>
              <a:xfrm>
                <a:off x="614888" y="3269734"/>
                <a:ext cx="548640" cy="5486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46" name="Straight Connector 45"/>
              <p:cNvCxnSpPr/>
              <p:nvPr/>
            </p:nvCxnSpPr>
            <p:spPr>
              <a:xfrm>
                <a:off x="614888" y="3704475"/>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49743" y="3407790"/>
                <a:ext cx="0" cy="297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49743" y="3407790"/>
                <a:ext cx="2781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27873" y="3407790"/>
                <a:ext cx="0" cy="2966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27873" y="3708253"/>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951930" y="4086597"/>
              <a:ext cx="617220" cy="464820"/>
              <a:chOff x="0" y="0"/>
              <a:chExt cx="617220" cy="464820"/>
            </a:xfrm>
          </p:grpSpPr>
          <p:sp>
            <p:nvSpPr>
              <p:cNvPr id="39" name="Rectangle 38"/>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40" name="Straight Connector 39"/>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1" name="Arc 40"/>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22" name="Straight Connector 21"/>
            <p:cNvCxnSpPr/>
            <p:nvPr/>
          </p:nvCxnSpPr>
          <p:spPr>
            <a:xfrm>
              <a:off x="4457968" y="3831153"/>
              <a:ext cx="0" cy="182118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24596" y="3517674"/>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430261" y="3517674"/>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94587" y="3327097"/>
              <a:ext cx="0" cy="108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73" idx="2"/>
            </p:cNvCxnSpPr>
            <p:nvPr/>
          </p:nvCxnSpPr>
          <p:spPr>
            <a:xfrm flipV="1">
              <a:off x="594587" y="3326553"/>
              <a:ext cx="338698" cy="5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4587" y="4407217"/>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433936" y="4407217"/>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88822" y="4399102"/>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2607" y="4399102"/>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04656" y="4399102"/>
              <a:ext cx="5943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9" idx="3"/>
            </p:cNvCxnSpPr>
            <p:nvPr/>
          </p:nvCxnSpPr>
          <p:spPr>
            <a:xfrm flipV="1">
              <a:off x="5464223" y="4387587"/>
              <a:ext cx="495327" cy="1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42" idx="1"/>
            </p:cNvCxnSpPr>
            <p:nvPr/>
          </p:nvCxnSpPr>
          <p:spPr>
            <a:xfrm flipV="1">
              <a:off x="6574740" y="4387587"/>
              <a:ext cx="208755" cy="39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Oval 36"/>
            <p:cNvSpPr>
              <a:spLocks noChangeAspect="1"/>
            </p:cNvSpPr>
            <p:nvPr/>
          </p:nvSpPr>
          <p:spPr>
            <a:xfrm>
              <a:off x="4412147" y="4356798"/>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38" name="Oval 37"/>
            <p:cNvSpPr>
              <a:spLocks noChangeAspect="1"/>
            </p:cNvSpPr>
            <p:nvPr/>
          </p:nvSpPr>
          <p:spPr>
            <a:xfrm>
              <a:off x="5692358" y="434186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nvGrpSpPr>
            <p:cNvPr id="95" name="Group 94"/>
            <p:cNvGrpSpPr/>
            <p:nvPr/>
          </p:nvGrpSpPr>
          <p:grpSpPr>
            <a:xfrm>
              <a:off x="6778984" y="4220619"/>
              <a:ext cx="617003" cy="327660"/>
              <a:chOff x="6778984" y="4220619"/>
              <a:chExt cx="617003" cy="327660"/>
            </a:xfrm>
          </p:grpSpPr>
          <p:sp>
            <p:nvSpPr>
              <p:cNvPr id="81" name="Rectangle 80"/>
              <p:cNvSpPr/>
              <p:nvPr/>
            </p:nvSpPr>
            <p:spPr>
              <a:xfrm rot="10800000">
                <a:off x="6786386" y="4220619"/>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84" name="Straight Connector 83"/>
              <p:cNvCxnSpPr/>
              <p:nvPr/>
            </p:nvCxnSpPr>
            <p:spPr>
              <a:xfrm>
                <a:off x="6778984" y="4389546"/>
                <a:ext cx="134522"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261465" y="4391115"/>
                <a:ext cx="134522"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4500000">
                <a:off x="6865376" y="4454711"/>
                <a:ext cx="134522"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7100000">
                <a:off x="6847560" y="4389538"/>
                <a:ext cx="274320"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4500000">
                <a:off x="6917810" y="4387194"/>
                <a:ext cx="274320"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7100000">
                <a:off x="6987631" y="4389538"/>
                <a:ext cx="274320"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4500000">
                <a:off x="7060147" y="4391883"/>
                <a:ext cx="274320"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7100000">
                <a:off x="7180798" y="4458127"/>
                <a:ext cx="137160" cy="1569"/>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96" name="Straight Connector 95"/>
            <p:cNvCxnSpPr/>
            <p:nvPr/>
          </p:nvCxnSpPr>
          <p:spPr>
            <a:xfrm flipV="1">
              <a:off x="7385369" y="4391714"/>
              <a:ext cx="327002" cy="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7540231" y="4390323"/>
              <a:ext cx="327002" cy="548538"/>
              <a:chOff x="7540231" y="4390323"/>
              <a:chExt cx="327002" cy="548538"/>
            </a:xfrm>
          </p:grpSpPr>
          <p:cxnSp>
            <p:nvCxnSpPr>
              <p:cNvPr id="98" name="Straight Connector 97"/>
              <p:cNvCxnSpPr/>
              <p:nvPr/>
            </p:nvCxnSpPr>
            <p:spPr>
              <a:xfrm>
                <a:off x="7703732" y="4390323"/>
                <a:ext cx="0" cy="3514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7540231" y="4741743"/>
                <a:ext cx="327002"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1394" y="4807457"/>
                <a:ext cx="224676" cy="24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633572" y="4878640"/>
                <a:ext cx="140319" cy="24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688682" y="4938861"/>
                <a:ext cx="30098"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17523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Calibration</a:t>
            </a:r>
            <a:endParaRPr lang="en-US" dirty="0"/>
          </a:p>
        </p:txBody>
      </p:sp>
      <p:sp>
        <p:nvSpPr>
          <p:cNvPr id="5" name="Content Placeholder 4"/>
          <p:cNvSpPr>
            <a:spLocks noGrp="1"/>
          </p:cNvSpPr>
          <p:nvPr>
            <p:ph idx="1"/>
          </p:nvPr>
        </p:nvSpPr>
        <p:spPr/>
        <p:txBody>
          <a:bodyPr/>
          <a:lstStyle/>
          <a:p>
            <a:r>
              <a:rPr lang="en-US" dirty="0" smtClean="0"/>
              <a:t>Standard Power </a:t>
            </a:r>
            <a:r>
              <a:rPr lang="en-US" dirty="0" err="1" smtClean="0"/>
              <a:t>cal</a:t>
            </a:r>
            <a:r>
              <a:rPr lang="en-US" dirty="0" smtClean="0"/>
              <a:t> of Port 1 </a:t>
            </a:r>
            <a:r>
              <a:rPr lang="en-US" b="1" dirty="0" smtClean="0"/>
              <a:t>source (S</a:t>
            </a:r>
            <a:r>
              <a:rPr lang="en-US" b="1" baseline="-25000" dirty="0" smtClean="0"/>
              <a:t>1</a:t>
            </a:r>
            <a:r>
              <a:rPr lang="en-US" b="1" dirty="0" smtClean="0"/>
              <a:t>)</a:t>
            </a:r>
            <a:r>
              <a:rPr lang="en-US" dirty="0" smtClean="0"/>
              <a:t>, </a:t>
            </a:r>
            <a:r>
              <a:rPr lang="en-US" b="1" dirty="0" smtClean="0"/>
              <a:t>reference receiver (a</a:t>
            </a:r>
            <a:r>
              <a:rPr lang="en-US" b="1" baseline="-25000" dirty="0" smtClean="0"/>
              <a:t>1</a:t>
            </a:r>
            <a:r>
              <a:rPr lang="en-US" b="1" dirty="0" smtClean="0"/>
              <a:t>)</a:t>
            </a:r>
            <a:endParaRPr lang="en-US" dirty="0"/>
          </a:p>
          <a:p>
            <a:r>
              <a:rPr lang="en-US" dirty="0" smtClean="0"/>
              <a:t>Measure P</a:t>
            </a:r>
            <a:r>
              <a:rPr lang="en-US" baseline="-25000" dirty="0" smtClean="0"/>
              <a:t>in</a:t>
            </a:r>
            <a:r>
              <a:rPr lang="en-US" dirty="0" smtClean="0"/>
              <a:t> (a</a:t>
            </a:r>
            <a:r>
              <a:rPr lang="en-US" baseline="-25000" dirty="0" smtClean="0"/>
              <a:t>1</a:t>
            </a:r>
            <a:r>
              <a:rPr lang="en-US" dirty="0" smtClean="0"/>
              <a:t>) along with S-Parameters</a:t>
            </a:r>
          </a:p>
          <a:p>
            <a:r>
              <a:rPr lang="en-US" dirty="0" smtClean="0"/>
              <a:t>Calculate compression point, P</a:t>
            </a:r>
            <a:r>
              <a:rPr lang="en-US" baseline="-25000" dirty="0" smtClean="0"/>
              <a:t>out</a:t>
            </a:r>
            <a:r>
              <a:rPr lang="en-US" dirty="0" smtClean="0"/>
              <a:t> from P</a:t>
            </a:r>
            <a:r>
              <a:rPr lang="en-US" baseline="-25000" dirty="0" smtClean="0"/>
              <a:t>in</a:t>
            </a:r>
            <a:r>
              <a:rPr lang="en-US" dirty="0" smtClean="0"/>
              <a:t> and S</a:t>
            </a:r>
            <a:r>
              <a:rPr lang="en-US" baseline="-25000" dirty="0" smtClean="0"/>
              <a:t>21</a:t>
            </a:r>
            <a:endParaRPr lang="en-US" dirty="0" smtClean="0"/>
          </a:p>
          <a:p>
            <a:r>
              <a:rPr lang="en-US" dirty="0" smtClean="0"/>
              <a:t>No need to power calibrate Port 1 measurement receiver (b</a:t>
            </a:r>
            <a:r>
              <a:rPr lang="en-US" baseline="-25000" dirty="0" smtClean="0"/>
              <a:t>1</a:t>
            </a:r>
            <a:r>
              <a:rPr lang="en-US" dirty="0" smtClean="0"/>
              <a:t>) or Port 2</a:t>
            </a:r>
            <a:endParaRPr lang="en-US" dirty="0"/>
          </a:p>
          <a:p>
            <a:pPr marL="0" indent="0">
              <a:buNone/>
            </a:pPr>
            <a:endParaRPr lang="en-US" dirty="0" smtClean="0"/>
          </a:p>
        </p:txBody>
      </p:sp>
      <p:sp>
        <p:nvSpPr>
          <p:cNvPr id="11" name="Text Placeholder 10"/>
          <p:cNvSpPr>
            <a:spLocks noGrp="1"/>
          </p:cNvSpPr>
          <p:nvPr>
            <p:ph type="body" idx="13"/>
          </p:nvPr>
        </p:nvSpPr>
        <p:spPr/>
        <p:txBody>
          <a:bodyPr/>
          <a:lstStyle/>
          <a:p>
            <a:r>
              <a:rPr lang="en-US" dirty="0"/>
              <a:t>Power Calibration</a:t>
            </a:r>
          </a:p>
        </p:txBody>
      </p:sp>
      <p:sp>
        <p:nvSpPr>
          <p:cNvPr id="3" name="Slide Number Placeholder 2"/>
          <p:cNvSpPr>
            <a:spLocks noGrp="1"/>
          </p:cNvSpPr>
          <p:nvPr>
            <p:ph type="sldNum" sz="quarter" idx="14"/>
          </p:nvPr>
        </p:nvSpPr>
        <p:spPr/>
        <p:txBody>
          <a:bodyPr/>
          <a:lstStyle/>
          <a:p>
            <a:pPr>
              <a:defRPr/>
            </a:pPr>
            <a:fld id="{41901FB5-971D-4673-A8C8-8D13D33A226A}" type="slidenum">
              <a:rPr lang="en-US" smtClean="0"/>
              <a:pPr>
                <a:defRPr/>
              </a:pPr>
              <a:t>5</a:t>
            </a:fld>
            <a:endParaRPr lang="en-US" dirty="0"/>
          </a:p>
        </p:txBody>
      </p:sp>
      <p:grpSp>
        <p:nvGrpSpPr>
          <p:cNvPr id="90" name="Group 89"/>
          <p:cNvGrpSpPr/>
          <p:nvPr/>
        </p:nvGrpSpPr>
        <p:grpSpPr>
          <a:xfrm>
            <a:off x="594360" y="2926080"/>
            <a:ext cx="7811951" cy="2602213"/>
            <a:chOff x="251520" y="1897992"/>
            <a:chExt cx="7811951" cy="2602213"/>
          </a:xfrm>
        </p:grpSpPr>
        <p:sp>
          <p:nvSpPr>
            <p:cNvPr id="91" name="Text Box 2"/>
            <p:cNvSpPr txBox="1">
              <a:spLocks noChangeArrowheads="1"/>
            </p:cNvSpPr>
            <p:nvPr/>
          </p:nvSpPr>
          <p:spPr bwMode="auto">
            <a:xfrm>
              <a:off x="4145970" y="4159156"/>
              <a:ext cx="357396"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t>
              </a:r>
              <a:r>
                <a:rPr lang="en-US" sz="1000" baseline="-25000" dirty="0" smtClean="0">
                  <a:effectLst/>
                  <a:latin typeface="Arial" panose="020B0604020202020204" pitchFamily="34" charset="0"/>
                  <a:ea typeface="Times New Roman" panose="02020603050405020304" pitchFamily="18" charset="0"/>
                  <a:cs typeface="Times New Roman" panose="02020603050405020304" pitchFamily="18" charset="0"/>
                </a:rPr>
                <a:t>in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20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92" name="Text Box 2"/>
            <p:cNvSpPr txBox="1">
              <a:spLocks noChangeArrowheads="1"/>
            </p:cNvSpPr>
            <p:nvPr/>
          </p:nvSpPr>
          <p:spPr bwMode="auto">
            <a:xfrm>
              <a:off x="4914792" y="4158752"/>
              <a:ext cx="1203696" cy="277704"/>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t>
              </a:r>
              <a:r>
                <a:rPr lang="en-US" sz="1000" baseline="-25000" dirty="0" smtClean="0">
                  <a:effectLst/>
                  <a:latin typeface="Arial" panose="020B0604020202020204" pitchFamily="34" charset="0"/>
                  <a:ea typeface="Times New Roman" panose="02020603050405020304" pitchFamily="18" charset="0"/>
                  <a:cs typeface="Times New Roman" panose="02020603050405020304" pitchFamily="18" charset="0"/>
                </a:rPr>
                <a:t>out</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 = </a:t>
              </a:r>
              <a:r>
                <a:rPr lang="en-US" sz="1000" dirty="0">
                  <a:latin typeface="Arial" panose="020B0604020202020204" pitchFamily="34" charset="0"/>
                  <a:ea typeface="Times New Roman" panose="02020603050405020304" pitchFamily="18" charset="0"/>
                  <a:cs typeface="Times New Roman" panose="02020603050405020304" pitchFamily="18" charset="0"/>
                </a:rPr>
                <a:t>P</a:t>
              </a:r>
              <a:r>
                <a:rPr lang="en-US" sz="1000" baseline="-25000" dirty="0">
                  <a:latin typeface="Arial" panose="020B0604020202020204" pitchFamily="34" charset="0"/>
                  <a:ea typeface="Times New Roman" panose="02020603050405020304" pitchFamily="18" charset="0"/>
                  <a:cs typeface="Times New Roman" panose="02020603050405020304" pitchFamily="18" charset="0"/>
                </a:rPr>
                <a:t>in</a:t>
              </a:r>
              <a:r>
                <a:rPr lang="en-US" sz="1000" dirty="0">
                  <a:latin typeface="Arial" panose="020B0604020202020204" pitchFamily="34" charset="0"/>
                  <a:ea typeface="Times New Roman" panose="02020603050405020304" pitchFamily="18" charset="0"/>
                  <a:cs typeface="Times New Roman" panose="02020603050405020304" pitchFamily="18" charset="0"/>
                </a:rPr>
                <a:t> + S</a:t>
              </a:r>
              <a:r>
                <a:rPr lang="en-US" sz="1000" baseline="-25000" dirty="0">
                  <a:latin typeface="Arial" panose="020B0604020202020204" pitchFamily="34" charset="0"/>
                  <a:ea typeface="Times New Roman" panose="02020603050405020304" pitchFamily="18" charset="0"/>
                  <a:cs typeface="Times New Roman" panose="02020603050405020304" pitchFamily="18" charset="0"/>
                </a:rPr>
                <a:t>21</a:t>
              </a:r>
              <a:endPar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93" name="Group 92"/>
            <p:cNvGrpSpPr/>
            <p:nvPr/>
          </p:nvGrpSpPr>
          <p:grpSpPr>
            <a:xfrm>
              <a:off x="4313021" y="3110241"/>
              <a:ext cx="825500" cy="899160"/>
              <a:chOff x="0" y="0"/>
              <a:chExt cx="825500" cy="899160"/>
            </a:xfrm>
          </p:grpSpPr>
          <p:sp>
            <p:nvSpPr>
              <p:cNvPr id="190" name="Isosceles Triangle 189"/>
              <p:cNvSpPr/>
              <p:nvPr/>
            </p:nvSpPr>
            <p:spPr>
              <a:xfrm rot="5400000">
                <a:off x="-11430" y="62230"/>
                <a:ext cx="899160" cy="7747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91" name="Text Box 2"/>
              <p:cNvSpPr txBox="1">
                <a:spLocks noChangeArrowheads="1"/>
              </p:cNvSpPr>
              <p:nvPr/>
            </p:nvSpPr>
            <p:spPr bwMode="auto">
              <a:xfrm>
                <a:off x="0" y="233680"/>
                <a:ext cx="739140" cy="4419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DUT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S(f</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t>
                </a:r>
                <a:r>
                  <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grpSp>
        <p:grpSp>
          <p:nvGrpSpPr>
            <p:cNvPr id="94" name="Group 93"/>
            <p:cNvGrpSpPr/>
            <p:nvPr/>
          </p:nvGrpSpPr>
          <p:grpSpPr>
            <a:xfrm flipH="1">
              <a:off x="3144369" y="3252396"/>
              <a:ext cx="617220" cy="464820"/>
              <a:chOff x="0" y="0"/>
              <a:chExt cx="617220" cy="464820"/>
            </a:xfrm>
          </p:grpSpPr>
          <p:sp>
            <p:nvSpPr>
              <p:cNvPr id="187" name="Rectangle 186"/>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88" name="Straight Connector 187"/>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9" name="Arc 188"/>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 name="Group 94"/>
            <p:cNvGrpSpPr/>
            <p:nvPr/>
          </p:nvGrpSpPr>
          <p:grpSpPr>
            <a:xfrm>
              <a:off x="590218" y="2263752"/>
              <a:ext cx="457200" cy="457200"/>
              <a:chOff x="-38100" y="0"/>
              <a:chExt cx="457200" cy="457200"/>
            </a:xfrm>
          </p:grpSpPr>
          <p:sp>
            <p:nvSpPr>
              <p:cNvPr id="185" name="Oval 184"/>
              <p:cNvSpPr/>
              <p:nvPr/>
            </p:nvSpPr>
            <p:spPr>
              <a:xfrm>
                <a:off x="-38100" y="0"/>
                <a:ext cx="457200" cy="4572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86"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S1</a:t>
                </a:r>
              </a:p>
            </p:txBody>
          </p:sp>
        </p:grpSp>
        <p:grpSp>
          <p:nvGrpSpPr>
            <p:cNvPr id="96" name="Group 95"/>
            <p:cNvGrpSpPr/>
            <p:nvPr/>
          </p:nvGrpSpPr>
          <p:grpSpPr>
            <a:xfrm>
              <a:off x="2551591" y="2282742"/>
              <a:ext cx="396213" cy="388620"/>
              <a:chOff x="0" y="0"/>
              <a:chExt cx="396213" cy="388620"/>
            </a:xfrm>
          </p:grpSpPr>
          <p:sp>
            <p:nvSpPr>
              <p:cNvPr id="183" name="Rectangle 182"/>
              <p:cNvSpPr/>
              <p:nvPr/>
            </p:nvSpPr>
            <p:spPr>
              <a:xfrm>
                <a:off x="0" y="0"/>
                <a:ext cx="388620" cy="3886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84"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a1</a:t>
                </a:r>
              </a:p>
            </p:txBody>
          </p:sp>
        </p:grpSp>
        <p:grpSp>
          <p:nvGrpSpPr>
            <p:cNvPr id="97" name="Group 96"/>
            <p:cNvGrpSpPr/>
            <p:nvPr/>
          </p:nvGrpSpPr>
          <p:grpSpPr>
            <a:xfrm>
              <a:off x="3138826" y="2294232"/>
              <a:ext cx="395350" cy="388620"/>
              <a:chOff x="0" y="0"/>
              <a:chExt cx="395350" cy="388620"/>
            </a:xfrm>
          </p:grpSpPr>
          <p:sp>
            <p:nvSpPr>
              <p:cNvPr id="181" name="Rectangle 180"/>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82" name="Text Box 2"/>
              <p:cNvSpPr txBox="1">
                <a:spLocks noChangeArrowheads="1"/>
              </p:cNvSpPr>
              <p:nvPr/>
            </p:nvSpPr>
            <p:spPr bwMode="auto">
              <a:xfrm>
                <a:off x="2959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cxnSp>
          <p:nvCxnSpPr>
            <p:cNvPr id="98" name="Straight Connector 97"/>
            <p:cNvCxnSpPr/>
            <p:nvPr/>
          </p:nvCxnSpPr>
          <p:spPr>
            <a:xfrm>
              <a:off x="2825884" y="2682852"/>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114801" y="2996952"/>
              <a:ext cx="1978" cy="1387444"/>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01" name="Text Box 2"/>
            <p:cNvSpPr txBox="1">
              <a:spLocks noChangeArrowheads="1"/>
            </p:cNvSpPr>
            <p:nvPr/>
          </p:nvSpPr>
          <p:spPr bwMode="auto">
            <a:xfrm>
              <a:off x="2918461" y="4210645"/>
              <a:ext cx="1173480"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Power Cal. Plane</a:t>
              </a:r>
            </a:p>
            <a:p>
              <a:pPr marL="0" marR="0">
                <a:lnSpc>
                  <a:spcPct val="112000"/>
                </a:lnSpc>
                <a:spcBef>
                  <a:spcPts val="0"/>
                </a:spcBef>
                <a:spcAft>
                  <a:spcPts val="600"/>
                </a:spcAft>
              </a:pPr>
              <a:r>
                <a:rPr lang="en-US" sz="1000" dirty="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 </a:t>
              </a:r>
            </a:p>
          </p:txBody>
        </p:sp>
        <p:grpSp>
          <p:nvGrpSpPr>
            <p:cNvPr id="103" name="Group 102"/>
            <p:cNvGrpSpPr/>
            <p:nvPr/>
          </p:nvGrpSpPr>
          <p:grpSpPr>
            <a:xfrm>
              <a:off x="471353" y="1897992"/>
              <a:ext cx="3284693" cy="937260"/>
              <a:chOff x="471354" y="1897992"/>
              <a:chExt cx="3154630" cy="937260"/>
            </a:xfrm>
          </p:grpSpPr>
          <p:sp>
            <p:nvSpPr>
              <p:cNvPr id="179" name="Rectangle 178"/>
              <p:cNvSpPr/>
              <p:nvPr/>
            </p:nvSpPr>
            <p:spPr>
              <a:xfrm>
                <a:off x="471354" y="2149452"/>
                <a:ext cx="3154630"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80" name="Text Box 2"/>
              <p:cNvSpPr txBox="1">
                <a:spLocks noChangeArrowheads="1"/>
              </p:cNvSpPr>
              <p:nvPr/>
            </p:nvSpPr>
            <p:spPr bwMode="auto">
              <a:xfrm>
                <a:off x="471613" y="1897992"/>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04" name="Group 103"/>
            <p:cNvGrpSpPr/>
            <p:nvPr/>
          </p:nvGrpSpPr>
          <p:grpSpPr>
            <a:xfrm>
              <a:off x="5580112" y="1897992"/>
              <a:ext cx="2483359" cy="939800"/>
              <a:chOff x="5580112" y="1844824"/>
              <a:chExt cx="2483359" cy="939800"/>
            </a:xfrm>
          </p:grpSpPr>
          <p:grpSp>
            <p:nvGrpSpPr>
              <p:cNvPr id="168" name="Group 167"/>
              <p:cNvGrpSpPr/>
              <p:nvPr/>
            </p:nvGrpSpPr>
            <p:grpSpPr>
              <a:xfrm>
                <a:off x="7452320" y="2209314"/>
                <a:ext cx="457200" cy="457200"/>
                <a:chOff x="-829320" y="0"/>
                <a:chExt cx="457200" cy="457200"/>
              </a:xfrm>
            </p:grpSpPr>
            <p:sp>
              <p:nvSpPr>
                <p:cNvPr id="177" name="Oval 176"/>
                <p:cNvSpPr/>
                <p:nvPr/>
              </p:nvSpPr>
              <p:spPr>
                <a:xfrm>
                  <a:off x="-82932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78" name="Text Box 2"/>
                <p:cNvSpPr txBox="1">
                  <a:spLocks noChangeArrowheads="1"/>
                </p:cNvSpPr>
                <p:nvPr/>
              </p:nvSpPr>
              <p:spPr bwMode="auto">
                <a:xfrm>
                  <a:off x="-763560" y="96457"/>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69" name="Group 168"/>
              <p:cNvGrpSpPr/>
              <p:nvPr/>
            </p:nvGrpSpPr>
            <p:grpSpPr>
              <a:xfrm>
                <a:off x="6440428" y="2236414"/>
                <a:ext cx="396358" cy="388620"/>
                <a:chOff x="0" y="-15088"/>
                <a:chExt cx="396358" cy="388620"/>
              </a:xfrm>
            </p:grpSpPr>
            <p:sp>
              <p:nvSpPr>
                <p:cNvPr id="175" name="Rectangle 174"/>
                <p:cNvSpPr/>
                <p:nvPr/>
              </p:nvSpPr>
              <p:spPr>
                <a:xfrm>
                  <a:off x="0" y="-15088"/>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76" name="Text Box 2"/>
                <p:cNvSpPr txBox="1">
                  <a:spLocks noChangeArrowheads="1"/>
                </p:cNvSpPr>
                <p:nvPr/>
              </p:nvSpPr>
              <p:spPr bwMode="auto">
                <a:xfrm>
                  <a:off x="30598"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70" name="Group 169"/>
              <p:cNvGrpSpPr/>
              <p:nvPr/>
            </p:nvGrpSpPr>
            <p:grpSpPr>
              <a:xfrm>
                <a:off x="5831626" y="2237231"/>
                <a:ext cx="394830" cy="388620"/>
                <a:chOff x="0" y="-16086"/>
                <a:chExt cx="394830" cy="388620"/>
              </a:xfrm>
            </p:grpSpPr>
            <p:sp>
              <p:nvSpPr>
                <p:cNvPr id="173" name="Rectangle 172"/>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74"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71" name="Rectangle 170"/>
              <p:cNvSpPr/>
              <p:nvPr/>
            </p:nvSpPr>
            <p:spPr>
              <a:xfrm>
                <a:off x="5679172" y="2098824"/>
                <a:ext cx="2384299"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72" name="Text Box 2"/>
              <p:cNvSpPr txBox="1">
                <a:spLocks noChangeArrowheads="1"/>
              </p:cNvSpPr>
              <p:nvPr/>
            </p:nvSpPr>
            <p:spPr bwMode="auto">
              <a:xfrm>
                <a:off x="5580112" y="1844824"/>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05" name="Group 104"/>
            <p:cNvGrpSpPr/>
            <p:nvPr/>
          </p:nvGrpSpPr>
          <p:grpSpPr>
            <a:xfrm>
              <a:off x="1372480" y="3118737"/>
              <a:ext cx="774700" cy="899160"/>
              <a:chOff x="50800" y="0"/>
              <a:chExt cx="774700" cy="899160"/>
            </a:xfrm>
          </p:grpSpPr>
          <p:sp>
            <p:nvSpPr>
              <p:cNvPr id="166" name="Isosceles Triangle 165"/>
              <p:cNvSpPr/>
              <p:nvPr/>
            </p:nvSpPr>
            <p:spPr>
              <a:xfrm rot="5400000">
                <a:off x="-11430" y="62230"/>
                <a:ext cx="899160" cy="774700"/>
              </a:xfrm>
              <a:prstGeom prst="triangl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67" name="Text Box 2"/>
              <p:cNvSpPr txBox="1">
                <a:spLocks noChangeArrowheads="1"/>
              </p:cNvSpPr>
              <p:nvPr/>
            </p:nvSpPr>
            <p:spPr bwMode="auto">
              <a:xfrm>
                <a:off x="88900" y="332342"/>
                <a:ext cx="532498" cy="2192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Driver</a:t>
                </a:r>
                <a:endPar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06" name="Group 105"/>
            <p:cNvGrpSpPr/>
            <p:nvPr/>
          </p:nvGrpSpPr>
          <p:grpSpPr>
            <a:xfrm>
              <a:off x="2330584" y="3252396"/>
              <a:ext cx="617220" cy="464820"/>
              <a:chOff x="0" y="0"/>
              <a:chExt cx="617220" cy="464820"/>
            </a:xfrm>
          </p:grpSpPr>
          <p:sp>
            <p:nvSpPr>
              <p:cNvPr id="163" name="Rectangle 162"/>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64" name="Straight Connector 163"/>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5" name="Arc 164"/>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7" name="Group 106"/>
            <p:cNvGrpSpPr/>
            <p:nvPr/>
          </p:nvGrpSpPr>
          <p:grpSpPr>
            <a:xfrm>
              <a:off x="543029" y="3293997"/>
              <a:ext cx="548640" cy="548640"/>
              <a:chOff x="614888" y="3269734"/>
              <a:chExt cx="548640" cy="548640"/>
            </a:xfrm>
          </p:grpSpPr>
          <p:sp>
            <p:nvSpPr>
              <p:cNvPr id="157" name="Rectangle 156"/>
              <p:cNvSpPr/>
              <p:nvPr/>
            </p:nvSpPr>
            <p:spPr>
              <a:xfrm>
                <a:off x="614888" y="3269734"/>
                <a:ext cx="548640" cy="5486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58" name="Straight Connector 157"/>
              <p:cNvCxnSpPr/>
              <p:nvPr/>
            </p:nvCxnSpPr>
            <p:spPr>
              <a:xfrm>
                <a:off x="614888" y="3704475"/>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49743" y="3407790"/>
                <a:ext cx="0" cy="297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749743" y="3407790"/>
                <a:ext cx="2781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027873" y="3407790"/>
                <a:ext cx="0" cy="2966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027873" y="3708253"/>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flipH="1">
              <a:off x="6440428" y="3252396"/>
              <a:ext cx="617220" cy="464820"/>
              <a:chOff x="0" y="0"/>
              <a:chExt cx="617220" cy="464820"/>
            </a:xfrm>
          </p:grpSpPr>
          <p:sp>
            <p:nvSpPr>
              <p:cNvPr id="154" name="Rectangle 153"/>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55" name="Straight Connector 154"/>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6" name="Arc 155"/>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9" name="Group 108"/>
            <p:cNvGrpSpPr/>
            <p:nvPr/>
          </p:nvGrpSpPr>
          <p:grpSpPr>
            <a:xfrm>
              <a:off x="5608863" y="3252396"/>
              <a:ext cx="617220" cy="464820"/>
              <a:chOff x="0" y="0"/>
              <a:chExt cx="617220" cy="464820"/>
            </a:xfrm>
          </p:grpSpPr>
          <p:sp>
            <p:nvSpPr>
              <p:cNvPr id="151" name="Rectangle 150"/>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52" name="Straight Connector 151"/>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3" name="Arc 152"/>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11" name="Straight Connector 110"/>
            <p:cNvCxnSpPr/>
            <p:nvPr/>
          </p:nvCxnSpPr>
          <p:spPr>
            <a:xfrm>
              <a:off x="3281529" y="268347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87194" y="268347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577588" y="267534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51520" y="2492896"/>
              <a:ext cx="0" cy="108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185" idx="2"/>
            </p:cNvCxnSpPr>
            <p:nvPr/>
          </p:nvCxnSpPr>
          <p:spPr>
            <a:xfrm flipV="1">
              <a:off x="251520" y="2492352"/>
              <a:ext cx="338698" cy="5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51520" y="3573016"/>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090869" y="3573016"/>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2145755" y="3564901"/>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959540" y="3564901"/>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3761589" y="3564901"/>
              <a:ext cx="5943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5" name="Straight Connector 144"/>
            <p:cNvCxnSpPr>
              <a:endCxn id="151" idx="3"/>
            </p:cNvCxnSpPr>
            <p:nvPr/>
          </p:nvCxnSpPr>
          <p:spPr>
            <a:xfrm flipV="1">
              <a:off x="5121156" y="3553386"/>
              <a:ext cx="495327" cy="1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a:endCxn id="154" idx="1"/>
            </p:cNvCxnSpPr>
            <p:nvPr/>
          </p:nvCxnSpPr>
          <p:spPr>
            <a:xfrm flipV="1">
              <a:off x="6231673" y="3553386"/>
              <a:ext cx="208755" cy="3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7057648" y="3551014"/>
              <a:ext cx="636575"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7694223" y="2705761"/>
              <a:ext cx="0" cy="84525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9" name="Oval 148"/>
            <p:cNvSpPr>
              <a:spLocks noChangeAspect="1"/>
            </p:cNvSpPr>
            <p:nvPr/>
          </p:nvSpPr>
          <p:spPr>
            <a:xfrm>
              <a:off x="4069080" y="352259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150" name="Oval 149"/>
            <p:cNvSpPr>
              <a:spLocks noChangeAspect="1"/>
            </p:cNvSpPr>
            <p:nvPr/>
          </p:nvSpPr>
          <p:spPr>
            <a:xfrm>
              <a:off x="5349291" y="3507666"/>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spTree>
    <p:extLst>
      <p:ext uri="{BB962C8B-B14F-4D97-AF65-F5344CB8AC3E}">
        <p14:creationId xmlns:p14="http://schemas.microsoft.com/office/powerpoint/2010/main" val="1941414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Measurement</a:t>
            </a:r>
            <a:endParaRPr lang="en-US" dirty="0"/>
          </a:p>
        </p:txBody>
      </p:sp>
      <p:sp>
        <p:nvSpPr>
          <p:cNvPr id="5" name="Content Placeholder 4"/>
          <p:cNvSpPr>
            <a:spLocks noGrp="1"/>
          </p:cNvSpPr>
          <p:nvPr>
            <p:ph idx="1"/>
          </p:nvPr>
        </p:nvSpPr>
        <p:spPr/>
        <p:txBody>
          <a:bodyPr/>
          <a:lstStyle/>
          <a:p>
            <a:r>
              <a:rPr lang="en-US" dirty="0"/>
              <a:t>Because the measured power (P</a:t>
            </a:r>
            <a:r>
              <a:rPr lang="en-US" baseline="-25000" dirty="0"/>
              <a:t>In</a:t>
            </a:r>
            <a:r>
              <a:rPr lang="en-US" dirty="0"/>
              <a:t>, a</a:t>
            </a:r>
            <a:r>
              <a:rPr lang="en-US" baseline="-25000" dirty="0"/>
              <a:t>1</a:t>
            </a:r>
            <a:r>
              <a:rPr lang="en-US" dirty="0"/>
              <a:t>) is being used, the measurement points vs power do not have to (and in general will not) perfectly line up on a grid.</a:t>
            </a:r>
          </a:p>
          <a:p>
            <a:r>
              <a:rPr lang="en-US" dirty="0"/>
              <a:t>Compression is calculated using measured S-Parameters, P</a:t>
            </a:r>
            <a:r>
              <a:rPr lang="en-US" baseline="-25000" dirty="0"/>
              <a:t>In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Note: Because of limitations of the VNA, traces may be re-interpolated onto a linearly spaced x-axis as necessary. Raw data (Export) is not effected.</a:t>
            </a:r>
            <a:endParaRPr lang="en-US" dirty="0" smtClean="0"/>
          </a:p>
          <a:p>
            <a:pPr lvl="1"/>
            <a:endParaRPr lang="en-US" dirty="0" smtClean="0"/>
          </a:p>
        </p:txBody>
      </p:sp>
      <p:sp>
        <p:nvSpPr>
          <p:cNvPr id="3" name="Slide Number Placeholder 2"/>
          <p:cNvSpPr>
            <a:spLocks noGrp="1"/>
          </p:cNvSpPr>
          <p:nvPr>
            <p:ph type="sldNum" sz="quarter" idx="10"/>
          </p:nvPr>
        </p:nvSpPr>
        <p:spPr/>
        <p:txBody>
          <a:bodyPr/>
          <a:lstStyle/>
          <a:p>
            <a:pPr>
              <a:defRPr/>
            </a:pPr>
            <a:fld id="{41901FB5-971D-4673-A8C8-8D13D33A226A}" type="slidenum">
              <a:rPr lang="en-US" smtClean="0"/>
              <a:pPr>
                <a:defRPr/>
              </a:pPr>
              <a:t>6</a:t>
            </a:fld>
            <a:endParaRPr lang="en-US" dirty="0"/>
          </a:p>
        </p:txBody>
      </p:sp>
      <p:grpSp>
        <p:nvGrpSpPr>
          <p:cNvPr id="2" name="Group 1"/>
          <p:cNvGrpSpPr/>
          <p:nvPr/>
        </p:nvGrpSpPr>
        <p:grpSpPr>
          <a:xfrm>
            <a:off x="1599928" y="2420888"/>
            <a:ext cx="6716488" cy="2952328"/>
            <a:chOff x="1599928" y="2780928"/>
            <a:chExt cx="6716488" cy="2952328"/>
          </a:xfrm>
        </p:grpSpPr>
        <p:grpSp>
          <p:nvGrpSpPr>
            <p:cNvPr id="12" name="Group 11"/>
            <p:cNvGrpSpPr/>
            <p:nvPr/>
          </p:nvGrpSpPr>
          <p:grpSpPr>
            <a:xfrm>
              <a:off x="1599928" y="2780928"/>
              <a:ext cx="6716488" cy="2952328"/>
              <a:chOff x="1599928" y="2780928"/>
              <a:chExt cx="6716488" cy="2952328"/>
            </a:xfrm>
          </p:grpSpPr>
          <p:sp>
            <p:nvSpPr>
              <p:cNvPr id="8" name="Rectangle 7"/>
              <p:cNvSpPr/>
              <p:nvPr/>
            </p:nvSpPr>
            <p:spPr>
              <a:xfrm>
                <a:off x="1943708" y="2780928"/>
                <a:ext cx="5256584" cy="28083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cxnSp>
            <p:nvCxnSpPr>
              <p:cNvPr id="10" name="Straight Connector 9"/>
              <p:cNvCxnSpPr/>
              <p:nvPr/>
            </p:nvCxnSpPr>
            <p:spPr>
              <a:xfrm>
                <a:off x="1961710" y="3182115"/>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61710" y="3583302"/>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61710" y="3984489"/>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61710" y="4385676"/>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61710" y="4786863"/>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961710" y="5188050"/>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10949"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660188"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009427"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358666"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707905"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057144"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383"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755622"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104861"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454100"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803339"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152578"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501817"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851056"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23728" y="3418571"/>
                <a:ext cx="3614578"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5378266" y="3418571"/>
                <a:ext cx="648072" cy="216024"/>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p:cNvCxnSpPr/>
              <p:nvPr/>
            </p:nvCxnSpPr>
            <p:spPr>
              <a:xfrm>
                <a:off x="6026338" y="3505121"/>
                <a:ext cx="576064" cy="126014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200292" y="5589240"/>
                <a:ext cx="396044" cy="0"/>
              </a:xfrm>
              <a:prstGeom prst="line">
                <a:avLst/>
              </a:prstGeom>
              <a:ln w="31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96336" y="5425479"/>
                <a:ext cx="720080" cy="307777"/>
              </a:xfrm>
              <a:prstGeom prst="rect">
                <a:avLst/>
              </a:prstGeom>
              <a:noFill/>
            </p:spPr>
            <p:txBody>
              <a:bodyPr wrap="square" rtlCol="0">
                <a:spAutoFit/>
              </a:bodyPr>
              <a:lstStyle/>
              <a:p>
                <a:r>
                  <a:rPr lang="en-US" sz="1400" dirty="0" smtClean="0">
                    <a:solidFill>
                      <a:schemeClr val="accent4"/>
                    </a:solidFill>
                  </a:rPr>
                  <a:t>Pin</a:t>
                </a:r>
                <a:endParaRPr lang="en-US" sz="1400" dirty="0">
                  <a:solidFill>
                    <a:schemeClr val="accent4"/>
                  </a:solidFill>
                </a:endParaRPr>
              </a:p>
            </p:txBody>
          </p:sp>
          <p:sp>
            <p:nvSpPr>
              <p:cNvPr id="62" name="TextBox 61"/>
              <p:cNvSpPr txBox="1"/>
              <p:nvPr/>
            </p:nvSpPr>
            <p:spPr>
              <a:xfrm rot="16200000">
                <a:off x="1458934" y="3830600"/>
                <a:ext cx="589765" cy="307777"/>
              </a:xfrm>
              <a:prstGeom prst="rect">
                <a:avLst/>
              </a:prstGeom>
              <a:noFill/>
            </p:spPr>
            <p:txBody>
              <a:bodyPr wrap="square" rtlCol="0">
                <a:spAutoFit/>
              </a:bodyPr>
              <a:lstStyle/>
              <a:p>
                <a:r>
                  <a:rPr lang="en-US" sz="1400" dirty="0" smtClean="0">
                    <a:solidFill>
                      <a:schemeClr val="accent4"/>
                    </a:solidFill>
                  </a:rPr>
                  <a:t>Gain</a:t>
                </a:r>
                <a:endParaRPr lang="en-US" sz="1400" dirty="0">
                  <a:solidFill>
                    <a:schemeClr val="accent4"/>
                  </a:solidFill>
                </a:endParaRPr>
              </a:p>
            </p:txBody>
          </p:sp>
        </p:grpSp>
        <p:sp>
          <p:nvSpPr>
            <p:cNvPr id="20" name="Oval 19"/>
            <p:cNvSpPr/>
            <p:nvPr/>
          </p:nvSpPr>
          <p:spPr>
            <a:xfrm>
              <a:off x="5292080"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75" name="Oval 74"/>
            <p:cNvSpPr/>
            <p:nvPr/>
          </p:nvSpPr>
          <p:spPr>
            <a:xfrm>
              <a:off x="486003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86" name="Oval 85"/>
            <p:cNvSpPr/>
            <p:nvPr/>
          </p:nvSpPr>
          <p:spPr>
            <a:xfrm>
              <a:off x="449999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87" name="Oval 86"/>
            <p:cNvSpPr/>
            <p:nvPr/>
          </p:nvSpPr>
          <p:spPr>
            <a:xfrm>
              <a:off x="413995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88" name="Oval 87"/>
            <p:cNvSpPr/>
            <p:nvPr/>
          </p:nvSpPr>
          <p:spPr>
            <a:xfrm>
              <a:off x="377991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89" name="Oval 88"/>
            <p:cNvSpPr/>
            <p:nvPr/>
          </p:nvSpPr>
          <p:spPr>
            <a:xfrm>
              <a:off x="341987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0" name="Oval 89"/>
            <p:cNvSpPr/>
            <p:nvPr/>
          </p:nvSpPr>
          <p:spPr>
            <a:xfrm>
              <a:off x="305983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1" name="Oval 90"/>
            <p:cNvSpPr/>
            <p:nvPr/>
          </p:nvSpPr>
          <p:spPr>
            <a:xfrm>
              <a:off x="2681415"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2" name="Oval 91"/>
            <p:cNvSpPr/>
            <p:nvPr/>
          </p:nvSpPr>
          <p:spPr>
            <a:xfrm>
              <a:off x="2310950"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3" name="Oval 92"/>
            <p:cNvSpPr/>
            <p:nvPr/>
          </p:nvSpPr>
          <p:spPr>
            <a:xfrm>
              <a:off x="5652120"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4" name="Oval 93"/>
            <p:cNvSpPr/>
            <p:nvPr/>
          </p:nvSpPr>
          <p:spPr>
            <a:xfrm>
              <a:off x="5979986" y="346643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5" name="Oval 94"/>
            <p:cNvSpPr/>
            <p:nvPr/>
          </p:nvSpPr>
          <p:spPr>
            <a:xfrm>
              <a:off x="6248986" y="4013886"/>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6" name="Oval 95"/>
            <p:cNvSpPr/>
            <p:nvPr/>
          </p:nvSpPr>
          <p:spPr>
            <a:xfrm>
              <a:off x="6544682" y="4660245"/>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spTree>
    <p:extLst>
      <p:ext uri="{BB962C8B-B14F-4D97-AF65-F5344CB8AC3E}">
        <p14:creationId xmlns:p14="http://schemas.microsoft.com/office/powerpoint/2010/main" val="1347006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Graphical User Interface</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7</a:t>
            </a:fld>
            <a:endParaRPr lang="en-US" dirty="0"/>
          </a:p>
        </p:txBody>
      </p:sp>
      <p:pic>
        <p:nvPicPr>
          <p:cNvPr id="9" name="Picture 8"/>
          <p:cNvPicPr>
            <a:picLocks noChangeAspect="1"/>
          </p:cNvPicPr>
          <p:nvPr/>
        </p:nvPicPr>
        <p:blipFill>
          <a:blip r:embed="rId2"/>
          <a:stretch>
            <a:fillRect/>
          </a:stretch>
        </p:blipFill>
        <p:spPr>
          <a:xfrm>
            <a:off x="3128963" y="1206143"/>
            <a:ext cx="2743200" cy="4375900"/>
          </a:xfrm>
          <a:prstGeom prst="rect">
            <a:avLst/>
          </a:prstGeom>
          <a:effectLst>
            <a:outerShdw blurRad="50800" dist="38100" dir="2700000" algn="tl" rotWithShape="0">
              <a:prstClr val="black">
                <a:alpha val="40000"/>
              </a:prstClr>
            </a:outerShdw>
          </a:effectLst>
        </p:spPr>
      </p:pic>
      <p:cxnSp>
        <p:nvCxnSpPr>
          <p:cNvPr id="16" name="Straight Arrow Connector 15"/>
          <p:cNvCxnSpPr/>
          <p:nvPr/>
        </p:nvCxnSpPr>
        <p:spPr>
          <a:xfrm>
            <a:off x="3017168" y="1285096"/>
            <a:ext cx="257250" cy="249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652120" y="4851911"/>
            <a:ext cx="432048" cy="360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932040" y="4275847"/>
            <a:ext cx="1152128" cy="8640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83968" y="3627775"/>
            <a:ext cx="1872208" cy="1512168"/>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827610" y="5283959"/>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637640" y="1124744"/>
            <a:ext cx="1512168" cy="369332"/>
          </a:xfrm>
          <a:prstGeom prst="rect">
            <a:avLst/>
          </a:prstGeom>
          <a:noFill/>
        </p:spPr>
        <p:txBody>
          <a:bodyPr wrap="square" rtlCol="0">
            <a:spAutoFit/>
          </a:bodyPr>
          <a:lstStyle/>
          <a:p>
            <a:r>
              <a:rPr lang="en-US" dirty="0" smtClean="0"/>
              <a:t>Settings tab</a:t>
            </a:r>
            <a:endParaRPr lang="en-US" dirty="0"/>
          </a:p>
        </p:txBody>
      </p:sp>
      <p:sp>
        <p:nvSpPr>
          <p:cNvPr id="32" name="TextBox 31"/>
          <p:cNvSpPr txBox="1"/>
          <p:nvPr/>
        </p:nvSpPr>
        <p:spPr>
          <a:xfrm>
            <a:off x="683568" y="5099293"/>
            <a:ext cx="2294719" cy="646331"/>
          </a:xfrm>
          <a:prstGeom prst="rect">
            <a:avLst/>
          </a:prstGeom>
          <a:noFill/>
        </p:spPr>
        <p:txBody>
          <a:bodyPr wrap="square" rtlCol="0">
            <a:spAutoFit/>
          </a:bodyPr>
          <a:lstStyle/>
          <a:p>
            <a:r>
              <a:rPr lang="en-US" dirty="0" smtClean="0"/>
              <a:t>Export results to file</a:t>
            </a:r>
            <a:br>
              <a:rPr lang="en-US" dirty="0" smtClean="0"/>
            </a:br>
            <a:r>
              <a:rPr lang="en-US" dirty="0" smtClean="0"/>
              <a:t>(Touchstone, CSV)</a:t>
            </a:r>
            <a:endParaRPr lang="en-US" dirty="0"/>
          </a:p>
        </p:txBody>
      </p:sp>
      <p:sp>
        <p:nvSpPr>
          <p:cNvPr id="33" name="TextBox 32"/>
          <p:cNvSpPr txBox="1"/>
          <p:nvPr/>
        </p:nvSpPr>
        <p:spPr>
          <a:xfrm>
            <a:off x="6135534" y="3394093"/>
            <a:ext cx="2505229" cy="369332"/>
          </a:xfrm>
          <a:prstGeom prst="rect">
            <a:avLst/>
          </a:prstGeom>
          <a:noFill/>
        </p:spPr>
        <p:txBody>
          <a:bodyPr wrap="square" rtlCol="0">
            <a:spAutoFit/>
          </a:bodyPr>
          <a:lstStyle/>
          <a:p>
            <a:r>
              <a:rPr lang="en-US" dirty="0" smtClean="0"/>
              <a:t>Toggle Mini GUI mode</a:t>
            </a:r>
            <a:endParaRPr lang="en-US" dirty="0"/>
          </a:p>
        </p:txBody>
      </p:sp>
      <p:sp>
        <p:nvSpPr>
          <p:cNvPr id="34" name="TextBox 33"/>
          <p:cNvSpPr txBox="1"/>
          <p:nvPr/>
        </p:nvSpPr>
        <p:spPr>
          <a:xfrm>
            <a:off x="6145855" y="4091181"/>
            <a:ext cx="2505229" cy="369332"/>
          </a:xfrm>
          <a:prstGeom prst="rect">
            <a:avLst/>
          </a:prstGeom>
          <a:noFill/>
        </p:spPr>
        <p:txBody>
          <a:bodyPr wrap="square" rtlCol="0">
            <a:spAutoFit/>
          </a:bodyPr>
          <a:lstStyle/>
          <a:p>
            <a:r>
              <a:rPr lang="en-US" dirty="0" smtClean="0"/>
              <a:t>Exit application</a:t>
            </a:r>
            <a:endParaRPr lang="en-US" dirty="0"/>
          </a:p>
        </p:txBody>
      </p:sp>
      <p:sp>
        <p:nvSpPr>
          <p:cNvPr id="35" name="TextBox 34"/>
          <p:cNvSpPr txBox="1"/>
          <p:nvPr/>
        </p:nvSpPr>
        <p:spPr>
          <a:xfrm>
            <a:off x="6156176" y="4631362"/>
            <a:ext cx="2505229" cy="369332"/>
          </a:xfrm>
          <a:prstGeom prst="rect">
            <a:avLst/>
          </a:prstGeom>
          <a:noFill/>
        </p:spPr>
        <p:txBody>
          <a:bodyPr wrap="square" rtlCol="0">
            <a:spAutoFit/>
          </a:bodyPr>
          <a:lstStyle/>
          <a:p>
            <a:r>
              <a:rPr lang="en-US" dirty="0" smtClean="0"/>
              <a:t>Start Measurement</a:t>
            </a:r>
            <a:endParaRPr lang="en-US" dirty="0"/>
          </a:p>
        </p:txBody>
      </p:sp>
      <p:sp>
        <p:nvSpPr>
          <p:cNvPr id="36" name="Left Brace 35"/>
          <p:cNvSpPr/>
          <p:nvPr/>
        </p:nvSpPr>
        <p:spPr>
          <a:xfrm>
            <a:off x="2915816" y="1827575"/>
            <a:ext cx="132640" cy="83514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e 36"/>
          <p:cNvSpPr/>
          <p:nvPr/>
        </p:nvSpPr>
        <p:spPr>
          <a:xfrm>
            <a:off x="2915816" y="2847387"/>
            <a:ext cx="132640" cy="103937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p:cNvSpPr/>
          <p:nvPr/>
        </p:nvSpPr>
        <p:spPr>
          <a:xfrm>
            <a:off x="2885877" y="4042939"/>
            <a:ext cx="158706" cy="7672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665575" y="2091819"/>
            <a:ext cx="2162036" cy="369332"/>
          </a:xfrm>
          <a:prstGeom prst="rect">
            <a:avLst/>
          </a:prstGeom>
          <a:noFill/>
        </p:spPr>
        <p:txBody>
          <a:bodyPr wrap="square" rtlCol="0">
            <a:spAutoFit/>
          </a:bodyPr>
          <a:lstStyle/>
          <a:p>
            <a:r>
              <a:rPr lang="en-US" dirty="0" smtClean="0"/>
              <a:t>Frequency settings</a:t>
            </a:r>
            <a:endParaRPr lang="en-US" dirty="0"/>
          </a:p>
        </p:txBody>
      </p:sp>
      <p:sp>
        <p:nvSpPr>
          <p:cNvPr id="40" name="TextBox 39"/>
          <p:cNvSpPr txBox="1"/>
          <p:nvPr/>
        </p:nvSpPr>
        <p:spPr>
          <a:xfrm>
            <a:off x="1081424" y="3182406"/>
            <a:ext cx="1746186" cy="369332"/>
          </a:xfrm>
          <a:prstGeom prst="rect">
            <a:avLst/>
          </a:prstGeom>
          <a:noFill/>
        </p:spPr>
        <p:txBody>
          <a:bodyPr wrap="square" rtlCol="0">
            <a:spAutoFit/>
          </a:bodyPr>
          <a:lstStyle/>
          <a:p>
            <a:r>
              <a:rPr lang="en-US" dirty="0" smtClean="0"/>
              <a:t>Power settings</a:t>
            </a:r>
            <a:endParaRPr lang="en-US" dirty="0"/>
          </a:p>
        </p:txBody>
      </p:sp>
      <p:sp>
        <p:nvSpPr>
          <p:cNvPr id="41" name="TextBox 40"/>
          <p:cNvSpPr txBox="1"/>
          <p:nvPr/>
        </p:nvSpPr>
        <p:spPr>
          <a:xfrm>
            <a:off x="307137" y="4241907"/>
            <a:ext cx="2494360" cy="369332"/>
          </a:xfrm>
          <a:prstGeom prst="rect">
            <a:avLst/>
          </a:prstGeom>
          <a:noFill/>
        </p:spPr>
        <p:txBody>
          <a:bodyPr wrap="square" rtlCol="0">
            <a:spAutoFit/>
          </a:bodyPr>
          <a:lstStyle/>
          <a:p>
            <a:r>
              <a:rPr lang="en-US" dirty="0" smtClean="0"/>
              <a:t>Miscellaneous settings</a:t>
            </a:r>
            <a:endParaRPr lang="en-US" dirty="0"/>
          </a:p>
        </p:txBody>
      </p:sp>
    </p:spTree>
    <p:extLst>
      <p:ext uri="{BB962C8B-B14F-4D97-AF65-F5344CB8AC3E}">
        <p14:creationId xmlns:p14="http://schemas.microsoft.com/office/powerpoint/2010/main" val="60225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977" y="1075709"/>
            <a:ext cx="5486400" cy="4346749"/>
          </a:xfrm>
          <a:prstGeom prst="rect">
            <a:avLst/>
          </a:prstGeom>
          <a:ln>
            <a:solidFill>
              <a:schemeClr val="tx1"/>
            </a:solidFill>
          </a:ln>
          <a:effectLst>
            <a:outerShdw blurRad="50800" dist="38100" dir="2700000" algn="tl" rotWithShape="0">
              <a:prstClr val="black">
                <a:alpha val="40000"/>
              </a:prstClr>
            </a:outerShdw>
          </a:effectLst>
        </p:spPr>
      </p:pic>
      <p:sp>
        <p:nvSpPr>
          <p:cNvPr id="7" name="Title 6"/>
          <p:cNvSpPr>
            <a:spLocks noGrp="1"/>
          </p:cNvSpPr>
          <p:nvPr>
            <p:ph type="title"/>
          </p:nvPr>
        </p:nvSpPr>
        <p:spPr/>
        <p:txBody>
          <a:bodyPr/>
          <a:lstStyle/>
          <a:p>
            <a:r>
              <a:rPr lang="en-US" dirty="0" smtClean="0"/>
              <a:t>Graphical User Interface</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8</a:t>
            </a:fld>
            <a:endParaRPr lang="en-US" dirty="0"/>
          </a:p>
        </p:txBody>
      </p:sp>
      <p:cxnSp>
        <p:nvCxnSpPr>
          <p:cNvPr id="16" name="Straight Arrow Connector 15"/>
          <p:cNvCxnSpPr/>
          <p:nvPr/>
        </p:nvCxnSpPr>
        <p:spPr>
          <a:xfrm>
            <a:off x="1765999" y="1445089"/>
            <a:ext cx="78977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122597" y="4707895"/>
            <a:ext cx="432048" cy="360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531695" y="4061564"/>
            <a:ext cx="1152128" cy="9937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940152" y="3541934"/>
            <a:ext cx="1872208" cy="1512168"/>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765999" y="5139943"/>
            <a:ext cx="437736" cy="282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3992" y="1235129"/>
            <a:ext cx="1282007" cy="369332"/>
          </a:xfrm>
          <a:prstGeom prst="rect">
            <a:avLst/>
          </a:prstGeom>
          <a:noFill/>
        </p:spPr>
        <p:txBody>
          <a:bodyPr wrap="square" rtlCol="0">
            <a:spAutoFit/>
          </a:bodyPr>
          <a:lstStyle/>
          <a:p>
            <a:r>
              <a:rPr lang="en-US" dirty="0" smtClean="0"/>
              <a:t>Traces tab</a:t>
            </a:r>
            <a:endParaRPr lang="en-US" dirty="0"/>
          </a:p>
        </p:txBody>
      </p:sp>
      <p:sp>
        <p:nvSpPr>
          <p:cNvPr id="32" name="TextBox 31"/>
          <p:cNvSpPr txBox="1"/>
          <p:nvPr/>
        </p:nvSpPr>
        <p:spPr>
          <a:xfrm>
            <a:off x="259009" y="5422458"/>
            <a:ext cx="2294719" cy="646331"/>
          </a:xfrm>
          <a:prstGeom prst="rect">
            <a:avLst/>
          </a:prstGeom>
          <a:noFill/>
        </p:spPr>
        <p:txBody>
          <a:bodyPr wrap="square" rtlCol="0">
            <a:spAutoFit/>
          </a:bodyPr>
          <a:lstStyle/>
          <a:p>
            <a:r>
              <a:rPr lang="en-US" dirty="0" smtClean="0"/>
              <a:t>Export results to file</a:t>
            </a:r>
            <a:br>
              <a:rPr lang="en-US" dirty="0" smtClean="0"/>
            </a:br>
            <a:r>
              <a:rPr lang="en-US" dirty="0" smtClean="0"/>
              <a:t>(Touchstone, CSV)</a:t>
            </a:r>
            <a:endParaRPr lang="en-US" dirty="0"/>
          </a:p>
        </p:txBody>
      </p:sp>
      <p:sp>
        <p:nvSpPr>
          <p:cNvPr id="33" name="TextBox 32"/>
          <p:cNvSpPr txBox="1"/>
          <p:nvPr/>
        </p:nvSpPr>
        <p:spPr>
          <a:xfrm>
            <a:off x="7827886" y="2878890"/>
            <a:ext cx="1091708" cy="923330"/>
          </a:xfrm>
          <a:prstGeom prst="rect">
            <a:avLst/>
          </a:prstGeom>
          <a:noFill/>
        </p:spPr>
        <p:txBody>
          <a:bodyPr wrap="square" rtlCol="0">
            <a:spAutoFit/>
          </a:bodyPr>
          <a:lstStyle/>
          <a:p>
            <a:r>
              <a:rPr lang="en-US" dirty="0" smtClean="0"/>
              <a:t>Toggle</a:t>
            </a:r>
          </a:p>
          <a:p>
            <a:r>
              <a:rPr lang="en-US" dirty="0" smtClean="0"/>
              <a:t>Mini GUI</a:t>
            </a:r>
          </a:p>
          <a:p>
            <a:r>
              <a:rPr lang="en-US" dirty="0" smtClean="0"/>
              <a:t>mode</a:t>
            </a:r>
            <a:endParaRPr lang="en-US" dirty="0"/>
          </a:p>
        </p:txBody>
      </p:sp>
      <p:sp>
        <p:nvSpPr>
          <p:cNvPr id="34" name="TextBox 33"/>
          <p:cNvSpPr txBox="1"/>
          <p:nvPr/>
        </p:nvSpPr>
        <p:spPr>
          <a:xfrm>
            <a:off x="7734429" y="3876898"/>
            <a:ext cx="613791" cy="369332"/>
          </a:xfrm>
          <a:prstGeom prst="rect">
            <a:avLst/>
          </a:prstGeom>
          <a:noFill/>
        </p:spPr>
        <p:txBody>
          <a:bodyPr wrap="square" rtlCol="0">
            <a:spAutoFit/>
          </a:bodyPr>
          <a:lstStyle/>
          <a:p>
            <a:r>
              <a:rPr lang="en-US" dirty="0" smtClean="0"/>
              <a:t>Exit</a:t>
            </a:r>
            <a:endParaRPr lang="en-US" dirty="0"/>
          </a:p>
        </p:txBody>
      </p:sp>
      <p:sp>
        <p:nvSpPr>
          <p:cNvPr id="35" name="TextBox 34"/>
          <p:cNvSpPr txBox="1"/>
          <p:nvPr/>
        </p:nvSpPr>
        <p:spPr>
          <a:xfrm>
            <a:off x="7592355" y="4421604"/>
            <a:ext cx="1436179" cy="646331"/>
          </a:xfrm>
          <a:prstGeom prst="rect">
            <a:avLst/>
          </a:prstGeom>
          <a:noFill/>
        </p:spPr>
        <p:txBody>
          <a:bodyPr wrap="square" rtlCol="0">
            <a:spAutoFit/>
          </a:bodyPr>
          <a:lstStyle/>
          <a:p>
            <a:r>
              <a:rPr lang="en-US" dirty="0" smtClean="0"/>
              <a:t>Write traces</a:t>
            </a:r>
          </a:p>
          <a:p>
            <a:r>
              <a:rPr lang="en-US" dirty="0" smtClean="0"/>
              <a:t>to VNA</a:t>
            </a:r>
            <a:endParaRPr lang="en-US" dirty="0"/>
          </a:p>
        </p:txBody>
      </p:sp>
      <p:sp>
        <p:nvSpPr>
          <p:cNvPr id="36" name="Left Brace 35"/>
          <p:cNvSpPr/>
          <p:nvPr/>
        </p:nvSpPr>
        <p:spPr>
          <a:xfrm>
            <a:off x="1699679" y="1869779"/>
            <a:ext cx="132640" cy="259073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483992" y="2091819"/>
            <a:ext cx="1170121" cy="369332"/>
          </a:xfrm>
          <a:prstGeom prst="rect">
            <a:avLst/>
          </a:prstGeom>
          <a:noFill/>
        </p:spPr>
        <p:txBody>
          <a:bodyPr wrap="square" rtlCol="0">
            <a:spAutoFit/>
          </a:bodyPr>
          <a:lstStyle/>
          <a:p>
            <a:r>
              <a:rPr lang="en-US" dirty="0" smtClean="0"/>
              <a:t>Trace list</a:t>
            </a:r>
            <a:endParaRPr lang="en-US" dirty="0"/>
          </a:p>
        </p:txBody>
      </p:sp>
      <p:sp>
        <p:nvSpPr>
          <p:cNvPr id="10" name="Oval 9"/>
          <p:cNvSpPr/>
          <p:nvPr/>
        </p:nvSpPr>
        <p:spPr>
          <a:xfrm>
            <a:off x="1949350" y="4445270"/>
            <a:ext cx="835823" cy="4274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cxnSp>
        <p:nvCxnSpPr>
          <p:cNvPr id="28" name="Straight Arrow Connector 27"/>
          <p:cNvCxnSpPr/>
          <p:nvPr/>
        </p:nvCxnSpPr>
        <p:spPr>
          <a:xfrm>
            <a:off x="1628839" y="4658971"/>
            <a:ext cx="274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2811" y="4459437"/>
            <a:ext cx="1536558" cy="646331"/>
          </a:xfrm>
          <a:prstGeom prst="rect">
            <a:avLst/>
          </a:prstGeom>
          <a:noFill/>
        </p:spPr>
        <p:txBody>
          <a:bodyPr wrap="square" rtlCol="0">
            <a:spAutoFit/>
          </a:bodyPr>
          <a:lstStyle/>
          <a:p>
            <a:r>
              <a:rPr lang="en-US" dirty="0" smtClean="0"/>
              <a:t>Add/Remove</a:t>
            </a:r>
          </a:p>
          <a:p>
            <a:r>
              <a:rPr lang="en-US" dirty="0" smtClean="0"/>
              <a:t>Trace</a:t>
            </a:r>
            <a:endParaRPr lang="en-US" dirty="0"/>
          </a:p>
        </p:txBody>
      </p:sp>
    </p:spTree>
    <p:extLst>
      <p:ext uri="{BB962C8B-B14F-4D97-AF65-F5344CB8AC3E}">
        <p14:creationId xmlns:p14="http://schemas.microsoft.com/office/powerpoint/2010/main" val="390674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040541"/>
            <a:ext cx="523948" cy="2210108"/>
          </a:xfrm>
          <a:prstGeom prst="rect">
            <a:avLst/>
          </a:prstGeom>
          <a:ln>
            <a:solidFill>
              <a:schemeClr val="tx1"/>
            </a:solidFill>
          </a:ln>
          <a:effectLst>
            <a:outerShdw blurRad="50800" dist="38100" dir="2700000" algn="tl" rotWithShape="0">
              <a:prstClr val="black">
                <a:alpha val="40000"/>
              </a:prstClr>
            </a:outerShdw>
          </a:effectLst>
        </p:spPr>
      </p:pic>
      <p:sp>
        <p:nvSpPr>
          <p:cNvPr id="7" name="Title 6"/>
          <p:cNvSpPr>
            <a:spLocks noGrp="1"/>
          </p:cNvSpPr>
          <p:nvPr>
            <p:ph type="title"/>
          </p:nvPr>
        </p:nvSpPr>
        <p:spPr/>
        <p:txBody>
          <a:bodyPr/>
          <a:lstStyle/>
          <a:p>
            <a:r>
              <a:rPr lang="en-US" dirty="0" smtClean="0"/>
              <a:t>Mini Graphical User Interface</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9</a:t>
            </a:fld>
            <a:endParaRPr lang="en-US" dirty="0"/>
          </a:p>
        </p:txBody>
      </p:sp>
      <p:cxnSp>
        <p:nvCxnSpPr>
          <p:cNvPr id="26" name="Straight Arrow Connector 25"/>
          <p:cNvCxnSpPr/>
          <p:nvPr/>
        </p:nvCxnSpPr>
        <p:spPr>
          <a:xfrm flipH="1">
            <a:off x="3181327" y="3103148"/>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81327" y="353519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181327" y="39672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853679" y="2887124"/>
            <a:ext cx="3603727" cy="369332"/>
          </a:xfrm>
          <a:prstGeom prst="rect">
            <a:avLst/>
          </a:prstGeom>
          <a:noFill/>
        </p:spPr>
        <p:txBody>
          <a:bodyPr wrap="square" rtlCol="0">
            <a:spAutoFit/>
          </a:bodyPr>
          <a:lstStyle/>
          <a:p>
            <a:r>
              <a:rPr lang="en-US" dirty="0" smtClean="0"/>
              <a:t>Measure and plot traces</a:t>
            </a:r>
            <a:endParaRPr lang="en-US" dirty="0"/>
          </a:p>
        </p:txBody>
      </p:sp>
      <p:sp>
        <p:nvSpPr>
          <p:cNvPr id="42" name="TextBox 41"/>
          <p:cNvSpPr txBox="1"/>
          <p:nvPr/>
        </p:nvSpPr>
        <p:spPr>
          <a:xfrm>
            <a:off x="3856037" y="3350530"/>
            <a:ext cx="3725513" cy="369332"/>
          </a:xfrm>
          <a:prstGeom prst="rect">
            <a:avLst/>
          </a:prstGeom>
          <a:noFill/>
        </p:spPr>
        <p:txBody>
          <a:bodyPr wrap="square" rtlCol="0">
            <a:spAutoFit/>
          </a:bodyPr>
          <a:lstStyle/>
          <a:p>
            <a:r>
              <a:rPr lang="en-US" dirty="0" smtClean="0"/>
              <a:t>Export results (Touchstone, CSV)</a:t>
            </a:r>
            <a:endParaRPr lang="en-US" dirty="0"/>
          </a:p>
        </p:txBody>
      </p:sp>
      <p:sp>
        <p:nvSpPr>
          <p:cNvPr id="43" name="TextBox 42"/>
          <p:cNvSpPr txBox="1"/>
          <p:nvPr/>
        </p:nvSpPr>
        <p:spPr>
          <a:xfrm>
            <a:off x="3856038" y="3780743"/>
            <a:ext cx="3456384" cy="369332"/>
          </a:xfrm>
          <a:prstGeom prst="rect">
            <a:avLst/>
          </a:prstGeom>
          <a:noFill/>
        </p:spPr>
        <p:txBody>
          <a:bodyPr wrap="square" rtlCol="0">
            <a:spAutoFit/>
          </a:bodyPr>
          <a:lstStyle/>
          <a:p>
            <a:r>
              <a:rPr lang="en-US" dirty="0" smtClean="0"/>
              <a:t>Exit</a:t>
            </a:r>
            <a:endParaRPr lang="en-US" dirty="0"/>
          </a:p>
        </p:txBody>
      </p:sp>
      <p:cxnSp>
        <p:nvCxnSpPr>
          <p:cNvPr id="44" name="Straight Arrow Connector 43"/>
          <p:cNvCxnSpPr/>
          <p:nvPr/>
        </p:nvCxnSpPr>
        <p:spPr>
          <a:xfrm flipH="1">
            <a:off x="3181327" y="2671100"/>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824540" y="2455077"/>
            <a:ext cx="3603727" cy="369332"/>
          </a:xfrm>
          <a:prstGeom prst="rect">
            <a:avLst/>
          </a:prstGeom>
          <a:noFill/>
        </p:spPr>
        <p:txBody>
          <a:bodyPr wrap="square" rtlCol="0">
            <a:spAutoFit/>
          </a:bodyPr>
          <a:lstStyle/>
          <a:p>
            <a:r>
              <a:rPr lang="en-US" dirty="0" smtClean="0"/>
              <a:t>Toggle Mini-GUI</a:t>
            </a:r>
          </a:p>
        </p:txBody>
      </p:sp>
    </p:spTree>
    <p:extLst>
      <p:ext uri="{BB962C8B-B14F-4D97-AF65-F5344CB8AC3E}">
        <p14:creationId xmlns:p14="http://schemas.microsoft.com/office/powerpoint/2010/main" val="844072281"/>
      </p:ext>
    </p:extLst>
  </p:cSld>
  <p:clrMapOvr>
    <a:masterClrMapping/>
  </p:clrMapOvr>
</p:sld>
</file>

<file path=ppt/theme/theme1.xml><?xml version="1.0" encoding="utf-8"?>
<a:theme xmlns:a="http://schemas.openxmlformats.org/drawingml/2006/main" name="Blank">
  <a:themeElements>
    <a:clrScheme name="Rohde &amp; Schwarz Colors">
      <a:dk1>
        <a:srgbClr val="000000"/>
      </a:dk1>
      <a:lt1>
        <a:srgbClr val="FFFFFF"/>
      </a:lt1>
      <a:dk2>
        <a:srgbClr val="165F9A"/>
      </a:dk2>
      <a:lt2>
        <a:srgbClr val="F6960F"/>
      </a:lt2>
      <a:accent1>
        <a:srgbClr val="009DEC"/>
      </a:accent1>
      <a:accent2>
        <a:srgbClr val="EF2433"/>
      </a:accent2>
      <a:accent3>
        <a:srgbClr val="009759"/>
      </a:accent3>
      <a:accent4>
        <a:srgbClr val="AEB5BB"/>
      </a:accent4>
      <a:accent5>
        <a:srgbClr val="0091B1"/>
      </a:accent5>
      <a:accent6>
        <a:srgbClr val="5A3275"/>
      </a:accent6>
      <a:hlink>
        <a:srgbClr val="009DEC"/>
      </a:hlink>
      <a:folHlink>
        <a:srgbClr val="933973"/>
      </a:folHlink>
    </a:clrScheme>
    <a:fontScheme name="Rohde &amp; Schwarz Font">
      <a:majorFont>
        <a:latin typeface="Arial Narrow"/>
        <a:ea typeface="Arial Unicode MS"/>
        <a:cs typeface="Arial Unicode MS"/>
      </a:majorFont>
      <a:minorFont>
        <a:latin typeface="Arial"/>
        <a:ea typeface="Arial Unicode MS"/>
        <a:cs typeface="Arial Unicode MS"/>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lgn="ctr">
          <a:defRPr sz="2400" dirty="0" err="1"/>
        </a:defPPr>
      </a:lstStyle>
      <a:style>
        <a:lnRef idx="2">
          <a:schemeClr val="accent1">
            <a:shade val="50000"/>
          </a:schemeClr>
        </a:lnRef>
        <a:fillRef idx="1">
          <a:schemeClr val="accent1"/>
        </a:fillRef>
        <a:effectRef idx="0">
          <a:schemeClr val="accent1"/>
        </a:effectRef>
        <a:fontRef idx="minor">
          <a:schemeClr val="lt1"/>
        </a:fontRef>
      </a:style>
    </a:spDef>
    <a:lnDef>
      <a:spPr>
        <a:ln w="381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769</Words>
  <Application>Microsoft Office PowerPoint</Application>
  <PresentationFormat>On-screen Show (4:3)</PresentationFormat>
  <Paragraphs>234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 Unicode MS</vt:lpstr>
      <vt:lpstr>Arial</vt:lpstr>
      <vt:lpstr>Arial Black</vt:lpstr>
      <vt:lpstr>Arial Narrow</vt:lpstr>
      <vt:lpstr>Calibri</vt:lpstr>
      <vt:lpstr>Courier New</vt:lpstr>
      <vt:lpstr>Times New Roman</vt:lpstr>
      <vt:lpstr>Wingdings</vt:lpstr>
      <vt:lpstr>Blank</vt:lpstr>
      <vt:lpstr>PA Compression Test User Guide</vt:lpstr>
      <vt:lpstr>Physical Setup</vt:lpstr>
      <vt:lpstr>Calibration</vt:lpstr>
      <vt:lpstr>Calibration</vt:lpstr>
      <vt:lpstr>Calibration</vt:lpstr>
      <vt:lpstr>Measurement</vt:lpstr>
      <vt:lpstr>Graphical User Interface</vt:lpstr>
      <vt:lpstr>Graphical User Interface</vt:lpstr>
      <vt:lpstr>Mini Graphical User Interface</vt:lpstr>
      <vt:lpstr>Settings</vt:lpstr>
      <vt:lpstr>Settings</vt:lpstr>
      <vt:lpstr>Settings</vt:lpstr>
      <vt:lpstr>Settings</vt:lpstr>
      <vt:lpstr>Settings</vt:lpstr>
      <vt:lpstr>Settings</vt:lpstr>
      <vt:lpstr>Settings</vt:lpstr>
      <vt:lpstr>Traces</vt:lpstr>
      <vt:lpstr>Traces</vt:lpstr>
      <vt:lpstr>Traces</vt:lpstr>
      <vt:lpstr>Export</vt:lpstr>
      <vt:lpstr>Export</vt:lpstr>
      <vt:lpstr>Contact</vt:lpstr>
    </vt:vector>
  </TitlesOfParts>
  <Company>Rohde &amp; Schwarz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VNA Software - AE Roundtable 2014</dc:title>
  <dc:creator>Lalic,Nick,80003715</dc:creator>
  <cp:lastModifiedBy>Peter Lalic</cp:lastModifiedBy>
  <cp:revision>588</cp:revision>
  <cp:lastPrinted>2014-02-12T22:35:09Z</cp:lastPrinted>
  <dcterms:created xsi:type="dcterms:W3CDTF">2012-07-29T05:42:24Z</dcterms:created>
  <dcterms:modified xsi:type="dcterms:W3CDTF">2016-04-03T22:14:34Z</dcterms:modified>
  <cp:contentStatus>1.0.0.2</cp:contentStatus>
</cp:coreProperties>
</file>