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68"/>
  </p:notesMasterIdLst>
  <p:handoutMasterIdLst>
    <p:handoutMasterId r:id="rId69"/>
  </p:handoutMasterIdLst>
  <p:sldIdLst>
    <p:sldId id="256" r:id="rId2"/>
    <p:sldId id="269" r:id="rId3"/>
    <p:sldId id="266" r:id="rId4"/>
    <p:sldId id="299" r:id="rId5"/>
    <p:sldId id="300" r:id="rId6"/>
    <p:sldId id="301" r:id="rId7"/>
    <p:sldId id="303" r:id="rId8"/>
    <p:sldId id="304" r:id="rId9"/>
    <p:sldId id="302" r:id="rId10"/>
    <p:sldId id="305" r:id="rId11"/>
    <p:sldId id="306" r:id="rId12"/>
    <p:sldId id="307" r:id="rId13"/>
    <p:sldId id="308" r:id="rId14"/>
    <p:sldId id="309" r:id="rId15"/>
    <p:sldId id="310" r:id="rId16"/>
    <p:sldId id="311" r:id="rId17"/>
    <p:sldId id="314" r:id="rId18"/>
    <p:sldId id="332" r:id="rId19"/>
    <p:sldId id="315" r:id="rId20"/>
    <p:sldId id="312" r:id="rId21"/>
    <p:sldId id="313" r:id="rId22"/>
    <p:sldId id="316" r:id="rId23"/>
    <p:sldId id="317" r:id="rId24"/>
    <p:sldId id="321" r:id="rId25"/>
    <p:sldId id="322" r:id="rId26"/>
    <p:sldId id="333" r:id="rId27"/>
    <p:sldId id="334" r:id="rId28"/>
    <p:sldId id="323" r:id="rId29"/>
    <p:sldId id="324" r:id="rId30"/>
    <p:sldId id="325" r:id="rId31"/>
    <p:sldId id="326" r:id="rId32"/>
    <p:sldId id="327" r:id="rId33"/>
    <p:sldId id="330" r:id="rId34"/>
    <p:sldId id="328" r:id="rId35"/>
    <p:sldId id="331" r:id="rId36"/>
    <p:sldId id="336" r:id="rId37"/>
    <p:sldId id="337" r:id="rId38"/>
    <p:sldId id="338" r:id="rId39"/>
    <p:sldId id="339" r:id="rId40"/>
    <p:sldId id="340" r:id="rId41"/>
    <p:sldId id="341" r:id="rId42"/>
    <p:sldId id="342" r:id="rId43"/>
    <p:sldId id="361" r:id="rId44"/>
    <p:sldId id="344" r:id="rId45"/>
    <p:sldId id="345" r:id="rId46"/>
    <p:sldId id="346" r:id="rId47"/>
    <p:sldId id="347" r:id="rId48"/>
    <p:sldId id="348" r:id="rId49"/>
    <p:sldId id="349" r:id="rId50"/>
    <p:sldId id="350" r:id="rId51"/>
    <p:sldId id="351" r:id="rId52"/>
    <p:sldId id="352" r:id="rId53"/>
    <p:sldId id="358" r:id="rId54"/>
    <p:sldId id="354" r:id="rId55"/>
    <p:sldId id="355" r:id="rId56"/>
    <p:sldId id="356" r:id="rId57"/>
    <p:sldId id="357" r:id="rId58"/>
    <p:sldId id="359" r:id="rId59"/>
    <p:sldId id="360" r:id="rId60"/>
    <p:sldId id="319" r:id="rId61"/>
    <p:sldId id="318" r:id="rId62"/>
    <p:sldId id="271" r:id="rId63"/>
    <p:sldId id="272" r:id="rId64"/>
    <p:sldId id="275" r:id="rId65"/>
    <p:sldId id="277" r:id="rId66"/>
    <p:sldId id="298" r:id="rId67"/>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Arial Unicode MS" pitchFamily="34" charset="-128"/>
        <a:cs typeface="Arial" charset="0"/>
      </a:defRPr>
    </a:lvl1pPr>
    <a:lvl2pPr marL="457200" algn="l" rtl="0" fontAlgn="base">
      <a:spcBef>
        <a:spcPct val="0"/>
      </a:spcBef>
      <a:spcAft>
        <a:spcPct val="0"/>
      </a:spcAft>
      <a:defRPr kern="1200">
        <a:solidFill>
          <a:schemeClr val="tx1"/>
        </a:solidFill>
        <a:latin typeface="Arial" charset="0"/>
        <a:ea typeface="Arial Unicode MS" pitchFamily="34" charset="-128"/>
        <a:cs typeface="Arial" charset="0"/>
      </a:defRPr>
    </a:lvl2pPr>
    <a:lvl3pPr marL="914400" algn="l" rtl="0" fontAlgn="base">
      <a:spcBef>
        <a:spcPct val="0"/>
      </a:spcBef>
      <a:spcAft>
        <a:spcPct val="0"/>
      </a:spcAft>
      <a:defRPr kern="1200">
        <a:solidFill>
          <a:schemeClr val="tx1"/>
        </a:solidFill>
        <a:latin typeface="Arial" charset="0"/>
        <a:ea typeface="Arial Unicode MS" pitchFamily="34" charset="-128"/>
        <a:cs typeface="Arial" charset="0"/>
      </a:defRPr>
    </a:lvl3pPr>
    <a:lvl4pPr marL="1371600" algn="l" rtl="0" fontAlgn="base">
      <a:spcBef>
        <a:spcPct val="0"/>
      </a:spcBef>
      <a:spcAft>
        <a:spcPct val="0"/>
      </a:spcAft>
      <a:defRPr kern="1200">
        <a:solidFill>
          <a:schemeClr val="tx1"/>
        </a:solidFill>
        <a:latin typeface="Arial" charset="0"/>
        <a:ea typeface="Arial Unicode MS" pitchFamily="34" charset="-128"/>
        <a:cs typeface="Arial" charset="0"/>
      </a:defRPr>
    </a:lvl4pPr>
    <a:lvl5pPr marL="1828800" algn="l" rtl="0" fontAlgn="base">
      <a:spcBef>
        <a:spcPct val="0"/>
      </a:spcBef>
      <a:spcAft>
        <a:spcPct val="0"/>
      </a:spcAft>
      <a:defRPr kern="1200">
        <a:solidFill>
          <a:schemeClr val="tx1"/>
        </a:solidFill>
        <a:latin typeface="Arial" charset="0"/>
        <a:ea typeface="Arial Unicode MS" pitchFamily="34" charset="-128"/>
        <a:cs typeface="Arial" charset="0"/>
      </a:defRPr>
    </a:lvl5pPr>
    <a:lvl6pPr marL="2286000" algn="l" defTabSz="914400" rtl="0" eaLnBrk="1" latinLnBrk="0" hangingPunct="1">
      <a:defRPr kern="1200">
        <a:solidFill>
          <a:schemeClr val="tx1"/>
        </a:solidFill>
        <a:latin typeface="Arial" charset="0"/>
        <a:ea typeface="Arial Unicode MS" pitchFamily="34" charset="-128"/>
        <a:cs typeface="Arial" charset="0"/>
      </a:defRPr>
    </a:lvl6pPr>
    <a:lvl7pPr marL="2743200" algn="l" defTabSz="914400" rtl="0" eaLnBrk="1" latinLnBrk="0" hangingPunct="1">
      <a:defRPr kern="1200">
        <a:solidFill>
          <a:schemeClr val="tx1"/>
        </a:solidFill>
        <a:latin typeface="Arial" charset="0"/>
        <a:ea typeface="Arial Unicode MS" pitchFamily="34" charset="-128"/>
        <a:cs typeface="Arial" charset="0"/>
      </a:defRPr>
    </a:lvl7pPr>
    <a:lvl8pPr marL="3200400" algn="l" defTabSz="914400" rtl="0" eaLnBrk="1" latinLnBrk="0" hangingPunct="1">
      <a:defRPr kern="1200">
        <a:solidFill>
          <a:schemeClr val="tx1"/>
        </a:solidFill>
        <a:latin typeface="Arial" charset="0"/>
        <a:ea typeface="Arial Unicode MS" pitchFamily="34" charset="-128"/>
        <a:cs typeface="Arial" charset="0"/>
      </a:defRPr>
    </a:lvl8pPr>
    <a:lvl9pPr marL="3657600" algn="l" defTabSz="914400" rtl="0" eaLnBrk="1" latinLnBrk="0" hangingPunct="1">
      <a:defRPr kern="1200">
        <a:solidFill>
          <a:schemeClr val="tx1"/>
        </a:solidFill>
        <a:latin typeface="Arial" charset="0"/>
        <a:ea typeface="Arial Unicode MS"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5" autoAdjust="0"/>
    <p:restoredTop sz="91572" autoAdjust="0"/>
  </p:normalViewPr>
  <p:slideViewPr>
    <p:cSldViewPr snapToObjects="1">
      <p:cViewPr varScale="1">
        <p:scale>
          <a:sx n="86" d="100"/>
          <a:sy n="86" d="100"/>
        </p:scale>
        <p:origin x="-1032" y="-77"/>
      </p:cViewPr>
      <p:guideLst>
        <p:guide orient="horz" pos="845"/>
        <p:guide orient="horz" pos="3812"/>
        <p:guide pos="226"/>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5" d="100"/>
          <a:sy n="85" d="100"/>
        </p:scale>
        <p:origin x="-2934" y="-96"/>
      </p:cViewPr>
      <p:guideLst>
        <p:guide orient="horz" pos="3607"/>
        <p:guide pos="231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18C6E2D8-E703-40EC-8CF7-3DE0856D0651}" type="datetimeFigureOut">
              <a:rPr lang="en-US"/>
              <a:pPr>
                <a:defRPr/>
              </a:pPr>
              <a:t>5/16/2013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FCBA148A-3334-4A5B-9022-609CC11C617E}" type="slidenum">
              <a:rPr lang="en-US"/>
              <a:pPr>
                <a:defRPr/>
              </a:pPr>
              <a:t>‹#›</a:t>
            </a:fld>
            <a:endParaRPr lang="en-US"/>
          </a:p>
        </p:txBody>
      </p:sp>
    </p:spTree>
    <p:extLst>
      <p:ext uri="{BB962C8B-B14F-4D97-AF65-F5344CB8AC3E}">
        <p14:creationId xmlns:p14="http://schemas.microsoft.com/office/powerpoint/2010/main" val="90701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BFDC3675-4D81-48E3-ACE4-C4034F0C207C}" type="datetimeFigureOut">
              <a:rPr lang="en-US"/>
              <a:pPr>
                <a:defRPr/>
              </a:pPr>
              <a:t>5/16/2013</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385E9A39-90A0-46B4-AE50-65A0A9EBAF9D}" type="slidenum">
              <a:rPr lang="en-US"/>
              <a:pPr>
                <a:defRPr/>
              </a:pPr>
              <a:t>‹#›</a:t>
            </a:fld>
            <a:endParaRPr lang="en-US" dirty="0"/>
          </a:p>
        </p:txBody>
      </p:sp>
    </p:spTree>
    <p:extLst>
      <p:ext uri="{BB962C8B-B14F-4D97-AF65-F5344CB8AC3E}">
        <p14:creationId xmlns:p14="http://schemas.microsoft.com/office/powerpoint/2010/main" val="15252092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413" y="6076950"/>
            <a:ext cx="22574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360000" y="2520000"/>
            <a:ext cx="6300000" cy="900000"/>
          </a:xfrm>
        </p:spPr>
        <p:txBody>
          <a:bodyPr/>
          <a:lstStyle>
            <a:lvl1pPr marL="0" indent="0" algn="l">
              <a:buNone/>
              <a:defRPr sz="16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2" name="Title 1"/>
          <p:cNvSpPr>
            <a:spLocks noGrp="1"/>
          </p:cNvSpPr>
          <p:nvPr>
            <p:ph type="ctrTitle"/>
          </p:nvPr>
        </p:nvSpPr>
        <p:spPr>
          <a:xfrm>
            <a:off x="360000" y="216000"/>
            <a:ext cx="6300000" cy="1620000"/>
          </a:xfrm>
        </p:spPr>
        <p:txBody>
          <a:bodyPr/>
          <a:lstStyle>
            <a:lvl1pPr>
              <a:defRPr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1103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3744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6" name="Slide Number Placeholder 5"/>
          <p:cNvSpPr>
            <a:spLocks noGrp="1"/>
          </p:cNvSpPr>
          <p:nvPr>
            <p:ph type="sldNum" sz="quarter" idx="15"/>
          </p:nvPr>
        </p:nvSpPr>
        <p:spPr/>
        <p:txBody>
          <a:bodyPr/>
          <a:lstStyle>
            <a:lvl1pPr>
              <a:defRPr/>
            </a:lvl1pPr>
          </a:lstStyle>
          <a:p>
            <a:pPr>
              <a:defRPr/>
            </a:pPr>
            <a:fld id="{D9EDEF7B-A2A7-4EF8-809C-6FF92012F129}" type="slidenum">
              <a:rPr lang="en-US"/>
              <a:pPr>
                <a:defRPr/>
              </a:pPr>
              <a:t>‹#›</a:t>
            </a:fld>
            <a:endParaRPr lang="en-US" dirty="0"/>
          </a:p>
        </p:txBody>
      </p:sp>
    </p:spTree>
    <p:extLst>
      <p:ext uri="{BB962C8B-B14F-4D97-AF65-F5344CB8AC3E}">
        <p14:creationId xmlns:p14="http://schemas.microsoft.com/office/powerpoint/2010/main" val="19931374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and 3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2952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4536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7" name="Slide Number Placeholder 5"/>
          <p:cNvSpPr>
            <a:spLocks noGrp="1"/>
          </p:cNvSpPr>
          <p:nvPr>
            <p:ph type="sldNum" sz="quarter" idx="16"/>
          </p:nvPr>
        </p:nvSpPr>
        <p:spPr/>
        <p:txBody>
          <a:bodyPr/>
          <a:lstStyle>
            <a:lvl1pPr>
              <a:defRPr/>
            </a:lvl1pPr>
          </a:lstStyle>
          <a:p>
            <a:pPr>
              <a:defRPr/>
            </a:pPr>
            <a:fld id="{9BFC86D8-5C8D-47DF-92FF-581B04EFF02B}" type="slidenum">
              <a:rPr lang="en-US"/>
              <a:pPr>
                <a:defRPr/>
              </a:pPr>
              <a:t>‹#›</a:t>
            </a:fld>
            <a:endParaRPr lang="en-US" dirty="0"/>
          </a:p>
        </p:txBody>
      </p:sp>
    </p:spTree>
    <p:extLst>
      <p:ext uri="{BB962C8B-B14F-4D97-AF65-F5344CB8AC3E}">
        <p14:creationId xmlns:p14="http://schemas.microsoft.com/office/powerpoint/2010/main" val="10734983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0" marR="0" indent="0" algn="l" defTabSz="914400" rtl="0" eaLnBrk="1" fontAlgn="auto" latinLnBrk="0" hangingPunct="1">
              <a:lnSpc>
                <a:spcPct val="112000"/>
              </a:lnSpc>
              <a:spcBef>
                <a:spcPts val="0"/>
              </a:spcBef>
              <a:spcAft>
                <a:spcPts val="0"/>
              </a:spcAft>
              <a:buClrTx/>
              <a:buSzPct val="110000"/>
              <a:buFont typeface="Arial Black" pitchFamily="34" charset="0"/>
              <a:buNone/>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45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53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306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459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2" name="Slide Number Placeholder 5"/>
          <p:cNvSpPr>
            <a:spLocks noGrp="1"/>
          </p:cNvSpPr>
          <p:nvPr>
            <p:ph type="sldNum" sz="quarter" idx="17"/>
          </p:nvPr>
        </p:nvSpPr>
        <p:spPr/>
        <p:txBody>
          <a:bodyPr/>
          <a:lstStyle>
            <a:lvl1pPr>
              <a:defRPr/>
            </a:lvl1pPr>
          </a:lstStyle>
          <a:p>
            <a:pPr>
              <a:defRPr/>
            </a:pPr>
            <a:fld id="{AA64883D-BE58-46E8-B29D-5EF669E72D1D}" type="slidenum">
              <a:rPr lang="en-US"/>
              <a:pPr>
                <a:defRPr/>
              </a:pPr>
              <a:t>‹#›</a:t>
            </a:fld>
            <a:endParaRPr lang="en-US" dirty="0"/>
          </a:p>
        </p:txBody>
      </p:sp>
    </p:spTree>
    <p:extLst>
      <p:ext uri="{BB962C8B-B14F-4D97-AF65-F5344CB8AC3E}">
        <p14:creationId xmlns:p14="http://schemas.microsoft.com/office/powerpoint/2010/main" val="193933012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and 5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15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224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2448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3672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8"/>
          <p:cNvSpPr>
            <a:spLocks noGrp="1"/>
          </p:cNvSpPr>
          <p:nvPr>
            <p:ph type="pic" sz="quarter" idx="17"/>
          </p:nvPr>
        </p:nvSpPr>
        <p:spPr>
          <a:xfrm>
            <a:off x="6480000" y="4896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3" name="Slide Number Placeholder 5"/>
          <p:cNvSpPr>
            <a:spLocks noGrp="1"/>
          </p:cNvSpPr>
          <p:nvPr>
            <p:ph type="sldNum" sz="quarter" idx="18"/>
          </p:nvPr>
        </p:nvSpPr>
        <p:spPr/>
        <p:txBody>
          <a:bodyPr/>
          <a:lstStyle>
            <a:lvl1pPr>
              <a:defRPr/>
            </a:lvl1pPr>
          </a:lstStyle>
          <a:p>
            <a:pPr>
              <a:defRPr/>
            </a:pPr>
            <a:fld id="{5FFE3EE9-1CB9-4890-B43D-C4F4EB5A0C1F}" type="slidenum">
              <a:rPr lang="en-US"/>
              <a:pPr>
                <a:defRPr/>
              </a:pPr>
              <a:t>‹#›</a:t>
            </a:fld>
            <a:endParaRPr lang="en-US" dirty="0"/>
          </a:p>
        </p:txBody>
      </p:sp>
    </p:spTree>
    <p:extLst>
      <p:ext uri="{BB962C8B-B14F-4D97-AF65-F5344CB8AC3E}">
        <p14:creationId xmlns:p14="http://schemas.microsoft.com/office/powerpoint/2010/main" val="40060087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6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US" dirty="0"/>
          </a:p>
        </p:txBody>
      </p:sp>
      <p:sp>
        <p:nvSpPr>
          <p:cNvPr id="7" name="Content Placeholder 6"/>
          <p:cNvSpPr>
            <a:spLocks noGrp="1"/>
          </p:cNvSpPr>
          <p:nvPr>
            <p:ph sz="quarter" idx="13"/>
          </p:nvPr>
        </p:nvSpPr>
        <p:spPr>
          <a:xfrm>
            <a:off x="359999" y="1367999"/>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8" name="Content Placeholder 6"/>
          <p:cNvSpPr>
            <a:spLocks noGrp="1"/>
          </p:cNvSpPr>
          <p:nvPr>
            <p:ph sz="quarter" idx="14"/>
          </p:nvPr>
        </p:nvSpPr>
        <p:spPr>
          <a:xfrm>
            <a:off x="359999"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9" name="Content Placeholder 6"/>
          <p:cNvSpPr>
            <a:spLocks noGrp="1"/>
          </p:cNvSpPr>
          <p:nvPr>
            <p:ph sz="quarter" idx="15"/>
          </p:nvPr>
        </p:nvSpPr>
        <p:spPr>
          <a:xfrm>
            <a:off x="3168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0" name="Content Placeholder 6"/>
          <p:cNvSpPr>
            <a:spLocks noGrp="1"/>
          </p:cNvSpPr>
          <p:nvPr>
            <p:ph sz="quarter" idx="16"/>
          </p:nvPr>
        </p:nvSpPr>
        <p:spPr>
          <a:xfrm>
            <a:off x="3168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1" name="Content Placeholder 6"/>
          <p:cNvSpPr>
            <a:spLocks noGrp="1"/>
          </p:cNvSpPr>
          <p:nvPr>
            <p:ph sz="quarter" idx="17"/>
          </p:nvPr>
        </p:nvSpPr>
        <p:spPr>
          <a:xfrm>
            <a:off x="5976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2" name="Content Placeholder 6"/>
          <p:cNvSpPr>
            <a:spLocks noGrp="1"/>
          </p:cNvSpPr>
          <p:nvPr>
            <p:ph sz="quarter" idx="18"/>
          </p:nvPr>
        </p:nvSpPr>
        <p:spPr>
          <a:xfrm>
            <a:off x="5976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3" name="Slide Number Placeholder 5"/>
          <p:cNvSpPr>
            <a:spLocks noGrp="1"/>
          </p:cNvSpPr>
          <p:nvPr>
            <p:ph type="sldNum" sz="quarter" idx="19"/>
          </p:nvPr>
        </p:nvSpPr>
        <p:spPr/>
        <p:txBody>
          <a:bodyPr/>
          <a:lstStyle>
            <a:lvl1pPr>
              <a:defRPr/>
            </a:lvl1pPr>
          </a:lstStyle>
          <a:p>
            <a:pPr>
              <a:defRPr/>
            </a:pPr>
            <a:fld id="{892513CE-F2EE-4279-AB3C-BE2D89D9C852}" type="slidenum">
              <a:rPr lang="en-US"/>
              <a:pPr>
                <a:defRPr/>
              </a:pPr>
              <a:t>‹#›</a:t>
            </a:fld>
            <a:endParaRPr lang="en-US" dirty="0"/>
          </a:p>
        </p:txBody>
      </p:sp>
    </p:spTree>
    <p:extLst>
      <p:ext uri="{BB962C8B-B14F-4D97-AF65-F5344CB8AC3E}">
        <p14:creationId xmlns:p14="http://schemas.microsoft.com/office/powerpoint/2010/main" val="8907361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8 Pictures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7" name="Picture Placeholder 6"/>
          <p:cNvSpPr>
            <a:spLocks noGrp="1"/>
          </p:cNvSpPr>
          <p:nvPr>
            <p:ph type="pic" sz="quarter" idx="13"/>
          </p:nvPr>
        </p:nvSpPr>
        <p:spPr>
          <a:xfrm>
            <a:off x="360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6"/>
          <p:cNvSpPr>
            <a:spLocks noGrp="1"/>
          </p:cNvSpPr>
          <p:nvPr>
            <p:ph type="pic" sz="quarter" idx="14"/>
          </p:nvPr>
        </p:nvSpPr>
        <p:spPr>
          <a:xfrm>
            <a:off x="360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9" name="Picture Placeholder 6"/>
          <p:cNvSpPr>
            <a:spLocks noGrp="1"/>
          </p:cNvSpPr>
          <p:nvPr>
            <p:ph type="pic" sz="quarter" idx="15"/>
          </p:nvPr>
        </p:nvSpPr>
        <p:spPr>
          <a:xfrm>
            <a:off x="2466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6"/>
          <p:cNvSpPr>
            <a:spLocks noGrp="1"/>
          </p:cNvSpPr>
          <p:nvPr>
            <p:ph type="pic" sz="quarter" idx="16"/>
          </p:nvPr>
        </p:nvSpPr>
        <p:spPr>
          <a:xfrm>
            <a:off x="2466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6"/>
          <p:cNvSpPr>
            <a:spLocks noGrp="1"/>
          </p:cNvSpPr>
          <p:nvPr>
            <p:ph type="pic" sz="quarter" idx="17"/>
          </p:nvPr>
        </p:nvSpPr>
        <p:spPr>
          <a:xfrm>
            <a:off x="4572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6"/>
          <p:cNvSpPr>
            <a:spLocks noGrp="1"/>
          </p:cNvSpPr>
          <p:nvPr>
            <p:ph type="pic" sz="quarter" idx="18"/>
          </p:nvPr>
        </p:nvSpPr>
        <p:spPr>
          <a:xfrm>
            <a:off x="4572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3" name="Picture Placeholder 6"/>
          <p:cNvSpPr>
            <a:spLocks noGrp="1"/>
          </p:cNvSpPr>
          <p:nvPr>
            <p:ph type="pic" sz="quarter" idx="19"/>
          </p:nvPr>
        </p:nvSpPr>
        <p:spPr>
          <a:xfrm>
            <a:off x="6678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4" name="Picture Placeholder 6"/>
          <p:cNvSpPr>
            <a:spLocks noGrp="1"/>
          </p:cNvSpPr>
          <p:nvPr>
            <p:ph type="pic" sz="quarter" idx="20"/>
          </p:nvPr>
        </p:nvSpPr>
        <p:spPr>
          <a:xfrm>
            <a:off x="6678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5" name="Text Placeholder 2"/>
          <p:cNvSpPr>
            <a:spLocks noGrp="1"/>
          </p:cNvSpPr>
          <p:nvPr>
            <p:ph type="body" idx="21"/>
          </p:nvPr>
        </p:nvSpPr>
        <p:spPr>
          <a:xfrm>
            <a:off x="360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6" name="Text Placeholder 2"/>
          <p:cNvSpPr>
            <a:spLocks noGrp="1"/>
          </p:cNvSpPr>
          <p:nvPr>
            <p:ph type="body" idx="22"/>
          </p:nvPr>
        </p:nvSpPr>
        <p:spPr>
          <a:xfrm>
            <a:off x="360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7" name="Text Placeholder 2"/>
          <p:cNvSpPr>
            <a:spLocks noGrp="1"/>
          </p:cNvSpPr>
          <p:nvPr>
            <p:ph type="body" idx="23"/>
          </p:nvPr>
        </p:nvSpPr>
        <p:spPr>
          <a:xfrm>
            <a:off x="2466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8" name="Text Placeholder 2"/>
          <p:cNvSpPr>
            <a:spLocks noGrp="1"/>
          </p:cNvSpPr>
          <p:nvPr>
            <p:ph type="body" idx="24"/>
          </p:nvPr>
        </p:nvSpPr>
        <p:spPr>
          <a:xfrm>
            <a:off x="2466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9" name="Text Placeholder 2"/>
          <p:cNvSpPr>
            <a:spLocks noGrp="1"/>
          </p:cNvSpPr>
          <p:nvPr>
            <p:ph type="body" idx="25"/>
          </p:nvPr>
        </p:nvSpPr>
        <p:spPr>
          <a:xfrm>
            <a:off x="4572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0" name="Text Placeholder 2"/>
          <p:cNvSpPr>
            <a:spLocks noGrp="1"/>
          </p:cNvSpPr>
          <p:nvPr>
            <p:ph type="body" idx="26"/>
          </p:nvPr>
        </p:nvSpPr>
        <p:spPr>
          <a:xfrm>
            <a:off x="4572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1" name="Text Placeholder 2"/>
          <p:cNvSpPr>
            <a:spLocks noGrp="1"/>
          </p:cNvSpPr>
          <p:nvPr>
            <p:ph type="body" idx="27"/>
          </p:nvPr>
        </p:nvSpPr>
        <p:spPr>
          <a:xfrm>
            <a:off x="6678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2" name="Text Placeholder 2"/>
          <p:cNvSpPr>
            <a:spLocks noGrp="1"/>
          </p:cNvSpPr>
          <p:nvPr>
            <p:ph type="body" idx="28"/>
          </p:nvPr>
        </p:nvSpPr>
        <p:spPr>
          <a:xfrm>
            <a:off x="6678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3" name="Slide Number Placeholder 5"/>
          <p:cNvSpPr>
            <a:spLocks noGrp="1"/>
          </p:cNvSpPr>
          <p:nvPr>
            <p:ph type="sldNum" sz="quarter" idx="29"/>
          </p:nvPr>
        </p:nvSpPr>
        <p:spPr/>
        <p:txBody>
          <a:bodyPr/>
          <a:lstStyle>
            <a:lvl1pPr>
              <a:defRPr/>
            </a:lvl1pPr>
          </a:lstStyle>
          <a:p>
            <a:pPr>
              <a:defRPr/>
            </a:pPr>
            <a:fld id="{F720AC13-5F80-46FE-8505-5FC8D7C1C662}" type="slidenum">
              <a:rPr lang="en-US"/>
              <a:pPr>
                <a:defRPr/>
              </a:pPr>
              <a:t>‹#›</a:t>
            </a:fld>
            <a:endParaRPr lang="en-US" dirty="0"/>
          </a:p>
        </p:txBody>
      </p:sp>
    </p:spTree>
    <p:extLst>
      <p:ext uri="{BB962C8B-B14F-4D97-AF65-F5344CB8AC3E}">
        <p14:creationId xmlns:p14="http://schemas.microsoft.com/office/powerpoint/2010/main" val="40435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5"/>
          <p:cNvSpPr>
            <a:spLocks noGrp="1"/>
          </p:cNvSpPr>
          <p:nvPr>
            <p:ph type="sldNum" sz="quarter" idx="10"/>
          </p:nvPr>
        </p:nvSpPr>
        <p:spPr/>
        <p:txBody>
          <a:bodyPr/>
          <a:lstStyle>
            <a:lvl1pPr>
              <a:defRPr/>
            </a:lvl1pPr>
          </a:lstStyle>
          <a:p>
            <a:pPr>
              <a:defRPr/>
            </a:pPr>
            <a:fld id="{C2257212-E44F-4C49-9A79-F22BDE7B0592}" type="slidenum">
              <a:rPr lang="en-US"/>
              <a:pPr>
                <a:defRPr/>
              </a:pPr>
              <a:t>‹#›</a:t>
            </a:fld>
            <a:endParaRPr lang="en-US" dirty="0"/>
          </a:p>
        </p:txBody>
      </p:sp>
    </p:spTree>
    <p:extLst>
      <p:ext uri="{BB962C8B-B14F-4D97-AF65-F5344CB8AC3E}">
        <p14:creationId xmlns:p14="http://schemas.microsoft.com/office/powerpoint/2010/main" val="2913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a:xfrm>
            <a:off x="360000" y="1656000"/>
            <a:ext cx="8280000" cy="43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2"/>
          <p:cNvSpPr>
            <a:spLocks noGrp="1"/>
          </p:cNvSpPr>
          <p:nvPr>
            <p:ph type="body" idx="13"/>
          </p:nvPr>
        </p:nvSpPr>
        <p:spPr>
          <a:xfrm>
            <a:off x="360000" y="1368001"/>
            <a:ext cx="8280000" cy="252000"/>
          </a:xfrm>
        </p:spPr>
        <p:txBody>
          <a:bodyPr wrap="none" anchor="b"/>
          <a:lstStyle>
            <a:lvl1pPr marL="0" indent="0">
              <a:lnSpc>
                <a:spcPct val="100000"/>
              </a:lnSpc>
              <a:buFontTx/>
              <a:buNone/>
              <a:defRPr b="1"/>
            </a:lvl1pPr>
          </a:lstStyle>
          <a:p>
            <a:pPr lvl="0"/>
            <a:r>
              <a:rPr lang="en-US" dirty="0" smtClean="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3F9FD513-5D4A-4BCF-8AE8-1EA4ADEA97B0}" type="slidenum">
              <a:rPr lang="en-US"/>
              <a:pPr>
                <a:defRPr/>
              </a:pPr>
              <a:t>‹#›</a:t>
            </a:fld>
            <a:endParaRPr lang="en-US" dirty="0"/>
          </a:p>
        </p:txBody>
      </p:sp>
    </p:spTree>
    <p:extLst>
      <p:ext uri="{BB962C8B-B14F-4D97-AF65-F5344CB8AC3E}">
        <p14:creationId xmlns:p14="http://schemas.microsoft.com/office/powerpoint/2010/main" val="215157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34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360000" y="216000"/>
            <a:ext cx="6300000" cy="1620000"/>
          </a:xfrm>
        </p:spPr>
        <p:txBody>
          <a:bodyPr/>
          <a:lstStyle/>
          <a:p>
            <a:r>
              <a:rPr lang="en-US" dirty="0"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41901FB5-971D-4673-A8C8-8D13D33A226A}" type="slidenum">
              <a:rPr lang="en-US"/>
              <a:pPr>
                <a:defRPr/>
              </a:pPr>
              <a:t>‹#›</a:t>
            </a:fld>
            <a:endParaRPr lang="en-US" dirty="0"/>
          </a:p>
        </p:txBody>
      </p:sp>
    </p:spTree>
    <p:extLst>
      <p:ext uri="{BB962C8B-B14F-4D97-AF65-F5344CB8AC3E}">
        <p14:creationId xmlns:p14="http://schemas.microsoft.com/office/powerpoint/2010/main" val="344427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0000" y="1368424"/>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519FA2A8-B9DC-486B-8C33-AE0BB1EC23BD}" type="slidenum">
              <a:rPr lang="en-US"/>
              <a:pPr>
                <a:defRPr/>
              </a:pPr>
              <a:t>‹#›</a:t>
            </a:fld>
            <a:endParaRPr lang="en-US" dirty="0"/>
          </a:p>
        </p:txBody>
      </p:sp>
    </p:spTree>
    <p:extLst>
      <p:ext uri="{BB962C8B-B14F-4D97-AF65-F5344CB8AC3E}">
        <p14:creationId xmlns:p14="http://schemas.microsoft.com/office/powerpoint/2010/main" val="14457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358775" y="1944000"/>
            <a:ext cx="4050000" cy="410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590000" y="1944000"/>
            <a:ext cx="4050000" cy="4104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2"/>
          <p:cNvSpPr>
            <a:spLocks noGrp="1"/>
          </p:cNvSpPr>
          <p:nvPr>
            <p:ph type="body" idx="13"/>
          </p:nvPr>
        </p:nvSpPr>
        <p:spPr>
          <a:xfrm>
            <a:off x="360000"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11" name="Text Placeholder 2"/>
          <p:cNvSpPr>
            <a:spLocks noGrp="1"/>
          </p:cNvSpPr>
          <p:nvPr>
            <p:ph type="body" idx="14"/>
          </p:nvPr>
        </p:nvSpPr>
        <p:spPr>
          <a:xfrm>
            <a:off x="4590763"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7" name="Slide Number Placeholder 5"/>
          <p:cNvSpPr>
            <a:spLocks noGrp="1"/>
          </p:cNvSpPr>
          <p:nvPr>
            <p:ph type="sldNum" sz="quarter" idx="15"/>
          </p:nvPr>
        </p:nvSpPr>
        <p:spPr/>
        <p:txBody>
          <a:bodyPr/>
          <a:lstStyle>
            <a:lvl1pPr>
              <a:defRPr/>
            </a:lvl1pPr>
          </a:lstStyle>
          <a:p>
            <a:pPr>
              <a:defRPr/>
            </a:pPr>
            <a:fld id="{860BD663-3F0F-4B49-8F3D-CB7DEA7F3981}" type="slidenum">
              <a:rPr lang="en-US"/>
              <a:pPr>
                <a:defRPr/>
              </a:pPr>
              <a:t>‹#›</a:t>
            </a:fld>
            <a:endParaRPr lang="en-US" dirty="0"/>
          </a:p>
        </p:txBody>
      </p:sp>
    </p:spTree>
    <p:extLst>
      <p:ext uri="{BB962C8B-B14F-4D97-AF65-F5344CB8AC3E}">
        <p14:creationId xmlns:p14="http://schemas.microsoft.com/office/powerpoint/2010/main" val="289998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D331D469-FE52-45F8-9442-C3B732218F1F}" type="slidenum">
              <a:rPr lang="en-US"/>
              <a:pPr>
                <a:defRPr/>
              </a:pPr>
              <a:t>‹#›</a:t>
            </a:fld>
            <a:endParaRPr lang="en-US" dirty="0"/>
          </a:p>
        </p:txBody>
      </p:sp>
    </p:spTree>
    <p:extLst>
      <p:ext uri="{BB962C8B-B14F-4D97-AF65-F5344CB8AC3E}">
        <p14:creationId xmlns:p14="http://schemas.microsoft.com/office/powerpoint/2010/main" val="367215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D3022F0-1E36-4411-A798-511C542099B5}" type="slidenum">
              <a:rPr lang="en-US"/>
              <a:pPr>
                <a:defRPr/>
              </a:pPr>
              <a:t>‹#›</a:t>
            </a:fld>
            <a:endParaRPr lang="en-US" dirty="0"/>
          </a:p>
        </p:txBody>
      </p:sp>
    </p:spTree>
    <p:extLst>
      <p:ext uri="{BB962C8B-B14F-4D97-AF65-F5344CB8AC3E}">
        <p14:creationId xmlns:p14="http://schemas.microsoft.com/office/powerpoint/2010/main" val="32375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4679950"/>
          </a:xfrm>
        </p:spPr>
        <p:txBody>
          <a:bodyPr/>
          <a:lstStyle>
            <a:lvl1pPr marL="0" indent="0">
              <a:buFontTx/>
              <a:buNone/>
              <a:defRPr/>
            </a:lvl1pPr>
          </a:lstStyle>
          <a:p>
            <a:pPr lvl="0"/>
            <a:r>
              <a:rPr lang="en-US" noProof="0" smtClean="0"/>
              <a:t>Click icon to add picture</a:t>
            </a:r>
            <a:endParaRPr noProof="0" dirty="0"/>
          </a:p>
        </p:txBody>
      </p:sp>
      <p:sp>
        <p:nvSpPr>
          <p:cNvPr id="5" name="Slide Number Placeholder 5"/>
          <p:cNvSpPr>
            <a:spLocks noGrp="1"/>
          </p:cNvSpPr>
          <p:nvPr>
            <p:ph type="sldNum" sz="quarter" idx="14"/>
          </p:nvPr>
        </p:nvSpPr>
        <p:spPr/>
        <p:txBody>
          <a:bodyPr/>
          <a:lstStyle>
            <a:lvl1pPr>
              <a:defRPr/>
            </a:lvl1pPr>
          </a:lstStyle>
          <a:p>
            <a:pPr>
              <a:defRPr/>
            </a:pPr>
            <a:fld id="{17FF5B4F-E135-4E40-82B2-AFFE198110CB}" type="slidenum">
              <a:rPr lang="en-US"/>
              <a:pPr>
                <a:defRPr/>
              </a:pPr>
              <a:t>‹#›</a:t>
            </a:fld>
            <a:endParaRPr lang="en-US" dirty="0"/>
          </a:p>
        </p:txBody>
      </p:sp>
    </p:spTree>
    <p:extLst>
      <p:ext uri="{BB962C8B-B14F-4D97-AF65-F5344CB8AC3E}">
        <p14:creationId xmlns:p14="http://schemas.microsoft.com/office/powerpoint/2010/main" val="78240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6108700"/>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60363" y="215900"/>
            <a:ext cx="828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Enter slide title (max. 2 lines)</a:t>
            </a:r>
            <a:br>
              <a:rPr lang="en-US" smtClean="0"/>
            </a:br>
            <a:r>
              <a:rPr lang="en-US" smtClean="0"/>
              <a:t>The 2nd line may be black if reasonable</a:t>
            </a:r>
          </a:p>
        </p:txBody>
      </p:sp>
      <p:sp>
        <p:nvSpPr>
          <p:cNvPr id="3" name="Text Placeholder 2"/>
          <p:cNvSpPr>
            <a:spLocks noGrp="1"/>
          </p:cNvSpPr>
          <p:nvPr>
            <p:ph type="body" idx="1"/>
          </p:nvPr>
        </p:nvSpPr>
        <p:spPr>
          <a:xfrm>
            <a:off x="360363" y="1368425"/>
            <a:ext cx="8280400" cy="4679950"/>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p>
        </p:txBody>
      </p:sp>
      <p:sp>
        <p:nvSpPr>
          <p:cNvPr id="6" name="Slide Number Placeholder 5"/>
          <p:cNvSpPr>
            <a:spLocks noGrp="1"/>
          </p:cNvSpPr>
          <p:nvPr>
            <p:ph type="sldNum" sz="quarter" idx="4"/>
          </p:nvPr>
        </p:nvSpPr>
        <p:spPr>
          <a:xfrm>
            <a:off x="6300788" y="6478588"/>
            <a:ext cx="503237" cy="179387"/>
          </a:xfrm>
          <a:prstGeom prst="rect">
            <a:avLst/>
          </a:prstGeom>
        </p:spPr>
        <p:txBody>
          <a:bodyPr vert="horz" wrap="none" lIns="0" tIns="0" rIns="0" bIns="0" rtlCol="0" anchor="t" anchorCtr="0"/>
          <a:lstStyle>
            <a:lvl1pPr algn="r" fontAlgn="auto">
              <a:spcBef>
                <a:spcPts val="0"/>
              </a:spcBef>
              <a:spcAft>
                <a:spcPts val="0"/>
              </a:spcAft>
              <a:defRPr sz="1000" smtClean="0">
                <a:solidFill>
                  <a:schemeClr val="tx1"/>
                </a:solidFill>
                <a:latin typeface="+mn-lt"/>
                <a:ea typeface="+mn-ea"/>
                <a:cs typeface="+mn-cs"/>
              </a:defRPr>
            </a:lvl1pPr>
          </a:lstStyle>
          <a:p>
            <a:pPr>
              <a:defRPr/>
            </a:pPr>
            <a:fld id="{9BA6BF96-DA09-49A8-86FB-EA60CC95EEA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61" r:id="rId4"/>
    <p:sldLayoutId id="2147483757" r:id="rId5"/>
    <p:sldLayoutId id="2147483756" r:id="rId6"/>
    <p:sldLayoutId id="2147483755" r:id="rId7"/>
    <p:sldLayoutId id="2147483754" r:id="rId8"/>
    <p:sldLayoutId id="2147483753" r:id="rId9"/>
    <p:sldLayoutId id="2147483752" r:id="rId10"/>
    <p:sldLayoutId id="2147483751" r:id="rId11"/>
    <p:sldLayoutId id="2147483750" r:id="rId12"/>
    <p:sldLayoutId id="2147483749" r:id="rId13"/>
    <p:sldLayoutId id="2147483748" r:id="rId14"/>
    <p:sldLayoutId id="2147483747" r:id="rId15"/>
  </p:sldLayoutIdLst>
  <p:hf hdr="0"/>
  <p:txStyles>
    <p:titleStyle>
      <a:lvl1pPr algn="l" rtl="0" fontAlgn="base">
        <a:spcBef>
          <a:spcPct val="0"/>
        </a:spcBef>
        <a:spcAft>
          <a:spcPct val="0"/>
        </a:spcAft>
        <a:defRPr sz="3400" kern="1200">
          <a:solidFill>
            <a:schemeClr val="tx2"/>
          </a:solidFill>
          <a:latin typeface="+mj-lt"/>
          <a:ea typeface="+mj-ea"/>
          <a:cs typeface="+mj-cs"/>
        </a:defRPr>
      </a:lvl1pPr>
      <a:lvl2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2pPr>
      <a:lvl3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3pPr>
      <a:lvl4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4pPr>
      <a:lvl5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5pPr>
      <a:lvl6pPr marL="4572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6pPr>
      <a:lvl7pPr marL="9144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7pPr>
      <a:lvl8pPr marL="13716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8pPr>
      <a:lvl9pPr marL="18288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9pPr>
    </p:titleStyle>
    <p:bodyStyle>
      <a:lvl1pPr marL="179388" indent="-179388" algn="l" rtl="0" fontAlgn="base">
        <a:lnSpc>
          <a:spcPct val="112000"/>
        </a:lnSpc>
        <a:spcBef>
          <a:spcPct val="0"/>
        </a:spcBef>
        <a:spcAft>
          <a:spcPct val="0"/>
        </a:spcAft>
        <a:buSzPct val="110000"/>
        <a:buFont typeface="Arial Black" pitchFamily="34" charset="0"/>
        <a:buChar char="ı"/>
        <a:defRPr kern="1200">
          <a:solidFill>
            <a:schemeClr val="tx1"/>
          </a:solidFill>
          <a:latin typeface="+mn-lt"/>
          <a:ea typeface="+mn-ea"/>
          <a:cs typeface="+mn-cs"/>
        </a:defRPr>
      </a:lvl1pPr>
      <a:lvl2pPr marL="35877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2pPr>
      <a:lvl3pPr marL="539750"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3pPr>
      <a:lvl4pPr marL="719138"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4pPr>
      <a:lvl5pPr marL="89852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gnu.org/licenses/lgpl-2.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crosoft.com/en-us/legal/intellectualproperty/UseTerms/default.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microsoft.com/visualstudio/eng/products/visual-studio-2010-express" TargetMode="External"/><Relationship Id="rId2" Type="http://schemas.openxmlformats.org/officeDocument/2006/relationships/hyperlink" Target="http://qt-project.org/downloads" TargetMode="External"/><Relationship Id="rId1" Type="http://schemas.openxmlformats.org/officeDocument/2006/relationships/slideLayout" Target="../slideLayouts/slideLayout2.xml"/><Relationship Id="rId6" Type="http://schemas.openxmlformats.org/officeDocument/2006/relationships/hyperlink" Target="http://www.microsoft.com/en-us/legal/intellectualproperty/UseTerms/default.aspx" TargetMode="External"/><Relationship Id="rId5" Type="http://schemas.openxmlformats.org/officeDocument/2006/relationships/hyperlink" Target="http://www.gnu.org/licenses/old-licenses/lgpl-2.1.html" TargetMode="External"/><Relationship Id="rId4" Type="http://schemas.openxmlformats.org/officeDocument/2006/relationships/hyperlink" Target="http://wixtoolse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ixtoolset.org/" TargetMode="External"/><Relationship Id="rId2" Type="http://schemas.openxmlformats.org/officeDocument/2006/relationships/hyperlink" Target="http://www.microsoft.com/visualstudio/eng/products/visual-studio-2010-express" TargetMode="External"/><Relationship Id="rId1" Type="http://schemas.openxmlformats.org/officeDocument/2006/relationships/slideLayout" Target="../slideLayouts/slideLayout2.xml"/><Relationship Id="rId6" Type="http://schemas.openxmlformats.org/officeDocument/2006/relationships/hyperlink" Target="http://qt-project.org/downloads" TargetMode="External"/><Relationship Id="rId5" Type="http://schemas.openxmlformats.org/officeDocument/2006/relationships/hyperlink" Target="http://qt-project.org/qt5" TargetMode="External"/><Relationship Id="rId4" Type="http://schemas.openxmlformats.org/officeDocument/2006/relationships/hyperlink" Target="http://wix.codeplex.com/releases/view/9951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0000" y="2736024"/>
            <a:ext cx="6300000" cy="1701088"/>
          </a:xfrm>
        </p:spPr>
        <p:txBody>
          <a:bodyPr/>
          <a:lstStyle/>
          <a:p>
            <a:r>
              <a:rPr lang="en-US" sz="2400" dirty="0" smtClean="0"/>
              <a:t>Nick </a:t>
            </a:r>
            <a:r>
              <a:rPr lang="en-US" sz="2400" dirty="0" err="1" smtClean="0"/>
              <a:t>Lalic</a:t>
            </a:r>
            <a:endParaRPr lang="en-US" sz="2400" dirty="0" smtClean="0"/>
          </a:p>
          <a:p>
            <a:r>
              <a:rPr lang="en-US" sz="1800" i="1" dirty="0" smtClean="0"/>
              <a:t>VNA Software Developer</a:t>
            </a:r>
          </a:p>
          <a:p>
            <a:r>
              <a:rPr lang="en-US" sz="1800" i="1" dirty="0" smtClean="0"/>
              <a:t>Rohde &amp; Schwarz America</a:t>
            </a:r>
          </a:p>
          <a:p>
            <a:r>
              <a:rPr lang="en-US" sz="1800" i="1" dirty="0" smtClean="0"/>
              <a:t>May 2013</a:t>
            </a:r>
            <a:endParaRPr lang="en-US" sz="1800" i="1" dirty="0"/>
          </a:p>
        </p:txBody>
      </p:sp>
      <p:sp>
        <p:nvSpPr>
          <p:cNvPr id="3" name="Title 2"/>
          <p:cNvSpPr>
            <a:spLocks noGrp="1"/>
          </p:cNvSpPr>
          <p:nvPr>
            <p:ph type="ctrTitle"/>
          </p:nvPr>
        </p:nvSpPr>
        <p:spPr>
          <a:xfrm>
            <a:off x="360000" y="216000"/>
            <a:ext cx="7164328" cy="2132880"/>
          </a:xfrm>
        </p:spPr>
        <p:txBody>
          <a:bodyPr/>
          <a:lstStyle/>
          <a:p>
            <a:r>
              <a:rPr lang="en-US" sz="4000" dirty="0" smtClean="0"/>
              <a:t>VNA Programming</a:t>
            </a:r>
            <a:br>
              <a:rPr lang="en-US" sz="4000" dirty="0" smtClean="0"/>
            </a:br>
            <a:r>
              <a:rPr lang="en-US" sz="4000" dirty="0" smtClean="0"/>
              <a:t>with </a:t>
            </a:r>
            <a:r>
              <a:rPr lang="en-US" sz="4000" dirty="0" err="1" smtClean="0"/>
              <a:t>RsaToolbox</a:t>
            </a:r>
            <a:r>
              <a:rPr lang="en-US" sz="4000" dirty="0" smtClean="0"/>
              <a:t> For Qt 5</a:t>
            </a:r>
            <a:endParaRPr lang="en-US" sz="4000" dirty="0"/>
          </a:p>
        </p:txBody>
      </p:sp>
    </p:spTree>
    <p:extLst>
      <p:ext uri="{BB962C8B-B14F-4D97-AF65-F5344CB8AC3E}">
        <p14:creationId xmlns:p14="http://schemas.microsoft.com/office/powerpoint/2010/main" val="183039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Installation</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If you have not already done so, please install </a:t>
            </a:r>
            <a:r>
              <a:rPr lang="en-US" dirty="0" err="1" smtClean="0"/>
              <a:t>RsaToolbox</a:t>
            </a:r>
            <a:r>
              <a:rPr lang="en-US" dirty="0" smtClean="0"/>
              <a:t> For Qt 5.</a:t>
            </a:r>
          </a:p>
          <a:p>
            <a:r>
              <a:rPr lang="en-US" dirty="0" smtClean="0"/>
              <a:t>The following tools are provided with </a:t>
            </a:r>
            <a:r>
              <a:rPr lang="en-US" dirty="0" err="1" smtClean="0"/>
              <a:t>RsaToolbox</a:t>
            </a:r>
            <a:r>
              <a:rPr lang="en-US" dirty="0" smtClean="0"/>
              <a:t> For Qt 5:</a:t>
            </a:r>
          </a:p>
          <a:p>
            <a:pPr lvl="1"/>
            <a:r>
              <a:rPr lang="en-US" dirty="0" smtClean="0"/>
              <a:t>This tutorial </a:t>
            </a:r>
            <a:r>
              <a:rPr lang="en-US" dirty="0" smtClean="0">
                <a:sym typeface="Wingdings" pitchFamily="2" charset="2"/>
              </a:rPr>
              <a:t></a:t>
            </a:r>
            <a:endParaRPr lang="en-US" dirty="0" smtClean="0"/>
          </a:p>
          <a:p>
            <a:pPr lvl="1"/>
            <a:r>
              <a:rPr lang="en-US" dirty="0" smtClean="0"/>
              <a:t>Qt Creator templates (.zip file)</a:t>
            </a:r>
          </a:p>
          <a:p>
            <a:pPr lvl="1"/>
            <a:r>
              <a:rPr lang="en-US" dirty="0" smtClean="0"/>
              <a:t>RSA Create Installer</a:t>
            </a:r>
            <a:br>
              <a:rPr lang="en-US" dirty="0" smtClean="0"/>
            </a:br>
            <a:r>
              <a:rPr lang="en-US" dirty="0" smtClean="0"/>
              <a:t>(not available via the Start Menu)</a:t>
            </a:r>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10</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5523817"/>
            <a:ext cx="2040433" cy="35521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332" y="2276872"/>
            <a:ext cx="2599028" cy="360216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9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RSA Tools Setup</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first step to setting up </a:t>
            </a:r>
            <a:r>
              <a:rPr lang="en-US" dirty="0" err="1" smtClean="0"/>
              <a:t>RsaToolbox</a:t>
            </a:r>
            <a:r>
              <a:rPr lang="en-US" dirty="0" smtClean="0"/>
              <a:t> is to copy the application templates into Qt Creator</a:t>
            </a:r>
          </a:p>
          <a:p>
            <a:pPr lvl="1"/>
            <a:r>
              <a:rPr lang="en-US" dirty="0" smtClean="0"/>
              <a:t>Find the Qt Creator template wizard directory on your machine. This should be very similar if not identical to:</a:t>
            </a:r>
            <a:r>
              <a:rPr lang="en-US" dirty="0"/>
              <a:t/>
            </a:r>
            <a:br>
              <a:rPr lang="en-US" dirty="0"/>
            </a:br>
            <a:r>
              <a:rPr lang="en-US" sz="1600" i="1" dirty="0"/>
              <a:t>C:\</a:t>
            </a:r>
            <a:r>
              <a:rPr lang="en-US" sz="1600" i="1" dirty="0" smtClean="0"/>
              <a:t>Qt\Qt5.0.2\Tools\QtCreator\share\qtcreator\templates\wizards</a:t>
            </a:r>
          </a:p>
          <a:p>
            <a:pPr lvl="1"/>
            <a:r>
              <a:rPr lang="en-US" dirty="0" smtClean="0"/>
              <a:t>Find the Qt Creator Templates .zip file (linked to from the Start Menu) and extract the contents (</a:t>
            </a:r>
            <a:r>
              <a:rPr lang="en-US" i="1" dirty="0" err="1" smtClean="0"/>
              <a:t>Rsa_app</a:t>
            </a:r>
            <a:r>
              <a:rPr lang="en-US" dirty="0" smtClean="0"/>
              <a:t> and </a:t>
            </a:r>
            <a:r>
              <a:rPr lang="en-US" i="1" dirty="0" err="1" smtClean="0"/>
              <a:t>Rsa_app-No_UI</a:t>
            </a:r>
            <a:r>
              <a:rPr lang="en-US" dirty="0" smtClean="0"/>
              <a:t>) to the Qt Creator template wizard directory shown above. It is important to copy the folders.</a:t>
            </a:r>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11</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833436"/>
            <a:ext cx="3888432" cy="218785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05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RSA Tools Setup</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Confirm that the templates are installed to Qt Creator</a:t>
            </a:r>
          </a:p>
          <a:p>
            <a:pPr lvl="1"/>
            <a:r>
              <a:rPr lang="en-US" dirty="0" smtClean="0"/>
              <a:t>Open Qt Creator – Found in the Start Menu under </a:t>
            </a:r>
            <a:r>
              <a:rPr lang="en-US" i="1" dirty="0" smtClean="0"/>
              <a:t>Qt 5.0.2</a:t>
            </a:r>
            <a:r>
              <a:rPr lang="en-US" dirty="0" smtClean="0"/>
              <a:t> as of this tutorial</a:t>
            </a:r>
          </a:p>
          <a:p>
            <a:pPr lvl="1"/>
            <a:r>
              <a:rPr lang="en-US" dirty="0" smtClean="0"/>
              <a:t>Click the </a:t>
            </a:r>
            <a:r>
              <a:rPr lang="en-US" i="1" u="sng" dirty="0" smtClean="0"/>
              <a:t>Create Project</a:t>
            </a:r>
            <a:r>
              <a:rPr lang="en-US" dirty="0" smtClean="0"/>
              <a:t> link from the opening screen</a:t>
            </a:r>
            <a:br>
              <a:rPr lang="en-US" dirty="0" smtClean="0"/>
            </a:br>
            <a:r>
              <a:rPr lang="en-US" dirty="0" smtClean="0"/>
              <a:t>Alternatively you can click </a:t>
            </a:r>
            <a:r>
              <a:rPr lang="en-US" i="1" dirty="0" smtClean="0"/>
              <a:t>File </a:t>
            </a:r>
            <a:r>
              <a:rPr lang="en-US" i="1" dirty="0" smtClean="0">
                <a:sym typeface="Wingdings" pitchFamily="2" charset="2"/>
              </a:rPr>
              <a:t> New File or Project</a:t>
            </a:r>
            <a:endParaRPr lang="en-US" dirty="0">
              <a:sym typeface="Wingdings" pitchFamily="2" charset="2"/>
            </a:endParaRPr>
          </a:p>
          <a:p>
            <a:pPr lvl="1"/>
            <a:r>
              <a:rPr lang="en-US" dirty="0" smtClean="0">
                <a:sym typeface="Wingdings" pitchFamily="2" charset="2"/>
              </a:rPr>
              <a:t>Confirm that the templates are available as a new project.</a:t>
            </a:r>
            <a:endParaRPr lang="en-US" dirty="0" smtClean="0"/>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12</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068960"/>
            <a:ext cx="3821435" cy="272624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280" y="3204553"/>
            <a:ext cx="3907160" cy="245505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91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Licensing</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Qt is available under two licenses: A commercial (paid) license from Nokia and the open source </a:t>
            </a:r>
            <a:r>
              <a:rPr lang="en-US" dirty="0" smtClean="0">
                <a:hlinkClick r:id="rId2"/>
              </a:rPr>
              <a:t>GNU LGPL v2.1 license</a:t>
            </a:r>
            <a:r>
              <a:rPr lang="en-US" dirty="0" smtClean="0"/>
              <a:t>. We will be using the LGPL license, which stipulates the following:</a:t>
            </a:r>
            <a:endParaRPr lang="en-US" dirty="0"/>
          </a:p>
          <a:p>
            <a:pPr lvl="1"/>
            <a:r>
              <a:rPr lang="en-US" dirty="0" smtClean="0"/>
              <a:t>There are no restrictions on internal use</a:t>
            </a:r>
          </a:p>
          <a:p>
            <a:pPr lvl="1"/>
            <a:r>
              <a:rPr lang="en-US" dirty="0" smtClean="0"/>
              <a:t>For applications deployed to a customer:</a:t>
            </a:r>
          </a:p>
          <a:p>
            <a:pPr lvl="2"/>
            <a:r>
              <a:rPr lang="en-US" dirty="0" smtClean="0"/>
              <a:t>Qt libraries must be linked dynamically as external </a:t>
            </a:r>
            <a:r>
              <a:rPr lang="en-US" dirty="0" err="1" smtClean="0"/>
              <a:t>dlls</a:t>
            </a:r>
            <a:r>
              <a:rPr lang="en-US" dirty="0"/>
              <a:t/>
            </a:r>
            <a:br>
              <a:rPr lang="en-US" dirty="0"/>
            </a:br>
            <a:r>
              <a:rPr lang="en-US" dirty="0" smtClean="0"/>
              <a:t>(such that the executable is not considered a derivative work under LGPL)</a:t>
            </a:r>
          </a:p>
          <a:p>
            <a:pPr lvl="2"/>
            <a:r>
              <a:rPr lang="en-US" dirty="0" smtClean="0"/>
              <a:t>The source code for Qt 5 must be available to the recipient</a:t>
            </a:r>
          </a:p>
          <a:p>
            <a:pPr lvl="2"/>
            <a:r>
              <a:rPr lang="en-US" dirty="0" smtClean="0"/>
              <a:t>Any modifications to Qt must be released to the public as source code along with your application.</a:t>
            </a:r>
          </a:p>
          <a:p>
            <a:pPr lvl="2"/>
            <a:r>
              <a:rPr lang="en-US" dirty="0"/>
              <a:t>The source code for your </a:t>
            </a:r>
            <a:r>
              <a:rPr lang="en-US" dirty="0" smtClean="0"/>
              <a:t>application may </a:t>
            </a:r>
            <a:r>
              <a:rPr lang="en-US" dirty="0"/>
              <a:t>remain </a:t>
            </a:r>
            <a:r>
              <a:rPr lang="en-US" dirty="0" smtClean="0"/>
              <a:t>closed if you wish</a:t>
            </a:r>
          </a:p>
          <a:p>
            <a:r>
              <a:rPr lang="en-US" dirty="0" smtClean="0"/>
              <a:t>Your source code and executable, so long as they dynamically link to the Qt library, can be released under different licensing terms such as the </a:t>
            </a:r>
            <a:r>
              <a:rPr lang="en-US" dirty="0"/>
              <a:t>“Rohde &amp; Schwarz Inc. Terms and Conditions for Royalty-Free Products”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13</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7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Licensing</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exact wording of the licensing terms for the Microsoft Visual C++ Runtime depends on the </a:t>
            </a:r>
            <a:r>
              <a:rPr lang="en-US" dirty="0">
                <a:hlinkClick r:id="rId2"/>
              </a:rPr>
              <a:t>Microsoft product that they came </a:t>
            </a:r>
            <a:r>
              <a:rPr lang="en-US" dirty="0" smtClean="0">
                <a:hlinkClick r:id="rId2"/>
              </a:rPr>
              <a:t>with</a:t>
            </a:r>
            <a:endParaRPr lang="en-US" dirty="0" smtClean="0"/>
          </a:p>
          <a:p>
            <a:r>
              <a:rPr lang="en-US" dirty="0" smtClean="0"/>
              <a:t>In general:</a:t>
            </a:r>
          </a:p>
          <a:p>
            <a:pPr lvl="1"/>
            <a:r>
              <a:rPr lang="en-US" dirty="0" smtClean="0"/>
              <a:t>Files listed in the </a:t>
            </a:r>
            <a:r>
              <a:rPr lang="en-US" i="1" dirty="0" smtClean="0"/>
              <a:t>redist.txt</a:t>
            </a:r>
            <a:r>
              <a:rPr lang="en-US" dirty="0" smtClean="0"/>
              <a:t> file in the root installation folder can be redistributed along with your application so long as the license for your application is at least as restricting as the Microsoft license you received them under.</a:t>
            </a:r>
          </a:p>
          <a:p>
            <a:pPr lvl="1"/>
            <a:r>
              <a:rPr lang="en-US" dirty="0"/>
              <a:t>The </a:t>
            </a:r>
            <a:r>
              <a:rPr lang="en-US" dirty="0" smtClean="0"/>
              <a:t>C++ runtime files </a:t>
            </a:r>
            <a:r>
              <a:rPr lang="en-US" i="1" dirty="0" smtClean="0"/>
              <a:t>msvcp100.dll</a:t>
            </a:r>
            <a:r>
              <a:rPr lang="en-US" dirty="0" smtClean="0"/>
              <a:t> and </a:t>
            </a:r>
            <a:r>
              <a:rPr lang="en-US" i="1" dirty="0" smtClean="0"/>
              <a:t>msvcr100.dll</a:t>
            </a:r>
            <a:r>
              <a:rPr lang="en-US" dirty="0"/>
              <a:t> </a:t>
            </a:r>
            <a:r>
              <a:rPr lang="en-US" dirty="0" smtClean="0"/>
              <a:t>for Visual C++ 2010 are covered by </a:t>
            </a:r>
            <a:r>
              <a:rPr lang="en-US" i="1" dirty="0" smtClean="0"/>
              <a:t>redist.txt</a:t>
            </a:r>
          </a:p>
          <a:p>
            <a:pPr lvl="1"/>
            <a:r>
              <a:rPr lang="en-US" dirty="0" smtClean="0"/>
              <a:t>We will be providing a Rohde &amp; Schwarz license, as described below, that should provide sufficient coverage.</a:t>
            </a:r>
            <a:endParaRPr lang="en-US" i="1" dirty="0"/>
          </a:p>
          <a:p>
            <a:r>
              <a:rPr lang="en-US" dirty="0" smtClean="0"/>
              <a:t>The RSA Create Installer tool automatically includes a copy of the “Rohde &amp; Schwarz Inc. Terms </a:t>
            </a:r>
            <a:r>
              <a:rPr lang="en-US" dirty="0"/>
              <a:t>and Conditions for Royalty-Free </a:t>
            </a:r>
            <a:r>
              <a:rPr lang="en-US" dirty="0" smtClean="0"/>
              <a:t>Products” with your application (see </a:t>
            </a:r>
            <a:r>
              <a:rPr lang="en-US" i="1" dirty="0" smtClean="0"/>
              <a:t>License.txt</a:t>
            </a:r>
            <a:r>
              <a:rPr lang="en-US" dirty="0" smtClean="0"/>
              <a:t> in the </a:t>
            </a:r>
            <a:r>
              <a:rPr lang="en-US" dirty="0" err="1" smtClean="0"/>
              <a:t>RsaToolbox</a:t>
            </a:r>
            <a:r>
              <a:rPr lang="en-US" dirty="0" smtClean="0"/>
              <a:t> installation folder).</a:t>
            </a:r>
          </a:p>
          <a:p>
            <a:endParaRPr lang="en-US" dirty="0" smtClean="0"/>
          </a:p>
          <a:p>
            <a:pPr lvl="2"/>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14</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Licensing</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RSIB can also be distributed to customers under the “Rohde &amp; Schwarz Inc. Terms </a:t>
            </a:r>
            <a:r>
              <a:rPr lang="en-US" dirty="0"/>
              <a:t>and Conditions for Royalty-Free </a:t>
            </a:r>
            <a:r>
              <a:rPr lang="en-US" dirty="0" smtClean="0"/>
              <a:t>Products” license.</a:t>
            </a:r>
          </a:p>
          <a:p>
            <a:r>
              <a:rPr lang="en-US" dirty="0" smtClean="0"/>
              <a:t>RSIB is also included automatically by RSA Create Installer</a:t>
            </a:r>
          </a:p>
          <a:p>
            <a:r>
              <a:rPr lang="en-US" dirty="0" smtClean="0"/>
              <a:t>NI-VISA, properties of National Instruments, cannot be distributed with an application to a customer, as Rohde &amp; Schwarz does not hold the proper deployment license. However, </a:t>
            </a:r>
            <a:r>
              <a:rPr lang="en-US" dirty="0" err="1" smtClean="0"/>
              <a:t>RsaToolbox</a:t>
            </a:r>
            <a:r>
              <a:rPr lang="en-US" dirty="0" smtClean="0"/>
              <a:t> will work with NI-VISA when provided by the end-user.</a:t>
            </a:r>
          </a:p>
          <a:p>
            <a:endParaRPr lang="en-US" dirty="0" smtClean="0"/>
          </a:p>
          <a:p>
            <a:pPr lvl="2"/>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15</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41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16</a:t>
            </a:fld>
            <a:endParaRPr lang="en-US" dirty="0"/>
          </a:p>
        </p:txBody>
      </p:sp>
      <p:sp>
        <p:nvSpPr>
          <p:cNvPr id="5" name="TextBox 4"/>
          <p:cNvSpPr txBox="1"/>
          <p:nvPr/>
        </p:nvSpPr>
        <p:spPr>
          <a:xfrm>
            <a:off x="356616" y="1097449"/>
            <a:ext cx="6500180" cy="1323439"/>
          </a:xfrm>
          <a:prstGeom prst="rect">
            <a:avLst/>
          </a:prstGeom>
          <a:noFill/>
        </p:spPr>
        <p:txBody>
          <a:bodyPr wrap="square" rtlCol="0">
            <a:spAutoFit/>
          </a:bodyPr>
          <a:lstStyle/>
          <a:p>
            <a:r>
              <a:rPr lang="en-US" sz="8000" dirty="0" smtClean="0">
                <a:solidFill>
                  <a:schemeClr val="tx2"/>
                </a:solidFill>
              </a:rPr>
              <a:t>Our First App</a:t>
            </a:r>
            <a:endParaRPr lang="en-US" sz="8000" dirty="0">
              <a:solidFill>
                <a:schemeClr val="tx2"/>
              </a:solidFill>
            </a:endParaRPr>
          </a:p>
        </p:txBody>
      </p:sp>
      <p:sp>
        <p:nvSpPr>
          <p:cNvPr id="7" name="TextBox 6"/>
          <p:cNvSpPr txBox="1"/>
          <p:nvPr/>
        </p:nvSpPr>
        <p:spPr>
          <a:xfrm>
            <a:off x="2287204" y="3136613"/>
            <a:ext cx="4569592" cy="584775"/>
          </a:xfrm>
          <a:prstGeom prst="rect">
            <a:avLst/>
          </a:prstGeom>
          <a:noFill/>
        </p:spPr>
        <p:txBody>
          <a:bodyPr wrap="square" rtlCol="0">
            <a:spAutoFit/>
          </a:bodyPr>
          <a:lstStyle/>
          <a:p>
            <a:pPr algn="ctr"/>
            <a:r>
              <a:rPr lang="en-US" sz="3200" i="1" dirty="0" smtClean="0">
                <a:solidFill>
                  <a:schemeClr val="tx2"/>
                </a:solidFill>
              </a:rPr>
              <a:t>“How do I get started?”</a:t>
            </a:r>
            <a:endParaRPr lang="en-US" sz="3200" i="1" dirty="0">
              <a:solidFill>
                <a:schemeClr val="tx2"/>
              </a:solidFill>
            </a:endParaRPr>
          </a:p>
        </p:txBody>
      </p:sp>
    </p:spTree>
    <p:extLst>
      <p:ext uri="{BB962C8B-B14F-4D97-AF65-F5344CB8AC3E}">
        <p14:creationId xmlns:p14="http://schemas.microsoft.com/office/powerpoint/2010/main" val="104540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Correction Data</a:t>
            </a:r>
            <a:br>
              <a:rPr lang="en-US" dirty="0" smtClean="0"/>
            </a:br>
            <a:endParaRPr lang="en-US" dirty="0"/>
          </a:p>
        </p:txBody>
      </p:sp>
      <p:sp>
        <p:nvSpPr>
          <p:cNvPr id="3" name="Content Placeholder 2"/>
          <p:cNvSpPr>
            <a:spLocks noGrp="1"/>
          </p:cNvSpPr>
          <p:nvPr>
            <p:ph idx="1"/>
          </p:nvPr>
        </p:nvSpPr>
        <p:spPr/>
        <p:txBody>
          <a:bodyPr/>
          <a:lstStyle/>
          <a:p>
            <a:pPr marL="0" indent="0">
              <a:lnSpc>
                <a:spcPct val="150000"/>
              </a:lnSpc>
              <a:buNone/>
            </a:pPr>
            <a:r>
              <a:rPr lang="en-US" sz="1400" b="1" dirty="0" smtClean="0"/>
              <a:t>Problem:</a:t>
            </a:r>
          </a:p>
          <a:p>
            <a:pPr marL="0" indent="0">
              <a:lnSpc>
                <a:spcPct val="150000"/>
              </a:lnSpc>
              <a:buNone/>
            </a:pPr>
            <a:r>
              <a:rPr lang="en-US" sz="1400" i="1" dirty="0" smtClean="0"/>
              <a:t>Recently a customer needed to be able to save VNA settings to a Recall Set file. These Recall Set files would then be distributed to a pool of VNAs in a production environment with several technicians. As it turns out, the correction data for each channel is saved along with the instrument settings in the Recall Set. When the Recall Set is loaded on another instrument the instrument then appears to be calibrated even though calibration data is not valid. A technician, therefore, may assume that the instrument is calibrated and perform inaccurate measurements.</a:t>
            </a:r>
          </a:p>
          <a:p>
            <a:pPr marL="0" indent="0">
              <a:lnSpc>
                <a:spcPct val="150000"/>
              </a:lnSpc>
              <a:buNone/>
            </a:pPr>
            <a:endParaRPr lang="en-US" sz="1400" i="1" dirty="0"/>
          </a:p>
          <a:p>
            <a:pPr marL="0" indent="0">
              <a:lnSpc>
                <a:spcPct val="150000"/>
              </a:lnSpc>
              <a:buNone/>
            </a:pPr>
            <a:r>
              <a:rPr lang="en-US" sz="1400" dirty="0" smtClean="0"/>
              <a:t>We can meet the customers needs by deleting correction data from each channel BEFORE saving the Recall Set. Unfortunately the ZVA and ZNB both do not provide this functionality. Let’s write an application using </a:t>
            </a:r>
            <a:r>
              <a:rPr lang="en-US" sz="1400" dirty="0" err="1" smtClean="0"/>
              <a:t>RsaToolbox</a:t>
            </a:r>
            <a:r>
              <a:rPr lang="en-US" sz="1400" dirty="0" smtClean="0"/>
              <a:t> to get around this.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17</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47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Delete Correction Data</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following is a screenshot of the ZNB</a:t>
            </a:r>
            <a:br>
              <a:rPr lang="en-US" dirty="0" smtClean="0"/>
            </a:br>
            <a:r>
              <a:rPr lang="en-US" dirty="0" smtClean="0"/>
              <a:t>Calibration Manager</a:t>
            </a:r>
          </a:p>
          <a:p>
            <a:r>
              <a:rPr lang="en-US" dirty="0" smtClean="0"/>
              <a:t>As you can see there is no way to delete the correction data present in a channel. At best, we can “Resolve</a:t>
            </a:r>
            <a:br>
              <a:rPr lang="en-US" dirty="0" smtClean="0"/>
            </a:br>
            <a:r>
              <a:rPr lang="en-US" dirty="0" smtClean="0"/>
              <a:t>Pool Link”, which disconnects the</a:t>
            </a:r>
            <a:br>
              <a:rPr lang="en-US" dirty="0" smtClean="0"/>
            </a:br>
            <a:r>
              <a:rPr lang="en-US" dirty="0" smtClean="0"/>
              <a:t>channel from the Cal Group it is</a:t>
            </a:r>
            <a:br>
              <a:rPr lang="en-US" dirty="0" smtClean="0"/>
            </a:br>
            <a:r>
              <a:rPr lang="en-US" dirty="0" smtClean="0"/>
              <a:t>associated with, but the result</a:t>
            </a:r>
            <a:r>
              <a:rPr lang="en-US" dirty="0"/>
              <a:t> </a:t>
            </a:r>
            <a:r>
              <a:rPr lang="en-US" dirty="0" smtClean="0"/>
              <a:t>is</a:t>
            </a:r>
            <a:br>
              <a:rPr lang="en-US" dirty="0" smtClean="0"/>
            </a:br>
            <a:r>
              <a:rPr lang="en-US" dirty="0" smtClean="0"/>
              <a:t>calibration data local to the channel</a:t>
            </a:r>
            <a:br>
              <a:rPr lang="en-US" dirty="0" smtClean="0"/>
            </a:br>
            <a:r>
              <a:rPr lang="en-US" dirty="0" smtClean="0"/>
              <a:t>itself, as seen in channel 3 (Ch3).</a:t>
            </a:r>
          </a:p>
          <a:p>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18</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085" y="2420888"/>
            <a:ext cx="3848339" cy="355191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39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Delete Correction Data</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Often customer problems such as these can be solved by creating a “macro”, or a small application installed on the VNA itself</a:t>
            </a:r>
          </a:p>
          <a:p>
            <a:r>
              <a:rPr lang="en-US" dirty="0" smtClean="0"/>
              <a:t>These applications can be integrated  into the “External Tools” menu of the instrument.</a:t>
            </a:r>
          </a:p>
          <a:p>
            <a:r>
              <a:rPr lang="en-US" dirty="0" smtClean="0"/>
              <a:t>The functionality provided in the manual interface of the VNA does not exactly match that provided through the software interface. That is, Functions that do not exist manually will exist in software and vice versa.</a:t>
            </a:r>
          </a:p>
          <a:p>
            <a:r>
              <a:rPr lang="en-US" dirty="0" smtClean="0"/>
              <a:t>We can use this fact to our advantage in this case.</a:t>
            </a:r>
          </a:p>
          <a:p>
            <a:pPr lvl="2"/>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19</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8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br>
              <a:rPr lang="en-US" dirty="0" smtClean="0"/>
            </a:b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Overview</a:t>
            </a:r>
          </a:p>
          <a:p>
            <a:pPr lvl="1"/>
            <a:r>
              <a:rPr lang="en-US" dirty="0" smtClean="0"/>
              <a:t>Audience</a:t>
            </a:r>
          </a:p>
          <a:p>
            <a:pPr lvl="1"/>
            <a:r>
              <a:rPr lang="en-US" dirty="0" smtClean="0"/>
              <a:t>Requirements</a:t>
            </a:r>
          </a:p>
          <a:p>
            <a:r>
              <a:rPr lang="en-US" dirty="0" smtClean="0"/>
              <a:t>Software Tools</a:t>
            </a:r>
          </a:p>
          <a:p>
            <a:pPr lvl="1"/>
            <a:r>
              <a:rPr lang="en-US" dirty="0" smtClean="0"/>
              <a:t>Installation</a:t>
            </a:r>
          </a:p>
          <a:p>
            <a:pPr lvl="1"/>
            <a:r>
              <a:rPr lang="en-US" dirty="0" err="1" smtClean="0"/>
              <a:t>RsaToolbox</a:t>
            </a:r>
            <a:r>
              <a:rPr lang="en-US" dirty="0" smtClean="0"/>
              <a:t> Setup</a:t>
            </a:r>
          </a:p>
          <a:p>
            <a:pPr lvl="1"/>
            <a:r>
              <a:rPr lang="en-US" dirty="0" smtClean="0"/>
              <a:t>Licensing</a:t>
            </a:r>
          </a:p>
          <a:p>
            <a:r>
              <a:rPr lang="en-US" dirty="0" smtClean="0"/>
              <a:t>Part 1: Our First Application</a:t>
            </a:r>
          </a:p>
          <a:p>
            <a:pPr lvl="1"/>
            <a:r>
              <a:rPr lang="en-US" dirty="0" smtClean="0"/>
              <a:t>Deleting Correction Data</a:t>
            </a:r>
          </a:p>
          <a:p>
            <a:pPr lvl="1"/>
            <a:r>
              <a:rPr lang="en-US" dirty="0" smtClean="0"/>
              <a:t>Creating a new project</a:t>
            </a:r>
          </a:p>
          <a:p>
            <a:pPr lvl="1"/>
            <a:r>
              <a:rPr lang="en-US" dirty="0" smtClean="0"/>
              <a:t>Project Components</a:t>
            </a:r>
          </a:p>
          <a:p>
            <a:r>
              <a:rPr lang="en-US" dirty="0" smtClean="0"/>
              <a:t>Part 2: GUI Application</a:t>
            </a:r>
          </a:p>
          <a:p>
            <a:r>
              <a:rPr lang="en-US" dirty="0" smtClean="0"/>
              <a:t>Additional References</a:t>
            </a:r>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18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Create a New Project</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Let’s get back to creating a new </a:t>
            </a:r>
            <a:r>
              <a:rPr lang="en-US" dirty="0" err="1" smtClean="0"/>
              <a:t>RsaToolbox</a:t>
            </a:r>
            <a:r>
              <a:rPr lang="en-US" dirty="0" smtClean="0"/>
              <a:t> project:</a:t>
            </a:r>
          </a:p>
          <a:p>
            <a:pPr lvl="1"/>
            <a:r>
              <a:rPr lang="en-US" dirty="0" smtClean="0"/>
              <a:t>Open Qt Creator</a:t>
            </a:r>
          </a:p>
          <a:p>
            <a:pPr lvl="1"/>
            <a:r>
              <a:rPr lang="en-US" dirty="0" smtClean="0"/>
              <a:t>Click the </a:t>
            </a:r>
            <a:r>
              <a:rPr lang="en-US" i="1" u="sng" dirty="0" smtClean="0"/>
              <a:t>Create Project</a:t>
            </a:r>
            <a:r>
              <a:rPr lang="en-US" dirty="0" smtClean="0"/>
              <a:t> link from the opening screen</a:t>
            </a:r>
            <a:br>
              <a:rPr lang="en-US" dirty="0" smtClean="0"/>
            </a:br>
            <a:r>
              <a:rPr lang="en-US" dirty="0" smtClean="0"/>
              <a:t>or you can also click </a:t>
            </a:r>
            <a:r>
              <a:rPr lang="en-US" i="1" dirty="0" smtClean="0"/>
              <a:t>File </a:t>
            </a:r>
            <a:r>
              <a:rPr lang="en-US" i="1" dirty="0" smtClean="0">
                <a:sym typeface="Wingdings" pitchFamily="2" charset="2"/>
              </a:rPr>
              <a:t> New File or Project</a:t>
            </a:r>
            <a:endParaRPr lang="en-US" dirty="0">
              <a:sym typeface="Wingdings" pitchFamily="2" charset="2"/>
            </a:endParaRPr>
          </a:p>
          <a:p>
            <a:pPr lvl="1"/>
            <a:r>
              <a:rPr lang="en-US" dirty="0" smtClean="0">
                <a:sym typeface="Wingdings" pitchFamily="2" charset="2"/>
              </a:rPr>
              <a:t>Select the “</a:t>
            </a:r>
            <a:r>
              <a:rPr lang="en-US" dirty="0" err="1" smtClean="0">
                <a:sym typeface="Wingdings" pitchFamily="2" charset="2"/>
              </a:rPr>
              <a:t>Rsa</a:t>
            </a:r>
            <a:r>
              <a:rPr lang="en-US" dirty="0" smtClean="0">
                <a:sym typeface="Wingdings" pitchFamily="2" charset="2"/>
              </a:rPr>
              <a:t> App – No UI” as we will not need a user interface (UI)</a:t>
            </a:r>
            <a:endParaRPr lang="en-US" dirty="0" smtClean="0"/>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20</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068960"/>
            <a:ext cx="3821435" cy="272624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280" y="3204553"/>
            <a:ext cx="3907160" cy="245505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12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3" name="Content Placeholder 2"/>
          <p:cNvSpPr>
            <a:spLocks noGrp="1"/>
          </p:cNvSpPr>
          <p:nvPr>
            <p:ph idx="1"/>
          </p:nvPr>
        </p:nvSpPr>
        <p:spPr>
          <a:xfrm>
            <a:off x="360363" y="1368425"/>
            <a:ext cx="3707581" cy="4679950"/>
          </a:xfrm>
        </p:spPr>
        <p:txBody>
          <a:bodyPr/>
          <a:lstStyle/>
          <a:p>
            <a:r>
              <a:rPr lang="en-US" dirty="0" smtClean="0"/>
              <a:t>Name your project </a:t>
            </a:r>
            <a:r>
              <a:rPr lang="en-US" i="1" dirty="0" err="1" smtClean="0"/>
              <a:t>RsaDeleteCorrection</a:t>
            </a:r>
            <a:endParaRPr lang="en-US" i="1" dirty="0" smtClean="0"/>
          </a:p>
          <a:p>
            <a:r>
              <a:rPr lang="en-US" dirty="0" smtClean="0"/>
              <a:t>Accept the default project location </a:t>
            </a:r>
          </a:p>
          <a:p>
            <a:r>
              <a:rPr lang="en-US" dirty="0"/>
              <a:t>C</a:t>
            </a:r>
            <a:r>
              <a:rPr lang="en-US" dirty="0" smtClean="0"/>
              <a:t>lick </a:t>
            </a:r>
            <a:r>
              <a:rPr lang="en-US" i="1" dirty="0" smtClean="0"/>
              <a:t>Next</a:t>
            </a:r>
          </a:p>
          <a:p>
            <a:endParaRPr lang="en-US" i="1" dirty="0" smtClean="0"/>
          </a:p>
          <a:p>
            <a:endParaRPr lang="en-US" i="1" dirty="0" smtClean="0"/>
          </a:p>
          <a:p>
            <a:endParaRPr lang="en-US" dirty="0" smtClean="0"/>
          </a:p>
          <a:p>
            <a:r>
              <a:rPr lang="en-US" dirty="0" smtClean="0"/>
              <a:t>Accept the default “Kit”:</a:t>
            </a:r>
          </a:p>
          <a:p>
            <a:pPr lvl="1"/>
            <a:r>
              <a:rPr lang="en-US" dirty="0" smtClean="0"/>
              <a:t>Desktop Application</a:t>
            </a:r>
          </a:p>
          <a:p>
            <a:pPr lvl="1"/>
            <a:r>
              <a:rPr lang="en-US" dirty="0" smtClean="0"/>
              <a:t>Qt 5.0.2</a:t>
            </a:r>
          </a:p>
          <a:p>
            <a:pPr lvl="1"/>
            <a:r>
              <a:rPr lang="en-US" dirty="0" smtClean="0"/>
              <a:t>Microsoft Visual C++ 2010</a:t>
            </a:r>
          </a:p>
          <a:p>
            <a:pPr lvl="1"/>
            <a:r>
              <a:rPr lang="en-US" dirty="0" smtClean="0"/>
              <a:t>32-bit</a:t>
            </a:r>
          </a:p>
          <a:p>
            <a:r>
              <a:rPr lang="en-US" dirty="0" smtClean="0"/>
              <a:t>Accept the default target directories</a:t>
            </a:r>
          </a:p>
          <a:p>
            <a:r>
              <a:rPr lang="en-US" dirty="0" smtClean="0"/>
              <a:t>Click </a:t>
            </a:r>
            <a:r>
              <a:rPr lang="en-US" i="1" dirty="0" smtClean="0"/>
              <a:t>Next</a:t>
            </a:r>
          </a:p>
          <a:p>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21</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954" y="980728"/>
            <a:ext cx="3988443" cy="24370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645024"/>
            <a:ext cx="5040560" cy="230482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463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3" name="Content Placeholder 2"/>
          <p:cNvSpPr>
            <a:spLocks noGrp="1"/>
          </p:cNvSpPr>
          <p:nvPr>
            <p:ph idx="1"/>
          </p:nvPr>
        </p:nvSpPr>
        <p:spPr>
          <a:xfrm>
            <a:off x="360363" y="1368425"/>
            <a:ext cx="3707581" cy="4679950"/>
          </a:xfrm>
        </p:spPr>
        <p:txBody>
          <a:bodyPr/>
          <a:lstStyle/>
          <a:p>
            <a:r>
              <a:rPr lang="en-US" dirty="0" smtClean="0"/>
              <a:t>Set </a:t>
            </a:r>
            <a:r>
              <a:rPr lang="en-US" i="1" dirty="0" smtClean="0"/>
              <a:t>Application Name</a:t>
            </a:r>
            <a:r>
              <a:rPr lang="en-US" dirty="0" smtClean="0"/>
              <a:t> to “RSA Delete Correction”</a:t>
            </a:r>
          </a:p>
          <a:p>
            <a:r>
              <a:rPr lang="en-US" dirty="0" smtClean="0"/>
              <a:t>Set </a:t>
            </a:r>
            <a:r>
              <a:rPr lang="en-US" i="1" dirty="0" smtClean="0"/>
              <a:t>Installation folder Name</a:t>
            </a:r>
            <a:r>
              <a:rPr lang="en-US" dirty="0" smtClean="0"/>
              <a:t> to “RSA Delete Correction”</a:t>
            </a:r>
          </a:p>
          <a:p>
            <a:r>
              <a:rPr lang="en-US" dirty="0" smtClean="0"/>
              <a:t>Set </a:t>
            </a:r>
            <a:r>
              <a:rPr lang="en-US" i="1" dirty="0" smtClean="0"/>
              <a:t>Log filename</a:t>
            </a:r>
            <a:r>
              <a:rPr lang="en-US" dirty="0" smtClean="0"/>
              <a:t> to “RSA Delete Correction Log.txt”</a:t>
            </a:r>
          </a:p>
          <a:p>
            <a:endParaRPr lang="en-US" dirty="0"/>
          </a:p>
          <a:p>
            <a:r>
              <a:rPr lang="en-US" dirty="0" smtClean="0"/>
              <a:t>Click </a:t>
            </a:r>
            <a:r>
              <a:rPr lang="en-US" i="1" dirty="0" smtClean="0"/>
              <a:t>Next</a:t>
            </a:r>
          </a:p>
          <a:p>
            <a:r>
              <a:rPr lang="en-US" i="1" dirty="0" smtClean="0"/>
              <a:t>Click Finish</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22</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118" y="3009180"/>
            <a:ext cx="5404338" cy="286809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98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Create a New Project</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At this point your project is created. You should see something similar to the following in Qt Creator</a:t>
            </a:r>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23</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060848"/>
            <a:ext cx="5556214" cy="38879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38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Project Components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Lets take a moment to discuss the various parts of this new project</a:t>
            </a:r>
          </a:p>
          <a:p>
            <a:r>
              <a:rPr lang="en-US" dirty="0" smtClean="0"/>
              <a:t>In the </a:t>
            </a:r>
            <a:r>
              <a:rPr lang="en-US" i="1" dirty="0" smtClean="0"/>
              <a:t>Projects</a:t>
            </a:r>
            <a:r>
              <a:rPr lang="en-US" dirty="0" smtClean="0"/>
              <a:t> pane you will notice that several files have</a:t>
            </a:r>
            <a:br>
              <a:rPr lang="en-US" dirty="0" smtClean="0"/>
            </a:br>
            <a:r>
              <a:rPr lang="en-US" dirty="0" smtClean="0"/>
              <a:t>been added to your project</a:t>
            </a:r>
          </a:p>
          <a:p>
            <a:pPr lvl="1"/>
            <a:r>
              <a:rPr lang="en-US" b="1" dirty="0" smtClean="0"/>
              <a:t>.pro</a:t>
            </a:r>
            <a:r>
              <a:rPr lang="en-US" dirty="0" smtClean="0"/>
              <a:t> files are Qt Creator Project files. They contain</a:t>
            </a:r>
            <a:br>
              <a:rPr lang="en-US" dirty="0" smtClean="0"/>
            </a:br>
            <a:r>
              <a:rPr lang="en-US" dirty="0" smtClean="0"/>
              <a:t>project information such as what type of project this is,</a:t>
            </a:r>
            <a:br>
              <a:rPr lang="en-US" dirty="0" smtClean="0"/>
            </a:br>
            <a:r>
              <a:rPr lang="en-US" dirty="0" smtClean="0"/>
              <a:t>what files to include and compiler settings.</a:t>
            </a:r>
          </a:p>
          <a:p>
            <a:pPr lvl="1"/>
            <a:r>
              <a:rPr lang="en-US" dirty="0" smtClean="0"/>
              <a:t>The </a:t>
            </a:r>
            <a:r>
              <a:rPr lang="en-US" b="1" dirty="0" err="1" smtClean="0"/>
              <a:t>RsaToolbox</a:t>
            </a:r>
            <a:r>
              <a:rPr lang="en-US" dirty="0" smtClean="0"/>
              <a:t> folder contains the source code for</a:t>
            </a:r>
            <a:br>
              <a:rPr lang="en-US" dirty="0" smtClean="0"/>
            </a:br>
            <a:r>
              <a:rPr lang="en-US" dirty="0" err="1" smtClean="0"/>
              <a:t>RsaToolbox</a:t>
            </a:r>
            <a:r>
              <a:rPr lang="en-US" dirty="0" smtClean="0"/>
              <a:t>.</a:t>
            </a:r>
          </a:p>
          <a:p>
            <a:pPr lvl="1"/>
            <a:r>
              <a:rPr lang="en-US" b="1" dirty="0" err="1" smtClean="0"/>
              <a:t>Settings.h</a:t>
            </a:r>
            <a:r>
              <a:rPr lang="en-US" dirty="0" smtClean="0"/>
              <a:t> is a C++ header file with settings for</a:t>
            </a:r>
            <a:br>
              <a:rPr lang="en-US" dirty="0" smtClean="0"/>
            </a:br>
            <a:r>
              <a:rPr lang="en-US" dirty="0" err="1" smtClean="0"/>
              <a:t>RsaToolbox</a:t>
            </a:r>
            <a:r>
              <a:rPr lang="en-US" dirty="0" smtClean="0"/>
              <a:t> applications</a:t>
            </a:r>
          </a:p>
          <a:p>
            <a:pPr lvl="1"/>
            <a:r>
              <a:rPr lang="en-US" b="1" dirty="0" smtClean="0"/>
              <a:t>main.cpp</a:t>
            </a:r>
            <a:r>
              <a:rPr lang="en-US" dirty="0" smtClean="0"/>
              <a:t> contains the main function. Main is a function</a:t>
            </a:r>
            <a:br>
              <a:rPr lang="en-US" dirty="0" smtClean="0"/>
            </a:br>
            <a:r>
              <a:rPr lang="en-US" dirty="0" smtClean="0"/>
              <a:t>common to all C\C++ applications that contains the</a:t>
            </a:r>
            <a:br>
              <a:rPr lang="en-US" dirty="0" smtClean="0"/>
            </a:br>
            <a:r>
              <a:rPr lang="en-US" dirty="0" smtClean="0"/>
              <a:t>actual code for your application.</a:t>
            </a:r>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24</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844824"/>
            <a:ext cx="1946898" cy="398192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85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Components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lvl="1"/>
            <a:r>
              <a:rPr lang="en-US" b="1" dirty="0" err="1" smtClean="0"/>
              <a:t>Resources.qrc</a:t>
            </a:r>
            <a:r>
              <a:rPr lang="en-US" dirty="0" smtClean="0"/>
              <a:t> is a Qt Resource file that we are</a:t>
            </a:r>
            <a:br>
              <a:rPr lang="en-US" dirty="0" smtClean="0"/>
            </a:br>
            <a:r>
              <a:rPr lang="en-US" dirty="0" smtClean="0"/>
              <a:t>using to include a Rohde &amp; Schwarz icon to be used</a:t>
            </a:r>
            <a:r>
              <a:rPr lang="en-US" dirty="0"/>
              <a:t/>
            </a:r>
            <a:br>
              <a:rPr lang="en-US" dirty="0"/>
            </a:br>
            <a:r>
              <a:rPr lang="en-US" dirty="0" smtClean="0"/>
              <a:t>with any Qt windows, such as error messages</a:t>
            </a:r>
          </a:p>
          <a:p>
            <a:pPr lvl="1"/>
            <a:r>
              <a:rPr lang="en-US" b="1" dirty="0" smtClean="0"/>
              <a:t>VS2010Resources.rc</a:t>
            </a:r>
            <a:r>
              <a:rPr lang="en-US" dirty="0" smtClean="0"/>
              <a:t> is a similar resource file</a:t>
            </a:r>
            <a:br>
              <a:rPr lang="en-US" dirty="0" smtClean="0"/>
            </a:br>
            <a:r>
              <a:rPr lang="en-US" dirty="0" smtClean="0"/>
              <a:t>in a Microsoft Visual C++ format that specifies the icon</a:t>
            </a:r>
            <a:br>
              <a:rPr lang="en-US" dirty="0" smtClean="0"/>
            </a:br>
            <a:r>
              <a:rPr lang="en-US" dirty="0" smtClean="0"/>
              <a:t>to apply to the executable file after compiling.</a:t>
            </a:r>
          </a:p>
          <a:p>
            <a:pPr lvl="1"/>
            <a:r>
              <a:rPr lang="en-US" dirty="0" smtClean="0"/>
              <a:t>DEBUG_LOGFILE.txt is just that; it is a log of all</a:t>
            </a:r>
            <a:br>
              <a:rPr lang="en-US" dirty="0" smtClean="0"/>
            </a:br>
            <a:r>
              <a:rPr lang="en-US" dirty="0" smtClean="0"/>
              <a:t>communication with the instrument as your commands</a:t>
            </a:r>
            <a:br>
              <a:rPr lang="en-US" dirty="0" smtClean="0"/>
            </a:br>
            <a:r>
              <a:rPr lang="en-US" dirty="0" smtClean="0"/>
              <a:t>run. This can be useful for debugging purposes.</a:t>
            </a:r>
            <a:br>
              <a:rPr lang="en-US" dirty="0" smtClean="0"/>
            </a:br>
            <a:r>
              <a:rPr lang="en-US" dirty="0" smtClean="0"/>
              <a:t>This file is written to when your project is in debug</a:t>
            </a:r>
            <a:br>
              <a:rPr lang="en-US" dirty="0" smtClean="0"/>
            </a:br>
            <a:r>
              <a:rPr lang="en-US" dirty="0" smtClean="0"/>
              <a:t>mode. In release mode, the log file is written to the</a:t>
            </a:r>
            <a:br>
              <a:rPr lang="en-US" dirty="0" smtClean="0"/>
            </a:br>
            <a:r>
              <a:rPr lang="en-US" dirty="0" smtClean="0"/>
              <a:t>installation directory instead.</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25</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844824"/>
            <a:ext cx="1946898" cy="398192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925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Components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err="1" smtClean="0"/>
              <a:t>RsaToolbox</a:t>
            </a:r>
            <a:r>
              <a:rPr lang="en-US" b="1" dirty="0" smtClean="0"/>
              <a:t> </a:t>
            </a:r>
            <a:r>
              <a:rPr lang="en-US" dirty="0" smtClean="0"/>
              <a:t>consists of the following:</a:t>
            </a:r>
          </a:p>
          <a:p>
            <a:pPr lvl="2"/>
            <a:r>
              <a:rPr lang="en-US" b="1" dirty="0" err="1" smtClean="0"/>
              <a:t>Definitions.h</a:t>
            </a:r>
            <a:r>
              <a:rPr lang="en-US" dirty="0" smtClean="0"/>
              <a:t> contains a number of enumerations for</a:t>
            </a:r>
            <a:br>
              <a:rPr lang="en-US" dirty="0" smtClean="0"/>
            </a:br>
            <a:r>
              <a:rPr lang="en-US" dirty="0" smtClean="0"/>
              <a:t>describing the VNA settings and data format</a:t>
            </a:r>
          </a:p>
          <a:p>
            <a:pPr lvl="2"/>
            <a:r>
              <a:rPr lang="en-US" b="1" dirty="0" err="1" smtClean="0"/>
              <a:t>General.h</a:t>
            </a:r>
            <a:r>
              <a:rPr lang="en-US" dirty="0" smtClean="0"/>
              <a:t> contains general-purpose functions,</a:t>
            </a:r>
            <a:br>
              <a:rPr lang="en-US" dirty="0" smtClean="0"/>
            </a:br>
            <a:r>
              <a:rPr lang="en-US" dirty="0" smtClean="0"/>
              <a:t>for example the </a:t>
            </a:r>
            <a:r>
              <a:rPr lang="en-US" dirty="0" err="1" smtClean="0"/>
              <a:t>ToString</a:t>
            </a:r>
            <a:r>
              <a:rPr lang="en-US" dirty="0" smtClean="0"/>
              <a:t>() function converts an</a:t>
            </a:r>
            <a:br>
              <a:rPr lang="en-US" dirty="0" smtClean="0"/>
            </a:br>
            <a:r>
              <a:rPr lang="en-US" dirty="0" smtClean="0"/>
              <a:t>enumerator to a human readable </a:t>
            </a:r>
            <a:r>
              <a:rPr lang="en-US" dirty="0" err="1" smtClean="0"/>
              <a:t>QString</a:t>
            </a:r>
            <a:r>
              <a:rPr lang="en-US" dirty="0" smtClean="0"/>
              <a:t> format.</a:t>
            </a:r>
          </a:p>
          <a:p>
            <a:pPr lvl="2"/>
            <a:r>
              <a:rPr lang="en-US" b="1" dirty="0" err="1" smtClean="0"/>
              <a:t>NetworkData.h</a:t>
            </a:r>
            <a:r>
              <a:rPr lang="en-US" dirty="0" smtClean="0"/>
              <a:t> and </a:t>
            </a:r>
            <a:r>
              <a:rPr lang="en-US" b="1" dirty="0" err="1" smtClean="0"/>
              <a:t>TraceData.h</a:t>
            </a:r>
            <a:r>
              <a:rPr lang="en-US" dirty="0" smtClean="0"/>
              <a:t> are simple classes that</a:t>
            </a:r>
            <a:br>
              <a:rPr lang="en-US" dirty="0" smtClean="0"/>
            </a:br>
            <a:r>
              <a:rPr lang="en-US" dirty="0" smtClean="0"/>
              <a:t>hold measurement data and properties for S-Parameter</a:t>
            </a:r>
            <a:br>
              <a:rPr lang="en-US" dirty="0" smtClean="0"/>
            </a:br>
            <a:r>
              <a:rPr lang="en-US" dirty="0" smtClean="0"/>
              <a:t>networks and traces, respectively</a:t>
            </a:r>
          </a:p>
          <a:p>
            <a:pPr lvl="2"/>
            <a:r>
              <a:rPr lang="en-US" b="1" dirty="0" err="1" smtClean="0"/>
              <a:t>Touchstone.h</a:t>
            </a:r>
            <a:r>
              <a:rPr lang="en-US" dirty="0" smtClean="0"/>
              <a:t> contains Read/Write functions for</a:t>
            </a:r>
            <a:br>
              <a:rPr lang="en-US" dirty="0" smtClean="0"/>
            </a:br>
            <a:r>
              <a:rPr lang="en-US" dirty="0" smtClean="0"/>
              <a:t>Touchstone (.</a:t>
            </a:r>
            <a:r>
              <a:rPr lang="en-US" dirty="0" err="1" smtClean="0"/>
              <a:t>sNp</a:t>
            </a:r>
            <a:r>
              <a:rPr lang="en-US" dirty="0" smtClean="0"/>
              <a:t>) Version 1.0 files.</a:t>
            </a:r>
          </a:p>
          <a:p>
            <a:pPr lvl="2"/>
            <a:r>
              <a:rPr lang="en-US" b="1" dirty="0" err="1" smtClean="0"/>
              <a:t>Key.h</a:t>
            </a:r>
            <a:r>
              <a:rPr lang="en-US" dirty="0" smtClean="0"/>
              <a:t> contains a Key template class for reading and writing long-term application settings to binary files</a:t>
            </a:r>
          </a:p>
          <a:p>
            <a:pPr lvl="2"/>
            <a:r>
              <a:rPr lang="en-US" b="1" dirty="0" err="1" smtClean="0"/>
              <a:t>Vna.h</a:t>
            </a:r>
            <a:r>
              <a:rPr lang="en-US" dirty="0" smtClean="0"/>
              <a:t> contains the </a:t>
            </a:r>
            <a:r>
              <a:rPr lang="en-US" dirty="0" err="1" smtClean="0"/>
              <a:t>Vna</a:t>
            </a:r>
            <a:r>
              <a:rPr lang="en-US" dirty="0" smtClean="0"/>
              <a:t> class which allows you to connect to and control an instrument.</a:t>
            </a:r>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26</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698" y="1443211"/>
            <a:ext cx="1809750" cy="32099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488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Components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rest of the header and source files of </a:t>
            </a:r>
            <a:r>
              <a:rPr lang="en-US" dirty="0" err="1" smtClean="0"/>
              <a:t>RsaToolbox</a:t>
            </a:r>
            <a:r>
              <a:rPr lang="en-US" dirty="0" smtClean="0"/>
              <a:t> work</a:t>
            </a:r>
            <a:br>
              <a:rPr lang="en-US" dirty="0" smtClean="0"/>
            </a:br>
            <a:r>
              <a:rPr lang="en-US" dirty="0" smtClean="0"/>
              <a:t>behind the scenes as far as application development is</a:t>
            </a:r>
            <a:br>
              <a:rPr lang="en-US" dirty="0" smtClean="0"/>
            </a:br>
            <a:r>
              <a:rPr lang="en-US" dirty="0" smtClean="0"/>
              <a:t>concerned. You do not need to understand them unless</a:t>
            </a:r>
            <a:br>
              <a:rPr lang="en-US" dirty="0" smtClean="0"/>
            </a:br>
            <a:r>
              <a:rPr lang="en-US" dirty="0" smtClean="0"/>
              <a:t>you want to modify or contribute to </a:t>
            </a:r>
            <a:r>
              <a:rPr lang="en-US" dirty="0" err="1" smtClean="0"/>
              <a:t>RsaToolbox</a:t>
            </a:r>
            <a:r>
              <a:rPr lang="en-US" dirty="0" smtClean="0"/>
              <a:t>.</a:t>
            </a:r>
          </a:p>
          <a:p>
            <a:pPr lvl="2"/>
            <a:endParaRPr lang="en-US" dirty="0" smtClean="0"/>
          </a:p>
          <a:p>
            <a:pPr lvl="2"/>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27</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698" y="1443211"/>
            <a:ext cx="1809750" cy="32099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6154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Components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If you navigate to the </a:t>
            </a:r>
            <a:r>
              <a:rPr lang="en-US" dirty="0" err="1" smtClean="0"/>
              <a:t>RsaDeleteCorrection</a:t>
            </a:r>
            <a:r>
              <a:rPr lang="en-US" dirty="0" smtClean="0"/>
              <a:t> project folder you will find all of the files previously mentioned plus a few more.</a:t>
            </a:r>
          </a:p>
          <a:p>
            <a:pPr lvl="1"/>
            <a:r>
              <a:rPr lang="en-US" b="1" dirty="0" smtClean="0"/>
              <a:t>.</a:t>
            </a:r>
            <a:r>
              <a:rPr lang="en-US" b="1" dirty="0" err="1" smtClean="0"/>
              <a:t>pro.user</a:t>
            </a:r>
            <a:r>
              <a:rPr lang="en-US" dirty="0" smtClean="0"/>
              <a:t> files contain additional Qt Project settings specific to your computer.</a:t>
            </a:r>
          </a:p>
          <a:p>
            <a:pPr lvl="1"/>
            <a:r>
              <a:rPr lang="en-US" b="1" dirty="0" smtClean="0"/>
              <a:t>Rsib32.dll</a:t>
            </a:r>
            <a:r>
              <a:rPr lang="en-US" dirty="0" smtClean="0"/>
              <a:t> contains the RSIB library, to be deployed with our application</a:t>
            </a:r>
          </a:p>
          <a:p>
            <a:pPr lvl="1"/>
            <a:r>
              <a:rPr lang="en-US" dirty="0" smtClean="0"/>
              <a:t>The Installer folder contains additional files we will use later on to create a Windows installer for our application.</a:t>
            </a:r>
          </a:p>
          <a:p>
            <a:pPr lvl="1"/>
            <a:r>
              <a:rPr lang="en-US" b="1" dirty="0" err="1" smtClean="0"/>
              <a:t>RsaToolbox</a:t>
            </a:r>
            <a:r>
              <a:rPr lang="en-US" dirty="0" smtClean="0"/>
              <a:t> contains the actual</a:t>
            </a:r>
            <a:br>
              <a:rPr lang="en-US" dirty="0" smtClean="0"/>
            </a:br>
            <a:r>
              <a:rPr lang="en-US" dirty="0" err="1" smtClean="0"/>
              <a:t>RsaToolbox</a:t>
            </a:r>
            <a:r>
              <a:rPr lang="en-US" dirty="0" smtClean="0"/>
              <a:t> code, including</a:t>
            </a:r>
            <a:br>
              <a:rPr lang="en-US" dirty="0" smtClean="0"/>
            </a:br>
            <a:r>
              <a:rPr lang="en-US" dirty="0" smtClean="0"/>
              <a:t>C++ headers and source files.</a:t>
            </a:r>
          </a:p>
          <a:p>
            <a:pPr lvl="1"/>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28</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140968"/>
            <a:ext cx="4362822" cy="281905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861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Components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Let’s move back to Qt Creator</a:t>
            </a:r>
          </a:p>
          <a:p>
            <a:r>
              <a:rPr lang="en-US" dirty="0" smtClean="0"/>
              <a:t>Double-click </a:t>
            </a:r>
            <a:r>
              <a:rPr lang="en-US" b="1" dirty="0" err="1" smtClean="0"/>
              <a:t>Settings.h</a:t>
            </a:r>
            <a:r>
              <a:rPr lang="en-US" dirty="0" smtClean="0"/>
              <a:t> in the Project pane to open it.</a:t>
            </a:r>
          </a:p>
          <a:p>
            <a:r>
              <a:rPr lang="en-US" dirty="0" smtClean="0"/>
              <a:t>In addition to the information we</a:t>
            </a:r>
            <a:br>
              <a:rPr lang="en-US" dirty="0" smtClean="0"/>
            </a:br>
            <a:r>
              <a:rPr lang="en-US" dirty="0" smtClean="0"/>
              <a:t>provided to create this project,</a:t>
            </a:r>
            <a:br>
              <a:rPr lang="en-US" dirty="0" smtClean="0"/>
            </a:br>
            <a:r>
              <a:rPr lang="en-US" dirty="0" err="1" smtClean="0"/>
              <a:t>Settings.h</a:t>
            </a:r>
            <a:r>
              <a:rPr lang="en-US" dirty="0" smtClean="0"/>
              <a:t> contains a few</a:t>
            </a:r>
            <a:br>
              <a:rPr lang="en-US" dirty="0" smtClean="0"/>
            </a:br>
            <a:r>
              <a:rPr lang="en-US" dirty="0" smtClean="0"/>
              <a:t>additional settings such as the</a:t>
            </a:r>
            <a:br>
              <a:rPr lang="en-US" dirty="0" smtClean="0"/>
            </a:br>
            <a:r>
              <a:rPr lang="en-US" dirty="0" smtClean="0"/>
              <a:t>application version and</a:t>
            </a:r>
            <a:br>
              <a:rPr lang="en-US" dirty="0" smtClean="0"/>
            </a:br>
            <a:r>
              <a:rPr lang="en-US" dirty="0" smtClean="0"/>
              <a:t>instrument</a:t>
            </a:r>
            <a:r>
              <a:rPr lang="en-US" dirty="0"/>
              <a:t> </a:t>
            </a:r>
            <a:r>
              <a:rPr lang="en-US" dirty="0" smtClean="0"/>
              <a:t>connection</a:t>
            </a:r>
            <a:br>
              <a:rPr lang="en-US" dirty="0" smtClean="0"/>
            </a:br>
            <a:r>
              <a:rPr lang="en-US" dirty="0" smtClean="0"/>
              <a:t>information.</a:t>
            </a:r>
          </a:p>
          <a:p>
            <a:r>
              <a:rPr lang="en-US" dirty="0" smtClean="0"/>
              <a:t>These settings are summarized</a:t>
            </a:r>
            <a:br>
              <a:rPr lang="en-US" dirty="0" smtClean="0"/>
            </a:br>
            <a:r>
              <a:rPr lang="en-US" dirty="0" smtClean="0"/>
              <a:t>in a header file for convenience,</a:t>
            </a:r>
            <a:br>
              <a:rPr lang="en-US" dirty="0" smtClean="0"/>
            </a:br>
            <a:r>
              <a:rPr lang="en-US" dirty="0" smtClean="0"/>
              <a:t>but can be defined elsewhere.</a:t>
            </a:r>
          </a:p>
          <a:p>
            <a:r>
              <a:rPr lang="en-US" dirty="0" smtClean="0"/>
              <a:t>We will leave them as-is</a:t>
            </a:r>
            <a:br>
              <a:rPr lang="en-US" dirty="0" smtClean="0"/>
            </a:br>
            <a:r>
              <a:rPr lang="en-US" dirty="0" smtClean="0"/>
              <a:t>for now.</a:t>
            </a:r>
            <a:endParaRPr lang="en-US" dirty="0"/>
          </a:p>
          <a:p>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29</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204864"/>
            <a:ext cx="4809356" cy="37772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57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a:t>
            </a:fld>
            <a:endParaRPr lang="en-US" dirty="0"/>
          </a:p>
        </p:txBody>
      </p:sp>
      <p:sp>
        <p:nvSpPr>
          <p:cNvPr id="5" name="TextBox 4"/>
          <p:cNvSpPr txBox="1"/>
          <p:nvPr/>
        </p:nvSpPr>
        <p:spPr>
          <a:xfrm>
            <a:off x="356616" y="1097449"/>
            <a:ext cx="5655544" cy="1323439"/>
          </a:xfrm>
          <a:prstGeom prst="rect">
            <a:avLst/>
          </a:prstGeom>
          <a:noFill/>
        </p:spPr>
        <p:txBody>
          <a:bodyPr wrap="square" rtlCol="0">
            <a:spAutoFit/>
          </a:bodyPr>
          <a:lstStyle/>
          <a:p>
            <a:r>
              <a:rPr lang="en-US" sz="8000" dirty="0" smtClean="0">
                <a:solidFill>
                  <a:schemeClr val="tx2"/>
                </a:solidFill>
              </a:rPr>
              <a:t>Introduction</a:t>
            </a:r>
            <a:endParaRPr lang="en-US" sz="8000" dirty="0">
              <a:solidFill>
                <a:schemeClr val="tx2"/>
              </a:solidFill>
            </a:endParaRPr>
          </a:p>
        </p:txBody>
      </p:sp>
      <p:sp>
        <p:nvSpPr>
          <p:cNvPr id="7" name="TextBox 6"/>
          <p:cNvSpPr txBox="1"/>
          <p:nvPr/>
        </p:nvSpPr>
        <p:spPr>
          <a:xfrm>
            <a:off x="2287204" y="3136613"/>
            <a:ext cx="4569592" cy="1077218"/>
          </a:xfrm>
          <a:prstGeom prst="rect">
            <a:avLst/>
          </a:prstGeom>
          <a:noFill/>
        </p:spPr>
        <p:txBody>
          <a:bodyPr wrap="square" rtlCol="0">
            <a:spAutoFit/>
          </a:bodyPr>
          <a:lstStyle/>
          <a:p>
            <a:pPr algn="ctr"/>
            <a:r>
              <a:rPr lang="en-US" sz="3200" i="1" dirty="0" smtClean="0">
                <a:solidFill>
                  <a:schemeClr val="tx2"/>
                </a:solidFill>
              </a:rPr>
              <a:t>“What’s this tutorial about?”</a:t>
            </a:r>
            <a:endParaRPr lang="en-US" sz="3200" i="1" dirty="0">
              <a:solidFill>
                <a:schemeClr val="tx2"/>
              </a:solidFill>
            </a:endParaRPr>
          </a:p>
        </p:txBody>
      </p:sp>
    </p:spTree>
    <p:extLst>
      <p:ext uri="{BB962C8B-B14F-4D97-AF65-F5344CB8AC3E}">
        <p14:creationId xmlns:p14="http://schemas.microsoft.com/office/powerpoint/2010/main" val="225778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Components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Now open </a:t>
            </a:r>
            <a:r>
              <a:rPr lang="en-US" b="1" dirty="0" smtClean="0"/>
              <a:t>main.cpp</a:t>
            </a:r>
            <a:r>
              <a:rPr lang="en-US" dirty="0" smtClean="0"/>
              <a:t>.</a:t>
            </a:r>
            <a:endParaRPr lang="en-US" dirty="0"/>
          </a:p>
          <a:p>
            <a:r>
              <a:rPr lang="en-US" dirty="0" smtClean="0"/>
              <a:t>Let’s focus on the contents of the</a:t>
            </a:r>
            <a:br>
              <a:rPr lang="en-US" dirty="0" smtClean="0"/>
            </a:br>
            <a:r>
              <a:rPr lang="en-US" dirty="0" smtClean="0"/>
              <a:t>main function for now</a:t>
            </a:r>
          </a:p>
          <a:p>
            <a:r>
              <a:rPr lang="en-US" dirty="0" smtClean="0"/>
              <a:t>This code can be broken down into</a:t>
            </a:r>
            <a:br>
              <a:rPr lang="en-US" dirty="0" smtClean="0"/>
            </a:br>
            <a:r>
              <a:rPr lang="en-US" dirty="0" smtClean="0"/>
              <a:t>parts:</a:t>
            </a:r>
          </a:p>
          <a:p>
            <a:pPr lvl="1"/>
            <a:r>
              <a:rPr lang="en-US" dirty="0" smtClean="0"/>
              <a:t>Connect to the VNA</a:t>
            </a:r>
          </a:p>
          <a:p>
            <a:pPr lvl="1"/>
            <a:r>
              <a:rPr lang="en-US" dirty="0" smtClean="0"/>
              <a:t>Check connection status</a:t>
            </a:r>
          </a:p>
          <a:p>
            <a:pPr lvl="1"/>
            <a:r>
              <a:rPr lang="en-US" dirty="0" smtClean="0"/>
              <a:t>Check VNA make/model</a:t>
            </a:r>
          </a:p>
          <a:p>
            <a:pPr lvl="1"/>
            <a:r>
              <a:rPr lang="en-US" dirty="0" smtClean="0"/>
              <a:t>Create Key instance</a:t>
            </a:r>
          </a:p>
          <a:p>
            <a:pPr lvl="1"/>
            <a:r>
              <a:rPr lang="en-US" dirty="0" smtClean="0"/>
              <a:t>// YOUR CODE GOES HERE</a:t>
            </a:r>
          </a:p>
          <a:p>
            <a:pPr lvl="1"/>
            <a:endParaRPr lang="en-US" dirty="0" smtClean="0"/>
          </a:p>
          <a:p>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30</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052736"/>
            <a:ext cx="4636705" cy="407617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256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err="1" smtClean="0"/>
              <a:t>Vna</a:t>
            </a:r>
            <a:r>
              <a:rPr lang="en-US" dirty="0" smtClean="0"/>
              <a:t> Class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err="1" smtClean="0"/>
              <a:t>Vna</a:t>
            </a:r>
            <a:r>
              <a:rPr lang="en-US" dirty="0" smtClean="0"/>
              <a:t> class connects to and controls an R&amp;S VNA</a:t>
            </a:r>
          </a:p>
          <a:p>
            <a:r>
              <a:rPr lang="en-US" dirty="0" smtClean="0"/>
              <a:t>The </a:t>
            </a:r>
            <a:r>
              <a:rPr lang="en-US" dirty="0" err="1" smtClean="0"/>
              <a:t>Vna</a:t>
            </a:r>
            <a:r>
              <a:rPr lang="en-US" dirty="0" smtClean="0"/>
              <a:t> constructor requires several arguments:</a:t>
            </a:r>
          </a:p>
          <a:p>
            <a:pPr lvl="1"/>
            <a:r>
              <a:rPr lang="en-US" dirty="0" err="1" smtClean="0"/>
              <a:t>enum</a:t>
            </a:r>
            <a:r>
              <a:rPr lang="en-US" dirty="0" smtClean="0"/>
              <a:t> </a:t>
            </a:r>
            <a:r>
              <a:rPr lang="en-US" dirty="0" err="1" smtClean="0"/>
              <a:t>ConnectionType</a:t>
            </a:r>
            <a:r>
              <a:rPr lang="en-US" dirty="0" smtClean="0"/>
              <a:t/>
            </a:r>
            <a:br>
              <a:rPr lang="en-US" dirty="0" smtClean="0"/>
            </a:br>
            <a:r>
              <a:rPr lang="en-US" dirty="0" smtClean="0"/>
              <a:t>(TCPIP_CONNECTION or GPIB_CONNECTION)</a:t>
            </a:r>
          </a:p>
          <a:p>
            <a:pPr lvl="1"/>
            <a:r>
              <a:rPr lang="en-US" dirty="0" err="1" smtClean="0"/>
              <a:t>QString</a:t>
            </a:r>
            <a:r>
              <a:rPr lang="en-US" dirty="0" smtClean="0"/>
              <a:t> </a:t>
            </a:r>
            <a:r>
              <a:rPr lang="en-US" dirty="0" err="1" smtClean="0"/>
              <a:t>instrument_address</a:t>
            </a:r>
            <a:r>
              <a:rPr lang="en-US" dirty="0" smtClean="0"/>
              <a:t> (such as “127.0.0.1” for a local TCPIP connection)</a:t>
            </a:r>
          </a:p>
          <a:p>
            <a:pPr lvl="1"/>
            <a:r>
              <a:rPr lang="en-US" dirty="0" smtClean="0"/>
              <a:t>unsigned </a:t>
            </a:r>
            <a:r>
              <a:rPr lang="en-US" dirty="0" err="1" smtClean="0"/>
              <a:t>int</a:t>
            </a:r>
            <a:r>
              <a:rPr lang="en-US" dirty="0" smtClean="0"/>
              <a:t> </a:t>
            </a:r>
            <a:r>
              <a:rPr lang="en-US" dirty="0" err="1" smtClean="0"/>
              <a:t>timeout_ms</a:t>
            </a:r>
            <a:r>
              <a:rPr lang="en-US" dirty="0" smtClean="0"/>
              <a:t>, the time </a:t>
            </a:r>
            <a:r>
              <a:rPr lang="en-US" dirty="0"/>
              <a:t>in milliseconds</a:t>
            </a:r>
            <a:r>
              <a:rPr lang="en-US" dirty="0" smtClean="0"/>
              <a:t> before instrument communication times out</a:t>
            </a:r>
          </a:p>
          <a:p>
            <a:pPr lvl="1"/>
            <a:r>
              <a:rPr lang="en-US" dirty="0" err="1" smtClean="0"/>
              <a:t>QString</a:t>
            </a:r>
            <a:r>
              <a:rPr lang="en-US" dirty="0" smtClean="0"/>
              <a:t> </a:t>
            </a:r>
            <a:r>
              <a:rPr lang="en-US" dirty="0" err="1" smtClean="0"/>
              <a:t>log_path</a:t>
            </a:r>
            <a:r>
              <a:rPr lang="en-US" dirty="0" smtClean="0"/>
              <a:t>, the application’s path to the log file when released</a:t>
            </a:r>
          </a:p>
          <a:p>
            <a:pPr lvl="1"/>
            <a:r>
              <a:rPr lang="en-US" dirty="0" err="1" smtClean="0"/>
              <a:t>QString</a:t>
            </a:r>
            <a:r>
              <a:rPr lang="en-US" dirty="0" smtClean="0"/>
              <a:t> Log file name</a:t>
            </a:r>
          </a:p>
          <a:p>
            <a:pPr lvl="1"/>
            <a:r>
              <a:rPr lang="en-US" dirty="0" err="1" smtClean="0"/>
              <a:t>QString</a:t>
            </a:r>
            <a:r>
              <a:rPr lang="en-US" dirty="0" smtClean="0"/>
              <a:t> Application name</a:t>
            </a:r>
          </a:p>
          <a:p>
            <a:pPr lvl="1"/>
            <a:r>
              <a:rPr lang="en-US" dirty="0" err="1" smtClean="0"/>
              <a:t>QString</a:t>
            </a:r>
            <a:r>
              <a:rPr lang="en-US" dirty="0" smtClean="0"/>
              <a:t> Application version</a:t>
            </a:r>
          </a:p>
          <a:p>
            <a:r>
              <a:rPr lang="en-US" dirty="0" smtClean="0"/>
              <a:t>The parameters used here, as defined in </a:t>
            </a:r>
            <a:r>
              <a:rPr lang="en-US" i="1" dirty="0" err="1" smtClean="0"/>
              <a:t>Settings.h</a:t>
            </a:r>
            <a:r>
              <a:rPr lang="en-US" dirty="0" smtClean="0"/>
              <a:t>, default to a local TCPIP connection (for apps running on-instrument).</a:t>
            </a:r>
          </a:p>
          <a:p>
            <a:r>
              <a:rPr lang="en-US" dirty="0" smtClean="0"/>
              <a:t>These parameters can be changed to meet your requirements.</a:t>
            </a:r>
          </a:p>
          <a:p>
            <a:pPr lvl="1"/>
            <a:endParaRPr lang="en-US" dirty="0" smtClean="0"/>
          </a:p>
          <a:p>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31</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31" t="13594" r="63707" b="68329"/>
          <a:stretch/>
        </p:blipFill>
        <p:spPr bwMode="auto">
          <a:xfrm>
            <a:off x="6084168" y="980728"/>
            <a:ext cx="2641738" cy="151216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235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err="1" smtClean="0"/>
              <a:t>Vna</a:t>
            </a:r>
            <a:r>
              <a:rPr lang="en-US" dirty="0" smtClean="0"/>
              <a:t> Class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err="1" smtClean="0"/>
              <a:t>Vna</a:t>
            </a:r>
            <a:r>
              <a:rPr lang="en-US" dirty="0" smtClean="0"/>
              <a:t> function </a:t>
            </a:r>
            <a:r>
              <a:rPr lang="en-US" dirty="0" err="1" smtClean="0"/>
              <a:t>isConnected</a:t>
            </a:r>
            <a:r>
              <a:rPr lang="en-US" dirty="0" smtClean="0"/>
              <a:t>() returns true or false, indicating whether or not an instrument was found.</a:t>
            </a:r>
          </a:p>
          <a:p>
            <a:r>
              <a:rPr lang="en-US" dirty="0" smtClean="0"/>
              <a:t>The </a:t>
            </a:r>
            <a:r>
              <a:rPr lang="en-US" dirty="0" err="1" smtClean="0"/>
              <a:t>Vna</a:t>
            </a:r>
            <a:r>
              <a:rPr lang="en-US" dirty="0" smtClean="0"/>
              <a:t> function </a:t>
            </a:r>
            <a:r>
              <a:rPr lang="en-US" dirty="0" err="1" smtClean="0"/>
              <a:t>GetModel</a:t>
            </a:r>
            <a:r>
              <a:rPr lang="en-US" dirty="0" smtClean="0"/>
              <a:t>() returns an enumerator as defined in </a:t>
            </a:r>
            <a:r>
              <a:rPr lang="en-US" i="1" dirty="0" err="1" smtClean="0"/>
              <a:t>Definitions.h</a:t>
            </a:r>
            <a:r>
              <a:rPr lang="en-US" dirty="0" smtClean="0"/>
              <a:t>, corresponding to the make/model of the instrument.</a:t>
            </a:r>
          </a:p>
          <a:p>
            <a:r>
              <a:rPr lang="en-US" dirty="0" err="1" smtClean="0"/>
              <a:t>Enum</a:t>
            </a:r>
            <a:r>
              <a:rPr lang="en-US" dirty="0" smtClean="0"/>
              <a:t> </a:t>
            </a:r>
            <a:r>
              <a:rPr lang="en-US" dirty="0" err="1" smtClean="0"/>
              <a:t>VnaModel</a:t>
            </a:r>
            <a:r>
              <a:rPr lang="en-US" dirty="0" smtClean="0"/>
              <a:t> has the following possible values:</a:t>
            </a:r>
          </a:p>
          <a:p>
            <a:pPr lvl="1"/>
            <a:r>
              <a:rPr lang="en-US" dirty="0" smtClean="0"/>
              <a:t>ZVA_MODEL</a:t>
            </a:r>
          </a:p>
          <a:p>
            <a:pPr lvl="1"/>
            <a:r>
              <a:rPr lang="en-US" dirty="0" smtClean="0"/>
              <a:t>ZVB_MODEL</a:t>
            </a:r>
          </a:p>
          <a:p>
            <a:pPr lvl="1"/>
            <a:r>
              <a:rPr lang="en-US" dirty="0" smtClean="0"/>
              <a:t>ZVH_MODEL</a:t>
            </a:r>
          </a:p>
          <a:p>
            <a:pPr lvl="1"/>
            <a:r>
              <a:rPr lang="en-US" dirty="0" smtClean="0"/>
              <a:t>ZVL_MODEL</a:t>
            </a:r>
          </a:p>
          <a:p>
            <a:pPr lvl="1"/>
            <a:r>
              <a:rPr lang="en-US" dirty="0" smtClean="0"/>
              <a:t>ZVT_MODEL</a:t>
            </a:r>
          </a:p>
          <a:p>
            <a:pPr lvl="1"/>
            <a:r>
              <a:rPr lang="en-US" dirty="0" smtClean="0"/>
              <a:t>ZNB_MODEL</a:t>
            </a:r>
          </a:p>
          <a:p>
            <a:pPr lvl="1"/>
            <a:r>
              <a:rPr lang="en-US" dirty="0" smtClean="0"/>
              <a:t>ZNC_MODEL</a:t>
            </a:r>
          </a:p>
          <a:p>
            <a:pPr lvl="1"/>
            <a:r>
              <a:rPr lang="en-US" dirty="0" smtClean="0"/>
              <a:t>UNKNOWN_MODEL</a:t>
            </a:r>
          </a:p>
          <a:p>
            <a:r>
              <a:rPr lang="en-US" dirty="0" smtClean="0"/>
              <a:t>These if/else statements display an error dialog if an instrument is not found or that instrument is not an R&amp;S VNA model. The error is also printed to the log file</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32</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30" t="31670" r="2055" b="29345"/>
          <a:stretch/>
        </p:blipFill>
        <p:spPr bwMode="auto">
          <a:xfrm>
            <a:off x="3032367" y="2996952"/>
            <a:ext cx="5644089" cy="216336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823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Deleting Corrections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Let’s skip the Key declaration for now. We will use it in Part 2 of this tutorial</a:t>
            </a:r>
            <a:r>
              <a:rPr lang="en-US" dirty="0" smtClean="0"/>
              <a:t>.</a:t>
            </a:r>
          </a:p>
          <a:p>
            <a:r>
              <a:rPr lang="en-US" dirty="0" smtClean="0"/>
              <a:t>Despite the fact that you cannot create an empty Cal Group (no correction data) manually via the instrument interface, you CAN do it in software</a:t>
            </a:r>
          </a:p>
          <a:p>
            <a:r>
              <a:rPr lang="en-US" dirty="0" smtClean="0"/>
              <a:t>If you then apply this empty Cal Group to a channel you effectively wipe out any existing correction data, deleting corrections from the channel</a:t>
            </a:r>
          </a:p>
          <a:p>
            <a:r>
              <a:rPr lang="en-US" dirty="0" smtClean="0"/>
              <a:t>If we do this to each channel we can delete all the applied correction data from the instrument settings.</a:t>
            </a:r>
          </a:p>
          <a:p>
            <a:r>
              <a:rPr lang="en-US" dirty="0" smtClean="0"/>
              <a:t>Saving the Recall Set will create a calibration-free file.</a:t>
            </a:r>
          </a:p>
          <a:p>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33</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94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err="1" smtClean="0"/>
              <a:t>Vna</a:t>
            </a:r>
            <a:r>
              <a:rPr lang="en-US" dirty="0" smtClean="0"/>
              <a:t> Class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We will use the following </a:t>
            </a:r>
            <a:r>
              <a:rPr lang="en-US" dirty="0" err="1" smtClean="0"/>
              <a:t>Vna</a:t>
            </a:r>
            <a:r>
              <a:rPr lang="en-US" dirty="0" smtClean="0"/>
              <a:t> class functions to do this:</a:t>
            </a:r>
          </a:p>
          <a:p>
            <a:pPr lvl="1"/>
            <a:r>
              <a:rPr lang="en-US" dirty="0" smtClean="0"/>
              <a:t>Reset()</a:t>
            </a:r>
          </a:p>
          <a:p>
            <a:pPr lvl="1"/>
            <a:r>
              <a:rPr lang="en-US" dirty="0" err="1" smtClean="0"/>
              <a:t>CreateSet</a:t>
            </a:r>
            <a:r>
              <a:rPr lang="en-US" dirty="0" smtClean="0"/>
              <a:t>(</a:t>
            </a:r>
            <a:r>
              <a:rPr lang="en-US" dirty="0" err="1" smtClean="0"/>
              <a:t>QString</a:t>
            </a:r>
            <a:r>
              <a:rPr lang="en-US" dirty="0" smtClean="0"/>
              <a:t> </a:t>
            </a:r>
            <a:r>
              <a:rPr lang="en-US" i="1" dirty="0" err="1" smtClean="0"/>
              <a:t>set_name</a:t>
            </a:r>
            <a:r>
              <a:rPr lang="en-US" dirty="0" smtClean="0"/>
              <a:t>)</a:t>
            </a:r>
          </a:p>
          <a:p>
            <a:pPr lvl="1"/>
            <a:r>
              <a:rPr lang="en-US" dirty="0" err="1" smtClean="0"/>
              <a:t>CloseSet</a:t>
            </a:r>
            <a:r>
              <a:rPr lang="en-US" dirty="0" smtClean="0"/>
              <a:t>(</a:t>
            </a:r>
            <a:r>
              <a:rPr lang="en-US" dirty="0" err="1" smtClean="0"/>
              <a:t>QString</a:t>
            </a:r>
            <a:r>
              <a:rPr lang="en-US" dirty="0" smtClean="0"/>
              <a:t> </a:t>
            </a:r>
            <a:r>
              <a:rPr lang="en-US" i="1" dirty="0" err="1" smtClean="0"/>
              <a:t>set_name</a:t>
            </a:r>
            <a:r>
              <a:rPr lang="en-US" dirty="0" smtClean="0"/>
              <a:t>)</a:t>
            </a:r>
          </a:p>
          <a:p>
            <a:pPr lvl="1"/>
            <a:r>
              <a:rPr lang="en-US" dirty="0" err="1" smtClean="0"/>
              <a:t>QVector</a:t>
            </a:r>
            <a:r>
              <a:rPr lang="en-US" dirty="0" smtClean="0"/>
              <a:t>&lt;unsigned </a:t>
            </a:r>
            <a:r>
              <a:rPr lang="en-US" dirty="0" err="1" smtClean="0"/>
              <a:t>int</a:t>
            </a:r>
            <a:r>
              <a:rPr lang="en-US" dirty="0" smtClean="0"/>
              <a:t>&gt; </a:t>
            </a:r>
            <a:r>
              <a:rPr lang="en-US" dirty="0" err="1" smtClean="0"/>
              <a:t>GetChannels</a:t>
            </a:r>
            <a:r>
              <a:rPr lang="en-US" dirty="0" smtClean="0"/>
              <a:t>()</a:t>
            </a:r>
          </a:p>
          <a:p>
            <a:pPr lvl="1"/>
            <a:r>
              <a:rPr lang="en-US" dirty="0"/>
              <a:t>Channel(unsigned </a:t>
            </a:r>
            <a:r>
              <a:rPr lang="en-US" dirty="0" err="1"/>
              <a:t>int</a:t>
            </a:r>
            <a:r>
              <a:rPr lang="en-US" dirty="0"/>
              <a:t> </a:t>
            </a:r>
            <a:r>
              <a:rPr lang="en-US" i="1" dirty="0"/>
              <a:t>channel</a:t>
            </a:r>
            <a:r>
              <a:rPr lang="en-US" dirty="0" smtClean="0"/>
              <a:t>)::</a:t>
            </a:r>
            <a:r>
              <a:rPr lang="en-US" dirty="0" err="1" smtClean="0"/>
              <a:t>SaveCalGroup</a:t>
            </a:r>
            <a:r>
              <a:rPr lang="en-US" dirty="0" smtClean="0"/>
              <a:t>(</a:t>
            </a:r>
            <a:r>
              <a:rPr lang="en-US" dirty="0" err="1" smtClean="0"/>
              <a:t>QString</a:t>
            </a:r>
            <a:r>
              <a:rPr lang="en-US" dirty="0" smtClean="0"/>
              <a:t> </a:t>
            </a:r>
            <a:r>
              <a:rPr lang="en-US" i="1" dirty="0" err="1" smtClean="0"/>
              <a:t>cal_file</a:t>
            </a:r>
            <a:r>
              <a:rPr lang="en-US" dirty="0" smtClean="0"/>
              <a:t>)</a:t>
            </a:r>
          </a:p>
          <a:p>
            <a:pPr lvl="1"/>
            <a:r>
              <a:rPr lang="en-US" dirty="0" smtClean="0"/>
              <a:t>Channel(unsigned </a:t>
            </a:r>
            <a:r>
              <a:rPr lang="en-US" dirty="0" err="1" smtClean="0"/>
              <a:t>int</a:t>
            </a:r>
            <a:r>
              <a:rPr lang="en-US" dirty="0" smtClean="0"/>
              <a:t> </a:t>
            </a:r>
            <a:r>
              <a:rPr lang="en-US" i="1" dirty="0" smtClean="0"/>
              <a:t>channel</a:t>
            </a:r>
            <a:r>
              <a:rPr lang="en-US" dirty="0" smtClean="0"/>
              <a:t>)::</a:t>
            </a:r>
            <a:r>
              <a:rPr lang="en-US" dirty="0" err="1" smtClean="0"/>
              <a:t>SetCalGroup</a:t>
            </a:r>
            <a:r>
              <a:rPr lang="en-US" dirty="0" smtClean="0"/>
              <a:t>(</a:t>
            </a:r>
            <a:r>
              <a:rPr lang="en-US" dirty="0" err="1" smtClean="0"/>
              <a:t>QString</a:t>
            </a:r>
            <a:r>
              <a:rPr lang="en-US" dirty="0" smtClean="0"/>
              <a:t> </a:t>
            </a:r>
            <a:r>
              <a:rPr lang="en-US" i="1" dirty="0" err="1" smtClean="0"/>
              <a:t>cal_file</a:t>
            </a:r>
            <a:r>
              <a:rPr lang="en-US" dirty="0" smtClean="0"/>
              <a:t>)</a:t>
            </a:r>
          </a:p>
          <a:p>
            <a:endParaRPr lang="en-US" dirty="0" smtClean="0"/>
          </a:p>
          <a:p>
            <a:r>
              <a:rPr lang="en-US" dirty="0" smtClean="0"/>
              <a:t>The </a:t>
            </a:r>
            <a:r>
              <a:rPr lang="en-US" dirty="0" err="1" smtClean="0"/>
              <a:t>Vna</a:t>
            </a:r>
            <a:r>
              <a:rPr lang="en-US" dirty="0" smtClean="0"/>
              <a:t>::Channel(unsigned </a:t>
            </a:r>
            <a:r>
              <a:rPr lang="en-US" dirty="0" err="1" smtClean="0"/>
              <a:t>int</a:t>
            </a:r>
            <a:r>
              <a:rPr lang="en-US" dirty="0" smtClean="0"/>
              <a:t> channel) interface provides channel functionality</a:t>
            </a:r>
          </a:p>
          <a:p>
            <a:r>
              <a:rPr lang="en-US" dirty="0" smtClean="0"/>
              <a:t>Similarly, the following interfaces for traces and diagrams are provided:</a:t>
            </a:r>
          </a:p>
          <a:p>
            <a:pPr lvl="1"/>
            <a:r>
              <a:rPr lang="en-US" dirty="0" err="1" smtClean="0"/>
              <a:t>Vna</a:t>
            </a:r>
            <a:r>
              <a:rPr lang="en-US" dirty="0" smtClean="0"/>
              <a:t>::Trace(</a:t>
            </a:r>
            <a:r>
              <a:rPr lang="en-US" dirty="0" err="1" smtClean="0"/>
              <a:t>QString</a:t>
            </a:r>
            <a:r>
              <a:rPr lang="en-US" dirty="0" smtClean="0"/>
              <a:t> </a:t>
            </a:r>
            <a:r>
              <a:rPr lang="en-US" dirty="0" err="1" smtClean="0"/>
              <a:t>trace_name</a:t>
            </a:r>
            <a:r>
              <a:rPr lang="en-US" dirty="0" smtClean="0"/>
              <a:t>)</a:t>
            </a:r>
          </a:p>
          <a:p>
            <a:pPr lvl="1"/>
            <a:r>
              <a:rPr lang="en-US" dirty="0" err="1" smtClean="0"/>
              <a:t>Vna</a:t>
            </a:r>
            <a:r>
              <a:rPr lang="en-US" dirty="0" smtClean="0"/>
              <a:t>::Diagram(unsigned </a:t>
            </a:r>
            <a:r>
              <a:rPr lang="en-US" dirty="0" err="1" smtClean="0"/>
              <a:t>int</a:t>
            </a:r>
            <a:r>
              <a:rPr lang="en-US" dirty="0" smtClean="0"/>
              <a:t> diagram)</a:t>
            </a:r>
          </a:p>
          <a:p>
            <a:r>
              <a:rPr lang="en-US" dirty="0" smtClean="0"/>
              <a:t>Many other functions exist. They are defined in </a:t>
            </a:r>
            <a:r>
              <a:rPr lang="en-US" dirty="0" err="1" smtClean="0"/>
              <a:t>Vna.h</a:t>
            </a:r>
            <a:endParaRPr lang="en-US" dirty="0" smtClean="0"/>
          </a:p>
          <a:p>
            <a:r>
              <a:rPr lang="en-US" dirty="0" smtClean="0"/>
              <a:t>Note: </a:t>
            </a:r>
            <a:r>
              <a:rPr lang="en-US" dirty="0" err="1" smtClean="0"/>
              <a:t>RsaToolbox</a:t>
            </a:r>
            <a:r>
              <a:rPr lang="en-US" dirty="0" smtClean="0"/>
              <a:t> is currently in progress. Documentation does not yet exist, other than this tutorial. Please check </a:t>
            </a:r>
            <a:r>
              <a:rPr lang="en-US" dirty="0" err="1" smtClean="0"/>
              <a:t>Vna.h</a:t>
            </a:r>
            <a:r>
              <a:rPr lang="en-US" dirty="0" smtClean="0"/>
              <a:t> for more information.</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34</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07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Deleting Corrections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 order to simplify this example, let’s make some basic assumptions about the state of the instrument</a:t>
            </a:r>
          </a:p>
          <a:p>
            <a:pPr lvl="1"/>
            <a:r>
              <a:rPr lang="en-US" dirty="0" smtClean="0"/>
              <a:t>No User Preset is defined</a:t>
            </a:r>
          </a:p>
          <a:p>
            <a:pPr lvl="1"/>
            <a:r>
              <a:rPr lang="en-US" dirty="0" smtClean="0"/>
              <a:t>No Default Calibration on Preset is defined</a:t>
            </a:r>
          </a:p>
          <a:p>
            <a:pPr lvl="1"/>
            <a:r>
              <a:rPr lang="en-US" dirty="0" smtClean="0"/>
              <a:t>Only one Recall Set is active</a:t>
            </a:r>
          </a:p>
          <a:p>
            <a:r>
              <a:rPr lang="en-US" dirty="0" smtClean="0"/>
              <a:t>Our first step is to create a so-called “empty” Cal Group, as follows:</a:t>
            </a:r>
          </a:p>
          <a:p>
            <a:pPr lvl="1"/>
            <a:r>
              <a:rPr lang="en-US" dirty="0" smtClean="0"/>
              <a:t>Create a temporary Recall Set with factory default settings (no calibration)</a:t>
            </a:r>
          </a:p>
          <a:p>
            <a:pPr lvl="1"/>
            <a:r>
              <a:rPr lang="en-US" dirty="0" smtClean="0"/>
              <a:t>Save the calibration data (there is none) to a Cal Group.</a:t>
            </a:r>
          </a:p>
          <a:p>
            <a:pPr lvl="1"/>
            <a:r>
              <a:rPr lang="en-US" dirty="0" smtClean="0"/>
              <a:t>Close this Recall Set, returning the instrument to its previous state</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35</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48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Deleting Corrections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Place the following code snippet, which does </a:t>
            </a:r>
            <a:r>
              <a:rPr lang="en-US" dirty="0" err="1"/>
              <a:t>does</a:t>
            </a:r>
            <a:r>
              <a:rPr lang="en-US" dirty="0"/>
              <a:t> just that, into main.cpp in place of the // YOUR CODE GOES </a:t>
            </a:r>
            <a:r>
              <a:rPr lang="en-US" dirty="0" smtClean="0"/>
              <a:t>HERE section.</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Note that a call to Channel() with no argument defaults to channel 1</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36</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98" y="2544316"/>
            <a:ext cx="4286250" cy="10287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301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Deleting Corrections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Now that we have created our “</a:t>
            </a:r>
            <a:r>
              <a:rPr lang="en-US" dirty="0" err="1" smtClean="0"/>
              <a:t>no_corrections.cal</a:t>
            </a:r>
            <a:r>
              <a:rPr lang="en-US" dirty="0" smtClean="0"/>
              <a:t>” Cal Group, we can apply it to each active channel.</a:t>
            </a:r>
          </a:p>
          <a:p>
            <a:pPr lvl="1"/>
            <a:r>
              <a:rPr lang="en-US" dirty="0" smtClean="0"/>
              <a:t>Call </a:t>
            </a:r>
            <a:r>
              <a:rPr lang="en-US" dirty="0" err="1" smtClean="0"/>
              <a:t>GetChannels</a:t>
            </a:r>
            <a:r>
              <a:rPr lang="en-US" dirty="0" smtClean="0"/>
              <a:t>() to get a </a:t>
            </a:r>
            <a:r>
              <a:rPr lang="en-US" dirty="0" err="1" smtClean="0"/>
              <a:t>Qvector</a:t>
            </a:r>
            <a:r>
              <a:rPr lang="en-US" dirty="0"/>
              <a:t> </a:t>
            </a:r>
            <a:r>
              <a:rPr lang="en-US" dirty="0" smtClean="0"/>
              <a:t>list of active channels</a:t>
            </a:r>
          </a:p>
          <a:p>
            <a:pPr lvl="1"/>
            <a:r>
              <a:rPr lang="en-US" dirty="0" smtClean="0"/>
              <a:t>For each channel, call </a:t>
            </a:r>
            <a:r>
              <a:rPr lang="en-US" dirty="0" err="1" smtClean="0"/>
              <a:t>SetCalGroup</a:t>
            </a:r>
            <a:r>
              <a:rPr lang="en-US" dirty="0" smtClean="0"/>
              <a:t>(“</a:t>
            </a:r>
            <a:r>
              <a:rPr lang="en-US" dirty="0" err="1" smtClean="0"/>
              <a:t>no_corrections.cal</a:t>
            </a:r>
            <a:r>
              <a:rPr lang="en-US" dirty="0" smtClean="0"/>
              <a:t>”) to effectively delete any correction data</a:t>
            </a:r>
          </a:p>
          <a:p>
            <a:pPr lvl="1"/>
            <a:r>
              <a:rPr lang="en-US" dirty="0" smtClean="0"/>
              <a:t>Disassociate the channel from the Cal Group by calling </a:t>
            </a:r>
            <a:r>
              <a:rPr lang="en-US" dirty="0" err="1" smtClean="0"/>
              <a:t>DisableCalGroup</a:t>
            </a:r>
            <a:r>
              <a:rPr lang="en-US" dirty="0" smtClean="0"/>
              <a:t>()</a:t>
            </a:r>
          </a:p>
          <a:p>
            <a:r>
              <a:rPr lang="en-US" dirty="0" smtClean="0"/>
              <a:t>Add the following code to main.cpp to do this: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37</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470" y="4005064"/>
            <a:ext cx="5657850" cy="15430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1199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Deleting Corrections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To clean up, let’s delete the Cal Group that we created with the </a:t>
            </a:r>
            <a:r>
              <a:rPr lang="en-US" dirty="0" err="1" smtClean="0"/>
              <a:t>DeleteCalGroup</a:t>
            </a:r>
            <a:r>
              <a:rPr lang="en-US" dirty="0" smtClean="0"/>
              <a:t>() command.</a:t>
            </a:r>
          </a:p>
          <a:p>
            <a:endParaRPr lang="en-US" dirty="0" smtClean="0"/>
          </a:p>
          <a:p>
            <a:r>
              <a:rPr lang="en-US" dirty="0" smtClean="0"/>
              <a:t>After adding this, we are left with the following code for our simple application:</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38</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80928"/>
            <a:ext cx="5705475" cy="30670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914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Compiling and Running</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Before we compile, let’s take a look at the current contents of DEBUG_LOGFILE.txt: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Right now it contains a reminder of the location of the log file once your application is compiled in Release mode. This is the location of your log file when your application is deployed.</a:t>
            </a:r>
          </a:p>
          <a:p>
            <a:r>
              <a:rPr lang="en-US" dirty="0" smtClean="0"/>
              <a:t>After we compile our application in debug mode and run it, this text will be replaced with information about our application, the instrument and any commands sent to it.</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39</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852" y="2305298"/>
            <a:ext cx="6159500" cy="15557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73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br>
              <a:rPr lang="en-US" dirty="0" smtClean="0"/>
            </a:br>
            <a:endParaRPr lang="en-US" dirty="0"/>
          </a:p>
        </p:txBody>
      </p:sp>
      <p:sp>
        <p:nvSpPr>
          <p:cNvPr id="3" name="Content Placeholder 2"/>
          <p:cNvSpPr>
            <a:spLocks noGrp="1"/>
          </p:cNvSpPr>
          <p:nvPr>
            <p:ph idx="1"/>
          </p:nvPr>
        </p:nvSpPr>
        <p:spPr/>
        <p:txBody>
          <a:bodyPr/>
          <a:lstStyle/>
          <a:p>
            <a:r>
              <a:rPr lang="en-US" dirty="0" smtClean="0"/>
              <a:t>This tutorial is an introduction to Vector Network Analyzer (VNA) automation applications using </a:t>
            </a:r>
            <a:r>
              <a:rPr lang="en-US" dirty="0" err="1" smtClean="0"/>
              <a:t>RsaToolbox</a:t>
            </a:r>
            <a:r>
              <a:rPr lang="en-US" dirty="0" smtClean="0"/>
              <a:t> for Qt 5</a:t>
            </a:r>
          </a:p>
          <a:p>
            <a:r>
              <a:rPr lang="en-US" dirty="0" smtClean="0"/>
              <a:t>By the end of this tutorial you will be able to:</a:t>
            </a:r>
          </a:p>
          <a:p>
            <a:pPr lvl="1"/>
            <a:r>
              <a:rPr lang="en-US" dirty="0" smtClean="0"/>
              <a:t>Use one of the provided project wizards to get a simple Qt</a:t>
            </a:r>
            <a:r>
              <a:rPr lang="en-US" dirty="0"/>
              <a:t> </a:t>
            </a:r>
            <a:r>
              <a:rPr lang="en-US" dirty="0" smtClean="0"/>
              <a:t>5 VNA application up and running</a:t>
            </a:r>
          </a:p>
          <a:p>
            <a:pPr lvl="1"/>
            <a:r>
              <a:rPr lang="en-US" dirty="0" smtClean="0"/>
              <a:t>Connect to the instrument via Ethernet or GPIB</a:t>
            </a:r>
          </a:p>
          <a:p>
            <a:pPr lvl="1"/>
            <a:r>
              <a:rPr lang="en-US" dirty="0" smtClean="0"/>
              <a:t>Connect using either the Rohde &amp; Schwarz Instrument Bus (RSIB) or the</a:t>
            </a:r>
            <a:br>
              <a:rPr lang="en-US" dirty="0" smtClean="0"/>
            </a:br>
            <a:r>
              <a:rPr lang="en-US" dirty="0" smtClean="0"/>
              <a:t>National Instruments Virtual Instrumentation Software Architecture (NI-VISA).</a:t>
            </a:r>
          </a:p>
          <a:p>
            <a:pPr lvl="1"/>
            <a:r>
              <a:rPr lang="en-US" dirty="0" smtClean="0"/>
              <a:t>Identify the instrument make, model options and properties</a:t>
            </a:r>
          </a:p>
          <a:p>
            <a:pPr lvl="1"/>
            <a:r>
              <a:rPr lang="en-US" dirty="0" smtClean="0"/>
              <a:t>Control the instrument</a:t>
            </a:r>
          </a:p>
          <a:p>
            <a:pPr lvl="1"/>
            <a:r>
              <a:rPr lang="en-US" dirty="0" smtClean="0"/>
              <a:t>Log instrument communication to a text file for troubleshooting</a:t>
            </a:r>
          </a:p>
          <a:p>
            <a:pPr lvl="1"/>
            <a:r>
              <a:rPr lang="en-US" dirty="0" smtClean="0"/>
              <a:t>Save your applications long-term settings</a:t>
            </a:r>
          </a:p>
          <a:p>
            <a:pPr lvl="1"/>
            <a:r>
              <a:rPr lang="en-US" dirty="0" smtClean="0"/>
              <a:t>Use RSA Create Installer to create a Windows installer</a:t>
            </a:r>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683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Compiling and Running</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Click File </a:t>
            </a:r>
            <a:r>
              <a:rPr lang="en-US" dirty="0" smtClean="0">
                <a:sym typeface="Wingdings" pitchFamily="2" charset="2"/>
              </a:rPr>
              <a:t> Close “DEBUG_LOGFILE.txt” to close the log file.</a:t>
            </a:r>
            <a:endParaRPr lang="en-US" dirty="0" smtClean="0"/>
          </a:p>
          <a:p>
            <a:r>
              <a:rPr lang="en-US" dirty="0" smtClean="0"/>
              <a:t>To compile and run your application in debug mode:</a:t>
            </a:r>
          </a:p>
          <a:p>
            <a:pPr lvl="1"/>
            <a:r>
              <a:rPr lang="en-US" dirty="0" smtClean="0"/>
              <a:t>Confirm that Qt Creator is set to “Debug” by referencing the bottom-left panel of Qt Creator. If it instead says “Release” for some reason, click the computer icon to change it back to Debug</a:t>
            </a:r>
          </a:p>
          <a:p>
            <a:pPr lvl="1"/>
            <a:r>
              <a:rPr lang="en-US" dirty="0" smtClean="0"/>
              <a:t>Click the big green play icon to compile and run.</a:t>
            </a:r>
            <a:endParaRPr lang="en-US" dirty="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40</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632" y="3652614"/>
            <a:ext cx="685800" cy="21526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488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Compiling and Running</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If you do not have a VNA emulator running on your development</a:t>
            </a:r>
            <a:br>
              <a:rPr lang="en-US" dirty="0" smtClean="0"/>
            </a:br>
            <a:r>
              <a:rPr lang="en-US" dirty="0" smtClean="0"/>
              <a:t>machine, you will get the following dialog and a mostly empty</a:t>
            </a:r>
            <a:br>
              <a:rPr lang="en-US" dirty="0" smtClean="0"/>
            </a:br>
            <a:r>
              <a:rPr lang="en-US" dirty="0" smtClean="0"/>
              <a:t>debug log file.</a:t>
            </a:r>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41</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83" y="2276872"/>
            <a:ext cx="4441701" cy="132615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377" y="3830944"/>
            <a:ext cx="5063911" cy="200271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838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Compiling and Running</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 happen to have a ZNB emulator running on</a:t>
            </a:r>
            <a:br>
              <a:rPr lang="en-US" dirty="0" smtClean="0"/>
            </a:br>
            <a:r>
              <a:rPr lang="en-US" dirty="0" smtClean="0"/>
              <a:t>my development machine. Here is an</a:t>
            </a:r>
            <a:br>
              <a:rPr lang="en-US" dirty="0" smtClean="0"/>
            </a:br>
            <a:r>
              <a:rPr lang="en-US" dirty="0" smtClean="0"/>
              <a:t>example of a filled out log file.</a:t>
            </a:r>
          </a:p>
          <a:p>
            <a:r>
              <a:rPr lang="en-US" dirty="0" smtClean="0"/>
              <a:t>The application name and version is listed</a:t>
            </a:r>
            <a:br>
              <a:rPr lang="en-US" dirty="0" smtClean="0"/>
            </a:br>
            <a:r>
              <a:rPr lang="en-US" dirty="0" smtClean="0"/>
              <a:t>along with a time stamp and information</a:t>
            </a:r>
            <a:br>
              <a:rPr lang="en-US" dirty="0" smtClean="0"/>
            </a:br>
            <a:r>
              <a:rPr lang="en-US" dirty="0" smtClean="0"/>
              <a:t>about the instrument</a:t>
            </a:r>
          </a:p>
          <a:p>
            <a:r>
              <a:rPr lang="en-US" dirty="0" smtClean="0"/>
              <a:t>If the instrument is not from R&amp;S the log</a:t>
            </a:r>
            <a:r>
              <a:rPr lang="en-US" dirty="0"/>
              <a:t/>
            </a:r>
            <a:br>
              <a:rPr lang="en-US" dirty="0"/>
            </a:br>
            <a:r>
              <a:rPr lang="en-US" dirty="0" smtClean="0"/>
              <a:t>file will simply contain the identification</a:t>
            </a:r>
            <a:br>
              <a:rPr lang="en-US" dirty="0" smtClean="0"/>
            </a:br>
            <a:r>
              <a:rPr lang="en-US" dirty="0" smtClean="0"/>
              <a:t>string of the instrument</a:t>
            </a:r>
          </a:p>
          <a:p>
            <a:r>
              <a:rPr lang="en-US" dirty="0" smtClean="0"/>
              <a:t>Following the log file header, you will see a</a:t>
            </a:r>
            <a:br>
              <a:rPr lang="en-US" dirty="0" smtClean="0"/>
            </a:br>
            <a:r>
              <a:rPr lang="en-US" dirty="0" smtClean="0"/>
              <a:t>list of every SCPI command or data transfer</a:t>
            </a:r>
            <a:br>
              <a:rPr lang="en-US" dirty="0" smtClean="0"/>
            </a:br>
            <a:r>
              <a:rPr lang="en-US" dirty="0" smtClean="0"/>
              <a:t>and the status codes of the instrument bus.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42</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017" y="1052736"/>
            <a:ext cx="3689463" cy="475252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99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Compiling and Running</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You can also see in Calibration Manager that the channel correction data has been deleted after running our application:</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43</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132856"/>
            <a:ext cx="4094152" cy="377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307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Creating an Installer</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At this point, with our application compiling successfully, we can create an installer</a:t>
            </a:r>
          </a:p>
          <a:p>
            <a:r>
              <a:rPr lang="en-US" dirty="0" smtClean="0"/>
              <a:t>To help you navigate the convoluted world of Windows Installer XML (WiX), I have created a tool, RSA Create Installer, to compliment projects created with these templates</a:t>
            </a:r>
          </a:p>
          <a:p>
            <a:r>
              <a:rPr lang="en-US" dirty="0" smtClean="0"/>
              <a:t>RSA Create Installer processes a WiX template named </a:t>
            </a:r>
            <a:r>
              <a:rPr lang="en-US" dirty="0" err="1" smtClean="0"/>
              <a:t>Product.wxs</a:t>
            </a:r>
            <a:r>
              <a:rPr lang="en-US" dirty="0" smtClean="0"/>
              <a:t> found in the </a:t>
            </a:r>
            <a:r>
              <a:rPr lang="en-US" i="1" dirty="0" smtClean="0"/>
              <a:t>Installer</a:t>
            </a:r>
            <a:r>
              <a:rPr lang="en-US" dirty="0" smtClean="0"/>
              <a:t> folder of your project.</a:t>
            </a:r>
          </a:p>
          <a:p>
            <a:r>
              <a:rPr lang="en-US" dirty="0" smtClean="0"/>
              <a:t>RSA Create Installer is run from </a:t>
            </a:r>
            <a:r>
              <a:rPr lang="en-US" dirty="0" err="1" smtClean="0"/>
              <a:t>Qt</a:t>
            </a:r>
            <a:r>
              <a:rPr lang="en-US" dirty="0" smtClean="0"/>
              <a:t> Creator itself as an external tool.</a:t>
            </a:r>
          </a:p>
          <a:p>
            <a:r>
              <a:rPr lang="en-US" dirty="0" smtClean="0"/>
              <a:t>We will now set up </a:t>
            </a:r>
            <a:r>
              <a:rPr lang="en-US" dirty="0" err="1" smtClean="0"/>
              <a:t>Qt</a:t>
            </a:r>
            <a:r>
              <a:rPr lang="en-US" dirty="0" smtClean="0"/>
              <a:t> Creator to use it.</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44</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940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Click </a:t>
            </a:r>
            <a:r>
              <a:rPr lang="en-US" dirty="0" smtClean="0">
                <a:sym typeface="Wingdings" pitchFamily="2" charset="2"/>
              </a:rPr>
              <a:t>Tools  External  Configure to access the tool configuration menu</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45</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56510"/>
            <a:ext cx="6264696" cy="402076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113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sym typeface="Wingdings" pitchFamily="2" charset="2"/>
              </a:rPr>
              <a:t>C</a:t>
            </a:r>
            <a:r>
              <a:rPr lang="en-US" dirty="0" smtClean="0">
                <a:sym typeface="Wingdings" pitchFamily="2" charset="2"/>
              </a:rPr>
              <a:t>lick the Add button, then select Add Category</a:t>
            </a:r>
          </a:p>
          <a:p>
            <a:r>
              <a:rPr lang="en-US" dirty="0" smtClean="0">
                <a:sym typeface="Wingdings" pitchFamily="2" charset="2"/>
              </a:rPr>
              <a:t>Name this new category “Rohde-Schwarz”</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46</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14062"/>
            <a:ext cx="6447590" cy="376321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626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With “Rohde-Schwarz” highlighted, once again click the Add button, then click Add Tool</a:t>
            </a:r>
          </a:p>
          <a:p>
            <a:r>
              <a:rPr lang="en-US" dirty="0" smtClean="0">
                <a:sym typeface="Wingdings" pitchFamily="2" charset="2"/>
              </a:rPr>
              <a:t>Name the tool “Create Installer” and give it the following settings:</a:t>
            </a:r>
          </a:p>
          <a:p>
            <a:pPr lvl="1"/>
            <a:r>
              <a:rPr lang="en-US" b="1" dirty="0" smtClean="0"/>
              <a:t>Description</a:t>
            </a:r>
            <a:r>
              <a:rPr lang="en-US" b="1" dirty="0"/>
              <a:t>:</a:t>
            </a:r>
            <a:r>
              <a:rPr lang="en-US" dirty="0"/>
              <a:t> “This tool creates an installer for an </a:t>
            </a:r>
            <a:r>
              <a:rPr lang="en-US" dirty="0" err="1"/>
              <a:t>RsaToolbox</a:t>
            </a:r>
            <a:r>
              <a:rPr lang="en-US" dirty="0"/>
              <a:t> </a:t>
            </a:r>
            <a:r>
              <a:rPr lang="en-US" dirty="0" smtClean="0"/>
              <a:t>application”</a:t>
            </a:r>
          </a:p>
          <a:p>
            <a:pPr lvl="1"/>
            <a:r>
              <a:rPr lang="en-US" b="1" dirty="0" smtClean="0"/>
              <a:t>Executable Path:</a:t>
            </a:r>
            <a:r>
              <a:rPr lang="en-US" dirty="0" smtClean="0"/>
              <a:t> This will depend on the installation location of </a:t>
            </a:r>
            <a:r>
              <a:rPr lang="en-US" dirty="0" err="1" smtClean="0"/>
              <a:t>RsaToolbox</a:t>
            </a:r>
            <a:r>
              <a:rPr lang="en-US" dirty="0" smtClean="0"/>
              <a:t> For </a:t>
            </a:r>
            <a:r>
              <a:rPr lang="en-US" dirty="0" err="1" smtClean="0"/>
              <a:t>Qt</a:t>
            </a:r>
            <a:r>
              <a:rPr lang="en-US" dirty="0" smtClean="0"/>
              <a:t> 5. On my Windows 7 64-bit development machine, it </a:t>
            </a:r>
            <a:r>
              <a:rPr lang="en-US" dirty="0"/>
              <a:t>is located at:</a:t>
            </a:r>
            <a:br>
              <a:rPr lang="en-US" dirty="0"/>
            </a:br>
            <a:r>
              <a:rPr lang="en-US" sz="1600" i="1" dirty="0"/>
              <a:t>C:\Program Files (x86)\Rohde-Schwarz\</a:t>
            </a:r>
            <a:r>
              <a:rPr lang="en-US" sz="1600" i="1" dirty="0" err="1"/>
              <a:t>RsaToolbox</a:t>
            </a:r>
            <a:r>
              <a:rPr lang="en-US" sz="1600" i="1" dirty="0"/>
              <a:t> For </a:t>
            </a:r>
            <a:r>
              <a:rPr lang="en-US" sz="1600" i="1" dirty="0" err="1"/>
              <a:t>Qt</a:t>
            </a:r>
            <a:r>
              <a:rPr lang="en-US" sz="1600" i="1" dirty="0"/>
              <a:t> 5\RSA Create Installer</a:t>
            </a:r>
            <a:r>
              <a:rPr lang="en-US" sz="1600" i="1" dirty="0" smtClean="0"/>
              <a:t>\</a:t>
            </a:r>
            <a:br>
              <a:rPr lang="en-US" sz="1600" i="1" dirty="0" smtClean="0"/>
            </a:br>
            <a:r>
              <a:rPr lang="en-US" sz="1600" i="1" dirty="0" smtClean="0"/>
              <a:t>RSA </a:t>
            </a:r>
            <a:r>
              <a:rPr lang="en-US" sz="1600" i="1" dirty="0"/>
              <a:t>Create Installer </a:t>
            </a:r>
            <a:r>
              <a:rPr lang="en-US" sz="1600" i="1" dirty="0" smtClean="0"/>
              <a:t>1.0.0.0.exe</a:t>
            </a:r>
          </a:p>
          <a:p>
            <a:pPr lvl="1"/>
            <a:r>
              <a:rPr lang="en-US" b="1" dirty="0" smtClean="0"/>
              <a:t>Arguments:</a:t>
            </a:r>
            <a:r>
              <a:rPr lang="en-US" dirty="0" smtClean="0"/>
              <a:t> RSA Create Installer needs the current project’s build path to be able to find your executable. Click the Arguments text edit field, then click the Variables       icon on the right. Double-click “</a:t>
            </a:r>
            <a:r>
              <a:rPr lang="en-US" dirty="0" err="1" smtClean="0"/>
              <a:t>CurrentProject:BuildPath</a:t>
            </a:r>
            <a:r>
              <a:rPr lang="en-US" dirty="0" smtClean="0"/>
              <a:t>” and exit. The Argument </a:t>
            </a:r>
            <a:r>
              <a:rPr lang="en-US" dirty="0"/>
              <a:t>field should now contain “%{</a:t>
            </a:r>
            <a:r>
              <a:rPr lang="en-US" dirty="0" err="1"/>
              <a:t>CurrentProject:BuildPath</a:t>
            </a:r>
            <a:r>
              <a:rPr lang="en-US" dirty="0" smtClean="0"/>
              <a:t>}”</a:t>
            </a:r>
          </a:p>
          <a:p>
            <a:pPr lvl="1"/>
            <a:r>
              <a:rPr lang="en-US" b="1" dirty="0" smtClean="0"/>
              <a:t>Working Directory:</a:t>
            </a:r>
            <a:r>
              <a:rPr lang="en-US" dirty="0"/>
              <a:t> </a:t>
            </a:r>
            <a:r>
              <a:rPr lang="en-US" dirty="0" smtClean="0"/>
              <a:t>Similarly, click the Variables icon and choose </a:t>
            </a:r>
            <a:r>
              <a:rPr lang="en-US" dirty="0" err="1" smtClean="0"/>
              <a:t>CurrentProject:FilePath</a:t>
            </a:r>
            <a:r>
              <a:rPr lang="en-US" dirty="0" smtClean="0"/>
              <a:t>, then append the text “/Installer” to the end. The Working directory </a:t>
            </a:r>
            <a:r>
              <a:rPr lang="en-US" dirty="0"/>
              <a:t>field should now read </a:t>
            </a:r>
            <a:r>
              <a:rPr lang="en-US" dirty="0" smtClean="0"/>
              <a:t>“%{</a:t>
            </a:r>
            <a:r>
              <a:rPr lang="en-US" dirty="0" err="1" smtClean="0"/>
              <a:t>CurrentProject:Path</a:t>
            </a:r>
            <a:r>
              <a:rPr lang="en-US" dirty="0" smtClean="0"/>
              <a:t>}\Installer”</a:t>
            </a:r>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47</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365104"/>
            <a:ext cx="339849" cy="28756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167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The result should look something like this:</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48</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387" y="1916832"/>
            <a:ext cx="6574973" cy="383755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874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Click Ok to accept these changes and return to your project.</a:t>
            </a:r>
          </a:p>
          <a:p>
            <a:r>
              <a:rPr lang="en-US" dirty="0" smtClean="0">
                <a:sym typeface="Wingdings" pitchFamily="2" charset="2"/>
              </a:rPr>
              <a:t>To use Create Installer, we must first put our project into Release mode and compile.</a:t>
            </a:r>
          </a:p>
          <a:p>
            <a:r>
              <a:rPr lang="en-US" dirty="0" smtClean="0">
                <a:sym typeface="Wingdings" pitchFamily="2" charset="2"/>
              </a:rPr>
              <a:t>To do this, Click the computer icon in the bottom-left to access the build options.</a:t>
            </a:r>
          </a:p>
          <a:p>
            <a:r>
              <a:rPr lang="en-US" dirty="0" smtClean="0">
                <a:sym typeface="Wingdings" pitchFamily="2" charset="2"/>
              </a:rPr>
              <a:t>Select Release mode to build with Release settings.</a:t>
            </a:r>
          </a:p>
          <a:p>
            <a:pPr lvl="1"/>
            <a:r>
              <a:rPr lang="en-US" dirty="0" smtClean="0">
                <a:sym typeface="Wingdings" pitchFamily="2" charset="2"/>
              </a:rPr>
              <a:t>Compiling in debug mode and deploying your app with Release </a:t>
            </a:r>
            <a:r>
              <a:rPr lang="en-US" dirty="0" err="1" smtClean="0">
                <a:sym typeface="Wingdings" pitchFamily="2" charset="2"/>
              </a:rPr>
              <a:t>dlls</a:t>
            </a:r>
            <a:r>
              <a:rPr lang="en-US" dirty="0" smtClean="0">
                <a:sym typeface="Wingdings" pitchFamily="2" charset="2"/>
              </a:rPr>
              <a:t> will cause your program to crash. To prevent this, RSA Create Installer requires your project to be set to Release mode before you run it.</a:t>
            </a:r>
          </a:p>
          <a:p>
            <a:r>
              <a:rPr lang="en-US" dirty="0" smtClean="0">
                <a:sym typeface="Wingdings" pitchFamily="2" charset="2"/>
              </a:rPr>
              <a:t>From the menu select Build then click Rebuild All.</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49</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573016"/>
            <a:ext cx="2141549" cy="243797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79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br>
              <a:rPr lang="en-US" dirty="0" smtClean="0"/>
            </a:br>
            <a:endParaRPr lang="en-US" dirty="0"/>
          </a:p>
        </p:txBody>
      </p:sp>
      <p:sp>
        <p:nvSpPr>
          <p:cNvPr id="3" name="Content Placeholder 2"/>
          <p:cNvSpPr>
            <a:spLocks noGrp="1"/>
          </p:cNvSpPr>
          <p:nvPr>
            <p:ph idx="1"/>
          </p:nvPr>
        </p:nvSpPr>
        <p:spPr/>
        <p:txBody>
          <a:bodyPr/>
          <a:lstStyle/>
          <a:p>
            <a:r>
              <a:rPr lang="en-US" dirty="0" smtClean="0"/>
              <a:t>It </a:t>
            </a:r>
            <a:r>
              <a:rPr lang="en-US" dirty="0"/>
              <a:t>is assumed that the reader has basic familiarity with:</a:t>
            </a:r>
          </a:p>
          <a:p>
            <a:pPr lvl="1"/>
            <a:r>
              <a:rPr lang="en-US" dirty="0"/>
              <a:t>Rohde &amp; Schwarz Vector Network Analyzers (ZVA </a:t>
            </a:r>
            <a:r>
              <a:rPr lang="en-US" dirty="0" smtClean="0"/>
              <a:t>and/or </a:t>
            </a:r>
            <a:r>
              <a:rPr lang="en-US" dirty="0"/>
              <a:t>ZNB)</a:t>
            </a:r>
          </a:p>
          <a:p>
            <a:pPr lvl="1"/>
            <a:r>
              <a:rPr lang="en-US" dirty="0" smtClean="0"/>
              <a:t>C++</a:t>
            </a:r>
          </a:p>
          <a:p>
            <a:pPr lvl="1"/>
            <a:r>
              <a:rPr lang="en-US" dirty="0" smtClean="0"/>
              <a:t>Object Oriented Programming</a:t>
            </a:r>
            <a:endParaRPr lang="en-US" dirty="0"/>
          </a:p>
          <a:p>
            <a:pPr lvl="1"/>
            <a:r>
              <a:rPr lang="en-US" dirty="0" smtClean="0"/>
              <a:t>Developing </a:t>
            </a:r>
            <a:r>
              <a:rPr lang="en-US" dirty="0"/>
              <a:t>applications with Graphical User Interfaces (GUIs</a:t>
            </a:r>
            <a:r>
              <a:rPr lang="en-US" dirty="0" smtClean="0"/>
              <a:t>)</a:t>
            </a:r>
          </a:p>
          <a:p>
            <a:pPr lvl="1"/>
            <a:r>
              <a:rPr lang="en-US" dirty="0" smtClean="0"/>
              <a:t>Integrated Development Environments (IDEs) for GUI applications, such as Visual Studio</a:t>
            </a:r>
            <a:endParaRPr lang="en-US" dirty="0"/>
          </a:p>
          <a:p>
            <a:pPr lvl="1"/>
            <a:r>
              <a:rPr lang="en-US" dirty="0" smtClean="0"/>
              <a:t>A basic awareness of the </a:t>
            </a:r>
            <a:r>
              <a:rPr lang="en-US" dirty="0"/>
              <a:t>“Standard Commands for Programmable Instruments” (SCPI</a:t>
            </a:r>
            <a:r>
              <a:rPr lang="en-US" dirty="0" smtClean="0"/>
              <a:t>) protocol would be helpful, but is not required.</a:t>
            </a:r>
          </a:p>
          <a:p>
            <a:endParaRPr lang="en-US" dirty="0" smtClean="0"/>
          </a:p>
          <a:p>
            <a:r>
              <a:rPr lang="en-US" dirty="0" smtClean="0"/>
              <a:t>This tutorial is meant to be a gentle introduction. If at any point you need additional information, please consult the Additional References listed at the end. These are resources that I have personally found helpful, and are a good place to start for more information.</a:t>
            </a:r>
            <a:endParaRPr lang="en-US" dirty="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96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You can confirm that your application was built successfully by checking the Compile Output tab in the bottom-right.</a:t>
            </a:r>
          </a:p>
          <a:p>
            <a:endParaRPr lang="en-US" dirty="0">
              <a:sym typeface="Wingdings" pitchFamily="2" charset="2"/>
            </a:endParaRPr>
          </a:p>
          <a:p>
            <a:endParaRPr lang="en-US" dirty="0" smtClean="0">
              <a:sym typeface="Wingdings" pitchFamily="2" charset="2"/>
            </a:endParaRPr>
          </a:p>
          <a:p>
            <a:endParaRPr lang="en-US" dirty="0">
              <a:sym typeface="Wingdings" pitchFamily="2" charset="2"/>
            </a:endParaRPr>
          </a:p>
          <a:p>
            <a:endParaRPr lang="en-US" dirty="0" smtClean="0">
              <a:sym typeface="Wingdings" pitchFamily="2" charset="2"/>
            </a:endParaRPr>
          </a:p>
          <a:p>
            <a:endParaRPr lang="en-US" dirty="0">
              <a:sym typeface="Wingdings" pitchFamily="2" charset="2"/>
            </a:endParaRPr>
          </a:p>
          <a:p>
            <a:endParaRPr lang="en-US" dirty="0" smtClean="0">
              <a:sym typeface="Wingdings" pitchFamily="2" charset="2"/>
            </a:endParaRPr>
          </a:p>
          <a:p>
            <a:endParaRPr lang="en-US" dirty="0">
              <a:sym typeface="Wingdings" pitchFamily="2" charset="2"/>
            </a:endParaRPr>
          </a:p>
          <a:p>
            <a:endParaRPr lang="en-US" dirty="0" smtClean="0">
              <a:sym typeface="Wingdings" pitchFamily="2" charset="2"/>
            </a:endParaRPr>
          </a:p>
          <a:p>
            <a:r>
              <a:rPr lang="en-US" dirty="0" smtClean="0">
                <a:sym typeface="Wingdings" pitchFamily="2" charset="2"/>
              </a:rPr>
              <a:t>You are now ready to run the RSA Create Installer tool by clicking Tools  External  Rohde-Schwarz  Create Installer</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50</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04864"/>
            <a:ext cx="5879985" cy="201622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199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You should see</a:t>
            </a:r>
            <a:br>
              <a:rPr lang="en-US" dirty="0" smtClean="0">
                <a:sym typeface="Wingdings" pitchFamily="2" charset="2"/>
              </a:rPr>
            </a:br>
            <a:r>
              <a:rPr lang="en-US" dirty="0" smtClean="0">
                <a:sym typeface="Wingdings" pitchFamily="2" charset="2"/>
              </a:rPr>
              <a:t>a screen like this:</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51</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052736"/>
            <a:ext cx="5106557" cy="480780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7048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Create Installer has the following</a:t>
            </a:r>
            <a:r>
              <a:rPr lang="en-US" dirty="0">
                <a:sym typeface="Wingdings" pitchFamily="2" charset="2"/>
              </a:rPr>
              <a:t> </a:t>
            </a:r>
            <a:r>
              <a:rPr lang="en-US" dirty="0" smtClean="0">
                <a:sym typeface="Wingdings" pitchFamily="2" charset="2"/>
              </a:rPr>
              <a:t>settings:</a:t>
            </a:r>
          </a:p>
          <a:p>
            <a:pPr lvl="1"/>
            <a:r>
              <a:rPr lang="en-US" b="1" dirty="0" smtClean="0">
                <a:sym typeface="Wingdings" pitchFamily="2" charset="2"/>
              </a:rPr>
              <a:t>Installer File name</a:t>
            </a:r>
          </a:p>
          <a:p>
            <a:pPr lvl="1"/>
            <a:r>
              <a:rPr lang="en-US" b="1" dirty="0" smtClean="0"/>
              <a:t>Application Name</a:t>
            </a:r>
          </a:p>
          <a:p>
            <a:pPr lvl="1"/>
            <a:r>
              <a:rPr lang="en-US" b="1" dirty="0" smtClean="0"/>
              <a:t>Version</a:t>
            </a:r>
          </a:p>
          <a:p>
            <a:pPr lvl="1"/>
            <a:r>
              <a:rPr lang="en-US" b="1" dirty="0" smtClean="0"/>
              <a:t>Application Description</a:t>
            </a:r>
          </a:p>
          <a:p>
            <a:r>
              <a:rPr lang="en-US" dirty="0" smtClean="0"/>
              <a:t>Create Installer also redisplays:</a:t>
            </a:r>
          </a:p>
          <a:p>
            <a:pPr lvl="1"/>
            <a:r>
              <a:rPr lang="en-US" dirty="0" smtClean="0"/>
              <a:t>The Application </a:t>
            </a:r>
            <a:r>
              <a:rPr lang="en-US" b="1" dirty="0" smtClean="0"/>
              <a:t>Installation Folder</a:t>
            </a:r>
          </a:p>
          <a:p>
            <a:pPr lvl="1"/>
            <a:r>
              <a:rPr lang="en-US" dirty="0" smtClean="0"/>
              <a:t>The project’s </a:t>
            </a:r>
            <a:r>
              <a:rPr lang="en-US" b="1" dirty="0" smtClean="0"/>
              <a:t>Build Directory</a:t>
            </a:r>
          </a:p>
          <a:p>
            <a:r>
              <a:rPr lang="en-US" dirty="0" smtClean="0"/>
              <a:t>Note that the Installation Folder is</a:t>
            </a:r>
            <a:br>
              <a:rPr lang="en-US" dirty="0" smtClean="0"/>
            </a:br>
            <a:r>
              <a:rPr lang="en-US" dirty="0" smtClean="0"/>
              <a:t>specified when the project is created.</a:t>
            </a:r>
            <a:br>
              <a:rPr lang="en-US" dirty="0" smtClean="0"/>
            </a:br>
            <a:r>
              <a:rPr lang="en-US" dirty="0" smtClean="0"/>
              <a:t>The generated project depends on it,</a:t>
            </a:r>
            <a:br>
              <a:rPr lang="en-US" dirty="0" smtClean="0"/>
            </a:br>
            <a:r>
              <a:rPr lang="en-US" dirty="0" smtClean="0"/>
              <a:t>and so it is not changeable.</a:t>
            </a:r>
          </a:p>
          <a:p>
            <a:endParaRPr lang="en-US" dirty="0" smtClean="0"/>
          </a:p>
          <a:p>
            <a:r>
              <a:rPr lang="en-US" dirty="0" smtClean="0"/>
              <a:t>These settings are remembered on a</a:t>
            </a:r>
            <a:br>
              <a:rPr lang="en-US" dirty="0" smtClean="0"/>
            </a:br>
            <a:r>
              <a:rPr lang="en-US" dirty="0" smtClean="0"/>
              <a:t>per-project basis.</a:t>
            </a:r>
          </a:p>
          <a:p>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52</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567" y="1962172"/>
            <a:ext cx="4081897" cy="384309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067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Use the following settings:</a:t>
            </a:r>
          </a:p>
          <a:p>
            <a:pPr lvl="1"/>
            <a:r>
              <a:rPr lang="en-US" b="1" dirty="0" smtClean="0">
                <a:sym typeface="Wingdings" pitchFamily="2" charset="2"/>
              </a:rPr>
              <a:t>Installer File name: “</a:t>
            </a:r>
            <a:r>
              <a:rPr lang="en-US" i="1" dirty="0" smtClean="0">
                <a:sym typeface="Wingdings" pitchFamily="2" charset="2"/>
              </a:rPr>
              <a:t>RSA Delete Correction</a:t>
            </a:r>
            <a:r>
              <a:rPr lang="en-US" dirty="0" smtClean="0">
                <a:sym typeface="Wingdings" pitchFamily="2" charset="2"/>
              </a:rPr>
              <a:t>” in the </a:t>
            </a:r>
            <a:r>
              <a:rPr lang="en-US" i="1" dirty="0" smtClean="0">
                <a:sym typeface="Wingdings" pitchFamily="2" charset="2"/>
              </a:rPr>
              <a:t>Installer</a:t>
            </a:r>
            <a:r>
              <a:rPr lang="en-US" dirty="0" smtClean="0">
                <a:sym typeface="Wingdings" pitchFamily="2" charset="2"/>
              </a:rPr>
              <a:t> folder</a:t>
            </a:r>
          </a:p>
          <a:p>
            <a:pPr lvl="1"/>
            <a:r>
              <a:rPr lang="en-US" dirty="0" smtClean="0">
                <a:sym typeface="Wingdings" pitchFamily="2" charset="2"/>
              </a:rPr>
              <a:t>Check the </a:t>
            </a:r>
            <a:r>
              <a:rPr lang="en-US" b="1" dirty="0" smtClean="0">
                <a:sym typeface="Wingdings" pitchFamily="2" charset="2"/>
              </a:rPr>
              <a:t>Add version to file name</a:t>
            </a:r>
            <a:r>
              <a:rPr lang="en-US" dirty="0" smtClean="0">
                <a:sym typeface="Wingdings" pitchFamily="2" charset="2"/>
              </a:rPr>
              <a:t> checkbox</a:t>
            </a:r>
          </a:p>
          <a:p>
            <a:pPr lvl="1"/>
            <a:r>
              <a:rPr lang="en-US" b="1" dirty="0" smtClean="0"/>
              <a:t>Application Name: “</a:t>
            </a:r>
            <a:r>
              <a:rPr lang="en-US" i="1" dirty="0" smtClean="0"/>
              <a:t>RSA Delete Correction”</a:t>
            </a:r>
          </a:p>
          <a:p>
            <a:pPr lvl="1"/>
            <a:r>
              <a:rPr lang="en-US" b="1" dirty="0" smtClean="0"/>
              <a:t>Version: </a:t>
            </a:r>
            <a:r>
              <a:rPr lang="en-US" dirty="0" smtClean="0"/>
              <a:t>1.0.0.0</a:t>
            </a:r>
          </a:p>
          <a:p>
            <a:pPr lvl="1"/>
            <a:r>
              <a:rPr lang="en-US" b="1" dirty="0" smtClean="0"/>
              <a:t>Application Description: “</a:t>
            </a:r>
            <a:r>
              <a:rPr lang="en-US" dirty="0" smtClean="0"/>
              <a:t>Deletes all correction data from the active Recall Set”</a:t>
            </a:r>
          </a:p>
          <a:p>
            <a:pPr lvl="1"/>
            <a:endParaRPr lang="en-US" dirty="0"/>
          </a:p>
          <a:p>
            <a:r>
              <a:rPr lang="en-US" b="1" dirty="0">
                <a:sym typeface="Wingdings" pitchFamily="2" charset="2"/>
              </a:rPr>
              <a:t>Warning:</a:t>
            </a:r>
            <a:br>
              <a:rPr lang="en-US" b="1" dirty="0">
                <a:sym typeface="Wingdings" pitchFamily="2" charset="2"/>
              </a:rPr>
            </a:br>
            <a:r>
              <a:rPr lang="en-US" dirty="0">
                <a:sym typeface="Wingdings" pitchFamily="2" charset="2"/>
              </a:rPr>
              <a:t>While these settings are in part the same as those found in </a:t>
            </a:r>
            <a:r>
              <a:rPr lang="en-US" dirty="0" err="1">
                <a:sym typeface="Wingdings" pitchFamily="2" charset="2"/>
              </a:rPr>
              <a:t>Settings.h</a:t>
            </a:r>
            <a:r>
              <a:rPr lang="en-US" dirty="0">
                <a:sym typeface="Wingdings" pitchFamily="2" charset="2"/>
              </a:rPr>
              <a:t>, it is important to remember that they are specified separately in the Create Installer tool. As such, you will want to make sure that you coordinate any changes you make with </a:t>
            </a:r>
            <a:r>
              <a:rPr lang="en-US" dirty="0" err="1">
                <a:sym typeface="Wingdings" pitchFamily="2" charset="2"/>
              </a:rPr>
              <a:t>Settings.h</a:t>
            </a:r>
            <a:r>
              <a:rPr lang="en-US" dirty="0">
                <a:sym typeface="Wingdings" pitchFamily="2" charset="2"/>
              </a:rPr>
              <a:t>. Failing to do so will create an application with different names and versions specified in the app itself and the log file, compared to the installer and Windows Registry.</a:t>
            </a:r>
            <a:endParaRPr lang="en-US" dirty="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53</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716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ym typeface="Wingdings" pitchFamily="2" charset="2"/>
              </a:rPr>
              <a:t>There are some additional system-level settings that point RSA Create Installer to the resources it needs.</a:t>
            </a:r>
          </a:p>
          <a:p>
            <a:r>
              <a:rPr lang="en-US" dirty="0" smtClean="0">
                <a:sym typeface="Wingdings" pitchFamily="2" charset="2"/>
              </a:rPr>
              <a:t>These directories are set across all</a:t>
            </a:r>
            <a:br>
              <a:rPr lang="en-US" dirty="0" smtClean="0">
                <a:sym typeface="Wingdings" pitchFamily="2" charset="2"/>
              </a:rPr>
            </a:br>
            <a:r>
              <a:rPr lang="en-US" dirty="0" err="1" smtClean="0">
                <a:sym typeface="Wingdings" pitchFamily="2" charset="2"/>
              </a:rPr>
              <a:t>RsaToolbox</a:t>
            </a:r>
            <a:r>
              <a:rPr lang="en-US" dirty="0" smtClean="0">
                <a:sym typeface="Wingdings" pitchFamily="2" charset="2"/>
              </a:rPr>
              <a:t> projects and only need to</a:t>
            </a:r>
            <a:br>
              <a:rPr lang="en-US" dirty="0" smtClean="0">
                <a:sym typeface="Wingdings" pitchFamily="2" charset="2"/>
              </a:rPr>
            </a:br>
            <a:r>
              <a:rPr lang="en-US" dirty="0" smtClean="0">
                <a:sym typeface="Wingdings" pitchFamily="2" charset="2"/>
              </a:rPr>
              <a:t>be specified once.</a:t>
            </a:r>
          </a:p>
          <a:p>
            <a:r>
              <a:rPr lang="en-US" dirty="0" smtClean="0">
                <a:sym typeface="Wingdings" pitchFamily="2" charset="2"/>
              </a:rPr>
              <a:t>They can be changed at any time to</a:t>
            </a:r>
            <a:br>
              <a:rPr lang="en-US" dirty="0" smtClean="0">
                <a:sym typeface="Wingdings" pitchFamily="2" charset="2"/>
              </a:rPr>
            </a:br>
            <a:r>
              <a:rPr lang="en-US" dirty="0" smtClean="0">
                <a:sym typeface="Wingdings" pitchFamily="2" charset="2"/>
              </a:rPr>
              <a:t>reflect any updates or system changes.</a:t>
            </a:r>
          </a:p>
          <a:p>
            <a:r>
              <a:rPr lang="en-US" dirty="0" smtClean="0">
                <a:sym typeface="Wingdings" pitchFamily="2" charset="2"/>
              </a:rPr>
              <a:t>System Settings include:</a:t>
            </a:r>
          </a:p>
          <a:p>
            <a:pPr lvl="1"/>
            <a:r>
              <a:rPr lang="en-US" b="1" dirty="0" smtClean="0">
                <a:sym typeface="Wingdings" pitchFamily="2" charset="2"/>
              </a:rPr>
              <a:t>The WiX Binary Directory</a:t>
            </a:r>
          </a:p>
          <a:p>
            <a:pPr lvl="1"/>
            <a:r>
              <a:rPr lang="en-US" b="1" dirty="0" smtClean="0">
                <a:sym typeface="Wingdings" pitchFamily="2" charset="2"/>
              </a:rPr>
              <a:t>Visual C++ x86 Runtime Directory</a:t>
            </a:r>
          </a:p>
          <a:p>
            <a:pPr lvl="1"/>
            <a:r>
              <a:rPr lang="en-US" b="1" dirty="0" err="1" smtClean="0">
                <a:sym typeface="Wingdings" pitchFamily="2" charset="2"/>
              </a:rPr>
              <a:t>Qt</a:t>
            </a:r>
            <a:r>
              <a:rPr lang="en-US" b="1" dirty="0" smtClean="0">
                <a:sym typeface="Wingdings" pitchFamily="2" charset="2"/>
              </a:rPr>
              <a:t> 5 Runtime Directory</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54</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15" t="59363" r="2639" b="13379"/>
          <a:stretch/>
        </p:blipFill>
        <p:spPr bwMode="auto">
          <a:xfrm>
            <a:off x="3450462" y="4581129"/>
            <a:ext cx="5093634" cy="136815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865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sym typeface="Wingdings" pitchFamily="2" charset="2"/>
              </a:rPr>
              <a:t>The WiX Binary Directory</a:t>
            </a:r>
          </a:p>
          <a:p>
            <a:pPr lvl="2"/>
            <a:r>
              <a:rPr lang="en-US" dirty="0" smtClean="0">
                <a:sym typeface="Wingdings" pitchFamily="2" charset="2"/>
              </a:rPr>
              <a:t>RSA Create Installer uses the WiX toolset to generate your installer. Specifically it is looking for the candle.exe compiler and light.exe linker. On a Windows 7 64-bit system, these are usually found in:</a:t>
            </a:r>
            <a:r>
              <a:rPr lang="en-US" dirty="0">
                <a:sym typeface="Wingdings" pitchFamily="2" charset="2"/>
              </a:rPr>
              <a:t/>
            </a:r>
            <a:br>
              <a:rPr lang="en-US" dirty="0">
                <a:sym typeface="Wingdings" pitchFamily="2" charset="2"/>
              </a:rPr>
            </a:br>
            <a:r>
              <a:rPr lang="en-US" sz="1600" i="1" dirty="0">
                <a:sym typeface="Wingdings" pitchFamily="2" charset="2"/>
              </a:rPr>
              <a:t>C:\Program Files (x86)\WiX Toolset </a:t>
            </a:r>
            <a:r>
              <a:rPr lang="en-US" sz="1600" i="1" dirty="0" smtClean="0">
                <a:sym typeface="Wingdings" pitchFamily="2" charset="2"/>
              </a:rPr>
              <a:t>v3.7\bin</a:t>
            </a:r>
          </a:p>
          <a:p>
            <a:endParaRPr lang="en-US" sz="1600" dirty="0" smtClean="0">
              <a:sym typeface="Wingdings" pitchFamily="2" charset="2"/>
            </a:endParaRPr>
          </a:p>
          <a:p>
            <a:r>
              <a:rPr lang="en-US" b="1" dirty="0" smtClean="0">
                <a:sym typeface="Wingdings" pitchFamily="2" charset="2"/>
              </a:rPr>
              <a:t>Visual C++ x86 Runtime Directory</a:t>
            </a:r>
          </a:p>
          <a:p>
            <a:pPr lvl="1"/>
            <a:r>
              <a:rPr lang="en-US" dirty="0" smtClean="0">
                <a:sym typeface="Wingdings" pitchFamily="2" charset="2"/>
              </a:rPr>
              <a:t>Your installer will the C\C++ Runtime redistributables needed to run your application. Specifically, we need </a:t>
            </a:r>
            <a:r>
              <a:rPr lang="en-US" dirty="0">
                <a:sym typeface="Wingdings" pitchFamily="2" charset="2"/>
              </a:rPr>
              <a:t>the </a:t>
            </a:r>
            <a:r>
              <a:rPr lang="en-US" i="1" dirty="0">
                <a:sym typeface="Wingdings" pitchFamily="2" charset="2"/>
              </a:rPr>
              <a:t>msvcp100.dll</a:t>
            </a:r>
            <a:r>
              <a:rPr lang="en-US" dirty="0">
                <a:sym typeface="Wingdings" pitchFamily="2" charset="2"/>
              </a:rPr>
              <a:t> and </a:t>
            </a:r>
            <a:r>
              <a:rPr lang="en-US" i="1" dirty="0" smtClean="0">
                <a:sym typeface="Wingdings" pitchFamily="2" charset="2"/>
              </a:rPr>
              <a:t>msvcr100.dll</a:t>
            </a:r>
            <a:r>
              <a:rPr lang="en-US" dirty="0" smtClean="0">
                <a:sym typeface="Wingdings" pitchFamily="2" charset="2"/>
              </a:rPr>
              <a:t> files.</a:t>
            </a:r>
            <a:br>
              <a:rPr lang="en-US" dirty="0" smtClean="0">
                <a:sym typeface="Wingdings" pitchFamily="2" charset="2"/>
              </a:rPr>
            </a:br>
            <a:r>
              <a:rPr lang="en-US" dirty="0" smtClean="0">
                <a:sym typeface="Wingdings" pitchFamily="2" charset="2"/>
              </a:rPr>
              <a:t>Using Visual Studio 2010 on Windows 7 64-bit, they are usually found here:</a:t>
            </a:r>
            <a:br>
              <a:rPr lang="en-US" dirty="0" smtClean="0">
                <a:sym typeface="Wingdings" pitchFamily="2" charset="2"/>
              </a:rPr>
            </a:br>
            <a:r>
              <a:rPr lang="nn-NO" sz="1600" i="1" dirty="0" smtClean="0">
                <a:sym typeface="Wingdings" pitchFamily="2" charset="2"/>
              </a:rPr>
              <a:t>C</a:t>
            </a:r>
            <a:r>
              <a:rPr lang="nn-NO" sz="1600" i="1" dirty="0">
                <a:sym typeface="Wingdings" pitchFamily="2" charset="2"/>
              </a:rPr>
              <a:t>:\Program Files (x86)\Microsoft Visual Studio 10.0\VC\redist\x86\Microsoft.VC100.CRT</a:t>
            </a:r>
            <a:endParaRPr lang="en-US" sz="1600" i="1" dirty="0" smtClean="0">
              <a:sym typeface="Wingdings" pitchFamily="2" charset="2"/>
            </a:endParaRPr>
          </a:p>
          <a:p>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55</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085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err="1" smtClean="0">
                <a:sym typeface="Wingdings" pitchFamily="2" charset="2"/>
              </a:rPr>
              <a:t>Qt</a:t>
            </a:r>
            <a:r>
              <a:rPr lang="en-US" b="1" dirty="0" smtClean="0">
                <a:sym typeface="Wingdings" pitchFamily="2" charset="2"/>
              </a:rPr>
              <a:t> 5 Runtime Directory</a:t>
            </a:r>
          </a:p>
          <a:p>
            <a:pPr lvl="1"/>
            <a:r>
              <a:rPr lang="en-US" dirty="0" smtClean="0">
                <a:sym typeface="Wingdings" pitchFamily="2" charset="2"/>
              </a:rPr>
              <a:t>We need to deploy a myriad of Runtime files associated with </a:t>
            </a:r>
            <a:r>
              <a:rPr lang="en-US" dirty="0" err="1" smtClean="0">
                <a:sym typeface="Wingdings" pitchFamily="2" charset="2"/>
              </a:rPr>
              <a:t>Qt</a:t>
            </a:r>
            <a:r>
              <a:rPr lang="en-US" dirty="0" smtClean="0">
                <a:sym typeface="Wingdings" pitchFamily="2" charset="2"/>
              </a:rPr>
              <a:t> 5:</a:t>
            </a:r>
          </a:p>
          <a:p>
            <a:pPr lvl="2"/>
            <a:r>
              <a:rPr lang="en-US" dirty="0"/>
              <a:t>Qt5Core.dll</a:t>
            </a:r>
          </a:p>
          <a:p>
            <a:pPr lvl="2"/>
            <a:r>
              <a:rPr lang="en-US" dirty="0"/>
              <a:t>Qt5Gui.dll</a:t>
            </a:r>
          </a:p>
          <a:p>
            <a:pPr lvl="2"/>
            <a:r>
              <a:rPr lang="en-US" dirty="0" smtClean="0"/>
              <a:t>Qt5Widgets.dll</a:t>
            </a:r>
          </a:p>
          <a:p>
            <a:pPr lvl="2"/>
            <a:r>
              <a:rPr lang="en-US" dirty="0" smtClean="0"/>
              <a:t>D3DCompiler_43.dll</a:t>
            </a:r>
          </a:p>
          <a:p>
            <a:pPr lvl="2"/>
            <a:r>
              <a:rPr lang="en-US" dirty="0" smtClean="0"/>
              <a:t>Icudt49.dll</a:t>
            </a:r>
          </a:p>
          <a:p>
            <a:pPr lvl="2"/>
            <a:r>
              <a:rPr lang="en-US" dirty="0" smtClean="0"/>
              <a:t>Icuin49.dll</a:t>
            </a:r>
          </a:p>
          <a:p>
            <a:pPr lvl="2"/>
            <a:r>
              <a:rPr lang="en-US" dirty="0" smtClean="0"/>
              <a:t>Icuuc49.dll</a:t>
            </a:r>
          </a:p>
          <a:p>
            <a:pPr lvl="2"/>
            <a:r>
              <a:rPr lang="en-US" dirty="0" smtClean="0"/>
              <a:t>libEGL.dll</a:t>
            </a:r>
          </a:p>
          <a:p>
            <a:pPr lvl="2"/>
            <a:r>
              <a:rPr lang="en-US" dirty="0" smtClean="0"/>
              <a:t>libGLESv2.dll</a:t>
            </a:r>
          </a:p>
          <a:p>
            <a:pPr lvl="1"/>
            <a:r>
              <a:rPr lang="en-US" dirty="0" smtClean="0"/>
              <a:t>These files are </a:t>
            </a:r>
            <a:r>
              <a:rPr lang="en-US" dirty="0"/>
              <a:t>usually located </a:t>
            </a:r>
            <a:r>
              <a:rPr lang="en-US" dirty="0" smtClean="0"/>
              <a:t>at a directory similar to:</a:t>
            </a:r>
            <a:r>
              <a:rPr lang="en-US" dirty="0"/>
              <a:t/>
            </a:r>
            <a:br>
              <a:rPr lang="en-US" dirty="0"/>
            </a:br>
            <a:r>
              <a:rPr lang="en-US" dirty="0"/>
              <a:t>C:\</a:t>
            </a:r>
            <a:r>
              <a:rPr lang="en-US" dirty="0" smtClean="0"/>
              <a:t>Qt\Qt5.0.2\5.0.2\msvc2010\bin</a:t>
            </a:r>
          </a:p>
          <a:p>
            <a:pPr lvl="1"/>
            <a:r>
              <a:rPr lang="en-US" dirty="0" smtClean="0"/>
              <a:t>One additional file, qwindows.dll, is needed for Windows applications. This file can be found relative to the rest by RSA Create Installer.</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56</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731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If you have not already done so, click </a:t>
            </a:r>
            <a:r>
              <a:rPr lang="en-US" dirty="0">
                <a:sym typeface="Wingdings" pitchFamily="2" charset="2"/>
              </a:rPr>
              <a:t>the browse </a:t>
            </a:r>
            <a:r>
              <a:rPr lang="en-US" dirty="0" smtClean="0">
                <a:sym typeface="Wingdings" pitchFamily="2" charset="2"/>
              </a:rPr>
              <a:t>buttons </a:t>
            </a:r>
            <a:r>
              <a:rPr lang="en-US" dirty="0">
                <a:sym typeface="Wingdings" pitchFamily="2" charset="2"/>
              </a:rPr>
              <a:t>to locate </a:t>
            </a:r>
            <a:r>
              <a:rPr lang="en-US" dirty="0" smtClean="0">
                <a:sym typeface="Wingdings" pitchFamily="2" charset="2"/>
              </a:rPr>
              <a:t>the WiX Toolset, Visual C++ Runtime and the </a:t>
            </a:r>
            <a:r>
              <a:rPr lang="en-US" dirty="0" err="1" smtClean="0">
                <a:sym typeface="Wingdings" pitchFamily="2" charset="2"/>
              </a:rPr>
              <a:t>Qt</a:t>
            </a:r>
            <a:r>
              <a:rPr lang="en-US" dirty="0" smtClean="0">
                <a:sym typeface="Wingdings" pitchFamily="2" charset="2"/>
              </a:rPr>
              <a:t> 5 Runtime.</a:t>
            </a: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RSA Create </a:t>
            </a:r>
            <a:r>
              <a:rPr lang="en-US" dirty="0">
                <a:sym typeface="Wingdings" pitchFamily="2" charset="2"/>
              </a:rPr>
              <a:t>Installer will attempt to display the </a:t>
            </a:r>
            <a:r>
              <a:rPr lang="en-US" dirty="0" smtClean="0">
                <a:sym typeface="Wingdings" pitchFamily="2" charset="2"/>
              </a:rPr>
              <a:t>default locations for you. If it cannot find the files you will have to navigate to them manually.</a:t>
            </a: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As previously mentioned, you only have to do this once per system. RSA Create Installer will remember these settings for subsequent uses.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57</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574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At this point your installer settings should look similar to this: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58</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616" y="1916832"/>
            <a:ext cx="4134600" cy="38927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1703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RSA Create Installer Setup</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Click Ok to accept these settings and create a Windows Installer</a:t>
            </a: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If all goes well the status bar at the bottom of the window should display the message “Compiling…” and then “Linking… This may take some time”.</a:t>
            </a: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The WiX linking process, even for simple applications like this, can take as long as 45 seconds. Please be patient.</a:t>
            </a: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When WiX is finished RSA Create Installer will show you a dialog and then exit.</a:t>
            </a: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Navigate to the project’s Installer folder and you should find your installer. </a:t>
            </a:r>
            <a:r>
              <a:rPr lang="en-US" dirty="0">
                <a:sym typeface="Wingdings" pitchFamily="2" charset="2"/>
              </a:rPr>
              <a:t>It will be named “RSA Delete Correction </a:t>
            </a:r>
            <a:r>
              <a:rPr lang="en-US" dirty="0" smtClean="0">
                <a:sym typeface="Wingdings" pitchFamily="2" charset="2"/>
              </a:rPr>
              <a:t>1.0.0.0.msi”, per our request. Notice that the version number “1.0.0.0” has been added for your convenience.</a:t>
            </a:r>
          </a:p>
          <a:p>
            <a:pPr marL="180000" lvl="2" indent="-180000" fontAlgn="auto">
              <a:spcBef>
                <a:spcPts val="0"/>
              </a:spcBef>
              <a:spcAft>
                <a:spcPts val="0"/>
              </a:spcAft>
              <a:buSzPct val="110000"/>
              <a:buFont typeface="Arial Black" pitchFamily="34" charset="0"/>
              <a:buChar char="ı"/>
            </a:pPr>
            <a:endParaRPr lang="en-US" dirty="0">
              <a:sym typeface="Wingdings" pitchFamily="2" charset="2"/>
            </a:endParaRP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Our application can now be deployed to any Rohde &amp; Schwarz VNA!</a:t>
            </a:r>
          </a:p>
          <a:p>
            <a:pPr marL="180000" lvl="2" indent="-180000" fontAlgn="auto">
              <a:spcBef>
                <a:spcPts val="0"/>
              </a:spcBef>
              <a:spcAft>
                <a:spcPts val="0"/>
              </a:spcAft>
              <a:buSzPct val="110000"/>
              <a:buFont typeface="Arial Black" pitchFamily="34" charset="0"/>
              <a:buChar char="ı"/>
            </a:pPr>
            <a:r>
              <a:rPr lang="en-US" dirty="0" smtClean="0">
                <a:sym typeface="Wingdings" pitchFamily="2" charset="2"/>
              </a:rPr>
              <a:t>The log file for your deployed application can be found at:</a:t>
            </a:r>
            <a:br>
              <a:rPr lang="en-US" dirty="0" smtClean="0">
                <a:sym typeface="Wingdings" pitchFamily="2" charset="2"/>
              </a:rPr>
            </a:br>
            <a:r>
              <a:rPr lang="en-US" sz="1400" i="1" dirty="0"/>
              <a:t>C:\Documents and Settings\All Users\Application </a:t>
            </a:r>
            <a:r>
              <a:rPr lang="en-US" sz="1400" i="1" dirty="0" smtClean="0"/>
              <a:t>Data\Rohde-Schwarz\RSA Delete Correction\</a:t>
            </a:r>
            <a:r>
              <a:rPr lang="en-US" dirty="0" smtClean="0">
                <a:sym typeface="Wingdings" pitchFamily="2" charset="2"/>
              </a:rPr>
              <a:t/>
            </a:r>
            <a:br>
              <a:rPr lang="en-US" dirty="0" smtClean="0">
                <a:sym typeface="Wingdings" pitchFamily="2" charset="2"/>
              </a:rPr>
            </a:br>
            <a:r>
              <a:rPr lang="en-US" dirty="0" smtClean="0">
                <a:sym typeface="Wingdings" pitchFamily="2" charset="2"/>
              </a:rPr>
              <a:t>for a ZVX VNA running Windows XP, and on a ZNB:</a:t>
            </a:r>
            <a:br>
              <a:rPr lang="en-US" dirty="0" smtClean="0">
                <a:sym typeface="Wingdings" pitchFamily="2" charset="2"/>
              </a:rPr>
            </a:br>
            <a:r>
              <a:rPr lang="en-US" sz="1400" dirty="0"/>
              <a:t>C:\</a:t>
            </a:r>
            <a:r>
              <a:rPr lang="en-US" sz="1400" dirty="0" smtClean="0"/>
              <a:t>ProgramData\Rohde-Schwarz\RSA Delete Correction\</a:t>
            </a:r>
            <a:endParaRPr lang="en-US" sz="14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59</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55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br>
              <a:rPr lang="en-US" dirty="0" smtClean="0"/>
            </a:br>
            <a:endParaRPr lang="en-US" dirty="0"/>
          </a:p>
        </p:txBody>
      </p:sp>
      <p:sp>
        <p:nvSpPr>
          <p:cNvPr id="3" name="Content Placeholder 2"/>
          <p:cNvSpPr>
            <a:spLocks noGrp="1"/>
          </p:cNvSpPr>
          <p:nvPr>
            <p:ph idx="1"/>
          </p:nvPr>
        </p:nvSpPr>
        <p:spPr/>
        <p:txBody>
          <a:bodyPr/>
          <a:lstStyle/>
          <a:p>
            <a:r>
              <a:rPr lang="en-US" dirty="0" smtClean="0"/>
              <a:t>The software used in this tutorial is either completely free or offered as a free version.</a:t>
            </a:r>
          </a:p>
          <a:p>
            <a:r>
              <a:rPr lang="en-US" dirty="0" smtClean="0"/>
              <a:t>The following tools will be used:</a:t>
            </a:r>
          </a:p>
          <a:p>
            <a:pPr lvl="1"/>
            <a:r>
              <a:rPr lang="en-US" dirty="0" smtClean="0"/>
              <a:t>Visual C++ 2010 (Express or better)</a:t>
            </a:r>
          </a:p>
          <a:p>
            <a:pPr lvl="1"/>
            <a:r>
              <a:rPr lang="en-US" dirty="0" smtClean="0"/>
              <a:t>Qt 5.0 Framework, including the Qt Creator 2.6 Integrated Development Environment (IDE)</a:t>
            </a:r>
          </a:p>
          <a:p>
            <a:pPr lvl="1"/>
            <a:r>
              <a:rPr lang="en-US" dirty="0"/>
              <a:t>Windows Installer XML (WIX</a:t>
            </a:r>
            <a:r>
              <a:rPr lang="en-US" dirty="0" smtClean="0"/>
              <a:t>)</a:t>
            </a:r>
          </a:p>
          <a:p>
            <a:pPr lvl="1"/>
            <a:r>
              <a:rPr lang="en-US" dirty="0" smtClean="0"/>
              <a:t>Optional: NI-VISA runtime library (for GPIB connections only)</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3883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60</a:t>
            </a:fld>
            <a:endParaRPr lang="en-US" dirty="0"/>
          </a:p>
        </p:txBody>
      </p:sp>
    </p:spTree>
    <p:extLst>
      <p:ext uri="{BB962C8B-B14F-4D97-AF65-F5344CB8AC3E}">
        <p14:creationId xmlns:p14="http://schemas.microsoft.com/office/powerpoint/2010/main" val="1890305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61</a:t>
            </a:fld>
            <a:endParaRPr lang="en-US" dirty="0"/>
          </a:p>
        </p:txBody>
      </p:sp>
    </p:spTree>
    <p:extLst>
      <p:ext uri="{BB962C8B-B14F-4D97-AF65-F5344CB8AC3E}">
        <p14:creationId xmlns:p14="http://schemas.microsoft.com/office/powerpoint/2010/main" val="3196477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t>
            </a:r>
            <a:endParaRPr lang="en-US" dirty="0"/>
          </a:p>
        </p:txBody>
      </p:sp>
      <p:sp>
        <p:nvSpPr>
          <p:cNvPr id="3" name="Content Placeholder 2"/>
          <p:cNvSpPr>
            <a:spLocks noGrp="1"/>
          </p:cNvSpPr>
          <p:nvPr>
            <p:ph idx="1"/>
          </p:nvPr>
        </p:nvSpPr>
        <p:spPr>
          <a:xfrm>
            <a:off x="360363" y="1368425"/>
            <a:ext cx="3707581" cy="4679950"/>
          </a:xfrm>
        </p:spPr>
        <p:txBody>
          <a:bodyPr/>
          <a:lstStyle/>
          <a:p>
            <a:r>
              <a:rPr lang="en-US" dirty="0" smtClean="0"/>
              <a:t>With text</a:t>
            </a:r>
          </a:p>
          <a:p>
            <a:r>
              <a:rPr lang="en-US" dirty="0" err="1" smtClean="0"/>
              <a:t>Bulletpoints</a:t>
            </a:r>
            <a:endParaRPr lang="en-US" dirty="0" smtClean="0"/>
          </a:p>
          <a:p>
            <a:r>
              <a:rPr lang="en-US" dirty="0" smtClean="0"/>
              <a:t>And a graphic</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62</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893" y="1333500"/>
            <a:ext cx="4362450" cy="4191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05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Form Template</a:t>
            </a:r>
            <a:endParaRPr lang="en-US" dirty="0"/>
          </a:p>
        </p:txBody>
      </p:sp>
      <p:sp>
        <p:nvSpPr>
          <p:cNvPr id="3" name="Content Placeholder 2"/>
          <p:cNvSpPr>
            <a:spLocks noGrp="1"/>
          </p:cNvSpPr>
          <p:nvPr>
            <p:ph idx="1"/>
          </p:nvPr>
        </p:nvSpPr>
        <p:spPr>
          <a:xfrm>
            <a:off x="360363" y="1124744"/>
            <a:ext cx="3707581" cy="4679950"/>
          </a:xfrm>
        </p:spPr>
        <p:txBody>
          <a:bodyPr/>
          <a:lstStyle/>
          <a:p>
            <a:r>
              <a:rPr lang="en-US" dirty="0" smtClean="0"/>
              <a:t>Direction #1 with graphic</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63</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22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3062" b="11813"/>
          <a:stretch/>
        </p:blipFill>
        <p:spPr bwMode="auto">
          <a:xfrm>
            <a:off x="2274656" y="1981198"/>
            <a:ext cx="4522681" cy="303197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4788024" y="2420888"/>
            <a:ext cx="0" cy="288032"/>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81313" y="1790897"/>
            <a:ext cx="432048"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1</a:t>
            </a:r>
            <a:endParaRPr lang="en-US" dirty="0">
              <a:solidFill>
                <a:schemeClr val="accent2"/>
              </a:solidFill>
            </a:endParaRPr>
          </a:p>
        </p:txBody>
      </p:sp>
    </p:spTree>
    <p:extLst>
      <p:ext uri="{BB962C8B-B14F-4D97-AF65-F5344CB8AC3E}">
        <p14:creationId xmlns:p14="http://schemas.microsoft.com/office/powerpoint/2010/main" val="1657438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the GUI</a:t>
            </a:r>
            <a:endParaRPr lang="en-US" dirty="0"/>
          </a:p>
        </p:txBody>
      </p:sp>
      <p:sp>
        <p:nvSpPr>
          <p:cNvPr id="3" name="Content Placeholder 2"/>
          <p:cNvSpPr>
            <a:spLocks noGrp="1"/>
          </p:cNvSpPr>
          <p:nvPr>
            <p:ph idx="1"/>
          </p:nvPr>
        </p:nvSpPr>
        <p:spPr>
          <a:xfrm>
            <a:off x="360363" y="1124744"/>
            <a:ext cx="3707581" cy="4679950"/>
          </a:xfrm>
        </p:spPr>
        <p:txBody>
          <a:bodyPr/>
          <a:lstStyle/>
          <a:p>
            <a:r>
              <a:rPr lang="en-US" dirty="0" smtClean="0"/>
              <a:t>Direction #4 + Graphic</a:t>
            </a:r>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64</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52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788" b="10972"/>
          <a:stretch/>
        </p:blipFill>
        <p:spPr bwMode="auto">
          <a:xfrm>
            <a:off x="377954" y="2852936"/>
            <a:ext cx="3189937" cy="309779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351867" y="2668270"/>
            <a:ext cx="432048"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4</a:t>
            </a:r>
            <a:endParaRPr lang="en-US" dirty="0">
              <a:solidFill>
                <a:schemeClr val="accent2"/>
              </a:solidFill>
            </a:endParaRPr>
          </a:p>
        </p:txBody>
      </p:sp>
      <p:cxnSp>
        <p:nvCxnSpPr>
          <p:cNvPr id="9" name="Straight Arrow Connector 8"/>
          <p:cNvCxnSpPr/>
          <p:nvPr/>
        </p:nvCxnSpPr>
        <p:spPr>
          <a:xfrm flipV="1">
            <a:off x="2624917" y="5516662"/>
            <a:ext cx="0" cy="288032"/>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4355976" y="1052736"/>
            <a:ext cx="3707581" cy="4679950"/>
          </a:xfrm>
          <a:prstGeom prst="rect">
            <a:avLst/>
          </a:prstGeom>
        </p:spPr>
        <p:txBody>
          <a:bodyPr vert="horz" lIns="0" tIns="0" rIns="0" bIns="0" rtlCol="0">
            <a:noAutofit/>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kern="1200" baseline="0">
                <a:solidFill>
                  <a:schemeClr val="tx1"/>
                </a:solidFill>
                <a:latin typeface="+mn-lt"/>
                <a:ea typeface="+mn-ea"/>
                <a:cs typeface="+mn-cs"/>
              </a:defRPr>
            </a:lvl1pPr>
            <a:lvl2pPr marL="35877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2pPr>
            <a:lvl3pPr marL="539750"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3pPr>
            <a:lvl4pPr marL="719138"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4pPr>
            <a:lvl5pPr marL="89852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9pPr>
          </a:lstStyle>
          <a:p>
            <a:r>
              <a:rPr lang="en-US" dirty="0" smtClean="0"/>
              <a:t>Second column…</a:t>
            </a:r>
          </a:p>
          <a:p>
            <a:r>
              <a:rPr lang="en-US" dirty="0" smtClean="0"/>
              <a:t>And Direction #5 + Graphic</a:t>
            </a:r>
          </a:p>
          <a:p>
            <a:pPr lvl="1"/>
            <a:endParaRPr lang="en-US" dirty="0" smtClean="0"/>
          </a:p>
        </p:txBody>
      </p:sp>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449" y="2821578"/>
            <a:ext cx="3341935" cy="307939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812360" y="2636912"/>
            <a:ext cx="432048"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5</a:t>
            </a:r>
            <a:endParaRPr lang="en-US" dirty="0">
              <a:solidFill>
                <a:schemeClr val="accent2"/>
              </a:solidFill>
            </a:endParaRPr>
          </a:p>
        </p:txBody>
      </p:sp>
      <p:sp>
        <p:nvSpPr>
          <p:cNvPr id="13" name="Oval 12"/>
          <p:cNvSpPr/>
          <p:nvPr/>
        </p:nvSpPr>
        <p:spPr>
          <a:xfrm>
            <a:off x="5292080" y="5229200"/>
            <a:ext cx="1584176" cy="36004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Tree>
    <p:extLst>
      <p:ext uri="{BB962C8B-B14F-4D97-AF65-F5344CB8AC3E}">
        <p14:creationId xmlns:p14="http://schemas.microsoft.com/office/powerpoint/2010/main" val="101293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the GUI</a:t>
            </a:r>
          </a:p>
        </p:txBody>
      </p:sp>
      <p:sp>
        <p:nvSpPr>
          <p:cNvPr id="3" name="Content Placeholder 2"/>
          <p:cNvSpPr>
            <a:spLocks noGrp="1"/>
          </p:cNvSpPr>
          <p:nvPr>
            <p:ph idx="1"/>
          </p:nvPr>
        </p:nvSpPr>
        <p:spPr>
          <a:xfrm>
            <a:off x="360363" y="1124744"/>
            <a:ext cx="3707581" cy="4679950"/>
          </a:xfrm>
        </p:spPr>
        <p:txBody>
          <a:bodyPr/>
          <a:lstStyle/>
          <a:p>
            <a:r>
              <a:rPr lang="en-US" dirty="0" smtClean="0"/>
              <a:t>Lots of directions, numbered, with graphic</a:t>
            </a:r>
          </a:p>
          <a:p>
            <a:pPr lvl="1"/>
            <a:endParaRPr lang="en-US" dirty="0" smtClean="0"/>
          </a:p>
          <a:p>
            <a:pPr lvl="1"/>
            <a:endParaRPr lang="en-US" dirty="0" smtClean="0"/>
          </a:p>
          <a:p>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65</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4680843" y="836712"/>
            <a:ext cx="3707581" cy="5184576"/>
          </a:xfrm>
          <a:prstGeom prst="rect">
            <a:avLst/>
          </a:prstGeom>
        </p:spPr>
        <p:txBody>
          <a:bodyPr vert="horz" lIns="0" tIns="0" rIns="0" bIns="0" rtlCol="0">
            <a:noAutofit/>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kern="1200" baseline="0">
                <a:solidFill>
                  <a:schemeClr val="tx1"/>
                </a:solidFill>
                <a:latin typeface="+mn-lt"/>
                <a:ea typeface="+mn-ea"/>
                <a:cs typeface="+mn-cs"/>
              </a:defRPr>
            </a:lvl1pPr>
            <a:lvl2pPr marL="35877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2pPr>
            <a:lvl3pPr marL="539750"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3pPr>
            <a:lvl4pPr marL="719138"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4pPr>
            <a:lvl5pPr marL="89852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9pPr>
          </a:lstStyle>
          <a:p>
            <a:r>
              <a:rPr lang="en-US" dirty="0" smtClean="0"/>
              <a:t>Button</a:t>
            </a:r>
          </a:p>
          <a:p>
            <a:pPr lvl="1"/>
            <a:r>
              <a:rPr lang="en-US" dirty="0" smtClean="0"/>
              <a:t>(Name): </a:t>
            </a:r>
            <a:r>
              <a:rPr lang="en-US" b="1" dirty="0" err="1" smtClean="0"/>
              <a:t>plotButton</a:t>
            </a:r>
            <a:endParaRPr lang="en-US" b="1" dirty="0" smtClean="0"/>
          </a:p>
          <a:p>
            <a:pPr lvl="1"/>
            <a:r>
              <a:rPr lang="en-US" dirty="0" smtClean="0"/>
              <a:t>Text: </a:t>
            </a:r>
            <a:r>
              <a:rPr lang="en-US" b="1" dirty="0" smtClean="0"/>
              <a:t>Plot S11</a:t>
            </a:r>
          </a:p>
          <a:p>
            <a:r>
              <a:rPr lang="en-US" dirty="0" err="1"/>
              <a:t>ComboBox</a:t>
            </a:r>
            <a:endParaRPr lang="en-US" dirty="0"/>
          </a:p>
          <a:p>
            <a:pPr lvl="1"/>
            <a:r>
              <a:rPr lang="en-US" dirty="0" smtClean="0"/>
              <a:t>(Name): </a:t>
            </a:r>
            <a:r>
              <a:rPr lang="en-US" b="1" dirty="0" err="1" smtClean="0"/>
              <a:t>commTypeComboBox</a:t>
            </a:r>
            <a:endParaRPr lang="en-US" b="1" dirty="0" smtClean="0"/>
          </a:p>
          <a:p>
            <a:pPr lvl="1"/>
            <a:r>
              <a:rPr lang="en-US" dirty="0" err="1" smtClean="0"/>
              <a:t>DropDownStyle</a:t>
            </a:r>
            <a:r>
              <a:rPr lang="en-US" dirty="0" smtClean="0"/>
              <a:t>: </a:t>
            </a:r>
            <a:r>
              <a:rPr lang="en-US" b="1" dirty="0" err="1" smtClean="0"/>
              <a:t>DropDownList</a:t>
            </a:r>
            <a:endParaRPr lang="en-US" b="1" dirty="0" smtClean="0"/>
          </a:p>
          <a:p>
            <a:pPr lvl="1"/>
            <a:r>
              <a:rPr lang="en-US" dirty="0" smtClean="0"/>
              <a:t>Items: </a:t>
            </a:r>
            <a:r>
              <a:rPr lang="en-US" b="1" dirty="0" smtClean="0"/>
              <a:t>TCPIP::</a:t>
            </a:r>
            <a:r>
              <a:rPr lang="en-US" dirty="0" smtClean="0"/>
              <a:t/>
            </a:r>
            <a:br>
              <a:rPr lang="en-US" dirty="0" smtClean="0"/>
            </a:br>
            <a:r>
              <a:rPr lang="en-US" dirty="0" smtClean="0"/>
              <a:t>	  </a:t>
            </a:r>
            <a:r>
              <a:rPr lang="en-US" b="1" dirty="0" smtClean="0"/>
              <a:t>GPIB::</a:t>
            </a:r>
            <a:endParaRPr lang="en-US" dirty="0" smtClean="0"/>
          </a:p>
          <a:p>
            <a:r>
              <a:rPr lang="en-US" dirty="0" smtClean="0"/>
              <a:t>Label</a:t>
            </a:r>
          </a:p>
          <a:p>
            <a:pPr lvl="1"/>
            <a:r>
              <a:rPr lang="en-US" dirty="0" smtClean="0"/>
              <a:t>(Name): </a:t>
            </a:r>
            <a:r>
              <a:rPr lang="en-US" b="1" dirty="0" err="1" smtClean="0"/>
              <a:t>commTypeLabel</a:t>
            </a:r>
            <a:endParaRPr lang="en-US" b="1" dirty="0" smtClean="0"/>
          </a:p>
          <a:p>
            <a:pPr lvl="1"/>
            <a:r>
              <a:rPr lang="en-US" dirty="0" smtClean="0"/>
              <a:t>Text: </a:t>
            </a:r>
            <a:r>
              <a:rPr lang="en-US" b="1" dirty="0" smtClean="0"/>
              <a:t>TCPIP::</a:t>
            </a:r>
          </a:p>
          <a:p>
            <a:r>
              <a:rPr lang="en-US" dirty="0" err="1" smtClean="0"/>
              <a:t>TextBox</a:t>
            </a:r>
            <a:endParaRPr lang="en-US" dirty="0" smtClean="0"/>
          </a:p>
          <a:p>
            <a:pPr lvl="1"/>
            <a:r>
              <a:rPr lang="en-US" dirty="0" smtClean="0"/>
              <a:t>(Name): </a:t>
            </a:r>
            <a:r>
              <a:rPr lang="en-US" b="1" dirty="0" err="1" smtClean="0"/>
              <a:t>addressTextBox</a:t>
            </a:r>
            <a:endParaRPr lang="en-US" b="1" dirty="0" smtClean="0"/>
          </a:p>
          <a:p>
            <a:pPr lvl="1"/>
            <a:r>
              <a:rPr lang="en-US" dirty="0" smtClean="0"/>
              <a:t>Text: </a:t>
            </a:r>
            <a:r>
              <a:rPr lang="en-US" b="1" dirty="0" smtClean="0"/>
              <a:t>127.0.0.1</a:t>
            </a:r>
          </a:p>
          <a:p>
            <a:r>
              <a:rPr lang="en-US" dirty="0"/>
              <a:t>Label</a:t>
            </a:r>
          </a:p>
          <a:p>
            <a:pPr lvl="1"/>
            <a:r>
              <a:rPr lang="en-US" dirty="0" smtClean="0"/>
              <a:t>(Name): </a:t>
            </a:r>
            <a:r>
              <a:rPr lang="en-US" b="1" dirty="0" err="1" smtClean="0"/>
              <a:t>instrLabel</a:t>
            </a:r>
            <a:endParaRPr lang="en-US" b="1" dirty="0" smtClean="0"/>
          </a:p>
          <a:p>
            <a:pPr lvl="1"/>
            <a:r>
              <a:rPr lang="en-US" dirty="0" smtClean="0"/>
              <a:t>Text: </a:t>
            </a:r>
            <a:r>
              <a:rPr lang="en-US" b="1" dirty="0" smtClean="0"/>
              <a:t>::INSTR</a:t>
            </a:r>
          </a:p>
          <a:p>
            <a:pPr lvl="1"/>
            <a:endParaRPr lang="en-US" b="1" dirty="0" smtClean="0"/>
          </a:p>
          <a:p>
            <a:endParaRPr lang="en-US" dirty="0" smtClean="0"/>
          </a:p>
          <a:p>
            <a:pPr lvl="1"/>
            <a:endParaRPr lang="en-US" dirty="0" smtClean="0"/>
          </a:p>
        </p:txBody>
      </p:sp>
      <p:sp>
        <p:nvSpPr>
          <p:cNvPr id="12" name="TextBox 11"/>
          <p:cNvSpPr txBox="1"/>
          <p:nvPr/>
        </p:nvSpPr>
        <p:spPr>
          <a:xfrm>
            <a:off x="4257741" y="836712"/>
            <a:ext cx="530283"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10</a:t>
            </a:r>
            <a:endParaRPr lang="en-US" dirty="0">
              <a:solidFill>
                <a:schemeClr val="accent2"/>
              </a:solidFill>
            </a:endParaRPr>
          </a:p>
        </p:txBody>
      </p:sp>
      <p:sp>
        <p:nvSpPr>
          <p:cNvPr id="15" name="TextBox 14"/>
          <p:cNvSpPr txBox="1"/>
          <p:nvPr/>
        </p:nvSpPr>
        <p:spPr>
          <a:xfrm>
            <a:off x="4283968" y="1772816"/>
            <a:ext cx="530283"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11</a:t>
            </a:r>
            <a:endParaRPr lang="en-US" dirty="0">
              <a:solidFill>
                <a:schemeClr val="accent2"/>
              </a:solidFill>
            </a:endParaRPr>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56723"/>
            <a:ext cx="3024336" cy="2892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4283968" y="3275692"/>
            <a:ext cx="530283"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12</a:t>
            </a:r>
            <a:endParaRPr lang="en-US" dirty="0">
              <a:solidFill>
                <a:schemeClr val="accent2"/>
              </a:solidFill>
            </a:endParaRPr>
          </a:p>
        </p:txBody>
      </p:sp>
      <p:sp>
        <p:nvSpPr>
          <p:cNvPr id="18" name="TextBox 17"/>
          <p:cNvSpPr txBox="1"/>
          <p:nvPr/>
        </p:nvSpPr>
        <p:spPr>
          <a:xfrm>
            <a:off x="4283968" y="4221088"/>
            <a:ext cx="530283"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13</a:t>
            </a:r>
            <a:endParaRPr lang="en-US" dirty="0">
              <a:solidFill>
                <a:schemeClr val="accent2"/>
              </a:solidFill>
            </a:endParaRPr>
          </a:p>
        </p:txBody>
      </p:sp>
      <p:sp>
        <p:nvSpPr>
          <p:cNvPr id="19" name="TextBox 18"/>
          <p:cNvSpPr txBox="1"/>
          <p:nvPr/>
        </p:nvSpPr>
        <p:spPr>
          <a:xfrm>
            <a:off x="4283968" y="5147900"/>
            <a:ext cx="530283" cy="369332"/>
          </a:xfrm>
          <a:prstGeom prst="rect">
            <a:avLst/>
          </a:prstGeom>
          <a:solidFill>
            <a:schemeClr val="bg1"/>
          </a:solidFill>
          <a:ln>
            <a:solidFill>
              <a:schemeClr val="accent2"/>
            </a:solidFill>
          </a:ln>
        </p:spPr>
        <p:txBody>
          <a:bodyPr wrap="square" rtlCol="0">
            <a:spAutoFit/>
          </a:bodyPr>
          <a:lstStyle/>
          <a:p>
            <a:pPr algn="ctr"/>
            <a:r>
              <a:rPr lang="en-US" dirty="0" smtClean="0">
                <a:solidFill>
                  <a:schemeClr val="accent2"/>
                </a:solidFill>
              </a:rPr>
              <a:t>14</a:t>
            </a:r>
            <a:endParaRPr lang="en-US" dirty="0">
              <a:solidFill>
                <a:schemeClr val="accent2"/>
              </a:solidFill>
            </a:endParaRPr>
          </a:p>
        </p:txBody>
      </p:sp>
      <p:sp>
        <p:nvSpPr>
          <p:cNvPr id="5" name="TextBox 4"/>
          <p:cNvSpPr txBox="1"/>
          <p:nvPr/>
        </p:nvSpPr>
        <p:spPr>
          <a:xfrm>
            <a:off x="3347864" y="5394121"/>
            <a:ext cx="432048" cy="246221"/>
          </a:xfrm>
          <a:prstGeom prst="rect">
            <a:avLst/>
          </a:prstGeom>
          <a:noFill/>
        </p:spPr>
        <p:txBody>
          <a:bodyPr wrap="square" rtlCol="0">
            <a:spAutoFit/>
          </a:bodyPr>
          <a:lstStyle/>
          <a:p>
            <a:r>
              <a:rPr lang="en-US" sz="1000" b="1" dirty="0" smtClean="0">
                <a:solidFill>
                  <a:schemeClr val="accent2"/>
                </a:solidFill>
              </a:rPr>
              <a:t>10</a:t>
            </a:r>
            <a:endParaRPr lang="en-US" sz="1000" b="1" dirty="0">
              <a:solidFill>
                <a:schemeClr val="accent2"/>
              </a:solidFill>
            </a:endParaRPr>
          </a:p>
        </p:txBody>
      </p:sp>
      <p:sp>
        <p:nvSpPr>
          <p:cNvPr id="21" name="TextBox 20"/>
          <p:cNvSpPr txBox="1"/>
          <p:nvPr/>
        </p:nvSpPr>
        <p:spPr>
          <a:xfrm>
            <a:off x="1691680" y="5415027"/>
            <a:ext cx="432048" cy="246221"/>
          </a:xfrm>
          <a:prstGeom prst="rect">
            <a:avLst/>
          </a:prstGeom>
          <a:noFill/>
        </p:spPr>
        <p:txBody>
          <a:bodyPr wrap="square" rtlCol="0">
            <a:spAutoFit/>
          </a:bodyPr>
          <a:lstStyle/>
          <a:p>
            <a:r>
              <a:rPr lang="en-US" sz="1000" b="1" dirty="0" smtClean="0">
                <a:solidFill>
                  <a:schemeClr val="accent2"/>
                </a:solidFill>
              </a:rPr>
              <a:t>11</a:t>
            </a:r>
            <a:endParaRPr lang="en-US" sz="1000" b="1" dirty="0">
              <a:solidFill>
                <a:schemeClr val="accent2"/>
              </a:solidFill>
            </a:endParaRPr>
          </a:p>
        </p:txBody>
      </p:sp>
      <p:sp>
        <p:nvSpPr>
          <p:cNvPr id="22" name="TextBox 21"/>
          <p:cNvSpPr txBox="1"/>
          <p:nvPr/>
        </p:nvSpPr>
        <p:spPr>
          <a:xfrm>
            <a:off x="971600" y="5733256"/>
            <a:ext cx="432048" cy="246221"/>
          </a:xfrm>
          <a:prstGeom prst="rect">
            <a:avLst/>
          </a:prstGeom>
          <a:noFill/>
        </p:spPr>
        <p:txBody>
          <a:bodyPr wrap="square" rtlCol="0">
            <a:spAutoFit/>
          </a:bodyPr>
          <a:lstStyle/>
          <a:p>
            <a:r>
              <a:rPr lang="en-US" sz="1000" b="1" dirty="0" smtClean="0">
                <a:solidFill>
                  <a:schemeClr val="accent2"/>
                </a:solidFill>
              </a:rPr>
              <a:t>12</a:t>
            </a:r>
            <a:endParaRPr lang="en-US" sz="1000" b="1" dirty="0">
              <a:solidFill>
                <a:schemeClr val="accent2"/>
              </a:solidFill>
            </a:endParaRPr>
          </a:p>
        </p:txBody>
      </p:sp>
      <p:sp>
        <p:nvSpPr>
          <p:cNvPr id="23" name="TextBox 22"/>
          <p:cNvSpPr txBox="1"/>
          <p:nvPr/>
        </p:nvSpPr>
        <p:spPr>
          <a:xfrm>
            <a:off x="1547664" y="5733256"/>
            <a:ext cx="432048" cy="246221"/>
          </a:xfrm>
          <a:prstGeom prst="rect">
            <a:avLst/>
          </a:prstGeom>
          <a:noFill/>
        </p:spPr>
        <p:txBody>
          <a:bodyPr wrap="square" rtlCol="0">
            <a:spAutoFit/>
          </a:bodyPr>
          <a:lstStyle/>
          <a:p>
            <a:r>
              <a:rPr lang="en-US" sz="1000" b="1" dirty="0" smtClean="0">
                <a:solidFill>
                  <a:schemeClr val="accent2"/>
                </a:solidFill>
              </a:rPr>
              <a:t>13</a:t>
            </a:r>
            <a:endParaRPr lang="en-US" sz="1000" b="1" dirty="0">
              <a:solidFill>
                <a:schemeClr val="accent2"/>
              </a:solidFill>
            </a:endParaRPr>
          </a:p>
        </p:txBody>
      </p:sp>
      <p:sp>
        <p:nvSpPr>
          <p:cNvPr id="24" name="TextBox 23"/>
          <p:cNvSpPr txBox="1"/>
          <p:nvPr/>
        </p:nvSpPr>
        <p:spPr>
          <a:xfrm>
            <a:off x="2123728" y="5733256"/>
            <a:ext cx="432048" cy="246221"/>
          </a:xfrm>
          <a:prstGeom prst="rect">
            <a:avLst/>
          </a:prstGeom>
          <a:noFill/>
        </p:spPr>
        <p:txBody>
          <a:bodyPr wrap="square" rtlCol="0">
            <a:spAutoFit/>
          </a:bodyPr>
          <a:lstStyle/>
          <a:p>
            <a:r>
              <a:rPr lang="en-US" sz="1000" b="1" dirty="0" smtClean="0">
                <a:solidFill>
                  <a:schemeClr val="accent2"/>
                </a:solidFill>
              </a:rPr>
              <a:t>14</a:t>
            </a:r>
            <a:endParaRPr lang="en-US" sz="1000" b="1" dirty="0">
              <a:solidFill>
                <a:schemeClr val="accent2"/>
              </a:solidFill>
            </a:endParaRPr>
          </a:p>
        </p:txBody>
      </p:sp>
    </p:spTree>
    <p:extLst>
      <p:ext uri="{BB962C8B-B14F-4D97-AF65-F5344CB8AC3E}">
        <p14:creationId xmlns:p14="http://schemas.microsoft.com/office/powerpoint/2010/main" val="2315018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References</a:t>
            </a:r>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66</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idx="1"/>
          </p:nvPr>
        </p:nvSpPr>
        <p:spPr>
          <a:xfrm>
            <a:off x="360363" y="1052736"/>
            <a:ext cx="8280400" cy="4679950"/>
          </a:xfrm>
        </p:spPr>
        <p:txBody>
          <a:bodyPr/>
          <a:lstStyle/>
          <a:p>
            <a:r>
              <a:rPr lang="en-US" dirty="0" smtClean="0"/>
              <a:t>Installation:</a:t>
            </a:r>
          </a:p>
          <a:p>
            <a:pPr lvl="1"/>
            <a:r>
              <a:rPr lang="en-US" dirty="0" smtClean="0">
                <a:hlinkClick r:id="rId2"/>
              </a:rPr>
              <a:t>Qt 5</a:t>
            </a:r>
            <a:endParaRPr lang="en-US" dirty="0" smtClean="0"/>
          </a:p>
          <a:p>
            <a:pPr lvl="1"/>
            <a:r>
              <a:rPr lang="en-US" dirty="0">
                <a:hlinkClick r:id="rId3"/>
              </a:rPr>
              <a:t>Visual Studio 2010 Express</a:t>
            </a:r>
            <a:endParaRPr lang="en-US" dirty="0"/>
          </a:p>
          <a:p>
            <a:pPr lvl="1"/>
            <a:r>
              <a:rPr lang="en-US" dirty="0">
                <a:hlinkClick r:id="rId4"/>
              </a:rPr>
              <a:t>Windows Installer XML (WiX) </a:t>
            </a:r>
            <a:r>
              <a:rPr lang="en-US" dirty="0" smtClean="0">
                <a:hlinkClick r:id="rId4"/>
              </a:rPr>
              <a:t>Toolset</a:t>
            </a:r>
            <a:endParaRPr lang="en-US" dirty="0"/>
          </a:p>
          <a:p>
            <a:r>
              <a:rPr lang="en-US" dirty="0" smtClean="0"/>
              <a:t>Licensing</a:t>
            </a:r>
          </a:p>
          <a:p>
            <a:pPr lvl="1"/>
            <a:r>
              <a:rPr lang="en-US" dirty="0" smtClean="0"/>
              <a:t>Qt 5: </a:t>
            </a:r>
            <a:r>
              <a:rPr lang="en-US" dirty="0" smtClean="0">
                <a:hlinkClick r:id="rId5"/>
              </a:rPr>
              <a:t>GNU Lesser General Public License (LGPL) v2.1</a:t>
            </a:r>
            <a:endParaRPr lang="en-US" dirty="0" smtClean="0"/>
          </a:p>
          <a:p>
            <a:pPr lvl="1"/>
            <a:r>
              <a:rPr lang="en-US" dirty="0" smtClean="0">
                <a:hlinkClick r:id="rId6"/>
              </a:rPr>
              <a:t>Find End User License Terms for Microsoft Software</a:t>
            </a:r>
            <a:endParaRPr lang="en-US" dirty="0" smtClean="0"/>
          </a:p>
          <a:p>
            <a:pPr lvl="1"/>
            <a:endParaRPr lang="en-US" dirty="0" smtClean="0"/>
          </a:p>
        </p:txBody>
      </p:sp>
    </p:spTree>
    <p:extLst>
      <p:ext uri="{BB962C8B-B14F-4D97-AF65-F5344CB8AC3E}">
        <p14:creationId xmlns:p14="http://schemas.microsoft.com/office/powerpoint/2010/main" val="320704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7</a:t>
            </a:fld>
            <a:endParaRPr lang="en-US" dirty="0"/>
          </a:p>
        </p:txBody>
      </p:sp>
      <p:sp>
        <p:nvSpPr>
          <p:cNvPr id="5" name="TextBox 4"/>
          <p:cNvSpPr txBox="1"/>
          <p:nvPr/>
        </p:nvSpPr>
        <p:spPr>
          <a:xfrm>
            <a:off x="356616" y="1097449"/>
            <a:ext cx="5655544" cy="1323439"/>
          </a:xfrm>
          <a:prstGeom prst="rect">
            <a:avLst/>
          </a:prstGeom>
          <a:noFill/>
        </p:spPr>
        <p:txBody>
          <a:bodyPr wrap="square" rtlCol="0">
            <a:spAutoFit/>
          </a:bodyPr>
          <a:lstStyle/>
          <a:p>
            <a:r>
              <a:rPr lang="en-US" sz="8000" dirty="0" smtClean="0">
                <a:solidFill>
                  <a:schemeClr val="tx2"/>
                </a:solidFill>
              </a:rPr>
              <a:t>Software</a:t>
            </a:r>
            <a:endParaRPr lang="en-US" sz="8000" dirty="0">
              <a:solidFill>
                <a:schemeClr val="tx2"/>
              </a:solidFill>
            </a:endParaRPr>
          </a:p>
        </p:txBody>
      </p:sp>
      <p:sp>
        <p:nvSpPr>
          <p:cNvPr id="7" name="TextBox 6"/>
          <p:cNvSpPr txBox="1"/>
          <p:nvPr/>
        </p:nvSpPr>
        <p:spPr>
          <a:xfrm>
            <a:off x="2287204" y="3136613"/>
            <a:ext cx="4569592" cy="584775"/>
          </a:xfrm>
          <a:prstGeom prst="rect">
            <a:avLst/>
          </a:prstGeom>
          <a:noFill/>
        </p:spPr>
        <p:txBody>
          <a:bodyPr wrap="square" rtlCol="0">
            <a:spAutoFit/>
          </a:bodyPr>
          <a:lstStyle/>
          <a:p>
            <a:pPr algn="ctr"/>
            <a:r>
              <a:rPr lang="en-US" sz="3200" i="1" dirty="0" smtClean="0">
                <a:solidFill>
                  <a:schemeClr val="tx2"/>
                </a:solidFill>
              </a:rPr>
              <a:t>“How do I get started?”</a:t>
            </a:r>
            <a:endParaRPr lang="en-US" sz="3200" i="1" dirty="0">
              <a:solidFill>
                <a:schemeClr val="tx2"/>
              </a:solidFill>
            </a:endParaRPr>
          </a:p>
        </p:txBody>
      </p:sp>
    </p:spTree>
    <p:extLst>
      <p:ext uri="{BB962C8B-B14F-4D97-AF65-F5344CB8AC3E}">
        <p14:creationId xmlns:p14="http://schemas.microsoft.com/office/powerpoint/2010/main" val="44763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Tools</a:t>
            </a:r>
            <a:br>
              <a:rPr lang="en-US" dirty="0" smtClean="0"/>
            </a:b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A note on the selection of Qt:</a:t>
            </a:r>
            <a:br>
              <a:rPr lang="en-US" dirty="0" smtClean="0"/>
            </a:br>
            <a:r>
              <a:rPr lang="en-US" sz="1400" i="1" dirty="0" smtClean="0"/>
              <a:t>I started creating applications for VNA automation from scratch. As such I had a wide array of software platforms to choose from. My initial inclination was to use Visual Studio and either C# or C++. I wrote a few applications in both languages using Visual Studio 2010 and the .NET Framework. A large percentage of the applications I write are VNA “macros” installed on the instrument itself, to be accessed through the External Tools menu. This means that I have to accommodate both the ZVA and ZNB with my software. The ZNB comes with Windows 7, whereas the ZVA is still running Windows XP SP2. I soon ran into difficulties accommodating both platforms with one version of .NET and without updating the ZVA Windows XP operating system to Service Pack 3. For this reason, for the ease of targeting non-Windows platforms in the future, and for the fact that the ZNB firmware itself is written in Qt, I settled on Qt 5.0 for my applications. This being said, there seems to be no clear consensus as to which platform to use, and the decision is largely based on the application requirements and personal preference.</a:t>
            </a:r>
            <a:endParaRPr lang="en-US" sz="1400" dirty="0" smtClean="0"/>
          </a:p>
          <a:p>
            <a:endParaRPr lang="en-US" dirty="0" smtClean="0"/>
          </a:p>
          <a:p>
            <a:endParaRPr lang="en-US" dirty="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8</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72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br>
              <a:rPr lang="en-US" dirty="0" smtClean="0"/>
            </a:br>
            <a:endParaRPr lang="en-US" dirty="0"/>
          </a:p>
        </p:txBody>
      </p:sp>
      <p:sp>
        <p:nvSpPr>
          <p:cNvPr id="3" name="Content Placeholder 2"/>
          <p:cNvSpPr>
            <a:spLocks noGrp="1"/>
          </p:cNvSpPr>
          <p:nvPr>
            <p:ph idx="1"/>
          </p:nvPr>
        </p:nvSpPr>
        <p:spPr/>
        <p:txBody>
          <a:bodyPr/>
          <a:lstStyle/>
          <a:p>
            <a:r>
              <a:rPr lang="en-US" dirty="0" smtClean="0"/>
              <a:t>Please install the following software tools. The order of installation is important since, for example, Qt depends on a 3</a:t>
            </a:r>
            <a:r>
              <a:rPr lang="en-US" baseline="30000" dirty="0" smtClean="0"/>
              <a:t>rd</a:t>
            </a:r>
            <a:r>
              <a:rPr lang="en-US" dirty="0" smtClean="0"/>
              <a:t> party compiler and linker (we will use Visual C++ 2010).</a:t>
            </a:r>
          </a:p>
          <a:p>
            <a:r>
              <a:rPr lang="en-US" dirty="0" smtClean="0"/>
              <a:t>Please install:</a:t>
            </a:r>
          </a:p>
          <a:p>
            <a:pPr lvl="1"/>
            <a:r>
              <a:rPr lang="en-US" b="1" dirty="0" smtClean="0"/>
              <a:t>Microsoft Visual C++ 2010</a:t>
            </a:r>
            <a:r>
              <a:rPr lang="en-US" dirty="0" smtClean="0"/>
              <a:t> (</a:t>
            </a:r>
            <a:r>
              <a:rPr lang="en-US" dirty="0" smtClean="0">
                <a:hlinkClick r:id="rId2"/>
              </a:rPr>
              <a:t>Express</a:t>
            </a:r>
            <a:r>
              <a:rPr lang="en-US" dirty="0" smtClean="0"/>
              <a:t> or otherwise). You can install everything, but at the very least install the Windows SDK and the Microsoft C++ compiler and linker. Note that Visual </a:t>
            </a:r>
            <a:r>
              <a:rPr lang="en-US" dirty="0"/>
              <a:t>C++ is a part of Visual Studio.</a:t>
            </a:r>
            <a:endParaRPr lang="en-US" dirty="0" smtClean="0"/>
          </a:p>
          <a:p>
            <a:pPr lvl="1"/>
            <a:r>
              <a:rPr lang="en-US" b="1" dirty="0" smtClean="0"/>
              <a:t>Windows Installer XML (WiX) toolset</a:t>
            </a:r>
            <a:r>
              <a:rPr lang="en-US" dirty="0" smtClean="0"/>
              <a:t>. </a:t>
            </a:r>
            <a:r>
              <a:rPr lang="en-US" dirty="0" smtClean="0">
                <a:hlinkClick r:id="rId3"/>
              </a:rPr>
              <a:t>WiX</a:t>
            </a:r>
            <a:r>
              <a:rPr lang="en-US" dirty="0" smtClean="0"/>
              <a:t> is a tool that allows you to create Windows Installers from XML descriptions of your application. The current version as of this tutorial is 3.7, and the </a:t>
            </a:r>
            <a:r>
              <a:rPr lang="en-US" dirty="0" smtClean="0">
                <a:hlinkClick r:id="rId4"/>
              </a:rPr>
              <a:t>installer can be found here</a:t>
            </a:r>
            <a:r>
              <a:rPr lang="en-US" dirty="0" smtClean="0"/>
              <a:t>.</a:t>
            </a:r>
          </a:p>
          <a:p>
            <a:pPr lvl="1"/>
            <a:r>
              <a:rPr lang="en-US" dirty="0" smtClean="0"/>
              <a:t>The </a:t>
            </a:r>
            <a:r>
              <a:rPr lang="en-US" b="1" dirty="0" smtClean="0"/>
              <a:t>Qt 5 Framework</a:t>
            </a:r>
            <a:r>
              <a:rPr lang="en-US" dirty="0" smtClean="0"/>
              <a:t>. </a:t>
            </a:r>
            <a:r>
              <a:rPr lang="en-US" dirty="0">
                <a:hlinkClick r:id="rId5"/>
              </a:rPr>
              <a:t>Qt</a:t>
            </a:r>
            <a:r>
              <a:rPr lang="en-US" dirty="0"/>
              <a:t> is a framework of libraries for creating platform-independent applications. </a:t>
            </a:r>
            <a:r>
              <a:rPr lang="en-US" dirty="0" smtClean="0"/>
              <a:t>The current version, 5.0.2, </a:t>
            </a:r>
            <a:r>
              <a:rPr lang="en-US" dirty="0" smtClean="0">
                <a:hlinkClick r:id="rId6"/>
              </a:rPr>
              <a:t>can be found here</a:t>
            </a:r>
            <a:r>
              <a:rPr lang="en-US" dirty="0" smtClean="0"/>
              <a:t>. Make sure that you download the installer marked “for Windows 32-bit (VS 2010…)”. Qt supports a wide range of platforms and compilers. We will be writing 32-bit Windows applications using Visual C++ 2010.</a:t>
            </a:r>
          </a:p>
          <a:p>
            <a:pPr lvl="1"/>
            <a:endParaRPr lang="en-US" dirty="0" smtClean="0"/>
          </a:p>
          <a:p>
            <a:endParaRPr lang="en-US" dirty="0" smtClean="0"/>
          </a:p>
          <a:p>
            <a:endParaRPr lang="en-US" dirty="0"/>
          </a:p>
          <a:p>
            <a:pPr lvl="1"/>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9</a:t>
            </a:fld>
            <a:endParaRPr lang="en-US" dirty="0"/>
          </a:p>
        </p:txBody>
      </p:sp>
      <p:cxnSp>
        <p:nvCxnSpPr>
          <p:cNvPr id="6" name="Straight Connector 5"/>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69990"/>
      </p:ext>
    </p:extLst>
  </p:cSld>
  <p:clrMapOvr>
    <a:masterClrMapping/>
  </p:clrMapOvr>
</p:sld>
</file>

<file path=ppt/theme/theme1.xml><?xml version="1.0" encoding="utf-8"?>
<a:theme xmlns:a="http://schemas.openxmlformats.org/drawingml/2006/main" name="Blank">
  <a:themeElements>
    <a:clrScheme name="Rohde &amp; Schwarz Colors">
      <a:dk1>
        <a:srgbClr val="000000"/>
      </a:dk1>
      <a:lt1>
        <a:srgbClr val="FFFFFF"/>
      </a:lt1>
      <a:dk2>
        <a:srgbClr val="165F9A"/>
      </a:dk2>
      <a:lt2>
        <a:srgbClr val="F6960F"/>
      </a:lt2>
      <a:accent1>
        <a:srgbClr val="009DEC"/>
      </a:accent1>
      <a:accent2>
        <a:srgbClr val="EF2433"/>
      </a:accent2>
      <a:accent3>
        <a:srgbClr val="009759"/>
      </a:accent3>
      <a:accent4>
        <a:srgbClr val="AEB5BB"/>
      </a:accent4>
      <a:accent5>
        <a:srgbClr val="0091B1"/>
      </a:accent5>
      <a:accent6>
        <a:srgbClr val="5A3275"/>
      </a:accent6>
      <a:hlink>
        <a:srgbClr val="009DEC"/>
      </a:hlink>
      <a:folHlink>
        <a:srgbClr val="933973"/>
      </a:folHlink>
    </a:clrScheme>
    <a:fontScheme name="Rohde &amp; Schwarz Font">
      <a:majorFont>
        <a:latin typeface="Arial Narrow"/>
        <a:ea typeface="Arial Unicode MS"/>
        <a:cs typeface="Arial Unicode MS"/>
      </a:majorFont>
      <a:minorFont>
        <a:latin typeface="Arial"/>
        <a:ea typeface="Arial Unicode MS"/>
        <a:cs typeface="Arial Unicode MS"/>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lgn="ctr">
          <a:defRPr sz="2400" dirty="0" err="1"/>
        </a:defPPr>
      </a:lstStyle>
      <a:style>
        <a:lnRef idx="2">
          <a:schemeClr val="accent1">
            <a:shade val="50000"/>
          </a:schemeClr>
        </a:lnRef>
        <a:fillRef idx="1">
          <a:schemeClr val="accent1"/>
        </a:fillRef>
        <a:effectRef idx="0">
          <a:schemeClr val="accent1"/>
        </a:effectRef>
        <a:fontRef idx="minor">
          <a:schemeClr val="lt1"/>
        </a:fontRef>
      </a:style>
    </a:spDef>
    <a:lnDef>
      <a:spPr>
        <a:ln w="381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3285</Words>
  <Application>Microsoft Office PowerPoint</Application>
  <PresentationFormat>On-screen Show (4:3)</PresentationFormat>
  <Paragraphs>514</Paragraphs>
  <Slides>66</Slides>
  <Notes>0</Notes>
  <HiddenSlides>6</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Blank</vt:lpstr>
      <vt:lpstr>VNA Programming with RsaToolbox For Qt 5</vt:lpstr>
      <vt:lpstr>Contents </vt:lpstr>
      <vt:lpstr>PowerPoint Presentation</vt:lpstr>
      <vt:lpstr>Overview </vt:lpstr>
      <vt:lpstr>Audience </vt:lpstr>
      <vt:lpstr>Requirements </vt:lpstr>
      <vt:lpstr>PowerPoint Presentation</vt:lpstr>
      <vt:lpstr>Software Tools </vt:lpstr>
      <vt:lpstr>Installation </vt:lpstr>
      <vt:lpstr>Installation  </vt:lpstr>
      <vt:lpstr>RSA Tools Setup  </vt:lpstr>
      <vt:lpstr>RSA Tools Setup  </vt:lpstr>
      <vt:lpstr>Licensing  </vt:lpstr>
      <vt:lpstr>Licensing  </vt:lpstr>
      <vt:lpstr>Licensing  </vt:lpstr>
      <vt:lpstr>PowerPoint Presentation</vt:lpstr>
      <vt:lpstr>Delete Correction Data </vt:lpstr>
      <vt:lpstr>Delete Correction Data  </vt:lpstr>
      <vt:lpstr>Delete Correction Data  </vt:lpstr>
      <vt:lpstr>Create a New Project  </vt:lpstr>
      <vt:lpstr>Create a New Project</vt:lpstr>
      <vt:lpstr>Create a New Project</vt:lpstr>
      <vt:lpstr>Create a New Project  </vt:lpstr>
      <vt:lpstr>Project Components  </vt:lpstr>
      <vt:lpstr>Project Components  </vt:lpstr>
      <vt:lpstr>Project Components  </vt:lpstr>
      <vt:lpstr>Project Components  </vt:lpstr>
      <vt:lpstr>Project Components  </vt:lpstr>
      <vt:lpstr>Project Components  </vt:lpstr>
      <vt:lpstr>Project Components  </vt:lpstr>
      <vt:lpstr>Vna Class  </vt:lpstr>
      <vt:lpstr>Vna Class  </vt:lpstr>
      <vt:lpstr>Deleting Corrections  </vt:lpstr>
      <vt:lpstr>Vna Class  </vt:lpstr>
      <vt:lpstr>Deleting Corrections  </vt:lpstr>
      <vt:lpstr>Deleting Corrections  </vt:lpstr>
      <vt:lpstr>Deleting Corrections  </vt:lpstr>
      <vt:lpstr>Deleting Corrections  </vt:lpstr>
      <vt:lpstr>Compiling and Running  </vt:lpstr>
      <vt:lpstr>Compiling and Running  </vt:lpstr>
      <vt:lpstr>Compiling and Running  </vt:lpstr>
      <vt:lpstr>Compiling and Running  </vt:lpstr>
      <vt:lpstr>Compiling and Running  </vt:lpstr>
      <vt:lpstr>Creating an Installer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RSA Create Installer Setup  </vt:lpstr>
      <vt:lpstr>PowerPoint Presentation</vt:lpstr>
      <vt:lpstr>PowerPoint Presentation</vt:lpstr>
      <vt:lpstr>Instruction</vt:lpstr>
      <vt:lpstr>Windows Form Template</vt:lpstr>
      <vt:lpstr>Design the GUI</vt:lpstr>
      <vt:lpstr>Design the GUI</vt:lpstr>
      <vt:lpstr>Additional References</vt:lpstr>
    </vt:vector>
  </TitlesOfParts>
  <Company>Rohde &amp; Schwarz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ZVA</dc:title>
  <dc:creator>Lalic,Nick,80003715</dc:creator>
  <cp:lastModifiedBy>Rohde &amp; Schwarz America</cp:lastModifiedBy>
  <cp:revision>221</cp:revision>
  <cp:lastPrinted>2012-11-27T04:51:48Z</cp:lastPrinted>
  <dcterms:created xsi:type="dcterms:W3CDTF">2012-07-29T05:42:24Z</dcterms:created>
  <dcterms:modified xsi:type="dcterms:W3CDTF">2013-05-16T22:59:54Z</dcterms:modified>
  <cp:contentStatus>1.0.0.2</cp:contentStatus>
</cp:coreProperties>
</file>