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3"/>
  </p:notesMasterIdLst>
  <p:handoutMasterIdLst>
    <p:handoutMasterId r:id="rId24"/>
  </p:handoutMasterIdLst>
  <p:sldIdLst>
    <p:sldId id="256" r:id="rId2"/>
    <p:sldId id="520" r:id="rId3"/>
    <p:sldId id="522" r:id="rId4"/>
    <p:sldId id="527" r:id="rId5"/>
    <p:sldId id="523" r:id="rId6"/>
    <p:sldId id="525" r:id="rId7"/>
    <p:sldId id="529" r:id="rId8"/>
    <p:sldId id="534" r:id="rId9"/>
    <p:sldId id="530" r:id="rId10"/>
    <p:sldId id="531" r:id="rId11"/>
    <p:sldId id="532" r:id="rId12"/>
    <p:sldId id="533" r:id="rId13"/>
    <p:sldId id="526" r:id="rId14"/>
    <p:sldId id="524" r:id="rId15"/>
    <p:sldId id="528" r:id="rId16"/>
    <p:sldId id="535" r:id="rId17"/>
    <p:sldId id="536" r:id="rId18"/>
    <p:sldId id="537" r:id="rId19"/>
    <p:sldId id="538" r:id="rId20"/>
    <p:sldId id="539" r:id="rId21"/>
    <p:sldId id="471" r:id="rId22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3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EF2433"/>
    <a:srgbClr val="91DAFF"/>
    <a:srgbClr val="FFFF93"/>
    <a:srgbClr val="EA4C4C"/>
    <a:srgbClr val="C70601"/>
    <a:srgbClr val="DDF4FF"/>
    <a:srgbClr val="37BC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8" autoAdjust="0"/>
    <p:restoredTop sz="91521" autoAdjust="0"/>
  </p:normalViewPr>
  <p:slideViewPr>
    <p:cSldViewPr snapToObjects="1">
      <p:cViewPr varScale="1">
        <p:scale>
          <a:sx n="86" d="100"/>
          <a:sy n="86" d="100"/>
        </p:scale>
        <p:origin x="1157" y="48"/>
      </p:cViewPr>
      <p:guideLst>
        <p:guide orient="horz" pos="845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607"/>
        <p:guide pos="23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C6E2D8-E703-40EC-8CF7-3DE0856D0651}" type="datetimeFigureOut">
              <a:rPr lang="en-US"/>
              <a:pPr>
                <a:defRPr/>
              </a:pPr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A148A-3334-4A5B-9022-609CC11C6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C3675-4D81-48E3-ACE4-C4034F0C207C}" type="datetimeFigureOut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E9A39-90A0-46B4-AE50-65A0A9EBA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76950"/>
            <a:ext cx="22574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EF7B-A2A7-4EF8-809C-6FF92012F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74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86D8-5C8D-47DF-92FF-581B04EF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3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883D-BE58-46E8-B29D-5EF669E7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01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3EE9-1CB9-4890-B43D-C4F4EB5A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3CE-F2EE-4279-AB3C-BE2D89D9C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61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2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3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4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7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AC13-5F80-46FE-8505-5FC8D7C1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7212-E44F-4C49-9A79-F22BDE7B0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D513-5D4A-4BCF-8AE8-1EA4ADEA9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1FB5-971D-4673-A8C8-8D13D33A2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A2A8-B9DC-486B-8C33-AE0BB1EC2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D663-3F0F-4B49-8F3D-CB7DEA7F3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D469-FE52-45F8-9442-C3B73221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2F0-1E36-4411-A798-511C54209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5B4F-E135-4E40-82B2-AFFE1981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60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828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(max. 2 lines)</a:t>
            </a:r>
            <a:br>
              <a:rPr lang="en-US" smtClean="0"/>
            </a:br>
            <a:r>
              <a:rPr lang="en-US" smtClean="0"/>
              <a:t>The 2nd line may be black if reasonable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368425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88" y="6478588"/>
            <a:ext cx="503237" cy="17938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6BF96-DA09-49A8-86FB-EA60CC95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61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  <p:sldLayoutId id="2147483750" r:id="rId12"/>
    <p:sldLayoutId id="2147483749" r:id="rId13"/>
    <p:sldLayoutId id="2147483748" r:id="rId14"/>
    <p:sldLayoutId id="2147483747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7938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110000"/>
        <a:buFont typeface="Arial Black" pitchFamily="34" charset="0"/>
        <a:buChar char="ı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na.rs-us.net" TargetMode="External"/><Relationship Id="rId2" Type="http://schemas.openxmlformats.org/officeDocument/2006/relationships/hyperlink" Target="mailto:nick.lalic@rsa.rohde-schwarz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eg.bonaguide@rsa.rohde-Schwarz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0000" y="2736024"/>
            <a:ext cx="6300000" cy="1701088"/>
          </a:xfrm>
        </p:spPr>
        <p:txBody>
          <a:bodyPr/>
          <a:lstStyle/>
          <a:p>
            <a:r>
              <a:rPr lang="en-US" sz="2400" dirty="0" smtClean="0"/>
              <a:t>Nick </a:t>
            </a:r>
            <a:r>
              <a:rPr lang="en-US" sz="2400" dirty="0" err="1" smtClean="0"/>
              <a:t>Lalic</a:t>
            </a:r>
            <a:endParaRPr lang="en-US" sz="2400" dirty="0" smtClean="0"/>
          </a:p>
          <a:p>
            <a:r>
              <a:rPr lang="en-US" sz="1800" i="1" dirty="0" smtClean="0"/>
              <a:t>VNA Software Developer</a:t>
            </a:r>
          </a:p>
          <a:p>
            <a:r>
              <a:rPr lang="en-US" sz="1800" i="1" dirty="0" smtClean="0"/>
              <a:t>Rohde &amp; Schwarz North America</a:t>
            </a:r>
          </a:p>
          <a:p>
            <a:endParaRPr lang="en-US" sz="1800" i="1" dirty="0" smtClean="0"/>
          </a:p>
          <a:p>
            <a:r>
              <a:rPr lang="en-US" sz="1800" dirty="0" smtClean="0"/>
              <a:t>April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</a:t>
            </a:r>
            <a:r>
              <a:rPr lang="en-US" sz="1800" dirty="0" smtClean="0"/>
              <a:t>2016</a:t>
            </a:r>
            <a:endParaRPr lang="en-US" sz="1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7164328" cy="2132880"/>
          </a:xfrm>
        </p:spPr>
        <p:txBody>
          <a:bodyPr/>
          <a:lstStyle/>
          <a:p>
            <a:r>
              <a:rPr lang="en-US" sz="4000" dirty="0" smtClean="0"/>
              <a:t>PA Compression Test</a:t>
            </a:r>
            <a:br>
              <a:rPr lang="en-US" sz="4000" dirty="0" smtClean="0"/>
            </a:br>
            <a:r>
              <a:rPr lang="en-US" sz="4000" dirty="0" smtClean="0"/>
              <a:t>User Guide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03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Def Pulse Generator…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78"/>
          <a:stretch/>
        </p:blipFill>
        <p:spPr>
          <a:xfrm>
            <a:off x="7308304" y="1610435"/>
            <a:ext cx="1073696" cy="3933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86749" y="5085184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Pulse Type to Constant High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5" t="861" r="15036" b="3379"/>
          <a:stretch/>
        </p:blipFill>
        <p:spPr>
          <a:xfrm>
            <a:off x="5374252" y="1225412"/>
            <a:ext cx="2376264" cy="41044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0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(hard key) -&gt; Trigger -&gt; Free Run</a:t>
            </a:r>
          </a:p>
          <a:p>
            <a:r>
              <a:rPr lang="en-US" dirty="0" smtClean="0"/>
              <a:t>At this point the analyzer should be sweeping freely,</a:t>
            </a:r>
            <a:br>
              <a:rPr lang="en-US" dirty="0" smtClean="0"/>
            </a:br>
            <a:r>
              <a:rPr lang="en-US" dirty="0" smtClean="0"/>
              <a:t>without pulsing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00"/>
          <a:stretch/>
        </p:blipFill>
        <p:spPr>
          <a:xfrm>
            <a:off x="7236296" y="1412776"/>
            <a:ext cx="1073696" cy="39376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48264" y="2492896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 (hard key) -&gt; Start Cal -&gt; Two-Port P1 P2 -&gt; One Path Two-Port…</a:t>
            </a:r>
          </a:p>
          <a:p>
            <a:r>
              <a:rPr lang="en-US" dirty="0" smtClean="0"/>
              <a:t>Follow on-screen directions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One Path Two 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597384" y="2423704"/>
            <a:ext cx="7811951" cy="2920140"/>
            <a:chOff x="685800" y="1828800"/>
            <a:chExt cx="7811951" cy="2920140"/>
          </a:xfrm>
        </p:grpSpPr>
        <p:grpSp>
          <p:nvGrpSpPr>
            <p:cNvPr id="190" name="Group 189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274" name="Isosceles Triangle 27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5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271" name="Rectangle 27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Arc 27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0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8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6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" name="Straight Connector 194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82929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 Box 2"/>
            <p:cNvSpPr txBox="1">
              <a:spLocks noChangeArrowheads="1"/>
            </p:cNvSpPr>
            <p:nvPr/>
          </p:nvSpPr>
          <p:spPr bwMode="auto">
            <a:xfrm>
              <a:off x="4596138" y="4181255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4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261" name="Oval 260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5" name="Rectangle 254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250" name="Isosceles Triangle 24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1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247" name="Rectangle 246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c 248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238" name="Rectangle 237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Arc 239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04" name="Straight Connector 203"/>
            <p:cNvCxnSpPr/>
            <p:nvPr/>
          </p:nvCxnSpPr>
          <p:spPr>
            <a:xfrm>
              <a:off x="454918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69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endCxn id="238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217" name="Oval 216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229" name="Rectangle 228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224" name="Straight Connector 223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 (hard key) -&gt; Start Power Cal -&gt; Source Power Cal…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94360" y="2426320"/>
            <a:ext cx="7811951" cy="3240349"/>
            <a:chOff x="685800" y="1828800"/>
            <a:chExt cx="7811951" cy="3240349"/>
          </a:xfrm>
        </p:grpSpPr>
        <p:grpSp>
          <p:nvGrpSpPr>
            <p:cNvPr id="10" name="Group 9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94" name="Isosceles Triangle 9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91" name="Rectangle 9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rc 9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70" name="Isosceles Triangle 6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67" name="Rectangle 66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58" name="Rectangle 57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Arc 59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89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58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49" name="Rectangle 48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4548402" y="2926080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3922661" y="4779589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Modify Settings…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75" y="2348880"/>
            <a:ext cx="3897413" cy="296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6" name="Straight Arrow Connector 95"/>
          <p:cNvCxnSpPr/>
          <p:nvPr/>
        </p:nvCxnSpPr>
        <p:spPr>
          <a:xfrm>
            <a:off x="4644008" y="3717032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3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Cal Offset to gain of driver amplifier</a:t>
            </a:r>
          </a:p>
          <a:p>
            <a:r>
              <a:rPr lang="en-US" dirty="0" smtClean="0"/>
              <a:t>Set Maximum Number of Readings (iterations),</a:t>
            </a:r>
            <a:br>
              <a:rPr lang="en-US" dirty="0" smtClean="0"/>
            </a:br>
            <a:r>
              <a:rPr lang="en-US" dirty="0" smtClean="0"/>
              <a:t>Tolerance as appropriate</a:t>
            </a:r>
          </a:p>
          <a:p>
            <a:r>
              <a:rPr lang="en-US" dirty="0" smtClean="0"/>
              <a:t>Include Reference Receiver Cal (Important)</a:t>
            </a:r>
          </a:p>
          <a:p>
            <a:r>
              <a:rPr lang="en-US" dirty="0" smtClean="0"/>
              <a:t>Click OK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629348"/>
            <a:ext cx="2750405" cy="33089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67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Zero power sensor (optional)</a:t>
            </a:r>
          </a:p>
          <a:p>
            <a:r>
              <a:rPr lang="en-US" dirty="0" smtClean="0"/>
              <a:t>Take Cal Sweep</a:t>
            </a:r>
          </a:p>
          <a:p>
            <a:pPr lvl="1"/>
            <a:r>
              <a:rPr lang="en-US" dirty="0" smtClean="0"/>
              <a:t>With iteration, source should converge on expected values</a:t>
            </a:r>
          </a:p>
          <a:p>
            <a:r>
              <a:rPr lang="en-US" dirty="0" smtClean="0"/>
              <a:t>Close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88" y="2852936"/>
            <a:ext cx="3905424" cy="29758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5076056" y="4725144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79206" y="56612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(hard key) -&gt; Def Pulse Generator</a:t>
            </a:r>
          </a:p>
          <a:p>
            <a:r>
              <a:rPr lang="en-US" dirty="0" smtClean="0"/>
              <a:t>Set Pulse Type to Single Pulse</a:t>
            </a:r>
          </a:p>
          <a:p>
            <a:r>
              <a:rPr lang="en-US" dirty="0" smtClean="0"/>
              <a:t>Set Pulse Width, Period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0" r="9365" b="4640"/>
          <a:stretch/>
        </p:blipFill>
        <p:spPr>
          <a:xfrm>
            <a:off x="5868144" y="1700680"/>
            <a:ext cx="2016224" cy="33909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5580112" y="20608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1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-&gt; Trigger -&gt; Pulse Gen…</a:t>
            </a:r>
          </a:p>
          <a:p>
            <a:r>
              <a:rPr lang="en-US" dirty="0" smtClean="0"/>
              <a:t>Rising Edge Pulse</a:t>
            </a:r>
          </a:p>
          <a:p>
            <a:r>
              <a:rPr lang="en-US" dirty="0" smtClean="0"/>
              <a:t>Pulse Gen... Should be selected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80112" y="20608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0" b="47480"/>
          <a:stretch/>
        </p:blipFill>
        <p:spPr>
          <a:xfrm>
            <a:off x="5076056" y="2060848"/>
            <a:ext cx="3377951" cy="30015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80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 smtClean="0"/>
          </a:p>
          <a:p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ZVAX Pulse modulator on</a:t>
            </a:r>
          </a:p>
          <a:p>
            <a:pPr lvl="1"/>
            <a:r>
              <a:rPr lang="en-US" dirty="0" smtClean="0"/>
              <a:t>Pulse Gen: Constant High</a:t>
            </a:r>
          </a:p>
          <a:p>
            <a:pPr lvl="1"/>
            <a:r>
              <a:rPr lang="en-US" dirty="0"/>
              <a:t>Trigger: Free Run</a:t>
            </a:r>
            <a:endParaRPr lang="en-US" dirty="0" smtClean="0"/>
          </a:p>
          <a:p>
            <a:pPr lvl="1"/>
            <a:r>
              <a:rPr lang="en-US" dirty="0" smtClean="0"/>
              <a:t>One Path Two Port</a:t>
            </a:r>
          </a:p>
          <a:p>
            <a:pPr lvl="1"/>
            <a:r>
              <a:rPr lang="en-US" dirty="0" smtClean="0"/>
              <a:t>Source Power Cal</a:t>
            </a:r>
          </a:p>
          <a:p>
            <a:r>
              <a:rPr lang="en-US" dirty="0" smtClean="0"/>
              <a:t>Pulsed RF</a:t>
            </a:r>
          </a:p>
          <a:p>
            <a:pPr lvl="1"/>
            <a:r>
              <a:rPr lang="en-US" dirty="0" smtClean="0"/>
              <a:t>Pulse Type: Single Pulse</a:t>
            </a:r>
          </a:p>
          <a:p>
            <a:pPr lvl="1"/>
            <a:r>
              <a:rPr lang="en-US" dirty="0" smtClean="0"/>
              <a:t>Trigger: Rising Edge Pulse</a:t>
            </a:r>
          </a:p>
          <a:p>
            <a:pPr lvl="1"/>
            <a:r>
              <a:rPr lang="en-US" dirty="0" smtClean="0"/>
              <a:t>Trigger measurement: Point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9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</a:p>
          <a:p>
            <a:r>
              <a:rPr lang="en-US" dirty="0" smtClean="0"/>
              <a:t>Triggered Measurement Sequent</a:t>
            </a:r>
            <a:br>
              <a:rPr lang="en-US" dirty="0" smtClean="0"/>
            </a:br>
            <a:r>
              <a:rPr lang="en-US" dirty="0" smtClean="0"/>
              <a:t>to Point</a:t>
            </a:r>
          </a:p>
          <a:p>
            <a:r>
              <a:rPr lang="en-US" dirty="0" smtClean="0"/>
              <a:t>Trigger Delay (Optional)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80112" y="20608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b="10940"/>
          <a:stretch/>
        </p:blipFill>
        <p:spPr>
          <a:xfrm>
            <a:off x="4500563" y="954834"/>
            <a:ext cx="3816424" cy="43571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7092280" y="494116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4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80528" y="3555322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Nick Lalic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VNA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Software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Developer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San Francisco, CA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(424) 200-2846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nick.lalic@rsa.rohde-schwarz.com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3"/>
              </a:rPr>
              <a:t>http://vna.rs-us.net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80528" y="1325706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Greg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Bonaguide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Senior Product Line Engineer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Spectrum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Analyzers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Vector Network Analyzers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Northeastern Region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(774) 2820028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4"/>
              </a:rPr>
              <a:t>greg.bonaguide@rsa.rohde-Schwarz.com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80528" y="550793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Phone Support: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+1 (888) TEST-RSA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1828800"/>
            <a:ext cx="7811951" cy="3240349"/>
            <a:chOff x="685800" y="1828800"/>
            <a:chExt cx="7811951" cy="3240349"/>
          </a:xfrm>
        </p:grpSpPr>
        <p:grpSp>
          <p:nvGrpSpPr>
            <p:cNvPr id="7" name="Group 6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78" name="Isosceles Triangle 77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75" name="Rectangle 74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2929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4596138" y="4181255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54" name="Isosceles Triangle 5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51" name="Rectangle 5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39" name="Rectangle 38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454918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73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9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81" name="Rectangle 80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>
              <a:off x="4503360" y="2926080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2"/>
            <p:cNvSpPr txBox="1">
              <a:spLocks noChangeArrowheads="1"/>
            </p:cNvSpPr>
            <p:nvPr/>
          </p:nvSpPr>
          <p:spPr bwMode="auto">
            <a:xfrm>
              <a:off x="3922661" y="4779589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4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ZVA USB -&gt; ZVAX “USB from NWA”</a:t>
            </a:r>
          </a:p>
          <a:p>
            <a:r>
              <a:rPr lang="en-US" dirty="0" smtClean="0"/>
              <a:t>ZVA Cascade -&gt; ZVAX Cascade 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Rear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12" y="1587574"/>
            <a:ext cx="3066980" cy="40908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409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RF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4304" r="13125" b="7174"/>
          <a:stretch/>
        </p:blipFill>
        <p:spPr>
          <a:xfrm>
            <a:off x="1034728" y="2060848"/>
            <a:ext cx="4248472" cy="3888432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r="16050"/>
          <a:stretch/>
        </p:blipFill>
        <p:spPr>
          <a:xfrm>
            <a:off x="5989492" y="2060848"/>
            <a:ext cx="1944216" cy="38884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Content Placeholder 6"/>
          <p:cNvSpPr txBox="1">
            <a:spLocks/>
          </p:cNvSpPr>
          <p:nvPr/>
        </p:nvSpPr>
        <p:spPr>
          <a:xfrm>
            <a:off x="360000" y="1656000"/>
            <a:ext cx="8280000" cy="43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110000"/>
              <a:buFont typeface="Arial Black" pitchFamily="34" charset="0"/>
              <a:buChar char="ı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VNA Port 1 Source Out to ZVAX Port 1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5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70" y="2662855"/>
            <a:ext cx="1902542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4" y="2665179"/>
            <a:ext cx="1901952" cy="1371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0" name="Content Placeholder 14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4" y="4116658"/>
            <a:ext cx="1897971" cy="1423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RF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360000" y="1656000"/>
            <a:ext cx="8280000" cy="43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110000"/>
              <a:buFont typeface="Arial Black" pitchFamily="34" charset="0"/>
              <a:buChar char="ı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VNA Port 1 Source Out -&gt; ZVAX Port 1 In</a:t>
            </a:r>
          </a:p>
          <a:p>
            <a:r>
              <a:rPr lang="en-US" dirty="0" smtClean="0"/>
              <a:t>VNA Port 1 Ref In, </a:t>
            </a:r>
            <a:r>
              <a:rPr lang="en-US" dirty="0" err="1" smtClean="0"/>
              <a:t>Meas</a:t>
            </a:r>
            <a:r>
              <a:rPr lang="en-US" dirty="0" smtClean="0"/>
              <a:t> In from couplers</a:t>
            </a:r>
          </a:p>
          <a:p>
            <a:r>
              <a:rPr lang="en-US" dirty="0" smtClean="0"/>
              <a:t>VNA Port 2 </a:t>
            </a:r>
            <a:r>
              <a:rPr lang="en-US" dirty="0" err="1" smtClean="0"/>
              <a:t>Meas</a:t>
            </a:r>
            <a:r>
              <a:rPr lang="en-US" dirty="0" smtClean="0"/>
              <a:t> In only (or normal port access)</a:t>
            </a:r>
            <a:endParaRPr lang="en-US" dirty="0"/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5675654" y="4858440"/>
            <a:ext cx="899160" cy="7747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5" name="Text Box 2"/>
          <p:cNvSpPr txBox="1">
            <a:spLocks noChangeArrowheads="1"/>
          </p:cNvSpPr>
          <p:nvPr/>
        </p:nvSpPr>
        <p:spPr bwMode="auto">
          <a:xfrm>
            <a:off x="5687084" y="5029890"/>
            <a:ext cx="73914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S(f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1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1" name="Rectangle 140"/>
          <p:cNvSpPr/>
          <p:nvPr/>
        </p:nvSpPr>
        <p:spPr>
          <a:xfrm rot="10800000" flipH="1">
            <a:off x="4518432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4518432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Arc 142"/>
          <p:cNvSpPr/>
          <p:nvPr/>
        </p:nvSpPr>
        <p:spPr>
          <a:xfrm flipH="1" flipV="1">
            <a:off x="4655592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 rot="5400000">
            <a:off x="2684313" y="4866936"/>
            <a:ext cx="899160" cy="7747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2784643" y="5137048"/>
            <a:ext cx="532498" cy="21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sz="1000" dirty="0">
              <a:solidFill>
                <a:schemeClr val="accent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 rot="10800000">
            <a:off x="3712267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3704647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rc 137"/>
          <p:cNvSpPr/>
          <p:nvPr/>
        </p:nvSpPr>
        <p:spPr>
          <a:xfrm flipV="1">
            <a:off x="3811327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0800000">
            <a:off x="6990546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6982926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Arc 134"/>
          <p:cNvSpPr/>
          <p:nvPr/>
        </p:nvSpPr>
        <p:spPr>
          <a:xfrm flipV="1">
            <a:off x="7089606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0800000">
            <a:off x="7817382" y="5072387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7809980" y="5241314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292461" y="5242883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4500000">
            <a:off x="7896372" y="5306479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7100000">
            <a:off x="7878556" y="5241306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4500000">
            <a:off x="7948806" y="5238962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7100000">
            <a:off x="8018627" y="5241306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4500000">
            <a:off x="8091143" y="5243651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7100000">
            <a:off x="8211794" y="5309895"/>
            <a:ext cx="13716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197660" y="3987550"/>
            <a:ext cx="0" cy="1087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55592" y="3846413"/>
            <a:ext cx="0" cy="1229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461257" y="3487342"/>
            <a:ext cx="0" cy="1588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38456" y="5258985"/>
            <a:ext cx="20179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19818" y="5250870"/>
            <a:ext cx="1848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33603" y="5250870"/>
            <a:ext cx="1848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135652" y="5250870"/>
            <a:ext cx="594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33" idx="3"/>
          </p:cNvCxnSpPr>
          <p:nvPr/>
        </p:nvCxnSpPr>
        <p:spPr>
          <a:xfrm flipV="1">
            <a:off x="6509903" y="5239355"/>
            <a:ext cx="480643" cy="5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605736" y="5239355"/>
            <a:ext cx="20875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>
            <a:spLocks noChangeAspect="1"/>
          </p:cNvSpPr>
          <p:nvPr/>
        </p:nvSpPr>
        <p:spPr>
          <a:xfrm>
            <a:off x="5443143" y="520856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6723354" y="519363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8416365" y="5243482"/>
            <a:ext cx="32700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734728" y="5242091"/>
            <a:ext cx="0" cy="351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571227" y="5593511"/>
            <a:ext cx="32700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622390" y="5659225"/>
            <a:ext cx="224676" cy="24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664568" y="5730408"/>
            <a:ext cx="140319" cy="24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719678" y="5790629"/>
            <a:ext cx="300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243" y="4485515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738456" y="4711718"/>
            <a:ext cx="0" cy="5472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1095874" y="3250917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4" name="Oval 153"/>
          <p:cNvSpPr/>
          <p:nvPr/>
        </p:nvSpPr>
        <p:spPr>
          <a:xfrm>
            <a:off x="1452490" y="3250917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5" name="Oval 154"/>
          <p:cNvSpPr/>
          <p:nvPr/>
        </p:nvSpPr>
        <p:spPr>
          <a:xfrm>
            <a:off x="757546" y="2903096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6" name="Oval 155"/>
          <p:cNvSpPr/>
          <p:nvPr/>
        </p:nvSpPr>
        <p:spPr>
          <a:xfrm>
            <a:off x="624182" y="4156259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65554" y="3021309"/>
            <a:ext cx="0" cy="1253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59388" y="4274473"/>
            <a:ext cx="25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65554" y="3024609"/>
            <a:ext cx="3880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214087" y="3487343"/>
            <a:ext cx="0" cy="503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570703" y="3487342"/>
            <a:ext cx="0" cy="3590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214087" y="3987550"/>
            <a:ext cx="29835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564951" y="3846413"/>
            <a:ext cx="30906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7344773" y="3250915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04251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leave the pulse modulator switch in the on position for the </a:t>
            </a:r>
            <a:r>
              <a:rPr lang="en-US" dirty="0" err="1" smtClean="0"/>
              <a:t>cal</a:t>
            </a:r>
            <a:endParaRPr lang="en-US" dirty="0" smtClean="0"/>
          </a:p>
          <a:p>
            <a:r>
              <a:rPr lang="en-US" dirty="0" smtClean="0"/>
              <a:t>Verify that the </a:t>
            </a:r>
            <a:r>
              <a:rPr lang="en-US" dirty="0" err="1" smtClean="0"/>
              <a:t>Src</a:t>
            </a:r>
            <a:r>
              <a:rPr lang="en-US" dirty="0" smtClean="0"/>
              <a:t> 1 Pulse Modulator is in the ZVAX path</a:t>
            </a:r>
          </a:p>
          <a:p>
            <a:pPr lvl="1"/>
            <a:r>
              <a:rPr lang="en-US" dirty="0" smtClean="0"/>
              <a:t>Mode (hard key) -&gt; More (if/as necessary) -&gt; ZVAX Path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86" y="2708920"/>
            <a:ext cx="4259627" cy="3194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563888" y="430628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hear a click (physical switches)</a:t>
            </a:r>
          </a:p>
          <a:p>
            <a:r>
              <a:rPr lang="en-US" dirty="0" smtClean="0"/>
              <a:t>ZVAX Port 1 Pulse Mod should be 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Content Placeholder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864803"/>
            <a:ext cx="1897971" cy="14234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023001" y="2780928"/>
            <a:ext cx="50937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68375" y="3104964"/>
            <a:ext cx="72008" cy="72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7845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(hard key) -&gt; Pulse Generator (on, checked)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78"/>
          <a:stretch/>
        </p:blipFill>
        <p:spPr>
          <a:xfrm>
            <a:off x="7308304" y="1610435"/>
            <a:ext cx="1073696" cy="3933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86749" y="450912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466</Words>
  <Application>Microsoft Office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Unicode MS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Blank</vt:lpstr>
      <vt:lpstr>PA Compression Test User Guide</vt:lpstr>
      <vt:lpstr>Sections</vt:lpstr>
      <vt:lpstr>Hardware Configuration</vt:lpstr>
      <vt:lpstr>Hardware Configuration</vt:lpstr>
      <vt:lpstr>Hardware Configuration</vt:lpstr>
      <vt:lpstr>Hardware Configuration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Pulsed RF</vt:lpstr>
      <vt:lpstr>Pulsed RF</vt:lpstr>
      <vt:lpstr>Pulsed RF</vt:lpstr>
      <vt:lpstr>Contact</vt:lpstr>
    </vt:vector>
  </TitlesOfParts>
  <Company>Rohde &amp; Schwarz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VNA Software - AE Roundtable 2014</dc:title>
  <dc:creator>Lalic,Nick,80003715</dc:creator>
  <cp:lastModifiedBy>Lalic,Nick,80003715</cp:lastModifiedBy>
  <cp:revision>624</cp:revision>
  <cp:lastPrinted>2014-02-12T22:35:09Z</cp:lastPrinted>
  <dcterms:created xsi:type="dcterms:W3CDTF">2012-07-29T05:42:24Z</dcterms:created>
  <dcterms:modified xsi:type="dcterms:W3CDTF">2016-04-04T17:41:19Z</dcterms:modified>
  <cp:contentStatus>1.0.0.2</cp:contentStatus>
</cp:coreProperties>
</file>