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4"/>
  </p:notesMasterIdLst>
  <p:handoutMasterIdLst>
    <p:handoutMasterId r:id="rId25"/>
  </p:handoutMasterIdLst>
  <p:sldIdLst>
    <p:sldId id="256" r:id="rId2"/>
    <p:sldId id="520" r:id="rId3"/>
    <p:sldId id="522" r:id="rId4"/>
    <p:sldId id="527" r:id="rId5"/>
    <p:sldId id="523" r:id="rId6"/>
    <p:sldId id="525" r:id="rId7"/>
    <p:sldId id="529" r:id="rId8"/>
    <p:sldId id="534" r:id="rId9"/>
    <p:sldId id="530" r:id="rId10"/>
    <p:sldId id="531" r:id="rId11"/>
    <p:sldId id="532" r:id="rId12"/>
    <p:sldId id="533" r:id="rId13"/>
    <p:sldId id="526" r:id="rId14"/>
    <p:sldId id="524" r:id="rId15"/>
    <p:sldId id="528" r:id="rId16"/>
    <p:sldId id="535" r:id="rId17"/>
    <p:sldId id="536" r:id="rId18"/>
    <p:sldId id="537" r:id="rId19"/>
    <p:sldId id="540" r:id="rId20"/>
    <p:sldId id="538" r:id="rId21"/>
    <p:sldId id="539" r:id="rId22"/>
    <p:sldId id="471" r:id="rId23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812">
          <p15:clr>
            <a:srgbClr val="A4A3A4"/>
          </p15:clr>
        </p15:guide>
        <p15:guide id="3" pos="226">
          <p15:clr>
            <a:srgbClr val="A4A3A4"/>
          </p15:clr>
        </p15:guide>
        <p15:guide id="4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607">
          <p15:clr>
            <a:srgbClr val="A4A3A4"/>
          </p15:clr>
        </p15:guide>
        <p15:guide id="2" pos="23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EF2433"/>
    <a:srgbClr val="91DAFF"/>
    <a:srgbClr val="FFFF93"/>
    <a:srgbClr val="EA4C4C"/>
    <a:srgbClr val="C70601"/>
    <a:srgbClr val="DDF4FF"/>
    <a:srgbClr val="37BCFF"/>
    <a:srgbClr val="75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8" autoAdjust="0"/>
    <p:restoredTop sz="91521" autoAdjust="0"/>
  </p:normalViewPr>
  <p:slideViewPr>
    <p:cSldViewPr snapToObjects="1">
      <p:cViewPr varScale="1">
        <p:scale>
          <a:sx n="86" d="100"/>
          <a:sy n="86" d="100"/>
        </p:scale>
        <p:origin x="1157" y="38"/>
      </p:cViewPr>
      <p:guideLst>
        <p:guide orient="horz" pos="845"/>
        <p:guide orient="horz" pos="3812"/>
        <p:guide pos="226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934" y="-96"/>
      </p:cViewPr>
      <p:guideLst>
        <p:guide orient="horz" pos="3607"/>
        <p:guide pos="23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C6E2D8-E703-40EC-8CF7-3DE0856D0651}" type="datetimeFigureOut">
              <a:rPr lang="en-US"/>
              <a:pPr>
                <a:defRPr/>
              </a:pPr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BA148A-3334-4A5B-9022-609CC11C6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7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DC3675-4D81-48E3-ACE4-C4034F0C207C}" type="datetimeFigureOut">
              <a:rPr lang="en-US"/>
              <a:pPr>
                <a:defRPr/>
              </a:pPr>
              <a:t>4/4/2016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5E9A39-90A0-46B4-AE50-65A0A9EBAF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09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6076950"/>
            <a:ext cx="225742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520000"/>
            <a:ext cx="6300000" cy="900000"/>
          </a:xfr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216000"/>
            <a:ext cx="6300000" cy="16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3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EF7B-A2A7-4EF8-809C-6FF92012F1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3742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2952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4536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C86D8-5C8D-47DF-92FF-581B04EFF0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9830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None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53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306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459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4883D-BE58-46E8-B29D-5EF669E72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3012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224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2448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3672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480000" y="4896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E3EE9-1CB9-4890-B43D-C4F4EB5A0C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087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9999" y="1367999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59999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68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168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5976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5976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13CE-F2EE-4279-AB3C-BE2D89D9C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3612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0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66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66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72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72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78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678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1"/>
          </p:nvPr>
        </p:nvSpPr>
        <p:spPr>
          <a:xfrm>
            <a:off x="360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2"/>
          </p:nvPr>
        </p:nvSpPr>
        <p:spPr>
          <a:xfrm>
            <a:off x="360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3"/>
          </p:nvPr>
        </p:nvSpPr>
        <p:spPr>
          <a:xfrm>
            <a:off x="2466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4"/>
          </p:nvPr>
        </p:nvSpPr>
        <p:spPr>
          <a:xfrm>
            <a:off x="2466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5"/>
          </p:nvPr>
        </p:nvSpPr>
        <p:spPr>
          <a:xfrm>
            <a:off x="4572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6"/>
          </p:nvPr>
        </p:nvSpPr>
        <p:spPr>
          <a:xfrm>
            <a:off x="4572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7"/>
          </p:nvPr>
        </p:nvSpPr>
        <p:spPr>
          <a:xfrm>
            <a:off x="6678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/>
          </p:nvPr>
        </p:nvSpPr>
        <p:spPr>
          <a:xfrm>
            <a:off x="6678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0AC13-5F80-46FE-8505-5FC8D7C1C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7212-E44F-4C49-9A79-F22BDE7B05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7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56000"/>
            <a:ext cx="8280000" cy="439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60000" y="1368001"/>
            <a:ext cx="8280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D513-5D4A-4BCF-8AE8-1EA4ADEA97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7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0000" y="216000"/>
            <a:ext cx="6300000" cy="1620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01FB5-971D-4673-A8C8-8D13D33A2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7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000" y="1368424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FA2A8-B9DC-486B-8C33-AE0BB1EC23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9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775" y="1944000"/>
            <a:ext cx="4050000" cy="410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0000" y="1944000"/>
            <a:ext cx="4050000" cy="41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360000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4590763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BD663-3F0F-4B49-8F3D-CB7DEA7F39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8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1D469-FE52-45F8-9442-C3B732218F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5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022F0-1E36-4411-A798-511C54209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9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46799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F5B4F-E135-4E40-82B2-AFFE198110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0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7">
            <a:lum contras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8700"/>
            <a:ext cx="9144000" cy="7604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60363" y="215900"/>
            <a:ext cx="8280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slide title (max. 2 lines)</a:t>
            </a:r>
            <a:br>
              <a:rPr lang="en-US" smtClean="0"/>
            </a:br>
            <a:r>
              <a:rPr lang="en-US" smtClean="0"/>
              <a:t>The 2nd line may be black if reasonable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3" y="1368425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788" y="6478588"/>
            <a:ext cx="503237" cy="17938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A6BF96-DA09-49A8-86FB-EA60CC95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58" r:id="rId3"/>
    <p:sldLayoutId id="2147483761" r:id="rId4"/>
    <p:sldLayoutId id="2147483757" r:id="rId5"/>
    <p:sldLayoutId id="2147483756" r:id="rId6"/>
    <p:sldLayoutId id="2147483755" r:id="rId7"/>
    <p:sldLayoutId id="2147483754" r:id="rId8"/>
    <p:sldLayoutId id="2147483753" r:id="rId9"/>
    <p:sldLayoutId id="2147483752" r:id="rId10"/>
    <p:sldLayoutId id="2147483751" r:id="rId11"/>
    <p:sldLayoutId id="2147483750" r:id="rId12"/>
    <p:sldLayoutId id="2147483749" r:id="rId13"/>
    <p:sldLayoutId id="2147483748" r:id="rId14"/>
    <p:sldLayoutId id="2147483747" r:id="rId15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79388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110000"/>
        <a:buFont typeface="Arial Black" pitchFamily="34" charset="0"/>
        <a:buChar char="ı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vna.rs-us.net" TargetMode="External"/><Relationship Id="rId2" Type="http://schemas.openxmlformats.org/officeDocument/2006/relationships/hyperlink" Target="mailto:nick.lalic@rsa.rohde-schwarz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reg.bonaguide@rsa.rohde-Schwarz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0000" y="2736024"/>
            <a:ext cx="6300000" cy="1701088"/>
          </a:xfrm>
        </p:spPr>
        <p:txBody>
          <a:bodyPr/>
          <a:lstStyle/>
          <a:p>
            <a:r>
              <a:rPr lang="en-US" sz="2400" dirty="0" smtClean="0"/>
              <a:t>Nick </a:t>
            </a:r>
            <a:r>
              <a:rPr lang="en-US" sz="2400" dirty="0" err="1" smtClean="0"/>
              <a:t>Lalic</a:t>
            </a:r>
            <a:endParaRPr lang="en-US" sz="2400" dirty="0" smtClean="0"/>
          </a:p>
          <a:p>
            <a:r>
              <a:rPr lang="en-US" sz="1800" i="1" dirty="0" smtClean="0"/>
              <a:t>VNA Software Developer</a:t>
            </a:r>
          </a:p>
          <a:p>
            <a:r>
              <a:rPr lang="en-US" sz="1800" i="1" dirty="0" smtClean="0"/>
              <a:t>Rohde &amp; Schwarz North America</a:t>
            </a:r>
          </a:p>
          <a:p>
            <a:endParaRPr lang="en-US" sz="1800" i="1" dirty="0" smtClean="0"/>
          </a:p>
          <a:p>
            <a:r>
              <a:rPr lang="en-US" sz="1800" dirty="0" smtClean="0"/>
              <a:t>April 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2016</a:t>
            </a:r>
            <a:endParaRPr lang="en-US" sz="18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0000" y="216000"/>
            <a:ext cx="7164328" cy="2132880"/>
          </a:xfrm>
        </p:spPr>
        <p:txBody>
          <a:bodyPr/>
          <a:lstStyle/>
          <a:p>
            <a:r>
              <a:rPr lang="en-US" sz="4000" dirty="0" smtClean="0"/>
              <a:t>PA Compression Test</a:t>
            </a:r>
            <a:br>
              <a:rPr lang="en-US" sz="4000" dirty="0" smtClean="0"/>
            </a:br>
            <a:r>
              <a:rPr lang="en-US" sz="4000" dirty="0" smtClean="0"/>
              <a:t>User Guide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303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Def Pulse Generator…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0" b="31178"/>
          <a:stretch/>
        </p:blipFill>
        <p:spPr>
          <a:xfrm>
            <a:off x="7308304" y="1610435"/>
            <a:ext cx="1073696" cy="39331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6986749" y="5085184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Pulse Type to Constant High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5" t="861" r="15036" b="3379"/>
          <a:stretch/>
        </p:blipFill>
        <p:spPr>
          <a:xfrm>
            <a:off x="5374252" y="1225412"/>
            <a:ext cx="2376264" cy="41044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0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Sweep (hard key) -&gt; Trigger -&gt; Free Run</a:t>
            </a:r>
          </a:p>
          <a:p>
            <a:r>
              <a:rPr lang="en-US" dirty="0" smtClean="0"/>
              <a:t>At this point the analyzer should be sweeping freely,</a:t>
            </a:r>
            <a:br>
              <a:rPr lang="en-US" dirty="0" smtClean="0"/>
            </a:br>
            <a:r>
              <a:rPr lang="en-US" dirty="0" smtClean="0"/>
              <a:t>without pulsing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0" b="31100"/>
          <a:stretch/>
        </p:blipFill>
        <p:spPr>
          <a:xfrm>
            <a:off x="7236296" y="1412776"/>
            <a:ext cx="1073696" cy="39376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6948264" y="2492896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 (hard key) -&gt; Start Cal -&gt; Two-Port P1 P2 -&gt; One Path Two-Port…</a:t>
            </a:r>
          </a:p>
          <a:p>
            <a:r>
              <a:rPr lang="en-US" dirty="0" smtClean="0"/>
              <a:t>Follow on-screen directions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One Path Two 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189" name="Group 188"/>
          <p:cNvGrpSpPr/>
          <p:nvPr/>
        </p:nvGrpSpPr>
        <p:grpSpPr>
          <a:xfrm>
            <a:off x="597384" y="2423704"/>
            <a:ext cx="7811951" cy="2920140"/>
            <a:chOff x="685800" y="1828800"/>
            <a:chExt cx="7811951" cy="2920140"/>
          </a:xfrm>
        </p:grpSpPr>
        <p:grpSp>
          <p:nvGrpSpPr>
            <p:cNvPr id="190" name="Group 189"/>
            <p:cNvGrpSpPr/>
            <p:nvPr/>
          </p:nvGrpSpPr>
          <p:grpSpPr>
            <a:xfrm>
              <a:off x="4747301" y="3041049"/>
              <a:ext cx="825500" cy="899160"/>
              <a:chOff x="0" y="0"/>
              <a:chExt cx="825500" cy="899160"/>
            </a:xfrm>
          </p:grpSpPr>
          <p:sp>
            <p:nvSpPr>
              <p:cNvPr id="274" name="Isosceles Triangle 273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5" name="Text Box 2"/>
              <p:cNvSpPr txBox="1">
                <a:spLocks noChangeArrowheads="1"/>
              </p:cNvSpPr>
              <p:nvPr/>
            </p:nvSpPr>
            <p:spPr bwMode="auto">
              <a:xfrm>
                <a:off x="0" y="233680"/>
                <a:ext cx="739140" cy="441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DUT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0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 flipH="1">
              <a:off x="3578649" y="3183204"/>
              <a:ext cx="617220" cy="464820"/>
              <a:chOff x="0" y="0"/>
              <a:chExt cx="617220" cy="464820"/>
            </a:xfrm>
          </p:grpSpPr>
          <p:sp>
            <p:nvSpPr>
              <p:cNvPr id="271" name="Rectangle 270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72" name="Straight Connector 271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Arc 272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1024498" y="2194560"/>
              <a:ext cx="457200" cy="457200"/>
              <a:chOff x="-38100" y="0"/>
              <a:chExt cx="457200" cy="457200"/>
            </a:xfrm>
          </p:grpSpPr>
          <p:sp>
            <p:nvSpPr>
              <p:cNvPr id="269" name="Oval 268"/>
              <p:cNvSpPr/>
              <p:nvPr/>
            </p:nvSpPr>
            <p:spPr>
              <a:xfrm>
                <a:off x="-38100" y="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0" name="Text Box 2"/>
              <p:cNvSpPr txBox="1">
                <a:spLocks noChangeArrowheads="1"/>
              </p:cNvSpPr>
              <p:nvPr/>
            </p:nvSpPr>
            <p:spPr bwMode="auto">
              <a:xfrm>
                <a:off x="31103" y="9906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2985871" y="2213550"/>
              <a:ext cx="396213" cy="388620"/>
              <a:chOff x="0" y="0"/>
              <a:chExt cx="396213" cy="388620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8" name="Text Box 2"/>
              <p:cNvSpPr txBox="1">
                <a:spLocks noChangeArrowheads="1"/>
              </p:cNvSpPr>
              <p:nvPr/>
            </p:nvSpPr>
            <p:spPr bwMode="auto">
              <a:xfrm>
                <a:off x="30453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3573106" y="2225040"/>
              <a:ext cx="395350" cy="388620"/>
              <a:chOff x="0" y="0"/>
              <a:chExt cx="395350" cy="388620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6" name="Text Box 2"/>
              <p:cNvSpPr txBox="1">
                <a:spLocks noChangeArrowheads="1"/>
              </p:cNvSpPr>
              <p:nvPr/>
            </p:nvSpPr>
            <p:spPr bwMode="auto">
              <a:xfrm>
                <a:off x="2959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5" name="Straight Connector 194"/>
            <p:cNvCxnSpPr/>
            <p:nvPr/>
          </p:nvCxnSpPr>
          <p:spPr>
            <a:xfrm>
              <a:off x="3260164" y="2613660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5829291" y="2927760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 Box 2"/>
            <p:cNvSpPr txBox="1">
              <a:spLocks noChangeArrowheads="1"/>
            </p:cNvSpPr>
            <p:nvPr/>
          </p:nvSpPr>
          <p:spPr bwMode="auto">
            <a:xfrm>
              <a:off x="4596138" y="4181255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</a:t>
              </a: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905633" y="1828800"/>
              <a:ext cx="3284693" cy="937260"/>
              <a:chOff x="471354" y="1897992"/>
              <a:chExt cx="3154630" cy="937260"/>
            </a:xfrm>
          </p:grpSpPr>
          <p:sp>
            <p:nvSpPr>
              <p:cNvPr id="263" name="Rectangle 262"/>
              <p:cNvSpPr/>
              <p:nvPr/>
            </p:nvSpPr>
            <p:spPr>
              <a:xfrm>
                <a:off x="471354" y="2149452"/>
                <a:ext cx="3154630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4" name="Text Box 2"/>
              <p:cNvSpPr txBox="1">
                <a:spLocks noChangeArrowheads="1"/>
              </p:cNvSpPr>
              <p:nvPr/>
            </p:nvSpPr>
            <p:spPr bwMode="auto">
              <a:xfrm>
                <a:off x="471613" y="1897992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6014392" y="1828800"/>
              <a:ext cx="2483359" cy="939800"/>
              <a:chOff x="5580112" y="1844824"/>
              <a:chExt cx="2483359" cy="939800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7452320" y="2209314"/>
                <a:ext cx="457200" cy="457200"/>
                <a:chOff x="-829320" y="0"/>
                <a:chExt cx="457200" cy="457200"/>
              </a:xfrm>
            </p:grpSpPr>
            <p:sp>
              <p:nvSpPr>
                <p:cNvPr id="261" name="Oval 260"/>
                <p:cNvSpPr/>
                <p:nvPr/>
              </p:nvSpPr>
              <p:spPr>
                <a:xfrm>
                  <a:off x="-829320" y="0"/>
                  <a:ext cx="457200" cy="45720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763560" y="96457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6440428" y="2236414"/>
                <a:ext cx="396358" cy="388620"/>
                <a:chOff x="0" y="-15088"/>
                <a:chExt cx="396358" cy="388620"/>
              </a:xfrm>
            </p:grpSpPr>
            <p:sp>
              <p:nvSpPr>
                <p:cNvPr id="259" name="Rectangle 258"/>
                <p:cNvSpPr/>
                <p:nvPr/>
              </p:nvSpPr>
              <p:spPr>
                <a:xfrm>
                  <a:off x="0" y="-15088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0598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>
                <a:off x="5831626" y="2237231"/>
                <a:ext cx="394830" cy="388620"/>
                <a:chOff x="0" y="-16086"/>
                <a:chExt cx="394830" cy="38862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0" y="-16086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9070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5" name="Rectangle 254"/>
              <p:cNvSpPr/>
              <p:nvPr/>
            </p:nvSpPr>
            <p:spPr>
              <a:xfrm>
                <a:off x="5679172" y="2098824"/>
                <a:ext cx="2384299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6" name="Text Box 2"/>
              <p:cNvSpPr txBox="1">
                <a:spLocks noChangeArrowheads="1"/>
              </p:cNvSpPr>
              <p:nvPr/>
            </p:nvSpPr>
            <p:spPr bwMode="auto">
              <a:xfrm>
                <a:off x="5580112" y="1844824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Port2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1806760" y="3049545"/>
              <a:ext cx="774700" cy="899160"/>
              <a:chOff x="50800" y="0"/>
              <a:chExt cx="774700" cy="899160"/>
            </a:xfrm>
          </p:grpSpPr>
          <p:sp>
            <p:nvSpPr>
              <p:cNvPr id="250" name="Isosceles Triangle 249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1" name="Text Box 2"/>
              <p:cNvSpPr txBox="1">
                <a:spLocks noChangeArrowheads="1"/>
              </p:cNvSpPr>
              <p:nvPr/>
            </p:nvSpPr>
            <p:spPr bwMode="auto">
              <a:xfrm>
                <a:off x="88900" y="332342"/>
                <a:ext cx="532498" cy="219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2764864" y="3183204"/>
              <a:ext cx="617220" cy="464820"/>
              <a:chOff x="0" y="0"/>
              <a:chExt cx="617220" cy="464820"/>
            </a:xfrm>
          </p:grpSpPr>
          <p:sp>
            <p:nvSpPr>
              <p:cNvPr id="247" name="Rectangle 246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48" name="Straight Connector 247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Arc 248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977309" y="3224805"/>
              <a:ext cx="548640" cy="548640"/>
              <a:chOff x="614888" y="3269734"/>
              <a:chExt cx="548640" cy="54864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614888" y="3269734"/>
                <a:ext cx="548640" cy="54864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>
                <a:off x="614888" y="3704475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749743" y="3407790"/>
                <a:ext cx="0" cy="29779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749743" y="3407790"/>
                <a:ext cx="27813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1027873" y="3407790"/>
                <a:ext cx="0" cy="29668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1027873" y="3708253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6043143" y="3183204"/>
              <a:ext cx="617220" cy="464820"/>
              <a:chOff x="0" y="0"/>
              <a:chExt cx="617220" cy="464820"/>
            </a:xfrm>
          </p:grpSpPr>
          <p:sp>
            <p:nvSpPr>
              <p:cNvPr id="238" name="Rectangle 237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Arc 239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04" name="Straight Connector 203"/>
            <p:cNvCxnSpPr/>
            <p:nvPr/>
          </p:nvCxnSpPr>
          <p:spPr>
            <a:xfrm>
              <a:off x="4549181" y="2927760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715809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521474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85800" y="2423704"/>
              <a:ext cx="0" cy="10801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endCxn id="269" idx="2"/>
            </p:cNvCxnSpPr>
            <p:nvPr/>
          </p:nvCxnSpPr>
          <p:spPr>
            <a:xfrm flipV="1">
              <a:off x="685800" y="2423160"/>
              <a:ext cx="338698" cy="5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685800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525149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580035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3393820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4195869" y="3495709"/>
              <a:ext cx="5943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endCxn id="238" idx="3"/>
            </p:cNvCxnSpPr>
            <p:nvPr/>
          </p:nvCxnSpPr>
          <p:spPr>
            <a:xfrm flipV="1">
              <a:off x="5555436" y="3484194"/>
              <a:ext cx="495327" cy="1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6665953" y="3484194"/>
              <a:ext cx="208755" cy="3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>
              <a:spLocks noChangeAspect="1"/>
            </p:cNvSpPr>
            <p:nvPr/>
          </p:nvSpPr>
          <p:spPr>
            <a:xfrm>
              <a:off x="4503360" y="3453405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217" name="Oval 216"/>
            <p:cNvSpPr>
              <a:spLocks noChangeAspect="1"/>
            </p:cNvSpPr>
            <p:nvPr/>
          </p:nvSpPr>
          <p:spPr>
            <a:xfrm>
              <a:off x="5783571" y="343847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grpSp>
          <p:nvGrpSpPr>
            <p:cNvPr id="218" name="Group 217"/>
            <p:cNvGrpSpPr/>
            <p:nvPr/>
          </p:nvGrpSpPr>
          <p:grpSpPr>
            <a:xfrm>
              <a:off x="6870197" y="3317226"/>
              <a:ext cx="617003" cy="327660"/>
              <a:chOff x="6778984" y="4220619"/>
              <a:chExt cx="617003" cy="327660"/>
            </a:xfrm>
          </p:grpSpPr>
          <p:sp>
            <p:nvSpPr>
              <p:cNvPr id="229" name="Rectangle 228"/>
              <p:cNvSpPr/>
              <p:nvPr/>
            </p:nvSpPr>
            <p:spPr>
              <a:xfrm rot="10800000">
                <a:off x="6786386" y="4220619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30" name="Straight Connector 229"/>
              <p:cNvCxnSpPr/>
              <p:nvPr/>
            </p:nvCxnSpPr>
            <p:spPr>
              <a:xfrm>
                <a:off x="6778984" y="4389546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7261465" y="4391115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4500000">
                <a:off x="6865376" y="4454711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7100000">
                <a:off x="6847560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4500000">
                <a:off x="6917810" y="4387194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7100000">
                <a:off x="6987631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4500000">
                <a:off x="7060147" y="4391883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7100000">
                <a:off x="7180798" y="4458127"/>
                <a:ext cx="13716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Connector 218"/>
            <p:cNvCxnSpPr/>
            <p:nvPr/>
          </p:nvCxnSpPr>
          <p:spPr>
            <a:xfrm flipV="1">
              <a:off x="7476582" y="3488321"/>
              <a:ext cx="32700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Group 219"/>
            <p:cNvGrpSpPr/>
            <p:nvPr/>
          </p:nvGrpSpPr>
          <p:grpSpPr>
            <a:xfrm>
              <a:off x="7631444" y="3486930"/>
              <a:ext cx="327002" cy="548538"/>
              <a:chOff x="7540231" y="4390323"/>
              <a:chExt cx="327002" cy="548538"/>
            </a:xfrm>
          </p:grpSpPr>
          <p:cxnSp>
            <p:nvCxnSpPr>
              <p:cNvPr id="224" name="Straight Connector 223"/>
              <p:cNvCxnSpPr/>
              <p:nvPr/>
            </p:nvCxnSpPr>
            <p:spPr>
              <a:xfrm>
                <a:off x="7703732" y="4390323"/>
                <a:ext cx="0" cy="3514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V="1">
                <a:off x="7540231" y="4741743"/>
                <a:ext cx="327002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7591394" y="4807457"/>
                <a:ext cx="224676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7633572" y="4878640"/>
                <a:ext cx="140319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7688682" y="4938861"/>
                <a:ext cx="3009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Text Box 2"/>
            <p:cNvSpPr txBox="1">
              <a:spLocks noChangeArrowheads="1"/>
            </p:cNvSpPr>
            <p:nvPr/>
          </p:nvSpPr>
          <p:spPr bwMode="auto">
            <a:xfrm>
              <a:off x="1000683" y="3760375"/>
              <a:ext cx="579194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ZVAX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 (hard key) -&gt; Start Power Cal -&gt; Source Power Cal…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Power 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94360" y="2426320"/>
            <a:ext cx="7811951" cy="3240349"/>
            <a:chOff x="685800" y="1828800"/>
            <a:chExt cx="7811951" cy="3240349"/>
          </a:xfrm>
        </p:grpSpPr>
        <p:grpSp>
          <p:nvGrpSpPr>
            <p:cNvPr id="10" name="Group 9"/>
            <p:cNvGrpSpPr/>
            <p:nvPr/>
          </p:nvGrpSpPr>
          <p:grpSpPr>
            <a:xfrm>
              <a:off x="4747301" y="3041049"/>
              <a:ext cx="825500" cy="899160"/>
              <a:chOff x="0" y="0"/>
              <a:chExt cx="825500" cy="899160"/>
            </a:xfrm>
          </p:grpSpPr>
          <p:sp>
            <p:nvSpPr>
              <p:cNvPr id="94" name="Isosceles Triangle 93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5" name="Text Box 2"/>
              <p:cNvSpPr txBox="1">
                <a:spLocks noChangeArrowheads="1"/>
              </p:cNvSpPr>
              <p:nvPr/>
            </p:nvSpPr>
            <p:spPr bwMode="auto">
              <a:xfrm>
                <a:off x="0" y="233680"/>
                <a:ext cx="739140" cy="441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DUT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0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flipH="1">
              <a:off x="3578649" y="3183204"/>
              <a:ext cx="617220" cy="464820"/>
              <a:chOff x="0" y="0"/>
              <a:chExt cx="617220" cy="464820"/>
            </a:xfrm>
          </p:grpSpPr>
          <p:sp>
            <p:nvSpPr>
              <p:cNvPr id="91" name="Rectangle 90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Arc 92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24498" y="2194560"/>
              <a:ext cx="457200" cy="457200"/>
              <a:chOff x="-38100" y="0"/>
              <a:chExt cx="457200" cy="457200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-38100" y="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0" name="Text Box 2"/>
              <p:cNvSpPr txBox="1">
                <a:spLocks noChangeArrowheads="1"/>
              </p:cNvSpPr>
              <p:nvPr/>
            </p:nvSpPr>
            <p:spPr bwMode="auto">
              <a:xfrm>
                <a:off x="31103" y="9906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985871" y="2213550"/>
              <a:ext cx="396213" cy="388620"/>
              <a:chOff x="0" y="0"/>
              <a:chExt cx="396213" cy="38862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Text Box 2"/>
              <p:cNvSpPr txBox="1">
                <a:spLocks noChangeArrowheads="1"/>
              </p:cNvSpPr>
              <p:nvPr/>
            </p:nvSpPr>
            <p:spPr bwMode="auto">
              <a:xfrm>
                <a:off x="30453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573106" y="2225040"/>
              <a:ext cx="395350" cy="388620"/>
              <a:chOff x="0" y="0"/>
              <a:chExt cx="395350" cy="38862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6" name="Text Box 2"/>
              <p:cNvSpPr txBox="1">
                <a:spLocks noChangeArrowheads="1"/>
              </p:cNvSpPr>
              <p:nvPr/>
            </p:nvSpPr>
            <p:spPr bwMode="auto">
              <a:xfrm>
                <a:off x="2959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3260164" y="2613660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905633" y="1828800"/>
              <a:ext cx="3284693" cy="937260"/>
              <a:chOff x="471354" y="1897992"/>
              <a:chExt cx="3154630" cy="93726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471354" y="2149452"/>
                <a:ext cx="3154630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Text Box 2"/>
              <p:cNvSpPr txBox="1">
                <a:spLocks noChangeArrowheads="1"/>
              </p:cNvSpPr>
              <p:nvPr/>
            </p:nvSpPr>
            <p:spPr bwMode="auto">
              <a:xfrm>
                <a:off x="471613" y="1897992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014392" y="1828800"/>
              <a:ext cx="2483359" cy="939800"/>
              <a:chOff x="5580112" y="1844824"/>
              <a:chExt cx="2483359" cy="9398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7452320" y="2209314"/>
                <a:ext cx="457200" cy="457200"/>
                <a:chOff x="-829320" y="0"/>
                <a:chExt cx="457200" cy="45720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-829320" y="0"/>
                  <a:ext cx="457200" cy="45720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763560" y="96457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6440428" y="2236414"/>
                <a:ext cx="396358" cy="388620"/>
                <a:chOff x="0" y="-15088"/>
                <a:chExt cx="396358" cy="38862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0" y="-15088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0598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5831626" y="2237231"/>
                <a:ext cx="394830" cy="388620"/>
                <a:chOff x="0" y="-16086"/>
                <a:chExt cx="394830" cy="3886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0" y="-16086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9070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5679172" y="2098824"/>
                <a:ext cx="2384299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" name="Text Box 2"/>
              <p:cNvSpPr txBox="1">
                <a:spLocks noChangeArrowheads="1"/>
              </p:cNvSpPr>
              <p:nvPr/>
            </p:nvSpPr>
            <p:spPr bwMode="auto">
              <a:xfrm>
                <a:off x="5580112" y="1844824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Port2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806760" y="3049545"/>
              <a:ext cx="774700" cy="899160"/>
              <a:chOff x="50800" y="0"/>
              <a:chExt cx="774700" cy="899160"/>
            </a:xfrm>
          </p:grpSpPr>
          <p:sp>
            <p:nvSpPr>
              <p:cNvPr id="70" name="Isosceles Triangle 69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1" name="Text Box 2"/>
              <p:cNvSpPr txBox="1">
                <a:spLocks noChangeArrowheads="1"/>
              </p:cNvSpPr>
              <p:nvPr/>
            </p:nvSpPr>
            <p:spPr bwMode="auto">
              <a:xfrm>
                <a:off x="88900" y="332342"/>
                <a:ext cx="532498" cy="219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764864" y="3183204"/>
              <a:ext cx="617220" cy="464820"/>
              <a:chOff x="0" y="0"/>
              <a:chExt cx="617220" cy="464820"/>
            </a:xfrm>
          </p:grpSpPr>
          <p:sp>
            <p:nvSpPr>
              <p:cNvPr id="67" name="Rectangle 66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Arc 68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77309" y="3224805"/>
              <a:ext cx="548640" cy="548640"/>
              <a:chOff x="614888" y="3269734"/>
              <a:chExt cx="548640" cy="54864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4888" y="3269734"/>
                <a:ext cx="548640" cy="54864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614888" y="3704475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49743" y="3407790"/>
                <a:ext cx="0" cy="29779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49743" y="3407790"/>
                <a:ext cx="27813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27873" y="3407790"/>
                <a:ext cx="0" cy="29668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027873" y="3708253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6043143" y="3183204"/>
              <a:ext cx="617220" cy="464820"/>
              <a:chOff x="0" y="0"/>
              <a:chExt cx="617220" cy="464820"/>
            </a:xfrm>
          </p:grpSpPr>
          <p:sp>
            <p:nvSpPr>
              <p:cNvPr id="58" name="Rectangle 57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Arc 59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3715809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521474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5800" y="2423704"/>
              <a:ext cx="0" cy="10801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89" idx="2"/>
            </p:cNvCxnSpPr>
            <p:nvPr/>
          </p:nvCxnSpPr>
          <p:spPr>
            <a:xfrm flipV="1">
              <a:off x="685800" y="2423160"/>
              <a:ext cx="338698" cy="5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5800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5149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80035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393820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95869" y="3495709"/>
              <a:ext cx="5943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58" idx="3"/>
            </p:cNvCxnSpPr>
            <p:nvPr/>
          </p:nvCxnSpPr>
          <p:spPr>
            <a:xfrm flipV="1">
              <a:off x="5555436" y="3484194"/>
              <a:ext cx="495327" cy="1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665953" y="3484194"/>
              <a:ext cx="208755" cy="3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503360" y="3453405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783571" y="343847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870197" y="3317226"/>
              <a:ext cx="617003" cy="327660"/>
              <a:chOff x="6778984" y="4220619"/>
              <a:chExt cx="617003" cy="327660"/>
            </a:xfrm>
          </p:grpSpPr>
          <p:sp>
            <p:nvSpPr>
              <p:cNvPr id="49" name="Rectangle 48"/>
              <p:cNvSpPr/>
              <p:nvPr/>
            </p:nvSpPr>
            <p:spPr>
              <a:xfrm rot="10800000">
                <a:off x="6786386" y="4220619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6778984" y="4389546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261465" y="4391115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4500000">
                <a:off x="6865376" y="4454711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7100000">
                <a:off x="6847560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4500000">
                <a:off x="6917810" y="4387194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7100000">
                <a:off x="6987631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4500000">
                <a:off x="7060147" y="4391883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17100000">
                <a:off x="7180798" y="4458127"/>
                <a:ext cx="13716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 flipV="1">
              <a:off x="7476582" y="3488321"/>
              <a:ext cx="32700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7631444" y="3486930"/>
              <a:ext cx="327002" cy="548538"/>
              <a:chOff x="7540231" y="4390323"/>
              <a:chExt cx="327002" cy="548538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7703732" y="4390323"/>
                <a:ext cx="0" cy="3514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7540231" y="4741743"/>
                <a:ext cx="327002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591394" y="4807457"/>
                <a:ext cx="224676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633572" y="4878640"/>
                <a:ext cx="140319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688682" y="4938861"/>
                <a:ext cx="3009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4548402" y="2926080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 Box 2"/>
            <p:cNvSpPr txBox="1">
              <a:spLocks noChangeArrowheads="1"/>
            </p:cNvSpPr>
            <p:nvPr/>
          </p:nvSpPr>
          <p:spPr bwMode="auto">
            <a:xfrm>
              <a:off x="3922661" y="4779589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Cal. Plane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" name="Text Box 2"/>
            <p:cNvSpPr txBox="1">
              <a:spLocks noChangeArrowheads="1"/>
            </p:cNvSpPr>
            <p:nvPr/>
          </p:nvSpPr>
          <p:spPr bwMode="auto">
            <a:xfrm>
              <a:off x="1000683" y="3760375"/>
              <a:ext cx="579194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ZVAX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80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Power 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Modify Settings…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75" y="2348880"/>
            <a:ext cx="3897413" cy="2969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6" name="Straight Arrow Connector 95"/>
          <p:cNvCxnSpPr/>
          <p:nvPr/>
        </p:nvCxnSpPr>
        <p:spPr>
          <a:xfrm>
            <a:off x="4644008" y="3717032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3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Power 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Cal Offset to gain of driver amplifier</a:t>
            </a:r>
          </a:p>
          <a:p>
            <a:r>
              <a:rPr lang="en-US" dirty="0" smtClean="0"/>
              <a:t>Set Maximum Number of Readings (iterations),</a:t>
            </a:r>
            <a:br>
              <a:rPr lang="en-US" dirty="0" smtClean="0"/>
            </a:br>
            <a:r>
              <a:rPr lang="en-US" dirty="0" smtClean="0"/>
              <a:t>Tolerance as appropriate</a:t>
            </a:r>
          </a:p>
          <a:p>
            <a:r>
              <a:rPr lang="en-US" dirty="0" smtClean="0"/>
              <a:t>Include Reference Receiver Cal (Important)</a:t>
            </a:r>
          </a:p>
          <a:p>
            <a:r>
              <a:rPr lang="en-US" dirty="0" smtClean="0"/>
              <a:t>Click OK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629348"/>
            <a:ext cx="2750405" cy="33089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67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Power 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Zero power sensor (optional)</a:t>
            </a:r>
          </a:p>
          <a:p>
            <a:r>
              <a:rPr lang="en-US" dirty="0" smtClean="0"/>
              <a:t>Take Cal Sweep</a:t>
            </a:r>
          </a:p>
          <a:p>
            <a:pPr lvl="1"/>
            <a:r>
              <a:rPr lang="en-US" dirty="0" smtClean="0"/>
              <a:t>With iteration, source should converge on expected values</a:t>
            </a:r>
          </a:p>
          <a:p>
            <a:r>
              <a:rPr lang="en-US" dirty="0" smtClean="0"/>
              <a:t>Close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88" y="2852936"/>
            <a:ext cx="3905424" cy="29758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5076056" y="4725144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79206" y="5661248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Pulsed 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 (hard key) -&gt; Def Pulse Generator</a:t>
            </a:r>
          </a:p>
          <a:p>
            <a:r>
              <a:rPr lang="en-US" dirty="0" smtClean="0"/>
              <a:t>Set Pulse Type to Single Pulse</a:t>
            </a:r>
          </a:p>
          <a:p>
            <a:r>
              <a:rPr lang="en-US" dirty="0" smtClean="0"/>
              <a:t>Set Pulse Width, Period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0" r="9365" b="4640"/>
          <a:stretch/>
        </p:blipFill>
        <p:spPr>
          <a:xfrm>
            <a:off x="5868144" y="1556792"/>
            <a:ext cx="2448272" cy="411761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5580112" y="1988840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10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Pulsed 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br>
              <a:rPr lang="en-US" dirty="0" smtClean="0"/>
            </a:br>
            <a:r>
              <a:rPr lang="en-US" dirty="0" smtClean="0"/>
              <a:t>Pulse width must be longer than sampling time</a:t>
            </a:r>
          </a:p>
          <a:p>
            <a:r>
              <a:rPr lang="en-US" dirty="0" smtClean="0"/>
              <a:t>Reference table: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36" y="2420888"/>
            <a:ext cx="4968329" cy="34284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7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Configuration</a:t>
            </a:r>
          </a:p>
          <a:p>
            <a:r>
              <a:rPr lang="en-US" dirty="0" smtClean="0"/>
              <a:t>Calibration</a:t>
            </a:r>
          </a:p>
          <a:p>
            <a:pPr lvl="1"/>
            <a:r>
              <a:rPr lang="en-US" dirty="0" smtClean="0"/>
              <a:t>ZVAX Pulse modulator on</a:t>
            </a:r>
          </a:p>
          <a:p>
            <a:pPr lvl="1"/>
            <a:r>
              <a:rPr lang="en-US" dirty="0" smtClean="0"/>
              <a:t>Pulse Gen: Constant High</a:t>
            </a:r>
          </a:p>
          <a:p>
            <a:pPr lvl="1"/>
            <a:r>
              <a:rPr lang="en-US" dirty="0"/>
              <a:t>Trigger: Free Run</a:t>
            </a:r>
            <a:endParaRPr lang="en-US" dirty="0" smtClean="0"/>
          </a:p>
          <a:p>
            <a:pPr lvl="1"/>
            <a:r>
              <a:rPr lang="en-US" dirty="0" smtClean="0"/>
              <a:t>One Path Two Port</a:t>
            </a:r>
          </a:p>
          <a:p>
            <a:pPr lvl="1"/>
            <a:r>
              <a:rPr lang="en-US" dirty="0" smtClean="0"/>
              <a:t>Source Power Cal</a:t>
            </a:r>
          </a:p>
          <a:p>
            <a:r>
              <a:rPr lang="en-US" dirty="0" smtClean="0"/>
              <a:t>Pulsed RF</a:t>
            </a:r>
          </a:p>
          <a:p>
            <a:pPr lvl="1"/>
            <a:r>
              <a:rPr lang="en-US" dirty="0" smtClean="0"/>
              <a:t>Pulse Type: Single Pulse</a:t>
            </a:r>
          </a:p>
          <a:p>
            <a:pPr lvl="1"/>
            <a:r>
              <a:rPr lang="en-US" dirty="0" smtClean="0"/>
              <a:t>Trigger: Rising Edge Pulse</a:t>
            </a:r>
          </a:p>
          <a:p>
            <a:pPr lvl="1"/>
            <a:r>
              <a:rPr lang="en-US" dirty="0" smtClean="0"/>
              <a:t>Trigger measurement: Point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91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Pulsed 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Sweep -&gt; Trigger -&gt; Pulse Gen…</a:t>
            </a:r>
          </a:p>
          <a:p>
            <a:r>
              <a:rPr lang="en-US" dirty="0" smtClean="0"/>
              <a:t>Rising Edge Pulse</a:t>
            </a:r>
          </a:p>
          <a:p>
            <a:r>
              <a:rPr lang="en-US" dirty="0" smtClean="0"/>
              <a:t>Pulse Gen... Should be selected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80112" y="2060848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0" b="47480"/>
          <a:stretch/>
        </p:blipFill>
        <p:spPr>
          <a:xfrm>
            <a:off x="5076056" y="2060848"/>
            <a:ext cx="3377951" cy="300151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480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Pulsed 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 Settings</a:t>
            </a:r>
          </a:p>
          <a:p>
            <a:r>
              <a:rPr lang="en-US" dirty="0" smtClean="0"/>
              <a:t>Triggered Measurement Sequent</a:t>
            </a:r>
            <a:br>
              <a:rPr lang="en-US" dirty="0" smtClean="0"/>
            </a:br>
            <a:r>
              <a:rPr lang="en-US" dirty="0" smtClean="0"/>
              <a:t>to Point</a:t>
            </a:r>
          </a:p>
          <a:p>
            <a:r>
              <a:rPr lang="en-US" dirty="0" smtClean="0"/>
              <a:t>Trigger Delay (Optional)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80112" y="2060848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5" b="10940"/>
          <a:stretch/>
        </p:blipFill>
        <p:spPr>
          <a:xfrm>
            <a:off x="4500563" y="954834"/>
            <a:ext cx="3816424" cy="43571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7092280" y="4941168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4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77950" y="764704"/>
            <a:ext cx="4482082" cy="0"/>
          </a:xfrm>
          <a:prstGeom prst="line">
            <a:avLst/>
          </a:prstGeom>
          <a:ln w="57150">
            <a:gradFill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80528" y="3555322"/>
            <a:ext cx="5976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138" lvl="3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Nick Lalic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VNA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Software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Developer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San Francisco, CA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(424) 200-2846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nick.lalic@rsa.rohde-schwarz.com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3"/>
              </a:rPr>
              <a:t>http://vna.rs-us.net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80528" y="1325706"/>
            <a:ext cx="6408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138" lvl="3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Greg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Bonaguide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Senior Product Line Engineer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Spectrum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Analyzers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Vector Network Analyzers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Northeastern Region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(774) 2820028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4"/>
              </a:rPr>
              <a:t>greg.bonaguide@rsa.rohde-Schwarz.com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80528" y="5507939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138" lvl="3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Phone Support: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+1 (888) TEST-RSA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Configuration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5800" y="1828800"/>
            <a:ext cx="7811951" cy="3240349"/>
            <a:chOff x="685800" y="1828800"/>
            <a:chExt cx="7811951" cy="3240349"/>
          </a:xfrm>
        </p:grpSpPr>
        <p:grpSp>
          <p:nvGrpSpPr>
            <p:cNvPr id="7" name="Group 6"/>
            <p:cNvGrpSpPr/>
            <p:nvPr/>
          </p:nvGrpSpPr>
          <p:grpSpPr>
            <a:xfrm>
              <a:off x="4747301" y="3041049"/>
              <a:ext cx="825500" cy="899160"/>
              <a:chOff x="0" y="0"/>
              <a:chExt cx="825500" cy="899160"/>
            </a:xfrm>
          </p:grpSpPr>
          <p:sp>
            <p:nvSpPr>
              <p:cNvPr id="78" name="Isosceles Triangle 77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Text Box 2"/>
              <p:cNvSpPr txBox="1">
                <a:spLocks noChangeArrowheads="1"/>
              </p:cNvSpPr>
              <p:nvPr/>
            </p:nvSpPr>
            <p:spPr bwMode="auto">
              <a:xfrm>
                <a:off x="0" y="233680"/>
                <a:ext cx="739140" cy="441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DUT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0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flipH="1">
              <a:off x="3578649" y="3183204"/>
              <a:ext cx="617220" cy="464820"/>
              <a:chOff x="0" y="0"/>
              <a:chExt cx="617220" cy="464820"/>
            </a:xfrm>
          </p:grpSpPr>
          <p:sp>
            <p:nvSpPr>
              <p:cNvPr id="75" name="Rectangle 74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Arc 76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024498" y="2194560"/>
              <a:ext cx="457200" cy="457200"/>
              <a:chOff x="-38100" y="0"/>
              <a:chExt cx="457200" cy="45720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-38100" y="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4" name="Text Box 2"/>
              <p:cNvSpPr txBox="1">
                <a:spLocks noChangeArrowheads="1"/>
              </p:cNvSpPr>
              <p:nvPr/>
            </p:nvSpPr>
            <p:spPr bwMode="auto">
              <a:xfrm>
                <a:off x="31103" y="9906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85871" y="2213550"/>
              <a:ext cx="396213" cy="388620"/>
              <a:chOff x="0" y="0"/>
              <a:chExt cx="396213" cy="38862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2" name="Text Box 2"/>
              <p:cNvSpPr txBox="1">
                <a:spLocks noChangeArrowheads="1"/>
              </p:cNvSpPr>
              <p:nvPr/>
            </p:nvSpPr>
            <p:spPr bwMode="auto">
              <a:xfrm>
                <a:off x="30453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573106" y="2225040"/>
              <a:ext cx="395350" cy="388620"/>
              <a:chOff x="0" y="0"/>
              <a:chExt cx="395350" cy="38862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0" name="Text Box 2"/>
              <p:cNvSpPr txBox="1">
                <a:spLocks noChangeArrowheads="1"/>
              </p:cNvSpPr>
              <p:nvPr/>
            </p:nvSpPr>
            <p:spPr bwMode="auto">
              <a:xfrm>
                <a:off x="2959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3260164" y="2613660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829291" y="2927760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4596138" y="4181255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</a:t>
              </a: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905633" y="1828800"/>
              <a:ext cx="3284693" cy="937260"/>
              <a:chOff x="471354" y="1897992"/>
              <a:chExt cx="3154630" cy="93726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471354" y="2149452"/>
                <a:ext cx="3154630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Text Box 2"/>
              <p:cNvSpPr txBox="1">
                <a:spLocks noChangeArrowheads="1"/>
              </p:cNvSpPr>
              <p:nvPr/>
            </p:nvSpPr>
            <p:spPr bwMode="auto">
              <a:xfrm>
                <a:off x="471613" y="1897992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014392" y="1828800"/>
              <a:ext cx="2483359" cy="939800"/>
              <a:chOff x="5580112" y="1844824"/>
              <a:chExt cx="2483359" cy="9398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7452320" y="2209314"/>
                <a:ext cx="457200" cy="457200"/>
                <a:chOff x="-829320" y="0"/>
                <a:chExt cx="457200" cy="45720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-829320" y="0"/>
                  <a:ext cx="457200" cy="45720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763560" y="96457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440428" y="2236414"/>
                <a:ext cx="396358" cy="388620"/>
                <a:chOff x="0" y="-15088"/>
                <a:chExt cx="396358" cy="38862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0" y="-15088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0598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5831626" y="2237231"/>
                <a:ext cx="394830" cy="388620"/>
                <a:chOff x="0" y="-16086"/>
                <a:chExt cx="394830" cy="38862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0" y="-16086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9070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5679172" y="2098824"/>
                <a:ext cx="2384299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Text Box 2"/>
              <p:cNvSpPr txBox="1">
                <a:spLocks noChangeArrowheads="1"/>
              </p:cNvSpPr>
              <p:nvPr/>
            </p:nvSpPr>
            <p:spPr bwMode="auto">
              <a:xfrm>
                <a:off x="5580112" y="1844824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Port2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06760" y="3049545"/>
              <a:ext cx="774700" cy="899160"/>
              <a:chOff x="50800" y="0"/>
              <a:chExt cx="774700" cy="899160"/>
            </a:xfrm>
          </p:grpSpPr>
          <p:sp>
            <p:nvSpPr>
              <p:cNvPr id="54" name="Isosceles Triangle 53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Text Box 2"/>
              <p:cNvSpPr txBox="1">
                <a:spLocks noChangeArrowheads="1"/>
              </p:cNvSpPr>
              <p:nvPr/>
            </p:nvSpPr>
            <p:spPr bwMode="auto">
              <a:xfrm>
                <a:off x="88900" y="332342"/>
                <a:ext cx="532498" cy="219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764864" y="3183204"/>
              <a:ext cx="617220" cy="464820"/>
              <a:chOff x="0" y="0"/>
              <a:chExt cx="617220" cy="464820"/>
            </a:xfrm>
          </p:grpSpPr>
          <p:sp>
            <p:nvSpPr>
              <p:cNvPr id="51" name="Rectangle 50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77309" y="3224805"/>
              <a:ext cx="548640" cy="548640"/>
              <a:chOff x="614888" y="3269734"/>
              <a:chExt cx="548640" cy="54864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14888" y="3269734"/>
                <a:ext cx="548640" cy="54864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14888" y="3704475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49743" y="3407790"/>
                <a:ext cx="0" cy="29779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49743" y="3407790"/>
                <a:ext cx="27813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027873" y="3407790"/>
                <a:ext cx="0" cy="29668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27873" y="3708253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6043143" y="3183204"/>
              <a:ext cx="617220" cy="464820"/>
              <a:chOff x="0" y="0"/>
              <a:chExt cx="617220" cy="464820"/>
            </a:xfrm>
          </p:grpSpPr>
          <p:sp>
            <p:nvSpPr>
              <p:cNvPr id="39" name="Rectangle 38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>
              <a:off x="4549181" y="2927760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15809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21474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5800" y="2423704"/>
              <a:ext cx="0" cy="10801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73" idx="2"/>
            </p:cNvCxnSpPr>
            <p:nvPr/>
          </p:nvCxnSpPr>
          <p:spPr>
            <a:xfrm flipV="1">
              <a:off x="685800" y="2423160"/>
              <a:ext cx="338698" cy="5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5800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25149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80035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93820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195869" y="3495709"/>
              <a:ext cx="5943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39" idx="3"/>
            </p:cNvCxnSpPr>
            <p:nvPr/>
          </p:nvCxnSpPr>
          <p:spPr>
            <a:xfrm flipV="1">
              <a:off x="5555436" y="3484194"/>
              <a:ext cx="495327" cy="1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665953" y="3484194"/>
              <a:ext cx="208755" cy="3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4503360" y="3453405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5783571" y="343847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6870197" y="3317226"/>
              <a:ext cx="617003" cy="327660"/>
              <a:chOff x="6778984" y="4220619"/>
              <a:chExt cx="617003" cy="327660"/>
            </a:xfrm>
          </p:grpSpPr>
          <p:sp>
            <p:nvSpPr>
              <p:cNvPr id="81" name="Rectangle 80"/>
              <p:cNvSpPr/>
              <p:nvPr/>
            </p:nvSpPr>
            <p:spPr>
              <a:xfrm rot="10800000">
                <a:off x="6786386" y="4220619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6778984" y="4389546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261465" y="4391115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4500000">
                <a:off x="6865376" y="4454711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7100000">
                <a:off x="6847560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4500000">
                <a:off x="6917810" y="4387194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7100000">
                <a:off x="6987631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4500000">
                <a:off x="7060147" y="4391883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7100000">
                <a:off x="7180798" y="4458127"/>
                <a:ext cx="13716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Straight Connector 95"/>
            <p:cNvCxnSpPr/>
            <p:nvPr/>
          </p:nvCxnSpPr>
          <p:spPr>
            <a:xfrm flipV="1">
              <a:off x="7476582" y="3488321"/>
              <a:ext cx="32700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7631444" y="3486930"/>
              <a:ext cx="327002" cy="548538"/>
              <a:chOff x="7540231" y="4390323"/>
              <a:chExt cx="327002" cy="548538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7703732" y="4390323"/>
                <a:ext cx="0" cy="3514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7540231" y="4741743"/>
                <a:ext cx="327002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591394" y="4807457"/>
                <a:ext cx="224676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633572" y="4878640"/>
                <a:ext cx="140319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688682" y="4938861"/>
                <a:ext cx="3009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/>
            <p:nvPr/>
          </p:nvCxnSpPr>
          <p:spPr>
            <a:xfrm>
              <a:off x="4503360" y="2926080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 Box 2"/>
            <p:cNvSpPr txBox="1">
              <a:spLocks noChangeArrowheads="1"/>
            </p:cNvSpPr>
            <p:nvPr/>
          </p:nvSpPr>
          <p:spPr bwMode="auto">
            <a:xfrm>
              <a:off x="3922661" y="4779589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Cal. Plane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7" name="Text Box 2"/>
            <p:cNvSpPr txBox="1">
              <a:spLocks noChangeArrowheads="1"/>
            </p:cNvSpPr>
            <p:nvPr/>
          </p:nvSpPr>
          <p:spPr bwMode="auto">
            <a:xfrm>
              <a:off x="1000683" y="3760375"/>
              <a:ext cx="579194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ZVAX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4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Configuration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ZVA USB -&gt; ZVAX “USB from NWA”</a:t>
            </a:r>
          </a:p>
          <a:p>
            <a:r>
              <a:rPr lang="en-US" dirty="0" smtClean="0"/>
              <a:t>ZVA Cascade -&gt; ZVAX Cascade In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Rear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12" y="1587574"/>
            <a:ext cx="3066980" cy="40908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409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Configuration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RF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5" t="4304" r="13125" b="7174"/>
          <a:stretch/>
        </p:blipFill>
        <p:spPr>
          <a:xfrm>
            <a:off x="1034728" y="2060848"/>
            <a:ext cx="4248472" cy="3888432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r="16050"/>
          <a:stretch/>
        </p:blipFill>
        <p:spPr>
          <a:xfrm>
            <a:off x="5989492" y="2060848"/>
            <a:ext cx="1944216" cy="38884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Content Placeholder 6"/>
          <p:cNvSpPr txBox="1">
            <a:spLocks/>
          </p:cNvSpPr>
          <p:nvPr/>
        </p:nvSpPr>
        <p:spPr>
          <a:xfrm>
            <a:off x="360000" y="1656000"/>
            <a:ext cx="8280000" cy="439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110000"/>
              <a:buFont typeface="Arial Black" pitchFamily="34" charset="0"/>
              <a:buChar char="ı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VNA Port 1 Source Out to ZVAX Port 1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5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70" y="2662855"/>
            <a:ext cx="1902542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4" y="2665179"/>
            <a:ext cx="1901952" cy="1371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0" name="Content Placeholder 14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4" y="4116658"/>
            <a:ext cx="1897971" cy="1423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Configuration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RF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360000" y="1656000"/>
            <a:ext cx="8280000" cy="439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110000"/>
              <a:buFont typeface="Arial Black" pitchFamily="34" charset="0"/>
              <a:buChar char="ı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VNA Port 1 Source Out -&gt; ZVAX Port 1 In</a:t>
            </a:r>
          </a:p>
          <a:p>
            <a:r>
              <a:rPr lang="en-US" dirty="0" smtClean="0"/>
              <a:t>VNA Port 1 Ref In, </a:t>
            </a:r>
            <a:r>
              <a:rPr lang="en-US" dirty="0" err="1" smtClean="0"/>
              <a:t>Meas</a:t>
            </a:r>
            <a:r>
              <a:rPr lang="en-US" dirty="0" smtClean="0"/>
              <a:t> In from couplers</a:t>
            </a:r>
          </a:p>
          <a:p>
            <a:r>
              <a:rPr lang="en-US" dirty="0" smtClean="0"/>
              <a:t>VNA Port 2 </a:t>
            </a:r>
            <a:r>
              <a:rPr lang="en-US" dirty="0" err="1" smtClean="0"/>
              <a:t>Meas</a:t>
            </a:r>
            <a:r>
              <a:rPr lang="en-US" dirty="0" smtClean="0"/>
              <a:t> In only (or normal port access)</a:t>
            </a:r>
            <a:endParaRPr lang="en-US" dirty="0"/>
          </a:p>
        </p:txBody>
      </p:sp>
      <p:sp>
        <p:nvSpPr>
          <p:cNvPr id="144" name="Isosceles Triangle 143"/>
          <p:cNvSpPr/>
          <p:nvPr/>
        </p:nvSpPr>
        <p:spPr>
          <a:xfrm rot="5400000">
            <a:off x="5675654" y="4858440"/>
            <a:ext cx="899160" cy="7747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5" name="Text Box 2"/>
          <p:cNvSpPr txBox="1">
            <a:spLocks noChangeArrowheads="1"/>
          </p:cNvSpPr>
          <p:nvPr/>
        </p:nvSpPr>
        <p:spPr bwMode="auto">
          <a:xfrm>
            <a:off x="5687084" y="5029890"/>
            <a:ext cx="73914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S(f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sz="10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1" name="Rectangle 140"/>
          <p:cNvSpPr/>
          <p:nvPr/>
        </p:nvSpPr>
        <p:spPr>
          <a:xfrm rot="10800000" flipH="1">
            <a:off x="4518432" y="5075525"/>
            <a:ext cx="609600" cy="327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 flipH="1">
            <a:off x="4518432" y="5311745"/>
            <a:ext cx="6172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Arc 142"/>
          <p:cNvSpPr/>
          <p:nvPr/>
        </p:nvSpPr>
        <p:spPr>
          <a:xfrm flipH="1" flipV="1">
            <a:off x="4655592" y="4938365"/>
            <a:ext cx="373380" cy="373380"/>
          </a:xfrm>
          <a:prstGeom prst="arc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9" name="Isosceles Triangle 138"/>
          <p:cNvSpPr/>
          <p:nvPr/>
        </p:nvSpPr>
        <p:spPr>
          <a:xfrm rot="5400000">
            <a:off x="2684313" y="4866936"/>
            <a:ext cx="899160" cy="7747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0" name="Text Box 2"/>
          <p:cNvSpPr txBox="1">
            <a:spLocks noChangeArrowheads="1"/>
          </p:cNvSpPr>
          <p:nvPr/>
        </p:nvSpPr>
        <p:spPr bwMode="auto">
          <a:xfrm>
            <a:off x="2784643" y="5137048"/>
            <a:ext cx="532498" cy="219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en-US" sz="1000" dirty="0">
              <a:solidFill>
                <a:schemeClr val="accent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 rot="10800000">
            <a:off x="3712267" y="5075525"/>
            <a:ext cx="609600" cy="327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3704647" y="5311745"/>
            <a:ext cx="6172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Arc 137"/>
          <p:cNvSpPr/>
          <p:nvPr/>
        </p:nvSpPr>
        <p:spPr>
          <a:xfrm flipV="1">
            <a:off x="3811327" y="4938365"/>
            <a:ext cx="373380" cy="373380"/>
          </a:xfrm>
          <a:prstGeom prst="arc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3" name="Rectangle 132"/>
          <p:cNvSpPr/>
          <p:nvPr/>
        </p:nvSpPr>
        <p:spPr>
          <a:xfrm rot="10800000">
            <a:off x="6990546" y="5075525"/>
            <a:ext cx="609600" cy="327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6982926" y="5311745"/>
            <a:ext cx="6172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Arc 134"/>
          <p:cNvSpPr/>
          <p:nvPr/>
        </p:nvSpPr>
        <p:spPr>
          <a:xfrm flipV="1">
            <a:off x="7089606" y="4938365"/>
            <a:ext cx="373380" cy="373380"/>
          </a:xfrm>
          <a:prstGeom prst="arc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4" name="Rectangle 123"/>
          <p:cNvSpPr/>
          <p:nvPr/>
        </p:nvSpPr>
        <p:spPr>
          <a:xfrm rot="10800000">
            <a:off x="7817382" y="5072387"/>
            <a:ext cx="609600" cy="327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7809980" y="5241314"/>
            <a:ext cx="134522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292461" y="5242883"/>
            <a:ext cx="134522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4500000">
            <a:off x="7896372" y="5306479"/>
            <a:ext cx="134522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7100000">
            <a:off x="7878556" y="5241306"/>
            <a:ext cx="274320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4500000">
            <a:off x="7948806" y="5238962"/>
            <a:ext cx="274320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17100000">
            <a:off x="8018627" y="5241306"/>
            <a:ext cx="274320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4500000">
            <a:off x="8091143" y="5243651"/>
            <a:ext cx="274320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7100000">
            <a:off x="8211794" y="5309895"/>
            <a:ext cx="137160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197660" y="3987550"/>
            <a:ext cx="0" cy="1087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55592" y="3846413"/>
            <a:ext cx="0" cy="1229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461257" y="3487342"/>
            <a:ext cx="0" cy="1588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38456" y="5258985"/>
            <a:ext cx="20179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519818" y="5250870"/>
            <a:ext cx="1848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333603" y="5250870"/>
            <a:ext cx="1848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135652" y="5250870"/>
            <a:ext cx="5943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33" idx="3"/>
          </p:cNvCxnSpPr>
          <p:nvPr/>
        </p:nvCxnSpPr>
        <p:spPr>
          <a:xfrm flipV="1">
            <a:off x="6509903" y="5239355"/>
            <a:ext cx="480643" cy="5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605736" y="5239355"/>
            <a:ext cx="208755" cy="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>
            <a:spLocks noChangeAspect="1"/>
          </p:cNvSpPr>
          <p:nvPr/>
        </p:nvSpPr>
        <p:spPr>
          <a:xfrm>
            <a:off x="5443143" y="520856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6723354" y="5193635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8416365" y="5243482"/>
            <a:ext cx="32700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734728" y="5242091"/>
            <a:ext cx="0" cy="3514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8571227" y="5593511"/>
            <a:ext cx="32700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622390" y="5659225"/>
            <a:ext cx="224676" cy="24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664568" y="5730408"/>
            <a:ext cx="140319" cy="24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719678" y="5790629"/>
            <a:ext cx="300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20243" y="4485515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738456" y="4711718"/>
            <a:ext cx="0" cy="5472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1095874" y="3250917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154" name="Oval 153"/>
          <p:cNvSpPr/>
          <p:nvPr/>
        </p:nvSpPr>
        <p:spPr>
          <a:xfrm>
            <a:off x="1452490" y="3250917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155" name="Oval 154"/>
          <p:cNvSpPr/>
          <p:nvPr/>
        </p:nvSpPr>
        <p:spPr>
          <a:xfrm>
            <a:off x="757546" y="2903096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156" name="Oval 155"/>
          <p:cNvSpPr/>
          <p:nvPr/>
        </p:nvSpPr>
        <p:spPr>
          <a:xfrm>
            <a:off x="624182" y="4156259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365554" y="3021309"/>
            <a:ext cx="0" cy="12531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359388" y="4274473"/>
            <a:ext cx="258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65554" y="3024609"/>
            <a:ext cx="3880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214087" y="3487343"/>
            <a:ext cx="0" cy="5030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570703" y="3487342"/>
            <a:ext cx="0" cy="3590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214087" y="3987550"/>
            <a:ext cx="29835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564951" y="3846413"/>
            <a:ext cx="30906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7344773" y="3250915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404251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leave the pulse modulator switch in the on position for the </a:t>
            </a:r>
            <a:r>
              <a:rPr lang="en-US" dirty="0" err="1" smtClean="0"/>
              <a:t>cal</a:t>
            </a:r>
            <a:endParaRPr lang="en-US" dirty="0" smtClean="0"/>
          </a:p>
          <a:p>
            <a:r>
              <a:rPr lang="en-US" dirty="0" smtClean="0"/>
              <a:t>Verify that the </a:t>
            </a:r>
            <a:r>
              <a:rPr lang="en-US" dirty="0" err="1" smtClean="0"/>
              <a:t>Src</a:t>
            </a:r>
            <a:r>
              <a:rPr lang="en-US" dirty="0" smtClean="0"/>
              <a:t> 1 Pulse Modulator is in the ZVAX path</a:t>
            </a:r>
          </a:p>
          <a:p>
            <a:pPr lvl="1"/>
            <a:r>
              <a:rPr lang="en-US" dirty="0" smtClean="0"/>
              <a:t>Mode (hard key) -&gt; More (if/as necessary) -&gt; ZVAX Path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186" y="2708920"/>
            <a:ext cx="4259627" cy="31947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3563888" y="4306280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hear a click (physical switches)</a:t>
            </a:r>
          </a:p>
          <a:p>
            <a:r>
              <a:rPr lang="en-US" dirty="0" smtClean="0"/>
              <a:t>ZVAX Port 1 Pulse Mod should be 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Content Placeholder 1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864803"/>
            <a:ext cx="1897971" cy="14234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4023001" y="2780928"/>
            <a:ext cx="50937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68375" y="3104964"/>
            <a:ext cx="72008" cy="720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7845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 (hard key) -&gt; Pulse Generator (on, checked)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0" b="31178"/>
          <a:stretch/>
        </p:blipFill>
        <p:spPr>
          <a:xfrm>
            <a:off x="7308304" y="1610435"/>
            <a:ext cx="1073696" cy="39331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6986749" y="4509120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Rohde &amp; Schwarz Colors">
      <a:dk1>
        <a:srgbClr val="000000"/>
      </a:dk1>
      <a:lt1>
        <a:srgbClr val="FFFFFF"/>
      </a:lt1>
      <a:dk2>
        <a:srgbClr val="165F9A"/>
      </a:dk2>
      <a:lt2>
        <a:srgbClr val="F6960F"/>
      </a:lt2>
      <a:accent1>
        <a:srgbClr val="009DEC"/>
      </a:accent1>
      <a:accent2>
        <a:srgbClr val="EF2433"/>
      </a:accent2>
      <a:accent3>
        <a:srgbClr val="009759"/>
      </a:accent3>
      <a:accent4>
        <a:srgbClr val="AEB5BB"/>
      </a:accent4>
      <a:accent5>
        <a:srgbClr val="0091B1"/>
      </a:accent5>
      <a:accent6>
        <a:srgbClr val="5A3275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2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471</Words>
  <Application>Microsoft Office PowerPoint</Application>
  <PresentationFormat>On-screen Show (4:3)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 Unicode MS</vt:lpstr>
      <vt:lpstr>Arial</vt:lpstr>
      <vt:lpstr>Arial Black</vt:lpstr>
      <vt:lpstr>Arial Narrow</vt:lpstr>
      <vt:lpstr>Calibri</vt:lpstr>
      <vt:lpstr>Courier New</vt:lpstr>
      <vt:lpstr>Times New Roman</vt:lpstr>
      <vt:lpstr>Wingdings</vt:lpstr>
      <vt:lpstr>Blank</vt:lpstr>
      <vt:lpstr>PA Compression Test User Guide</vt:lpstr>
      <vt:lpstr>Sections</vt:lpstr>
      <vt:lpstr>Hardware Configuration</vt:lpstr>
      <vt:lpstr>Hardware Configuration</vt:lpstr>
      <vt:lpstr>Hardware Configuration</vt:lpstr>
      <vt:lpstr>Hardware Configuration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Pulsed RF</vt:lpstr>
      <vt:lpstr>Pulsed RF</vt:lpstr>
      <vt:lpstr>Pulsed RF</vt:lpstr>
      <vt:lpstr>Pulsed RF</vt:lpstr>
      <vt:lpstr>Contact</vt:lpstr>
    </vt:vector>
  </TitlesOfParts>
  <Company>Rohde &amp; Schwarz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VNA Software - AE Roundtable 2014</dc:title>
  <dc:creator>Lalic,Nick,80003715</dc:creator>
  <cp:lastModifiedBy>Lalic,Nick,80003715</cp:lastModifiedBy>
  <cp:revision>626</cp:revision>
  <cp:lastPrinted>2014-02-12T22:35:09Z</cp:lastPrinted>
  <dcterms:created xsi:type="dcterms:W3CDTF">2012-07-29T05:42:24Z</dcterms:created>
  <dcterms:modified xsi:type="dcterms:W3CDTF">2016-04-04T21:20:11Z</dcterms:modified>
  <cp:contentStatus>1.0.0.2</cp:contentStatus>
</cp:coreProperties>
</file>