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2"/>
  </p:notesMasterIdLst>
  <p:handoutMasterIdLst>
    <p:handoutMasterId r:id="rId23"/>
  </p:handoutMasterIdLst>
  <p:sldIdLst>
    <p:sldId id="256" r:id="rId2"/>
    <p:sldId id="548" r:id="rId3"/>
    <p:sldId id="520" r:id="rId4"/>
    <p:sldId id="541" r:id="rId5"/>
    <p:sldId id="545" r:id="rId6"/>
    <p:sldId id="542" r:id="rId7"/>
    <p:sldId id="543" r:id="rId8"/>
    <p:sldId id="544" r:id="rId9"/>
    <p:sldId id="537" r:id="rId10"/>
    <p:sldId id="546" r:id="rId11"/>
    <p:sldId id="540" r:id="rId12"/>
    <p:sldId id="547" r:id="rId13"/>
    <p:sldId id="538" r:id="rId14"/>
    <p:sldId id="539" r:id="rId15"/>
    <p:sldId id="549" r:id="rId16"/>
    <p:sldId id="550" r:id="rId17"/>
    <p:sldId id="551" r:id="rId18"/>
    <p:sldId id="552" r:id="rId19"/>
    <p:sldId id="553" r:id="rId20"/>
    <p:sldId id="471" r:id="rId21"/>
  </p:sldIdLst>
  <p:sldSz cx="9144000" cy="6858000" type="screen4x3"/>
  <p:notesSz cx="7104063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78" autoAdjust="0"/>
    <p:restoredTop sz="91521" autoAdjust="0"/>
  </p:normalViewPr>
  <p:slideViewPr>
    <p:cSldViewPr snapToObjects="1">
      <p:cViewPr varScale="1">
        <p:scale>
          <a:sx n="154" d="100"/>
          <a:sy n="154" d="100"/>
        </p:scale>
        <p:origin x="1770" y="108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hde-schwarz.com/webhelp/webhelp_zva/start.htm#mmi_reference/channel/mode/alternate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1N21NLJ8/ref=cm_sw_r_cp_dp_T2_asBszbDM54HW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7.jpeg"/><Relationship Id="rId4" Type="http://schemas.openxmlformats.org/officeDocument/2006/relationships/hyperlink" Target="https://www.amazon.com/dp/B00B889QEO/ref=cm_sw_r_cp_dp_T2_ktBszb0TTNM5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lalic@rsa.rohde-schwarz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hyperlink" Target="mailto:greg.bonaguide@rsa.rohde-Schwarz.com" TargetMode="External"/><Relationship Id="rId4" Type="http://schemas.openxmlformats.org/officeDocument/2006/relationships/hyperlink" Target="http://vna.rs-us.n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2736024"/>
            <a:ext cx="6300000" cy="1701088"/>
          </a:xfrm>
        </p:spPr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 err="1" smtClean="0"/>
              <a:t>Lalic</a:t>
            </a:r>
            <a:endParaRPr lang="en-US" sz="2400" dirty="0" smtClean="0"/>
          </a:p>
          <a:p>
            <a:r>
              <a:rPr lang="en-US" sz="1800" i="1" dirty="0" smtClean="0"/>
              <a:t>VNA Software Developer</a:t>
            </a:r>
          </a:p>
          <a:p>
            <a:r>
              <a:rPr lang="en-US" sz="1800" i="1" dirty="0" smtClean="0"/>
              <a:t>Rohde &amp; Schwarz North America</a:t>
            </a:r>
          </a:p>
          <a:p>
            <a:endParaRPr lang="en-US" sz="1800" i="1" dirty="0" smtClean="0"/>
          </a:p>
          <a:p>
            <a:r>
              <a:rPr lang="en-US" sz="1800" dirty="0" smtClean="0"/>
              <a:t>June 19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2017</a:t>
            </a:r>
            <a:endParaRPr lang="en-US" sz="1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7164328" cy="2132880"/>
          </a:xfrm>
        </p:spPr>
        <p:txBody>
          <a:bodyPr/>
          <a:lstStyle/>
          <a:p>
            <a:r>
              <a:rPr lang="en-US" sz="4000" dirty="0" smtClean="0"/>
              <a:t>R&amp;S PAE</a:t>
            </a:r>
            <a:endParaRPr lang="en-US" sz="4000" dirty="0"/>
          </a:p>
        </p:txBody>
      </p:sp>
      <p:sp>
        <p:nvSpPr>
          <p:cNvPr id="23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3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setup pulsed RF:</a:t>
            </a:r>
          </a:p>
          <a:p>
            <a:pPr lvl="1"/>
            <a:r>
              <a:rPr lang="en-US" dirty="0" smtClean="0"/>
              <a:t>Mode </a:t>
            </a:r>
            <a:r>
              <a:rPr lang="en-US" dirty="0" smtClean="0"/>
              <a:t>(hard key) -&gt; </a:t>
            </a:r>
            <a:r>
              <a:rPr lang="en-US" dirty="0" smtClean="0"/>
              <a:t>Def </a:t>
            </a:r>
            <a:r>
              <a:rPr lang="en-US" dirty="0" smtClean="0"/>
              <a:t>Pulse Generator</a:t>
            </a:r>
          </a:p>
          <a:p>
            <a:pPr lvl="1"/>
            <a:r>
              <a:rPr lang="en-US" dirty="0" smtClean="0"/>
              <a:t>Set Pulse Type to Single Pulse</a:t>
            </a:r>
          </a:p>
          <a:p>
            <a:pPr lvl="1"/>
            <a:r>
              <a:rPr lang="en-US" dirty="0" smtClean="0"/>
              <a:t>Set Pulse Width, Period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0" r="9365" b="4640"/>
          <a:stretch/>
        </p:blipFill>
        <p:spPr>
          <a:xfrm>
            <a:off x="5868144" y="1556792"/>
            <a:ext cx="2448272" cy="411761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5580112" y="1988840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29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</a:t>
            </a:r>
            <a:r>
              <a:rPr lang="en-US" dirty="0" smtClean="0"/>
              <a:t>width must be longer than </a:t>
            </a:r>
            <a:r>
              <a:rPr lang="en-US" dirty="0" smtClean="0"/>
              <a:t>ZVA, DMM sampling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ZVA sampling times: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4" y="2340248"/>
            <a:ext cx="3965297" cy="273630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0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documentation for your particular DMM to ensure that sampling times are within the pulsed RF timing.</a:t>
            </a:r>
          </a:p>
          <a:p>
            <a:r>
              <a:rPr lang="en-US" dirty="0" smtClean="0"/>
              <a:t>For illustrative purposes, here are the sampling times for the </a:t>
            </a:r>
            <a:r>
              <a:rPr lang="en-US" dirty="0" err="1" smtClean="0"/>
              <a:t>Keysight</a:t>
            </a:r>
            <a:r>
              <a:rPr lang="en-US" dirty="0" smtClean="0"/>
              <a:t> 34465A with various settings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the previous DMM driver example:</a:t>
            </a:r>
          </a:p>
          <a:p>
            <a:pPr lvl="1"/>
            <a:r>
              <a:rPr lang="en-US" dirty="0" smtClean="0"/>
              <a:t>Range: 100 mV</a:t>
            </a:r>
          </a:p>
          <a:p>
            <a:pPr lvl="1"/>
            <a:r>
              <a:rPr lang="en-US" dirty="0" smtClean="0"/>
              <a:t>PLC: 0.001</a:t>
            </a:r>
            <a:endParaRPr lang="en-US" dirty="0"/>
          </a:p>
          <a:p>
            <a:pPr lvl="1"/>
            <a:r>
              <a:rPr lang="en-US" b="1" dirty="0" smtClean="0"/>
              <a:t>Sampling time: 3 µs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41" y="2708920"/>
            <a:ext cx="3312368" cy="2820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8423894" y="3645024"/>
            <a:ext cx="216024" cy="216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76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0" b="47480"/>
          <a:stretch/>
        </p:blipFill>
        <p:spPr>
          <a:xfrm>
            <a:off x="5100262" y="1368425"/>
            <a:ext cx="3377951" cy="300151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Sweep -&gt; Trigger -&gt; Pulse Gen…</a:t>
            </a:r>
          </a:p>
          <a:p>
            <a:r>
              <a:rPr lang="en-US" dirty="0" smtClean="0"/>
              <a:t>Rising Edge Pulse</a:t>
            </a:r>
          </a:p>
          <a:p>
            <a:r>
              <a:rPr lang="en-US" dirty="0" smtClean="0"/>
              <a:t>Pulse Gen... Should be selected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4048" y="2492896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80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51116"/>
            <a:ext cx="3371850" cy="4295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</a:p>
          <a:p>
            <a:r>
              <a:rPr lang="en-US" dirty="0" smtClean="0"/>
              <a:t>Triggered Measurement Sequent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/>
              <a:t>Partial Measurement</a:t>
            </a:r>
            <a:endParaRPr lang="en-US" dirty="0" smtClean="0"/>
          </a:p>
          <a:p>
            <a:r>
              <a:rPr lang="en-US" dirty="0" smtClean="0"/>
              <a:t>Trigger Delay (Optional)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76056" y="2996952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70779" y="4941168"/>
            <a:ext cx="432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74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Busy Signal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busy signal is a user-defined signal that indicates the state of measurement of the ZVA</a:t>
            </a:r>
          </a:p>
          <a:p>
            <a:r>
              <a:rPr lang="en-US" dirty="0" smtClean="0"/>
              <a:t>The busy signal is tied to pin 4 of the User Control DB25 connector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33" y="2376060"/>
            <a:ext cx="4782660" cy="3569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56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Busy Signal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purposes, we will define the busy signal to pulse high whenever a source port is driving the </a:t>
            </a:r>
            <a:r>
              <a:rPr lang="en-US" dirty="0" smtClean="0"/>
              <a:t>DUT</a:t>
            </a:r>
            <a:endParaRPr lang="en-US" dirty="0" smtClean="0"/>
          </a:p>
          <a:p>
            <a:r>
              <a:rPr lang="en-US" dirty="0" smtClean="0"/>
              <a:t>To set busy signal, go to:</a:t>
            </a:r>
            <a:br>
              <a:rPr lang="en-US" dirty="0" smtClean="0"/>
            </a:br>
            <a:r>
              <a:rPr lang="en-US" dirty="0" smtClean="0"/>
              <a:t>Sweep (hard key) -&gt; More 1/2 (soft key) -&gt; Define Busy Signal…</a:t>
            </a:r>
          </a:p>
          <a:p>
            <a:r>
              <a:rPr lang="en-US" dirty="0" smtClean="0"/>
              <a:t>Set Busy Coupled To: Partial Measurement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3" y="3501008"/>
            <a:ext cx="1790700" cy="1724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83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Busy Signal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important to know which order the partial measurements are occurring.</a:t>
            </a:r>
          </a:p>
          <a:p>
            <a:r>
              <a:rPr lang="en-US" dirty="0" smtClean="0"/>
              <a:t>Ensure that Alternating Sweeps is disabled.</a:t>
            </a:r>
          </a:p>
          <a:p>
            <a:pPr lvl="1"/>
            <a:r>
              <a:rPr lang="en-US" dirty="0" smtClean="0"/>
              <a:t>Mode (hard key) -&gt; Alternating Sweeps (soft key, unchecked)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04" y="2708920"/>
            <a:ext cx="1705918" cy="285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>
            <a:off x="5353522" y="3789040"/>
            <a:ext cx="442614" cy="345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06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Busy Signal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busy signal and measurement timing should look as follows.</a:t>
            </a:r>
          </a:p>
          <a:p>
            <a:r>
              <a:rPr lang="en-US" dirty="0" smtClean="0"/>
              <a:t>Examples and explanations can be found in the ZVA manual here, specifically expand the “Relation to Trigger Settings” section in this page: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www.rohde-schwarz.com/webhelp/webhelp_zva/start.htm#mmi_reference/channel/mode/alternate.htm</a:t>
            </a:r>
            <a:r>
              <a:rPr lang="en-US" sz="12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422" y="3238166"/>
            <a:ext cx="6298282" cy="9404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12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the User Control - Busy signal with most DMMs a DB25 to BNC adapter is required.</a:t>
            </a:r>
          </a:p>
          <a:p>
            <a:pPr lvl="1"/>
            <a:r>
              <a:rPr lang="en-US" dirty="0" smtClean="0"/>
              <a:t>Connect User Control pin 3 (ground) to BNC ground</a:t>
            </a:r>
          </a:p>
          <a:p>
            <a:pPr lvl="1"/>
            <a:r>
              <a:rPr lang="en-US" dirty="0" smtClean="0"/>
              <a:t>Connect User Control pin 4 (busy) to BNC signal</a:t>
            </a:r>
          </a:p>
          <a:p>
            <a:r>
              <a:rPr lang="en-US" dirty="0" smtClean="0"/>
              <a:t>The following parts may be helpful:</a:t>
            </a:r>
          </a:p>
          <a:p>
            <a:pPr lvl="1"/>
            <a:r>
              <a:rPr lang="en-US" dirty="0" smtClean="0"/>
              <a:t>DB25 male connector </a:t>
            </a:r>
            <a:r>
              <a:rPr lang="en-US" dirty="0"/>
              <a:t>kit</a:t>
            </a:r>
            <a:br>
              <a:rPr lang="en-US" dirty="0"/>
            </a:b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www.amazon.com/dp/B01N21NLJ8/ref=cm_sw_r_cp_dp_T2_asBszbDM54HW1</a:t>
            </a:r>
            <a:r>
              <a:rPr lang="en-US" sz="1200" dirty="0" smtClean="0"/>
              <a:t> </a:t>
            </a:r>
          </a:p>
          <a:p>
            <a:pPr lvl="1"/>
            <a:r>
              <a:rPr lang="en-US" dirty="0" smtClean="0"/>
              <a:t>BNC </a:t>
            </a:r>
            <a:r>
              <a:rPr lang="en-US" dirty="0"/>
              <a:t>female connector</a:t>
            </a:r>
            <a:br>
              <a:rPr lang="en-US" dirty="0"/>
            </a:b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www.amazon.com/dp/B00B889QEO/ref=cm_sw_r_cp_dp_T2_ktBszb0TTNM5D</a:t>
            </a:r>
            <a:r>
              <a:rPr lang="en-US" sz="1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65" y="4149080"/>
            <a:ext cx="2049377" cy="1728481"/>
          </a:xfrm>
          <a:prstGeom prst="rect">
            <a:avLst/>
          </a:prstGeom>
        </p:spPr>
      </p:pic>
      <p:sp>
        <p:nvSpPr>
          <p:cNvPr id="7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8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R&amp;S PAE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R&amp;S PAE application measures Power Added Efficiency (PAE) and Drain Efficiency (DE) of an amplifier using a ZVA and external DMM(s).</a:t>
            </a:r>
          </a:p>
          <a:p>
            <a:r>
              <a:rPr lang="en-US" dirty="0" smtClean="0"/>
              <a:t>An arbitrary number of external DMMs can be used</a:t>
            </a:r>
          </a:p>
          <a:p>
            <a:r>
              <a:rPr lang="en-US" dirty="0" smtClean="0"/>
              <a:t>DMMs are controlled via text-based DMM Driver(s) containing SCPI commands</a:t>
            </a:r>
          </a:p>
          <a:p>
            <a:r>
              <a:rPr lang="en-US" dirty="0" smtClean="0"/>
              <a:t>DMMs are triggered via the User Control port of the ZVA with a special DB25 to BNC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861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80528" y="3555322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Nick Lalic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VNA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Software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San Francisco, CA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(424) 200-2846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3"/>
              </a:rPr>
              <a:t>nick.lalic@rsa.rohde-schwarz.com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4"/>
              </a:rPr>
              <a:t>http://vna.rs-us.net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0528" y="1325706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Greg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Bonaguide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Senior Product Line Engineer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Spectrum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Analyzers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Vector Network Analyzers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Northeastern Region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(774) 2820028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5"/>
              </a:rPr>
              <a:t>greg.bonaguide@rsa.rohde-Schwarz.com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80528" y="5507939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Phone Support: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+1 (888) TEST-RSA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DMM driver format</a:t>
            </a:r>
          </a:p>
          <a:p>
            <a:r>
              <a:rPr lang="en-US" dirty="0" smtClean="0"/>
              <a:t>Pulsed RF setup</a:t>
            </a:r>
          </a:p>
          <a:p>
            <a:r>
              <a:rPr lang="en-US" dirty="0" smtClean="0"/>
              <a:t>Define busy signal</a:t>
            </a:r>
          </a:p>
          <a:p>
            <a:r>
              <a:rPr lang="en-US" dirty="0" smtClean="0"/>
              <a:t>User Control Adapter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29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DMM Driver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text-based DMM driver is JSON format</a:t>
            </a:r>
          </a:p>
          <a:p>
            <a:r>
              <a:rPr lang="en-US" dirty="0" smtClean="0"/>
              <a:t>The following sections (key, value pairs) are required:</a:t>
            </a:r>
          </a:p>
          <a:p>
            <a:pPr lvl="1"/>
            <a:r>
              <a:rPr lang="en-US" dirty="0" smtClean="0"/>
              <a:t>“setup </a:t>
            </a:r>
            <a:r>
              <a:rPr lang="en-US" dirty="0" err="1" smtClean="0"/>
              <a:t>scpi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“set points </a:t>
            </a:r>
            <a:r>
              <a:rPr lang="en-US" dirty="0" err="1" smtClean="0"/>
              <a:t>scpi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“start </a:t>
            </a:r>
            <a:r>
              <a:rPr lang="en-US" dirty="0" err="1" smtClean="0"/>
              <a:t>scpi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“sleep after start </a:t>
            </a:r>
            <a:r>
              <a:rPr lang="en-US" dirty="0" err="1" smtClean="0"/>
              <a:t>scpi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“query data </a:t>
            </a:r>
            <a:r>
              <a:rPr lang="en-US" dirty="0" err="1" smtClean="0"/>
              <a:t>scpi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“measurement type”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9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DMM Driver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368425"/>
            <a:ext cx="8284464" cy="4679950"/>
          </a:xfrm>
        </p:spPr>
        <p:txBody>
          <a:bodyPr/>
          <a:lstStyle/>
          <a:p>
            <a:r>
              <a:rPr lang="en-US" dirty="0" smtClean="0"/>
              <a:t>A complete example driver for the </a:t>
            </a:r>
            <a:r>
              <a:rPr lang="en-US" dirty="0" err="1"/>
              <a:t>Keysight</a:t>
            </a:r>
            <a:r>
              <a:rPr lang="en-US" dirty="0"/>
              <a:t> 34465A </a:t>
            </a:r>
            <a:r>
              <a:rPr lang="en-US" dirty="0" smtClean="0"/>
              <a:t>DMM is as follows: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72" y="1844824"/>
            <a:ext cx="3360582" cy="4051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89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DMM Driver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“setup </a:t>
            </a:r>
            <a:r>
              <a:rPr lang="en-US" b="1" dirty="0" err="1" smtClean="0"/>
              <a:t>scpi</a:t>
            </a:r>
            <a:r>
              <a:rPr lang="en-US" b="1" dirty="0" smtClean="0"/>
              <a:t>”</a:t>
            </a:r>
            <a:r>
              <a:rPr lang="en-US" dirty="0" smtClean="0"/>
              <a:t> is an array of </a:t>
            </a:r>
            <a:r>
              <a:rPr lang="en-US" dirty="0" err="1" smtClean="0"/>
              <a:t>scpi</a:t>
            </a:r>
            <a:r>
              <a:rPr lang="en-US" dirty="0" smtClean="0"/>
              <a:t> commands to initialize the DMM for measurement. These commands are sent before anything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71" y="2276872"/>
            <a:ext cx="3173984" cy="3487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36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DMM Driver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368425"/>
            <a:ext cx="5003725" cy="4679950"/>
          </a:xfrm>
        </p:spPr>
        <p:txBody>
          <a:bodyPr/>
          <a:lstStyle/>
          <a:p>
            <a:r>
              <a:rPr lang="en-US" dirty="0" smtClean="0"/>
              <a:t>These setup </a:t>
            </a:r>
            <a:r>
              <a:rPr lang="en-US" dirty="0" err="1" smtClean="0"/>
              <a:t>scpi</a:t>
            </a:r>
            <a:r>
              <a:rPr lang="en-US" dirty="0" smtClean="0"/>
              <a:t> commands do the following:</a:t>
            </a:r>
          </a:p>
          <a:p>
            <a:pPr lvl="1"/>
            <a:r>
              <a:rPr lang="en-US" dirty="0" smtClean="0"/>
              <a:t>Set sensitivity range to 100 mV</a:t>
            </a:r>
          </a:p>
          <a:p>
            <a:pPr lvl="1"/>
            <a:r>
              <a:rPr lang="en-US" dirty="0" smtClean="0"/>
              <a:t>Set number of power line cycles (NPLC)</a:t>
            </a:r>
          </a:p>
          <a:p>
            <a:pPr lvl="1"/>
            <a:r>
              <a:rPr lang="en-US" dirty="0" smtClean="0"/>
              <a:t>Set external trigger</a:t>
            </a:r>
          </a:p>
          <a:p>
            <a:pPr lvl="1"/>
            <a:r>
              <a:rPr lang="en-US" dirty="0" smtClean="0"/>
              <a:t>Set trigger delay to 10us</a:t>
            </a:r>
          </a:p>
          <a:p>
            <a:pPr lvl="1"/>
            <a:r>
              <a:rPr lang="en-US" dirty="0" smtClean="0"/>
              <a:t>Set trigger to rising edge</a:t>
            </a:r>
          </a:p>
          <a:p>
            <a:pPr lvl="1"/>
            <a:r>
              <a:rPr lang="en-US" dirty="0" smtClean="0"/>
              <a:t>Set point timing to immediately after delay</a:t>
            </a:r>
          </a:p>
          <a:p>
            <a:pPr lvl="1"/>
            <a:r>
              <a:rPr lang="en-US" dirty="0" smtClean="0"/>
              <a:t>Set sample count per trigger to 1</a:t>
            </a:r>
          </a:p>
          <a:p>
            <a:pPr lvl="1"/>
            <a:r>
              <a:rPr lang="en-US" dirty="0" smtClean="0"/>
              <a:t>Transfer data in ASCII format (with commas)</a:t>
            </a:r>
          </a:p>
          <a:p>
            <a:pPr lvl="1"/>
            <a:r>
              <a:rPr lang="en-US" dirty="0" smtClean="0"/>
              <a:t>Set binary transfer bit order to “normal” (not “swapped”)</a:t>
            </a:r>
            <a:br>
              <a:rPr lang="en-US" dirty="0" smtClean="0"/>
            </a:br>
            <a:r>
              <a:rPr lang="en-US" dirty="0" smtClean="0"/>
              <a:t>*This is unnecessary for ASCII format, but it is left in for illustrative purposes.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79" y="1964668"/>
            <a:ext cx="3173984" cy="3487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10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DMM Driver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368425"/>
            <a:ext cx="8284464" cy="4679950"/>
          </a:xfrm>
        </p:spPr>
        <p:txBody>
          <a:bodyPr/>
          <a:lstStyle/>
          <a:p>
            <a:r>
              <a:rPr lang="en-US" dirty="0" smtClean="0"/>
              <a:t>The additional parameters should be straightforward, with the exception of</a:t>
            </a:r>
          </a:p>
          <a:p>
            <a:pPr lvl="1"/>
            <a:r>
              <a:rPr lang="en-US" b="1" dirty="0" smtClean="0"/>
              <a:t>“sleep after start </a:t>
            </a:r>
            <a:r>
              <a:rPr lang="en-US" b="1" dirty="0" err="1" smtClean="0"/>
              <a:t>scpi</a:t>
            </a:r>
            <a:r>
              <a:rPr lang="en-US" b="1" dirty="0" smtClean="0"/>
              <a:t>”</a:t>
            </a:r>
            <a:r>
              <a:rPr lang="en-US" dirty="0" smtClean="0"/>
              <a:t>: This value is a sleep time (in seconds) that is performed by the application between the “start </a:t>
            </a:r>
            <a:r>
              <a:rPr lang="en-US" dirty="0" err="1" smtClean="0"/>
              <a:t>scpi</a:t>
            </a:r>
            <a:r>
              <a:rPr lang="en-US" dirty="0" smtClean="0"/>
              <a:t>” and the beginning of the VNA sweep. This is necessary because for some DMMs there is no way to query readiness after “start </a:t>
            </a:r>
            <a:r>
              <a:rPr lang="en-US" dirty="0" err="1" smtClean="0"/>
              <a:t>scpi</a:t>
            </a:r>
            <a:r>
              <a:rPr lang="en-US" dirty="0" smtClean="0"/>
              <a:t>” (in this case “INIT”) is sent, but we must ensure that the DMM is in fact ready for triggering to start</a:t>
            </a:r>
          </a:p>
          <a:p>
            <a:pPr lvl="1"/>
            <a:r>
              <a:rPr lang="en-US" b="1" dirty="0" smtClean="0"/>
              <a:t>“measurement type”</a:t>
            </a:r>
            <a:r>
              <a:rPr lang="en-US" dirty="0" smtClean="0"/>
              <a:t>: For the moment, only voltage measurements across a shunt resistor are supported. In the future this might change; the “measurement type” field is a placeholder for future options.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260" y="4365104"/>
            <a:ext cx="4486606" cy="1614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377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Pulsed 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VNA must be setup for pulsed RF to be able to control the timing and duration of the individual point measurements, and coordinate this timing with the external DMM.</a:t>
            </a:r>
          </a:p>
          <a:p>
            <a:r>
              <a:rPr lang="en-US" dirty="0" smtClean="0"/>
              <a:t>Currently, pulsed RF is only an option on the ZVA</a:t>
            </a:r>
          </a:p>
          <a:p>
            <a:r>
              <a:rPr lang="en-US" dirty="0" smtClean="0"/>
              <a:t>Pulsed RF is software option ZVA-K7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FD513-5D4A-4BCF-8AE8-1EA4ADEA97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" name="RS_Classification_Standard"/>
          <p:cNvSpPr txBox="1"/>
          <p:nvPr/>
        </p:nvSpPr>
        <p:spPr>
          <a:xfrm>
            <a:off x="8990047" y="6195244"/>
            <a:ext cx="153953" cy="243656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410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805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Unicode MS</vt:lpstr>
      <vt:lpstr>Arial</vt:lpstr>
      <vt:lpstr>Arial Black</vt:lpstr>
      <vt:lpstr>Arial Narrow</vt:lpstr>
      <vt:lpstr>Calibri</vt:lpstr>
      <vt:lpstr>Courier New</vt:lpstr>
      <vt:lpstr>Wingdings</vt:lpstr>
      <vt:lpstr>Blank</vt:lpstr>
      <vt:lpstr>R&amp;S PAE</vt:lpstr>
      <vt:lpstr>R&amp;S PAE</vt:lpstr>
      <vt:lpstr>Sections</vt:lpstr>
      <vt:lpstr>DMM Driver Format</vt:lpstr>
      <vt:lpstr>DMM Driver Format</vt:lpstr>
      <vt:lpstr>DMM Driver Format</vt:lpstr>
      <vt:lpstr>DMM Driver Format</vt:lpstr>
      <vt:lpstr>DMM Driver Format</vt:lpstr>
      <vt:lpstr>Pulsed RF</vt:lpstr>
      <vt:lpstr>Pulsed RF</vt:lpstr>
      <vt:lpstr>Pulsed RF</vt:lpstr>
      <vt:lpstr>Pulsed RF</vt:lpstr>
      <vt:lpstr>Pulsed RF</vt:lpstr>
      <vt:lpstr>Pulsed RF</vt:lpstr>
      <vt:lpstr>Define Busy Signal</vt:lpstr>
      <vt:lpstr>Define Busy Signal</vt:lpstr>
      <vt:lpstr>Define Busy Signal</vt:lpstr>
      <vt:lpstr>Define Busy Signal</vt:lpstr>
      <vt:lpstr>User Control Adapter</vt:lpstr>
      <vt:lpstr>Contact</vt:lpstr>
    </vt:vector>
  </TitlesOfParts>
  <Company>Rohde &amp; Schwarz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Lalic Nick 5USNW</cp:lastModifiedBy>
  <cp:revision>642</cp:revision>
  <cp:lastPrinted>2014-02-12T22:35:09Z</cp:lastPrinted>
  <dcterms:created xsi:type="dcterms:W3CDTF">2012-07-29T05:42:24Z</dcterms:created>
  <dcterms:modified xsi:type="dcterms:W3CDTF">2017-06-21T00:11:25Z</dcterms:modified>
  <cp:contentStatus>1.0.0.2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