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8"/>
  </p:notesMasterIdLst>
  <p:handoutMasterIdLst>
    <p:handoutMasterId r:id="rId29"/>
  </p:handoutMasterIdLst>
  <p:sldIdLst>
    <p:sldId id="287" r:id="rId2"/>
    <p:sldId id="307" r:id="rId3"/>
    <p:sldId id="308" r:id="rId4"/>
    <p:sldId id="288" r:id="rId5"/>
    <p:sldId id="309" r:id="rId6"/>
    <p:sldId id="301" r:id="rId7"/>
    <p:sldId id="310" r:id="rId8"/>
    <p:sldId id="291" r:id="rId9"/>
    <p:sldId id="292" r:id="rId10"/>
    <p:sldId id="293" r:id="rId11"/>
    <p:sldId id="295" r:id="rId12"/>
    <p:sldId id="294" r:id="rId13"/>
    <p:sldId id="296" r:id="rId14"/>
    <p:sldId id="299" r:id="rId15"/>
    <p:sldId id="311" r:id="rId16"/>
    <p:sldId id="302" r:id="rId17"/>
    <p:sldId id="316" r:id="rId18"/>
    <p:sldId id="312" r:id="rId19"/>
    <p:sldId id="303" r:id="rId20"/>
    <p:sldId id="304" r:id="rId21"/>
    <p:sldId id="305" r:id="rId22"/>
    <p:sldId id="306" r:id="rId23"/>
    <p:sldId id="314" r:id="rId24"/>
    <p:sldId id="300" r:id="rId25"/>
    <p:sldId id="313" r:id="rId26"/>
    <p:sldId id="31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2" autoAdjust="0"/>
    <p:restoredTop sz="91569" autoAdjust="0"/>
  </p:normalViewPr>
  <p:slideViewPr>
    <p:cSldViewPr snapToObjects="1" showGuides="1">
      <p:cViewPr varScale="1">
        <p:scale>
          <a:sx n="104" d="100"/>
          <a:sy n="104" d="100"/>
        </p:scale>
        <p:origin x="-1740" y="-96"/>
      </p:cViewPr>
      <p:guideLst>
        <p:guide orient="horz" pos="862"/>
        <p:guide orient="horz" pos="3812"/>
        <p:guide pos="226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2934" y="-96"/>
      </p:cViewPr>
      <p:guideLst>
        <p:guide orient="horz" pos="3223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16F9E-EE75-4A89-AADE-5C6F90F9BEAF}" type="datetimeFigureOut">
              <a:rPr lang="en-US" smtClean="0"/>
              <a:t>2014-02-22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7E62E-FD89-4824-BA06-CE1BE6188F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83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7110D-8713-4818-A6C5-BA5073E6EF19}" type="datetimeFigureOut">
              <a:rPr lang="en-US" smtClean="0"/>
              <a:t>2014-02-22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20C28-1F57-4AC3-BC38-27FE91AD9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04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2520000"/>
            <a:ext cx="6300000" cy="900000"/>
          </a:xfr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Enter subtitle (max. 3 lines), e. g. name, date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6076800"/>
            <a:ext cx="2257200" cy="668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216000"/>
            <a:ext cx="6300000" cy="162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Enter title of presentation</a:t>
            </a:r>
            <a:br>
              <a:rPr lang="en-US" dirty="0" smtClean="0"/>
            </a:br>
            <a:r>
              <a:rPr lang="en-US" dirty="0" smtClean="0"/>
              <a:t>(max. 3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1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280000" cy="546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13" y="990600"/>
            <a:ext cx="8280000" cy="4680000"/>
          </a:xfr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 baseline="0"/>
            </a:lvl1pPr>
          </a:lstStyle>
          <a:p>
            <a:pPr marL="180000" marR="0" lvl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pPr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</a:p>
        </p:txBody>
      </p:sp>
    </p:spTree>
    <p:extLst>
      <p:ext uri="{BB962C8B-B14F-4D97-AF65-F5344CB8AC3E}">
        <p14:creationId xmlns:p14="http://schemas.microsoft.com/office/powerpoint/2010/main" val="170584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9200"/>
            <a:ext cx="9144000" cy="75988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2800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368000"/>
            <a:ext cx="828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6</a:t>
            </a:r>
          </a:p>
          <a:p>
            <a:pPr lvl="6"/>
            <a:r>
              <a:rPr lang="en-US" dirty="0" smtClean="0"/>
              <a:t>7</a:t>
            </a:r>
          </a:p>
          <a:p>
            <a:pPr lvl="7"/>
            <a:r>
              <a:rPr lang="en-US" dirty="0" smtClean="0"/>
              <a:t>8</a:t>
            </a:r>
          </a:p>
          <a:p>
            <a:pPr lvl="8"/>
            <a:r>
              <a:rPr lang="en-US" dirty="0" smtClean="0"/>
              <a:t>9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620200" y="6392487"/>
            <a:ext cx="601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Feb 2014</a:t>
            </a:r>
            <a:r>
              <a:rPr lang="en-US" sz="1200" baseline="0" dirty="0" smtClean="0"/>
              <a:t>   </a:t>
            </a:r>
            <a:r>
              <a:rPr lang="en-US" sz="1200" dirty="0" smtClean="0"/>
              <a:t>|</a:t>
            </a:r>
            <a:r>
              <a:rPr lang="en-US" sz="1200" baseline="0" dirty="0" smtClean="0"/>
              <a:t>     </a:t>
            </a:r>
            <a:r>
              <a:rPr lang="en-US" sz="1200" dirty="0" smtClean="0"/>
              <a:t>Extraction of Probe s2p</a:t>
            </a:r>
            <a:r>
              <a:rPr lang="en-US" sz="1200" baseline="0" dirty="0" smtClean="0"/>
              <a:t> Parameters   </a:t>
            </a:r>
            <a:r>
              <a:rPr lang="en-US" sz="1200" dirty="0" smtClean="0"/>
              <a:t>|     </a:t>
            </a:r>
            <a:fld id="{CCC4D6E1-D4DF-4BD6-A771-B927A2C14720}" type="slidenum">
              <a:rPr lang="en-US" sz="1200" smtClean="0"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1044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51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2000"/>
        </a:lnSpc>
        <a:spcBef>
          <a:spcPts val="0"/>
        </a:spcBef>
        <a:buSzPct val="110000"/>
        <a:buFont typeface="Arial Black" pitchFamily="34" charset="0"/>
        <a:buChar char="ı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6.png"/><Relationship Id="rId7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16.png"/><Relationship Id="rId4" Type="http://schemas.openxmlformats.org/officeDocument/2006/relationships/image" Target="../media/image22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temp\SNAGHTML5fa8b5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8382969" cy="609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691878" y="6324600"/>
            <a:ext cx="4470922" cy="3779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 smtClean="0">
                <a:solidFill>
                  <a:srgbClr val="CC0000"/>
                </a:solidFill>
              </a:rPr>
              <a:t>Extraction of Probe s2p Parameters</a:t>
            </a:r>
            <a:endParaRPr lang="en-US" sz="3200" b="1" dirty="0" smtClean="0">
              <a:solidFill>
                <a:srgbClr val="CC0000"/>
              </a:solidFill>
            </a:endParaRPr>
          </a:p>
        </p:txBody>
      </p:sp>
      <p:pic>
        <p:nvPicPr>
          <p:cNvPr id="1028" name="Picture 4" descr="c:\temp\SNAGHTML1a37c7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2832">
            <a:off x="5366005" y="4491262"/>
            <a:ext cx="1752600" cy="148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70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" y="1368893"/>
            <a:ext cx="41814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 Calibrate Channel 2 </a:t>
            </a:r>
            <a:r>
              <a:rPr lang="en-US" b="1" dirty="0" smtClean="0">
                <a:solidFill>
                  <a:schemeClr val="accent2"/>
                </a:solidFill>
              </a:rPr>
              <a:t>with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the Fixture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117975"/>
            <a:ext cx="3526200" cy="190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2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the same channel settings in both channels.</a:t>
            </a:r>
          </a:p>
          <a:p>
            <a:pPr lvl="1"/>
            <a:r>
              <a:rPr lang="en-US" dirty="0" smtClean="0"/>
              <a:t>Same IF BW</a:t>
            </a:r>
          </a:p>
          <a:p>
            <a:pPr lvl="1"/>
            <a:r>
              <a:rPr lang="en-US" dirty="0" smtClean="0"/>
              <a:t>Same </a:t>
            </a:r>
            <a:r>
              <a:rPr lang="en-US" dirty="0"/>
              <a:t>s</a:t>
            </a:r>
            <a:r>
              <a:rPr lang="en-US" dirty="0" smtClean="0"/>
              <a:t>weep range</a:t>
            </a:r>
          </a:p>
          <a:p>
            <a:pPr lvl="1"/>
            <a:r>
              <a:rPr lang="en-US" dirty="0" smtClean="0"/>
              <a:t>Same number of points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3074" name="Picture 2" descr="C:\Users\leffel\Documents\Dropbox\Camera Uploads from Mike\2014-02-21 13.32.5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11425"/>
            <a:ext cx="4469245" cy="35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9100" y="3325677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This is the “inner” calibration plane because it is closer to the DUT.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2240" y="2477869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Ch 2 “inner” Cal plane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581400" y="1538099"/>
            <a:ext cx="0" cy="814292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00600" y="1538795"/>
            <a:ext cx="114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DUT</a:t>
            </a:r>
          </a:p>
          <a:p>
            <a:pPr algn="ctr"/>
            <a:r>
              <a:rPr lang="en-US" sz="1200" dirty="0" smtClean="0"/>
              <a:t>(50 ohm load)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302379" y="1688075"/>
            <a:ext cx="114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VNA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0" y="914400"/>
            <a:ext cx="19874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Fixture</a:t>
            </a:r>
          </a:p>
          <a:p>
            <a:pPr algn="ctr"/>
            <a:r>
              <a:rPr lang="en-US" sz="700" dirty="0" smtClean="0">
                <a:solidFill>
                  <a:schemeClr val="tx2"/>
                </a:solidFill>
              </a:rPr>
              <a:t>(3 dB atten, 100 ohm line, SMA barrel)</a:t>
            </a:r>
            <a:endParaRPr lang="en-US" sz="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1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66" y="1348662"/>
            <a:ext cx="41814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the DUT with these two channels…</a:t>
            </a:r>
            <a:endParaRPr lang="en-US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236" y="3305188"/>
            <a:ext cx="508099" cy="71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eft Brace 9"/>
          <p:cNvSpPr/>
          <p:nvPr/>
        </p:nvSpPr>
        <p:spPr>
          <a:xfrm rot="16200000">
            <a:off x="6691656" y="1937320"/>
            <a:ext cx="436814" cy="2097903"/>
          </a:xfrm>
          <a:prstGeom prst="leftBrac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32320" y="4347195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Ch 2 “inner” Cal plane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366096" y="1066800"/>
            <a:ext cx="4358304" cy="5637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2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accent3"/>
                </a:solidFill>
              </a:rPr>
              <a:t>Channel 1 measures the Fixture plus DUT…</a:t>
            </a:r>
          </a:p>
          <a:p>
            <a:pPr lvl="1"/>
            <a:r>
              <a:rPr lang="en-US" sz="1600" dirty="0" smtClean="0">
                <a:solidFill>
                  <a:schemeClr val="accent3"/>
                </a:solidFill>
              </a:rPr>
              <a:t>This is NOT what we want…</a:t>
            </a:r>
          </a:p>
          <a:p>
            <a:endParaRPr lang="en-US" sz="1600" dirty="0">
              <a:solidFill>
                <a:schemeClr val="accent3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Channel 2 directly measures the DUT.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This is the correct result.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8001000" y="1598848"/>
            <a:ext cx="0" cy="1123347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803618" y="1656572"/>
            <a:ext cx="0" cy="1007898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06866" y="3660280"/>
            <a:ext cx="1701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Ch 1 “outer”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Cal plane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85" y="2570973"/>
            <a:ext cx="4589829" cy="344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32"/>
          <p:cNvSpPr/>
          <p:nvPr/>
        </p:nvSpPr>
        <p:spPr>
          <a:xfrm>
            <a:off x="5075853" y="2850891"/>
            <a:ext cx="727788" cy="746449"/>
          </a:xfrm>
          <a:custGeom>
            <a:avLst/>
            <a:gdLst>
              <a:gd name="connsiteX0" fmla="*/ 0 w 727788"/>
              <a:gd name="connsiteY0" fmla="*/ 746449 h 746449"/>
              <a:gd name="connsiteX1" fmla="*/ 46653 w 727788"/>
              <a:gd name="connsiteY1" fmla="*/ 727788 h 746449"/>
              <a:gd name="connsiteX2" fmla="*/ 130629 w 727788"/>
              <a:gd name="connsiteY2" fmla="*/ 718458 h 746449"/>
              <a:gd name="connsiteX3" fmla="*/ 186612 w 727788"/>
              <a:gd name="connsiteY3" fmla="*/ 699796 h 746449"/>
              <a:gd name="connsiteX4" fmla="*/ 242596 w 727788"/>
              <a:gd name="connsiteY4" fmla="*/ 681135 h 746449"/>
              <a:gd name="connsiteX5" fmla="*/ 279918 w 727788"/>
              <a:gd name="connsiteY5" fmla="*/ 662474 h 746449"/>
              <a:gd name="connsiteX6" fmla="*/ 298580 w 727788"/>
              <a:gd name="connsiteY6" fmla="*/ 643813 h 746449"/>
              <a:gd name="connsiteX7" fmla="*/ 354563 w 727788"/>
              <a:gd name="connsiteY7" fmla="*/ 625151 h 746449"/>
              <a:gd name="connsiteX8" fmla="*/ 401216 w 727788"/>
              <a:gd name="connsiteY8" fmla="*/ 597160 h 746449"/>
              <a:gd name="connsiteX9" fmla="*/ 457200 w 727788"/>
              <a:gd name="connsiteY9" fmla="*/ 559837 h 746449"/>
              <a:gd name="connsiteX10" fmla="*/ 485192 w 727788"/>
              <a:gd name="connsiteY10" fmla="*/ 541176 h 746449"/>
              <a:gd name="connsiteX11" fmla="*/ 531845 w 727788"/>
              <a:gd name="connsiteY11" fmla="*/ 503853 h 746449"/>
              <a:gd name="connsiteX12" fmla="*/ 569167 w 727788"/>
              <a:gd name="connsiteY12" fmla="*/ 475862 h 746449"/>
              <a:gd name="connsiteX13" fmla="*/ 587829 w 727788"/>
              <a:gd name="connsiteY13" fmla="*/ 457200 h 746449"/>
              <a:gd name="connsiteX14" fmla="*/ 615820 w 727788"/>
              <a:gd name="connsiteY14" fmla="*/ 438539 h 746449"/>
              <a:gd name="connsiteX15" fmla="*/ 634482 w 727788"/>
              <a:gd name="connsiteY15" fmla="*/ 401217 h 746449"/>
              <a:gd name="connsiteX16" fmla="*/ 653143 w 727788"/>
              <a:gd name="connsiteY16" fmla="*/ 373225 h 746449"/>
              <a:gd name="connsiteX17" fmla="*/ 681135 w 727788"/>
              <a:gd name="connsiteY17" fmla="*/ 317241 h 746449"/>
              <a:gd name="connsiteX18" fmla="*/ 699796 w 727788"/>
              <a:gd name="connsiteY18" fmla="*/ 261258 h 746449"/>
              <a:gd name="connsiteX19" fmla="*/ 727788 w 727788"/>
              <a:gd name="connsiteY19" fmla="*/ 158621 h 746449"/>
              <a:gd name="connsiteX20" fmla="*/ 718457 w 727788"/>
              <a:gd name="connsiteY20" fmla="*/ 0 h 74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27788" h="746449">
                <a:moveTo>
                  <a:pt x="0" y="746449"/>
                </a:moveTo>
                <a:cubicBezTo>
                  <a:pt x="15551" y="740229"/>
                  <a:pt x="30276" y="731297"/>
                  <a:pt x="46653" y="727788"/>
                </a:cubicBezTo>
                <a:cubicBezTo>
                  <a:pt x="74192" y="721887"/>
                  <a:pt x="103012" y="723981"/>
                  <a:pt x="130629" y="718458"/>
                </a:cubicBezTo>
                <a:cubicBezTo>
                  <a:pt x="149918" y="714600"/>
                  <a:pt x="167951" y="706016"/>
                  <a:pt x="186612" y="699796"/>
                </a:cubicBezTo>
                <a:lnTo>
                  <a:pt x="242596" y="681135"/>
                </a:lnTo>
                <a:cubicBezTo>
                  <a:pt x="255037" y="674915"/>
                  <a:pt x="268345" y="670189"/>
                  <a:pt x="279918" y="662474"/>
                </a:cubicBezTo>
                <a:cubicBezTo>
                  <a:pt x="287238" y="657594"/>
                  <a:pt x="290712" y="647747"/>
                  <a:pt x="298580" y="643813"/>
                </a:cubicBezTo>
                <a:cubicBezTo>
                  <a:pt x="316174" y="635016"/>
                  <a:pt x="354563" y="625151"/>
                  <a:pt x="354563" y="625151"/>
                </a:cubicBezTo>
                <a:cubicBezTo>
                  <a:pt x="396434" y="583282"/>
                  <a:pt x="346707" y="627443"/>
                  <a:pt x="401216" y="597160"/>
                </a:cubicBezTo>
                <a:cubicBezTo>
                  <a:pt x="420822" y="586268"/>
                  <a:pt x="438539" y="572278"/>
                  <a:pt x="457200" y="559837"/>
                </a:cubicBezTo>
                <a:lnTo>
                  <a:pt x="485192" y="541176"/>
                </a:lnTo>
                <a:cubicBezTo>
                  <a:pt x="554404" y="495035"/>
                  <a:pt x="478661" y="548174"/>
                  <a:pt x="531845" y="503853"/>
                </a:cubicBezTo>
                <a:cubicBezTo>
                  <a:pt x="543791" y="493898"/>
                  <a:pt x="557221" y="485817"/>
                  <a:pt x="569167" y="475862"/>
                </a:cubicBezTo>
                <a:cubicBezTo>
                  <a:pt x="575925" y="470230"/>
                  <a:pt x="580959" y="462696"/>
                  <a:pt x="587829" y="457200"/>
                </a:cubicBezTo>
                <a:cubicBezTo>
                  <a:pt x="596585" y="450195"/>
                  <a:pt x="606490" y="444759"/>
                  <a:pt x="615820" y="438539"/>
                </a:cubicBezTo>
                <a:cubicBezTo>
                  <a:pt x="622041" y="426098"/>
                  <a:pt x="627581" y="413294"/>
                  <a:pt x="634482" y="401217"/>
                </a:cubicBezTo>
                <a:cubicBezTo>
                  <a:pt x="640046" y="391481"/>
                  <a:pt x="648128" y="383255"/>
                  <a:pt x="653143" y="373225"/>
                </a:cubicBezTo>
                <a:cubicBezTo>
                  <a:pt x="691774" y="295964"/>
                  <a:pt x="627655" y="397462"/>
                  <a:pt x="681135" y="317241"/>
                </a:cubicBezTo>
                <a:cubicBezTo>
                  <a:pt x="687355" y="298580"/>
                  <a:pt x="695025" y="280341"/>
                  <a:pt x="699796" y="261258"/>
                </a:cubicBezTo>
                <a:cubicBezTo>
                  <a:pt x="720842" y="177071"/>
                  <a:pt x="710346" y="210944"/>
                  <a:pt x="727788" y="158621"/>
                </a:cubicBezTo>
                <a:cubicBezTo>
                  <a:pt x="717792" y="18685"/>
                  <a:pt x="718457" y="71646"/>
                  <a:pt x="718457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5057192" y="2850891"/>
            <a:ext cx="2943808" cy="1819470"/>
          </a:xfrm>
          <a:custGeom>
            <a:avLst/>
            <a:gdLst>
              <a:gd name="connsiteX0" fmla="*/ 0 w 2901820"/>
              <a:gd name="connsiteY0" fmla="*/ 1623527 h 1642188"/>
              <a:gd name="connsiteX1" fmla="*/ 279918 w 2901820"/>
              <a:gd name="connsiteY1" fmla="*/ 1614196 h 1642188"/>
              <a:gd name="connsiteX2" fmla="*/ 447869 w 2901820"/>
              <a:gd name="connsiteY2" fmla="*/ 1632857 h 1642188"/>
              <a:gd name="connsiteX3" fmla="*/ 541175 w 2901820"/>
              <a:gd name="connsiteY3" fmla="*/ 1642188 h 1642188"/>
              <a:gd name="connsiteX4" fmla="*/ 1268963 w 2901820"/>
              <a:gd name="connsiteY4" fmla="*/ 1623527 h 1642188"/>
              <a:gd name="connsiteX5" fmla="*/ 1315616 w 2901820"/>
              <a:gd name="connsiteY5" fmla="*/ 1614196 h 1642188"/>
              <a:gd name="connsiteX6" fmla="*/ 1352939 w 2901820"/>
              <a:gd name="connsiteY6" fmla="*/ 1604865 h 1642188"/>
              <a:gd name="connsiteX7" fmla="*/ 1539551 w 2901820"/>
              <a:gd name="connsiteY7" fmla="*/ 1595535 h 1642188"/>
              <a:gd name="connsiteX8" fmla="*/ 1642188 w 2901820"/>
              <a:gd name="connsiteY8" fmla="*/ 1586204 h 1642188"/>
              <a:gd name="connsiteX9" fmla="*/ 1735494 w 2901820"/>
              <a:gd name="connsiteY9" fmla="*/ 1567543 h 1642188"/>
              <a:gd name="connsiteX10" fmla="*/ 1763486 w 2901820"/>
              <a:gd name="connsiteY10" fmla="*/ 1558212 h 1642188"/>
              <a:gd name="connsiteX11" fmla="*/ 1828800 w 2901820"/>
              <a:gd name="connsiteY11" fmla="*/ 1548882 h 1642188"/>
              <a:gd name="connsiteX12" fmla="*/ 1856792 w 2901820"/>
              <a:gd name="connsiteY12" fmla="*/ 1539551 h 1642188"/>
              <a:gd name="connsiteX13" fmla="*/ 1894114 w 2901820"/>
              <a:gd name="connsiteY13" fmla="*/ 1530220 h 1642188"/>
              <a:gd name="connsiteX14" fmla="*/ 1922106 w 2901820"/>
              <a:gd name="connsiteY14" fmla="*/ 1511559 h 1642188"/>
              <a:gd name="connsiteX15" fmla="*/ 1968759 w 2901820"/>
              <a:gd name="connsiteY15" fmla="*/ 1502229 h 1642188"/>
              <a:gd name="connsiteX16" fmla="*/ 2006081 w 2901820"/>
              <a:gd name="connsiteY16" fmla="*/ 1492898 h 1642188"/>
              <a:gd name="connsiteX17" fmla="*/ 2034073 w 2901820"/>
              <a:gd name="connsiteY17" fmla="*/ 1474237 h 1642188"/>
              <a:gd name="connsiteX18" fmla="*/ 2099388 w 2901820"/>
              <a:gd name="connsiteY18" fmla="*/ 1455576 h 1642188"/>
              <a:gd name="connsiteX19" fmla="*/ 2164702 w 2901820"/>
              <a:gd name="connsiteY19" fmla="*/ 1418253 h 1642188"/>
              <a:gd name="connsiteX20" fmla="*/ 2202024 w 2901820"/>
              <a:gd name="connsiteY20" fmla="*/ 1408922 h 1642188"/>
              <a:gd name="connsiteX21" fmla="*/ 2230016 w 2901820"/>
              <a:gd name="connsiteY21" fmla="*/ 1399592 h 1642188"/>
              <a:gd name="connsiteX22" fmla="*/ 2258008 w 2901820"/>
              <a:gd name="connsiteY22" fmla="*/ 1371600 h 1642188"/>
              <a:gd name="connsiteX23" fmla="*/ 2295330 w 2901820"/>
              <a:gd name="connsiteY23" fmla="*/ 1352939 h 1642188"/>
              <a:gd name="connsiteX24" fmla="*/ 2323322 w 2901820"/>
              <a:gd name="connsiteY24" fmla="*/ 1334278 h 1642188"/>
              <a:gd name="connsiteX25" fmla="*/ 2425959 w 2901820"/>
              <a:gd name="connsiteY25" fmla="*/ 1268963 h 1642188"/>
              <a:gd name="connsiteX26" fmla="*/ 2444620 w 2901820"/>
              <a:gd name="connsiteY26" fmla="*/ 1240971 h 1642188"/>
              <a:gd name="connsiteX27" fmla="*/ 2509935 w 2901820"/>
              <a:gd name="connsiteY27" fmla="*/ 1194318 h 1642188"/>
              <a:gd name="connsiteX28" fmla="*/ 2519265 w 2901820"/>
              <a:gd name="connsiteY28" fmla="*/ 1166327 h 1642188"/>
              <a:gd name="connsiteX29" fmla="*/ 2556588 w 2901820"/>
              <a:gd name="connsiteY29" fmla="*/ 1129004 h 1642188"/>
              <a:gd name="connsiteX30" fmla="*/ 2575249 w 2901820"/>
              <a:gd name="connsiteY30" fmla="*/ 1101012 h 1642188"/>
              <a:gd name="connsiteX31" fmla="*/ 2603241 w 2901820"/>
              <a:gd name="connsiteY31" fmla="*/ 1045029 h 1642188"/>
              <a:gd name="connsiteX32" fmla="*/ 2612571 w 2901820"/>
              <a:gd name="connsiteY32" fmla="*/ 1017037 h 1642188"/>
              <a:gd name="connsiteX33" fmla="*/ 2631232 w 2901820"/>
              <a:gd name="connsiteY33" fmla="*/ 989045 h 1642188"/>
              <a:gd name="connsiteX34" fmla="*/ 2640563 w 2901820"/>
              <a:gd name="connsiteY34" fmla="*/ 961053 h 1642188"/>
              <a:gd name="connsiteX35" fmla="*/ 2659224 w 2901820"/>
              <a:gd name="connsiteY35" fmla="*/ 933061 h 1642188"/>
              <a:gd name="connsiteX36" fmla="*/ 2696547 w 2901820"/>
              <a:gd name="connsiteY36" fmla="*/ 849086 h 1642188"/>
              <a:gd name="connsiteX37" fmla="*/ 2743200 w 2901820"/>
              <a:gd name="connsiteY37" fmla="*/ 709127 h 1642188"/>
              <a:gd name="connsiteX38" fmla="*/ 2761861 w 2901820"/>
              <a:gd name="connsiteY38" fmla="*/ 653143 h 1642188"/>
              <a:gd name="connsiteX39" fmla="*/ 2780522 w 2901820"/>
              <a:gd name="connsiteY39" fmla="*/ 625151 h 1642188"/>
              <a:gd name="connsiteX40" fmla="*/ 2799184 w 2901820"/>
              <a:gd name="connsiteY40" fmla="*/ 569167 h 1642188"/>
              <a:gd name="connsiteX41" fmla="*/ 2808514 w 2901820"/>
              <a:gd name="connsiteY41" fmla="*/ 541176 h 1642188"/>
              <a:gd name="connsiteX42" fmla="*/ 2827175 w 2901820"/>
              <a:gd name="connsiteY42" fmla="*/ 466531 h 1642188"/>
              <a:gd name="connsiteX43" fmla="*/ 2836506 w 2901820"/>
              <a:gd name="connsiteY43" fmla="*/ 438539 h 1642188"/>
              <a:gd name="connsiteX44" fmla="*/ 2855167 w 2901820"/>
              <a:gd name="connsiteY44" fmla="*/ 354563 h 1642188"/>
              <a:gd name="connsiteX45" fmla="*/ 2883159 w 2901820"/>
              <a:gd name="connsiteY45" fmla="*/ 261257 h 1642188"/>
              <a:gd name="connsiteX46" fmla="*/ 2901820 w 2901820"/>
              <a:gd name="connsiteY46" fmla="*/ 167951 h 1642188"/>
              <a:gd name="connsiteX47" fmla="*/ 2901820 w 2901820"/>
              <a:gd name="connsiteY47" fmla="*/ 0 h 164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01820" h="1642188">
                <a:moveTo>
                  <a:pt x="0" y="1623527"/>
                </a:moveTo>
                <a:cubicBezTo>
                  <a:pt x="115495" y="1577327"/>
                  <a:pt x="45758" y="1597859"/>
                  <a:pt x="279918" y="1614196"/>
                </a:cubicBezTo>
                <a:cubicBezTo>
                  <a:pt x="336110" y="1618116"/>
                  <a:pt x="391861" y="1626856"/>
                  <a:pt x="447869" y="1632857"/>
                </a:cubicBezTo>
                <a:lnTo>
                  <a:pt x="541175" y="1642188"/>
                </a:lnTo>
                <a:cubicBezTo>
                  <a:pt x="636639" y="1640542"/>
                  <a:pt x="1077517" y="1638843"/>
                  <a:pt x="1268963" y="1623527"/>
                </a:cubicBezTo>
                <a:cubicBezTo>
                  <a:pt x="1284771" y="1622262"/>
                  <a:pt x="1300135" y="1617636"/>
                  <a:pt x="1315616" y="1614196"/>
                </a:cubicBezTo>
                <a:cubicBezTo>
                  <a:pt x="1328135" y="1611414"/>
                  <a:pt x="1340159" y="1605930"/>
                  <a:pt x="1352939" y="1604865"/>
                </a:cubicBezTo>
                <a:cubicBezTo>
                  <a:pt x="1415006" y="1599693"/>
                  <a:pt x="1477399" y="1599545"/>
                  <a:pt x="1539551" y="1595535"/>
                </a:cubicBezTo>
                <a:cubicBezTo>
                  <a:pt x="1573833" y="1593323"/>
                  <a:pt x="1607976" y="1589314"/>
                  <a:pt x="1642188" y="1586204"/>
                </a:cubicBezTo>
                <a:cubicBezTo>
                  <a:pt x="1673290" y="1579984"/>
                  <a:pt x="1705404" y="1577573"/>
                  <a:pt x="1735494" y="1567543"/>
                </a:cubicBezTo>
                <a:cubicBezTo>
                  <a:pt x="1744825" y="1564433"/>
                  <a:pt x="1753842" y="1560141"/>
                  <a:pt x="1763486" y="1558212"/>
                </a:cubicBezTo>
                <a:cubicBezTo>
                  <a:pt x="1785051" y="1553899"/>
                  <a:pt x="1807029" y="1551992"/>
                  <a:pt x="1828800" y="1548882"/>
                </a:cubicBezTo>
                <a:cubicBezTo>
                  <a:pt x="1838131" y="1545772"/>
                  <a:pt x="1847335" y="1542253"/>
                  <a:pt x="1856792" y="1539551"/>
                </a:cubicBezTo>
                <a:cubicBezTo>
                  <a:pt x="1869122" y="1536028"/>
                  <a:pt x="1882327" y="1535272"/>
                  <a:pt x="1894114" y="1530220"/>
                </a:cubicBezTo>
                <a:cubicBezTo>
                  <a:pt x="1904421" y="1525803"/>
                  <a:pt x="1911606" y="1515496"/>
                  <a:pt x="1922106" y="1511559"/>
                </a:cubicBezTo>
                <a:cubicBezTo>
                  <a:pt x="1936955" y="1505991"/>
                  <a:pt x="1953278" y="1505669"/>
                  <a:pt x="1968759" y="1502229"/>
                </a:cubicBezTo>
                <a:cubicBezTo>
                  <a:pt x="1981277" y="1499447"/>
                  <a:pt x="1993640" y="1496008"/>
                  <a:pt x="2006081" y="1492898"/>
                </a:cubicBezTo>
                <a:cubicBezTo>
                  <a:pt x="2015412" y="1486678"/>
                  <a:pt x="2024043" y="1479252"/>
                  <a:pt x="2034073" y="1474237"/>
                </a:cubicBezTo>
                <a:cubicBezTo>
                  <a:pt x="2047463" y="1467542"/>
                  <a:pt x="2087424" y="1458567"/>
                  <a:pt x="2099388" y="1455576"/>
                </a:cubicBezTo>
                <a:cubicBezTo>
                  <a:pt x="2122595" y="1440103"/>
                  <a:pt x="2137637" y="1428402"/>
                  <a:pt x="2164702" y="1418253"/>
                </a:cubicBezTo>
                <a:cubicBezTo>
                  <a:pt x="2176709" y="1413750"/>
                  <a:pt x="2189694" y="1412445"/>
                  <a:pt x="2202024" y="1408922"/>
                </a:cubicBezTo>
                <a:cubicBezTo>
                  <a:pt x="2211481" y="1406220"/>
                  <a:pt x="2220685" y="1402702"/>
                  <a:pt x="2230016" y="1399592"/>
                </a:cubicBezTo>
                <a:cubicBezTo>
                  <a:pt x="2239347" y="1390261"/>
                  <a:pt x="2247270" y="1379270"/>
                  <a:pt x="2258008" y="1371600"/>
                </a:cubicBezTo>
                <a:cubicBezTo>
                  <a:pt x="2269326" y="1363515"/>
                  <a:pt x="2283254" y="1359840"/>
                  <a:pt x="2295330" y="1352939"/>
                </a:cubicBezTo>
                <a:cubicBezTo>
                  <a:pt x="2305067" y="1347375"/>
                  <a:pt x="2314253" y="1340874"/>
                  <a:pt x="2323322" y="1334278"/>
                </a:cubicBezTo>
                <a:cubicBezTo>
                  <a:pt x="2410597" y="1270806"/>
                  <a:pt x="2366955" y="1288632"/>
                  <a:pt x="2425959" y="1268963"/>
                </a:cubicBezTo>
                <a:cubicBezTo>
                  <a:pt x="2432179" y="1259632"/>
                  <a:pt x="2436690" y="1248900"/>
                  <a:pt x="2444620" y="1240971"/>
                </a:cubicBezTo>
                <a:cubicBezTo>
                  <a:pt x="2456187" y="1229404"/>
                  <a:pt x="2494047" y="1204911"/>
                  <a:pt x="2509935" y="1194318"/>
                </a:cubicBezTo>
                <a:cubicBezTo>
                  <a:pt x="2513045" y="1184988"/>
                  <a:pt x="2513549" y="1174330"/>
                  <a:pt x="2519265" y="1166327"/>
                </a:cubicBezTo>
                <a:cubicBezTo>
                  <a:pt x="2529491" y="1152010"/>
                  <a:pt x="2546829" y="1143643"/>
                  <a:pt x="2556588" y="1129004"/>
                </a:cubicBezTo>
                <a:lnTo>
                  <a:pt x="2575249" y="1101012"/>
                </a:lnTo>
                <a:cubicBezTo>
                  <a:pt x="2598700" y="1030653"/>
                  <a:pt x="2567065" y="1117379"/>
                  <a:pt x="2603241" y="1045029"/>
                </a:cubicBezTo>
                <a:cubicBezTo>
                  <a:pt x="2607640" y="1036232"/>
                  <a:pt x="2608173" y="1025834"/>
                  <a:pt x="2612571" y="1017037"/>
                </a:cubicBezTo>
                <a:cubicBezTo>
                  <a:pt x="2617586" y="1007007"/>
                  <a:pt x="2626217" y="999075"/>
                  <a:pt x="2631232" y="989045"/>
                </a:cubicBezTo>
                <a:cubicBezTo>
                  <a:pt x="2635631" y="980248"/>
                  <a:pt x="2636164" y="969850"/>
                  <a:pt x="2640563" y="961053"/>
                </a:cubicBezTo>
                <a:cubicBezTo>
                  <a:pt x="2645578" y="951023"/>
                  <a:pt x="2654669" y="943308"/>
                  <a:pt x="2659224" y="933061"/>
                </a:cubicBezTo>
                <a:cubicBezTo>
                  <a:pt x="2703640" y="833128"/>
                  <a:pt x="2654315" y="912435"/>
                  <a:pt x="2696547" y="849086"/>
                </a:cubicBezTo>
                <a:lnTo>
                  <a:pt x="2743200" y="709127"/>
                </a:lnTo>
                <a:cubicBezTo>
                  <a:pt x="2743202" y="709122"/>
                  <a:pt x="2761858" y="653147"/>
                  <a:pt x="2761861" y="653143"/>
                </a:cubicBezTo>
                <a:cubicBezTo>
                  <a:pt x="2768081" y="643812"/>
                  <a:pt x="2775968" y="635398"/>
                  <a:pt x="2780522" y="625151"/>
                </a:cubicBezTo>
                <a:cubicBezTo>
                  <a:pt x="2788511" y="607176"/>
                  <a:pt x="2792963" y="587828"/>
                  <a:pt x="2799184" y="569167"/>
                </a:cubicBezTo>
                <a:cubicBezTo>
                  <a:pt x="2802294" y="559837"/>
                  <a:pt x="2806129" y="550717"/>
                  <a:pt x="2808514" y="541176"/>
                </a:cubicBezTo>
                <a:cubicBezTo>
                  <a:pt x="2814734" y="516294"/>
                  <a:pt x="2819064" y="490862"/>
                  <a:pt x="2827175" y="466531"/>
                </a:cubicBezTo>
                <a:cubicBezTo>
                  <a:pt x="2830285" y="457200"/>
                  <a:pt x="2834120" y="448081"/>
                  <a:pt x="2836506" y="438539"/>
                </a:cubicBezTo>
                <a:cubicBezTo>
                  <a:pt x="2849821" y="385283"/>
                  <a:pt x="2840803" y="402443"/>
                  <a:pt x="2855167" y="354563"/>
                </a:cubicBezTo>
                <a:cubicBezTo>
                  <a:pt x="2872747" y="295962"/>
                  <a:pt x="2872406" y="311438"/>
                  <a:pt x="2883159" y="261257"/>
                </a:cubicBezTo>
                <a:cubicBezTo>
                  <a:pt x="2889805" y="230243"/>
                  <a:pt x="2901820" y="199669"/>
                  <a:pt x="2901820" y="167951"/>
                </a:cubicBezTo>
                <a:lnTo>
                  <a:pt x="2901820" y="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861112" y="2494773"/>
            <a:ext cx="19874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Fixture</a:t>
            </a:r>
          </a:p>
          <a:p>
            <a:pPr algn="ctr"/>
            <a:r>
              <a:rPr lang="en-US" sz="700" dirty="0" smtClean="0">
                <a:solidFill>
                  <a:schemeClr val="tx2"/>
                </a:solidFill>
              </a:rPr>
              <a:t>(3 dB atten, 100 ohm line, SMA barrel)</a:t>
            </a:r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99920" y="2481226"/>
            <a:ext cx="114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DUT</a:t>
            </a:r>
          </a:p>
          <a:p>
            <a:pPr algn="ctr"/>
            <a:r>
              <a:rPr lang="en-US" sz="1200" dirty="0" smtClean="0"/>
              <a:t>(50 ohm load)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837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 Run the RSA s2p Extractor utility…</a:t>
            </a:r>
            <a:endParaRPr lang="en-US" dirty="0"/>
          </a:p>
        </p:txBody>
      </p:sp>
      <p:pic>
        <p:nvPicPr>
          <p:cNvPr id="4101" name="Picture 5" descr="c:\temp\SNAGHTML1e1ab3b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5" y="3810000"/>
            <a:ext cx="8979215" cy="235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17" y="1676400"/>
            <a:ext cx="1143000" cy="159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Bent Arrow 2"/>
          <p:cNvSpPr/>
          <p:nvPr/>
        </p:nvSpPr>
        <p:spPr>
          <a:xfrm rot="5400000">
            <a:off x="7210426" y="2462212"/>
            <a:ext cx="1095373" cy="790575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907217" y="2235992"/>
            <a:ext cx="1371600" cy="35718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17" y="1012290"/>
            <a:ext cx="3317178" cy="452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25" y="2172265"/>
            <a:ext cx="762000" cy="42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761999" cy="42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49" y="1584960"/>
            <a:ext cx="762000" cy="42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78907"/>
            <a:ext cx="717112" cy="42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1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temp\SNAGHTML2a952f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3133725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 Deembed the Fixture s2p file from Ch 1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14285910">
            <a:off x="1732704" y="1324842"/>
            <a:ext cx="354790" cy="2145182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047" y="2704419"/>
            <a:ext cx="3181570" cy="3381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388270" y="182898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Channel 1, Port 1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 rot="6255960">
            <a:off x="5347461" y="3940327"/>
            <a:ext cx="2214320" cy="648786"/>
          </a:xfrm>
          <a:custGeom>
            <a:avLst/>
            <a:gdLst>
              <a:gd name="connsiteX0" fmla="*/ 960120 w 960120"/>
              <a:gd name="connsiteY0" fmla="*/ 393192 h 393192"/>
              <a:gd name="connsiteX1" fmla="*/ 694944 w 960120"/>
              <a:gd name="connsiteY1" fmla="*/ 109728 h 393192"/>
              <a:gd name="connsiteX2" fmla="*/ 0 w 960120"/>
              <a:gd name="connsiteY2" fmla="*/ 0 h 39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120" h="393192">
                <a:moveTo>
                  <a:pt x="960120" y="393192"/>
                </a:moveTo>
                <a:cubicBezTo>
                  <a:pt x="907542" y="284226"/>
                  <a:pt x="854964" y="175260"/>
                  <a:pt x="694944" y="109728"/>
                </a:cubicBezTo>
                <a:cubicBezTo>
                  <a:pt x="534924" y="44196"/>
                  <a:pt x="267462" y="22098"/>
                  <a:pt x="0" y="0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 rot="9966861">
            <a:off x="2407861" y="2379775"/>
            <a:ext cx="1823832" cy="3142792"/>
          </a:xfrm>
          <a:custGeom>
            <a:avLst/>
            <a:gdLst>
              <a:gd name="connsiteX0" fmla="*/ 960120 w 960120"/>
              <a:gd name="connsiteY0" fmla="*/ 393192 h 393192"/>
              <a:gd name="connsiteX1" fmla="*/ 694944 w 960120"/>
              <a:gd name="connsiteY1" fmla="*/ 109728 h 393192"/>
              <a:gd name="connsiteX2" fmla="*/ 0 w 960120"/>
              <a:gd name="connsiteY2" fmla="*/ 0 h 39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120" h="393192">
                <a:moveTo>
                  <a:pt x="960120" y="393192"/>
                </a:moveTo>
                <a:cubicBezTo>
                  <a:pt x="907542" y="284226"/>
                  <a:pt x="854964" y="175260"/>
                  <a:pt x="694944" y="109728"/>
                </a:cubicBezTo>
                <a:cubicBezTo>
                  <a:pt x="534924" y="44196"/>
                  <a:pt x="267462" y="22098"/>
                  <a:pt x="0" y="0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0" y="3095730"/>
            <a:ext cx="878365" cy="122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191103"/>
            <a:ext cx="2680865" cy="201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 rot="19749065">
            <a:off x="341718" y="1261623"/>
            <a:ext cx="19874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Fixture</a:t>
            </a:r>
          </a:p>
          <a:p>
            <a:pPr algn="ctr"/>
            <a:r>
              <a:rPr lang="en-US" sz="700" dirty="0" smtClean="0">
                <a:solidFill>
                  <a:schemeClr val="tx2"/>
                </a:solidFill>
              </a:rPr>
              <a:t>(3 dB atten, 100 ohm line, SMA barrel)</a:t>
            </a:r>
            <a:endParaRPr lang="en-US" sz="700" dirty="0">
              <a:solidFill>
                <a:schemeClr val="tx2"/>
              </a:solidFill>
            </a:endParaRPr>
          </a:p>
        </p:txBody>
      </p:sp>
      <p:pic>
        <p:nvPicPr>
          <p:cNvPr id="23" name="Picture 5" descr="c:\temp\SNAGHTML1e2c39e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156" y="2933701"/>
            <a:ext cx="1209044" cy="32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507" y="2198313"/>
            <a:ext cx="762000" cy="42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870" y="2198313"/>
            <a:ext cx="762000" cy="42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53" y="2186976"/>
            <a:ext cx="762000" cy="42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078" y="2203901"/>
            <a:ext cx="774192" cy="45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9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66" y="1348662"/>
            <a:ext cx="41814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after Deembedding: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6691656" y="1684056"/>
            <a:ext cx="436814" cy="2097903"/>
          </a:xfrm>
          <a:prstGeom prst="leftBrac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32320" y="4347195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Ch 2 Cal 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plane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52400" y="1060431"/>
            <a:ext cx="5334000" cy="10768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2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0">
              <a:buNone/>
            </a:pPr>
            <a:r>
              <a:rPr lang="en-US" sz="1600" dirty="0" smtClean="0"/>
              <a:t>This process shifts the calibration plane toward the DUT.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Ch 1 results now match Ch 2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8001000" y="1598848"/>
            <a:ext cx="0" cy="1123347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803618" y="1656572"/>
            <a:ext cx="0" cy="1007898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43800" y="3271376"/>
            <a:ext cx="1701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Ch 1 Cal 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plane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5106333" y="2850891"/>
            <a:ext cx="697308" cy="1187708"/>
          </a:xfrm>
          <a:custGeom>
            <a:avLst/>
            <a:gdLst>
              <a:gd name="connsiteX0" fmla="*/ 0 w 727788"/>
              <a:gd name="connsiteY0" fmla="*/ 746449 h 746449"/>
              <a:gd name="connsiteX1" fmla="*/ 46653 w 727788"/>
              <a:gd name="connsiteY1" fmla="*/ 727788 h 746449"/>
              <a:gd name="connsiteX2" fmla="*/ 130629 w 727788"/>
              <a:gd name="connsiteY2" fmla="*/ 718458 h 746449"/>
              <a:gd name="connsiteX3" fmla="*/ 186612 w 727788"/>
              <a:gd name="connsiteY3" fmla="*/ 699796 h 746449"/>
              <a:gd name="connsiteX4" fmla="*/ 242596 w 727788"/>
              <a:gd name="connsiteY4" fmla="*/ 681135 h 746449"/>
              <a:gd name="connsiteX5" fmla="*/ 279918 w 727788"/>
              <a:gd name="connsiteY5" fmla="*/ 662474 h 746449"/>
              <a:gd name="connsiteX6" fmla="*/ 298580 w 727788"/>
              <a:gd name="connsiteY6" fmla="*/ 643813 h 746449"/>
              <a:gd name="connsiteX7" fmla="*/ 354563 w 727788"/>
              <a:gd name="connsiteY7" fmla="*/ 625151 h 746449"/>
              <a:gd name="connsiteX8" fmla="*/ 401216 w 727788"/>
              <a:gd name="connsiteY8" fmla="*/ 597160 h 746449"/>
              <a:gd name="connsiteX9" fmla="*/ 457200 w 727788"/>
              <a:gd name="connsiteY9" fmla="*/ 559837 h 746449"/>
              <a:gd name="connsiteX10" fmla="*/ 485192 w 727788"/>
              <a:gd name="connsiteY10" fmla="*/ 541176 h 746449"/>
              <a:gd name="connsiteX11" fmla="*/ 531845 w 727788"/>
              <a:gd name="connsiteY11" fmla="*/ 503853 h 746449"/>
              <a:gd name="connsiteX12" fmla="*/ 569167 w 727788"/>
              <a:gd name="connsiteY12" fmla="*/ 475862 h 746449"/>
              <a:gd name="connsiteX13" fmla="*/ 587829 w 727788"/>
              <a:gd name="connsiteY13" fmla="*/ 457200 h 746449"/>
              <a:gd name="connsiteX14" fmla="*/ 615820 w 727788"/>
              <a:gd name="connsiteY14" fmla="*/ 438539 h 746449"/>
              <a:gd name="connsiteX15" fmla="*/ 634482 w 727788"/>
              <a:gd name="connsiteY15" fmla="*/ 401217 h 746449"/>
              <a:gd name="connsiteX16" fmla="*/ 653143 w 727788"/>
              <a:gd name="connsiteY16" fmla="*/ 373225 h 746449"/>
              <a:gd name="connsiteX17" fmla="*/ 681135 w 727788"/>
              <a:gd name="connsiteY17" fmla="*/ 317241 h 746449"/>
              <a:gd name="connsiteX18" fmla="*/ 699796 w 727788"/>
              <a:gd name="connsiteY18" fmla="*/ 261258 h 746449"/>
              <a:gd name="connsiteX19" fmla="*/ 727788 w 727788"/>
              <a:gd name="connsiteY19" fmla="*/ 158621 h 746449"/>
              <a:gd name="connsiteX20" fmla="*/ 718457 w 727788"/>
              <a:gd name="connsiteY20" fmla="*/ 0 h 74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27788" h="746449">
                <a:moveTo>
                  <a:pt x="0" y="746449"/>
                </a:moveTo>
                <a:cubicBezTo>
                  <a:pt x="15551" y="740229"/>
                  <a:pt x="30276" y="731297"/>
                  <a:pt x="46653" y="727788"/>
                </a:cubicBezTo>
                <a:cubicBezTo>
                  <a:pt x="74192" y="721887"/>
                  <a:pt x="103012" y="723981"/>
                  <a:pt x="130629" y="718458"/>
                </a:cubicBezTo>
                <a:cubicBezTo>
                  <a:pt x="149918" y="714600"/>
                  <a:pt x="167951" y="706016"/>
                  <a:pt x="186612" y="699796"/>
                </a:cubicBezTo>
                <a:lnTo>
                  <a:pt x="242596" y="681135"/>
                </a:lnTo>
                <a:cubicBezTo>
                  <a:pt x="255037" y="674915"/>
                  <a:pt x="268345" y="670189"/>
                  <a:pt x="279918" y="662474"/>
                </a:cubicBezTo>
                <a:cubicBezTo>
                  <a:pt x="287238" y="657594"/>
                  <a:pt x="290712" y="647747"/>
                  <a:pt x="298580" y="643813"/>
                </a:cubicBezTo>
                <a:cubicBezTo>
                  <a:pt x="316174" y="635016"/>
                  <a:pt x="354563" y="625151"/>
                  <a:pt x="354563" y="625151"/>
                </a:cubicBezTo>
                <a:cubicBezTo>
                  <a:pt x="396434" y="583282"/>
                  <a:pt x="346707" y="627443"/>
                  <a:pt x="401216" y="597160"/>
                </a:cubicBezTo>
                <a:cubicBezTo>
                  <a:pt x="420822" y="586268"/>
                  <a:pt x="438539" y="572278"/>
                  <a:pt x="457200" y="559837"/>
                </a:cubicBezTo>
                <a:lnTo>
                  <a:pt x="485192" y="541176"/>
                </a:lnTo>
                <a:cubicBezTo>
                  <a:pt x="554404" y="495035"/>
                  <a:pt x="478661" y="548174"/>
                  <a:pt x="531845" y="503853"/>
                </a:cubicBezTo>
                <a:cubicBezTo>
                  <a:pt x="543791" y="493898"/>
                  <a:pt x="557221" y="485817"/>
                  <a:pt x="569167" y="475862"/>
                </a:cubicBezTo>
                <a:cubicBezTo>
                  <a:pt x="575925" y="470230"/>
                  <a:pt x="580959" y="462696"/>
                  <a:pt x="587829" y="457200"/>
                </a:cubicBezTo>
                <a:cubicBezTo>
                  <a:pt x="596585" y="450195"/>
                  <a:pt x="606490" y="444759"/>
                  <a:pt x="615820" y="438539"/>
                </a:cubicBezTo>
                <a:cubicBezTo>
                  <a:pt x="622041" y="426098"/>
                  <a:pt x="627581" y="413294"/>
                  <a:pt x="634482" y="401217"/>
                </a:cubicBezTo>
                <a:cubicBezTo>
                  <a:pt x="640046" y="391481"/>
                  <a:pt x="648128" y="383255"/>
                  <a:pt x="653143" y="373225"/>
                </a:cubicBezTo>
                <a:cubicBezTo>
                  <a:pt x="691774" y="295964"/>
                  <a:pt x="627655" y="397462"/>
                  <a:pt x="681135" y="317241"/>
                </a:cubicBezTo>
                <a:cubicBezTo>
                  <a:pt x="687355" y="298580"/>
                  <a:pt x="695025" y="280341"/>
                  <a:pt x="699796" y="261258"/>
                </a:cubicBezTo>
                <a:cubicBezTo>
                  <a:pt x="720842" y="177071"/>
                  <a:pt x="710346" y="210944"/>
                  <a:pt x="727788" y="158621"/>
                </a:cubicBezTo>
                <a:cubicBezTo>
                  <a:pt x="717792" y="18685"/>
                  <a:pt x="718457" y="71646"/>
                  <a:pt x="718457" y="0"/>
                </a:cubicBezTo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5057192" y="2850891"/>
            <a:ext cx="2943808" cy="1819470"/>
          </a:xfrm>
          <a:custGeom>
            <a:avLst/>
            <a:gdLst>
              <a:gd name="connsiteX0" fmla="*/ 0 w 2901820"/>
              <a:gd name="connsiteY0" fmla="*/ 1623527 h 1642188"/>
              <a:gd name="connsiteX1" fmla="*/ 279918 w 2901820"/>
              <a:gd name="connsiteY1" fmla="*/ 1614196 h 1642188"/>
              <a:gd name="connsiteX2" fmla="*/ 447869 w 2901820"/>
              <a:gd name="connsiteY2" fmla="*/ 1632857 h 1642188"/>
              <a:gd name="connsiteX3" fmla="*/ 541175 w 2901820"/>
              <a:gd name="connsiteY3" fmla="*/ 1642188 h 1642188"/>
              <a:gd name="connsiteX4" fmla="*/ 1268963 w 2901820"/>
              <a:gd name="connsiteY4" fmla="*/ 1623527 h 1642188"/>
              <a:gd name="connsiteX5" fmla="*/ 1315616 w 2901820"/>
              <a:gd name="connsiteY5" fmla="*/ 1614196 h 1642188"/>
              <a:gd name="connsiteX6" fmla="*/ 1352939 w 2901820"/>
              <a:gd name="connsiteY6" fmla="*/ 1604865 h 1642188"/>
              <a:gd name="connsiteX7" fmla="*/ 1539551 w 2901820"/>
              <a:gd name="connsiteY7" fmla="*/ 1595535 h 1642188"/>
              <a:gd name="connsiteX8" fmla="*/ 1642188 w 2901820"/>
              <a:gd name="connsiteY8" fmla="*/ 1586204 h 1642188"/>
              <a:gd name="connsiteX9" fmla="*/ 1735494 w 2901820"/>
              <a:gd name="connsiteY9" fmla="*/ 1567543 h 1642188"/>
              <a:gd name="connsiteX10" fmla="*/ 1763486 w 2901820"/>
              <a:gd name="connsiteY10" fmla="*/ 1558212 h 1642188"/>
              <a:gd name="connsiteX11" fmla="*/ 1828800 w 2901820"/>
              <a:gd name="connsiteY11" fmla="*/ 1548882 h 1642188"/>
              <a:gd name="connsiteX12" fmla="*/ 1856792 w 2901820"/>
              <a:gd name="connsiteY12" fmla="*/ 1539551 h 1642188"/>
              <a:gd name="connsiteX13" fmla="*/ 1894114 w 2901820"/>
              <a:gd name="connsiteY13" fmla="*/ 1530220 h 1642188"/>
              <a:gd name="connsiteX14" fmla="*/ 1922106 w 2901820"/>
              <a:gd name="connsiteY14" fmla="*/ 1511559 h 1642188"/>
              <a:gd name="connsiteX15" fmla="*/ 1968759 w 2901820"/>
              <a:gd name="connsiteY15" fmla="*/ 1502229 h 1642188"/>
              <a:gd name="connsiteX16" fmla="*/ 2006081 w 2901820"/>
              <a:gd name="connsiteY16" fmla="*/ 1492898 h 1642188"/>
              <a:gd name="connsiteX17" fmla="*/ 2034073 w 2901820"/>
              <a:gd name="connsiteY17" fmla="*/ 1474237 h 1642188"/>
              <a:gd name="connsiteX18" fmla="*/ 2099388 w 2901820"/>
              <a:gd name="connsiteY18" fmla="*/ 1455576 h 1642188"/>
              <a:gd name="connsiteX19" fmla="*/ 2164702 w 2901820"/>
              <a:gd name="connsiteY19" fmla="*/ 1418253 h 1642188"/>
              <a:gd name="connsiteX20" fmla="*/ 2202024 w 2901820"/>
              <a:gd name="connsiteY20" fmla="*/ 1408922 h 1642188"/>
              <a:gd name="connsiteX21" fmla="*/ 2230016 w 2901820"/>
              <a:gd name="connsiteY21" fmla="*/ 1399592 h 1642188"/>
              <a:gd name="connsiteX22" fmla="*/ 2258008 w 2901820"/>
              <a:gd name="connsiteY22" fmla="*/ 1371600 h 1642188"/>
              <a:gd name="connsiteX23" fmla="*/ 2295330 w 2901820"/>
              <a:gd name="connsiteY23" fmla="*/ 1352939 h 1642188"/>
              <a:gd name="connsiteX24" fmla="*/ 2323322 w 2901820"/>
              <a:gd name="connsiteY24" fmla="*/ 1334278 h 1642188"/>
              <a:gd name="connsiteX25" fmla="*/ 2425959 w 2901820"/>
              <a:gd name="connsiteY25" fmla="*/ 1268963 h 1642188"/>
              <a:gd name="connsiteX26" fmla="*/ 2444620 w 2901820"/>
              <a:gd name="connsiteY26" fmla="*/ 1240971 h 1642188"/>
              <a:gd name="connsiteX27" fmla="*/ 2509935 w 2901820"/>
              <a:gd name="connsiteY27" fmla="*/ 1194318 h 1642188"/>
              <a:gd name="connsiteX28" fmla="*/ 2519265 w 2901820"/>
              <a:gd name="connsiteY28" fmla="*/ 1166327 h 1642188"/>
              <a:gd name="connsiteX29" fmla="*/ 2556588 w 2901820"/>
              <a:gd name="connsiteY29" fmla="*/ 1129004 h 1642188"/>
              <a:gd name="connsiteX30" fmla="*/ 2575249 w 2901820"/>
              <a:gd name="connsiteY30" fmla="*/ 1101012 h 1642188"/>
              <a:gd name="connsiteX31" fmla="*/ 2603241 w 2901820"/>
              <a:gd name="connsiteY31" fmla="*/ 1045029 h 1642188"/>
              <a:gd name="connsiteX32" fmla="*/ 2612571 w 2901820"/>
              <a:gd name="connsiteY32" fmla="*/ 1017037 h 1642188"/>
              <a:gd name="connsiteX33" fmla="*/ 2631232 w 2901820"/>
              <a:gd name="connsiteY33" fmla="*/ 989045 h 1642188"/>
              <a:gd name="connsiteX34" fmla="*/ 2640563 w 2901820"/>
              <a:gd name="connsiteY34" fmla="*/ 961053 h 1642188"/>
              <a:gd name="connsiteX35" fmla="*/ 2659224 w 2901820"/>
              <a:gd name="connsiteY35" fmla="*/ 933061 h 1642188"/>
              <a:gd name="connsiteX36" fmla="*/ 2696547 w 2901820"/>
              <a:gd name="connsiteY36" fmla="*/ 849086 h 1642188"/>
              <a:gd name="connsiteX37" fmla="*/ 2743200 w 2901820"/>
              <a:gd name="connsiteY37" fmla="*/ 709127 h 1642188"/>
              <a:gd name="connsiteX38" fmla="*/ 2761861 w 2901820"/>
              <a:gd name="connsiteY38" fmla="*/ 653143 h 1642188"/>
              <a:gd name="connsiteX39" fmla="*/ 2780522 w 2901820"/>
              <a:gd name="connsiteY39" fmla="*/ 625151 h 1642188"/>
              <a:gd name="connsiteX40" fmla="*/ 2799184 w 2901820"/>
              <a:gd name="connsiteY40" fmla="*/ 569167 h 1642188"/>
              <a:gd name="connsiteX41" fmla="*/ 2808514 w 2901820"/>
              <a:gd name="connsiteY41" fmla="*/ 541176 h 1642188"/>
              <a:gd name="connsiteX42" fmla="*/ 2827175 w 2901820"/>
              <a:gd name="connsiteY42" fmla="*/ 466531 h 1642188"/>
              <a:gd name="connsiteX43" fmla="*/ 2836506 w 2901820"/>
              <a:gd name="connsiteY43" fmla="*/ 438539 h 1642188"/>
              <a:gd name="connsiteX44" fmla="*/ 2855167 w 2901820"/>
              <a:gd name="connsiteY44" fmla="*/ 354563 h 1642188"/>
              <a:gd name="connsiteX45" fmla="*/ 2883159 w 2901820"/>
              <a:gd name="connsiteY45" fmla="*/ 261257 h 1642188"/>
              <a:gd name="connsiteX46" fmla="*/ 2901820 w 2901820"/>
              <a:gd name="connsiteY46" fmla="*/ 167951 h 1642188"/>
              <a:gd name="connsiteX47" fmla="*/ 2901820 w 2901820"/>
              <a:gd name="connsiteY47" fmla="*/ 0 h 164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01820" h="1642188">
                <a:moveTo>
                  <a:pt x="0" y="1623527"/>
                </a:moveTo>
                <a:cubicBezTo>
                  <a:pt x="115495" y="1577327"/>
                  <a:pt x="45758" y="1597859"/>
                  <a:pt x="279918" y="1614196"/>
                </a:cubicBezTo>
                <a:cubicBezTo>
                  <a:pt x="336110" y="1618116"/>
                  <a:pt x="391861" y="1626856"/>
                  <a:pt x="447869" y="1632857"/>
                </a:cubicBezTo>
                <a:lnTo>
                  <a:pt x="541175" y="1642188"/>
                </a:lnTo>
                <a:cubicBezTo>
                  <a:pt x="636639" y="1640542"/>
                  <a:pt x="1077517" y="1638843"/>
                  <a:pt x="1268963" y="1623527"/>
                </a:cubicBezTo>
                <a:cubicBezTo>
                  <a:pt x="1284771" y="1622262"/>
                  <a:pt x="1300135" y="1617636"/>
                  <a:pt x="1315616" y="1614196"/>
                </a:cubicBezTo>
                <a:cubicBezTo>
                  <a:pt x="1328135" y="1611414"/>
                  <a:pt x="1340159" y="1605930"/>
                  <a:pt x="1352939" y="1604865"/>
                </a:cubicBezTo>
                <a:cubicBezTo>
                  <a:pt x="1415006" y="1599693"/>
                  <a:pt x="1477399" y="1599545"/>
                  <a:pt x="1539551" y="1595535"/>
                </a:cubicBezTo>
                <a:cubicBezTo>
                  <a:pt x="1573833" y="1593323"/>
                  <a:pt x="1607976" y="1589314"/>
                  <a:pt x="1642188" y="1586204"/>
                </a:cubicBezTo>
                <a:cubicBezTo>
                  <a:pt x="1673290" y="1579984"/>
                  <a:pt x="1705404" y="1577573"/>
                  <a:pt x="1735494" y="1567543"/>
                </a:cubicBezTo>
                <a:cubicBezTo>
                  <a:pt x="1744825" y="1564433"/>
                  <a:pt x="1753842" y="1560141"/>
                  <a:pt x="1763486" y="1558212"/>
                </a:cubicBezTo>
                <a:cubicBezTo>
                  <a:pt x="1785051" y="1553899"/>
                  <a:pt x="1807029" y="1551992"/>
                  <a:pt x="1828800" y="1548882"/>
                </a:cubicBezTo>
                <a:cubicBezTo>
                  <a:pt x="1838131" y="1545772"/>
                  <a:pt x="1847335" y="1542253"/>
                  <a:pt x="1856792" y="1539551"/>
                </a:cubicBezTo>
                <a:cubicBezTo>
                  <a:pt x="1869122" y="1536028"/>
                  <a:pt x="1882327" y="1535272"/>
                  <a:pt x="1894114" y="1530220"/>
                </a:cubicBezTo>
                <a:cubicBezTo>
                  <a:pt x="1904421" y="1525803"/>
                  <a:pt x="1911606" y="1515496"/>
                  <a:pt x="1922106" y="1511559"/>
                </a:cubicBezTo>
                <a:cubicBezTo>
                  <a:pt x="1936955" y="1505991"/>
                  <a:pt x="1953278" y="1505669"/>
                  <a:pt x="1968759" y="1502229"/>
                </a:cubicBezTo>
                <a:cubicBezTo>
                  <a:pt x="1981277" y="1499447"/>
                  <a:pt x="1993640" y="1496008"/>
                  <a:pt x="2006081" y="1492898"/>
                </a:cubicBezTo>
                <a:cubicBezTo>
                  <a:pt x="2015412" y="1486678"/>
                  <a:pt x="2024043" y="1479252"/>
                  <a:pt x="2034073" y="1474237"/>
                </a:cubicBezTo>
                <a:cubicBezTo>
                  <a:pt x="2047463" y="1467542"/>
                  <a:pt x="2087424" y="1458567"/>
                  <a:pt x="2099388" y="1455576"/>
                </a:cubicBezTo>
                <a:cubicBezTo>
                  <a:pt x="2122595" y="1440103"/>
                  <a:pt x="2137637" y="1428402"/>
                  <a:pt x="2164702" y="1418253"/>
                </a:cubicBezTo>
                <a:cubicBezTo>
                  <a:pt x="2176709" y="1413750"/>
                  <a:pt x="2189694" y="1412445"/>
                  <a:pt x="2202024" y="1408922"/>
                </a:cubicBezTo>
                <a:cubicBezTo>
                  <a:pt x="2211481" y="1406220"/>
                  <a:pt x="2220685" y="1402702"/>
                  <a:pt x="2230016" y="1399592"/>
                </a:cubicBezTo>
                <a:cubicBezTo>
                  <a:pt x="2239347" y="1390261"/>
                  <a:pt x="2247270" y="1379270"/>
                  <a:pt x="2258008" y="1371600"/>
                </a:cubicBezTo>
                <a:cubicBezTo>
                  <a:pt x="2269326" y="1363515"/>
                  <a:pt x="2283254" y="1359840"/>
                  <a:pt x="2295330" y="1352939"/>
                </a:cubicBezTo>
                <a:cubicBezTo>
                  <a:pt x="2305067" y="1347375"/>
                  <a:pt x="2314253" y="1340874"/>
                  <a:pt x="2323322" y="1334278"/>
                </a:cubicBezTo>
                <a:cubicBezTo>
                  <a:pt x="2410597" y="1270806"/>
                  <a:pt x="2366955" y="1288632"/>
                  <a:pt x="2425959" y="1268963"/>
                </a:cubicBezTo>
                <a:cubicBezTo>
                  <a:pt x="2432179" y="1259632"/>
                  <a:pt x="2436690" y="1248900"/>
                  <a:pt x="2444620" y="1240971"/>
                </a:cubicBezTo>
                <a:cubicBezTo>
                  <a:pt x="2456187" y="1229404"/>
                  <a:pt x="2494047" y="1204911"/>
                  <a:pt x="2509935" y="1194318"/>
                </a:cubicBezTo>
                <a:cubicBezTo>
                  <a:pt x="2513045" y="1184988"/>
                  <a:pt x="2513549" y="1174330"/>
                  <a:pt x="2519265" y="1166327"/>
                </a:cubicBezTo>
                <a:cubicBezTo>
                  <a:pt x="2529491" y="1152010"/>
                  <a:pt x="2546829" y="1143643"/>
                  <a:pt x="2556588" y="1129004"/>
                </a:cubicBezTo>
                <a:lnTo>
                  <a:pt x="2575249" y="1101012"/>
                </a:lnTo>
                <a:cubicBezTo>
                  <a:pt x="2598700" y="1030653"/>
                  <a:pt x="2567065" y="1117379"/>
                  <a:pt x="2603241" y="1045029"/>
                </a:cubicBezTo>
                <a:cubicBezTo>
                  <a:pt x="2607640" y="1036232"/>
                  <a:pt x="2608173" y="1025834"/>
                  <a:pt x="2612571" y="1017037"/>
                </a:cubicBezTo>
                <a:cubicBezTo>
                  <a:pt x="2617586" y="1007007"/>
                  <a:pt x="2626217" y="999075"/>
                  <a:pt x="2631232" y="989045"/>
                </a:cubicBezTo>
                <a:cubicBezTo>
                  <a:pt x="2635631" y="980248"/>
                  <a:pt x="2636164" y="969850"/>
                  <a:pt x="2640563" y="961053"/>
                </a:cubicBezTo>
                <a:cubicBezTo>
                  <a:pt x="2645578" y="951023"/>
                  <a:pt x="2654669" y="943308"/>
                  <a:pt x="2659224" y="933061"/>
                </a:cubicBezTo>
                <a:cubicBezTo>
                  <a:pt x="2703640" y="833128"/>
                  <a:pt x="2654315" y="912435"/>
                  <a:pt x="2696547" y="849086"/>
                </a:cubicBezTo>
                <a:lnTo>
                  <a:pt x="2743200" y="709127"/>
                </a:lnTo>
                <a:cubicBezTo>
                  <a:pt x="2743202" y="709122"/>
                  <a:pt x="2761858" y="653147"/>
                  <a:pt x="2761861" y="653143"/>
                </a:cubicBezTo>
                <a:cubicBezTo>
                  <a:pt x="2768081" y="643812"/>
                  <a:pt x="2775968" y="635398"/>
                  <a:pt x="2780522" y="625151"/>
                </a:cubicBezTo>
                <a:cubicBezTo>
                  <a:pt x="2788511" y="607176"/>
                  <a:pt x="2792963" y="587828"/>
                  <a:pt x="2799184" y="569167"/>
                </a:cubicBezTo>
                <a:cubicBezTo>
                  <a:pt x="2802294" y="559837"/>
                  <a:pt x="2806129" y="550717"/>
                  <a:pt x="2808514" y="541176"/>
                </a:cubicBezTo>
                <a:cubicBezTo>
                  <a:pt x="2814734" y="516294"/>
                  <a:pt x="2819064" y="490862"/>
                  <a:pt x="2827175" y="466531"/>
                </a:cubicBezTo>
                <a:cubicBezTo>
                  <a:pt x="2830285" y="457200"/>
                  <a:pt x="2834120" y="448081"/>
                  <a:pt x="2836506" y="438539"/>
                </a:cubicBezTo>
                <a:cubicBezTo>
                  <a:pt x="2849821" y="385283"/>
                  <a:pt x="2840803" y="402443"/>
                  <a:pt x="2855167" y="354563"/>
                </a:cubicBezTo>
                <a:cubicBezTo>
                  <a:pt x="2872747" y="295962"/>
                  <a:pt x="2872406" y="311438"/>
                  <a:pt x="2883159" y="261257"/>
                </a:cubicBezTo>
                <a:cubicBezTo>
                  <a:pt x="2889805" y="230243"/>
                  <a:pt x="2901820" y="199669"/>
                  <a:pt x="2901820" y="167951"/>
                </a:cubicBezTo>
                <a:lnTo>
                  <a:pt x="2901820" y="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861112" y="2209800"/>
            <a:ext cx="19874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Fixture</a:t>
            </a:r>
          </a:p>
          <a:p>
            <a:pPr algn="ctr"/>
            <a:r>
              <a:rPr lang="en-US" sz="700" dirty="0" smtClean="0">
                <a:solidFill>
                  <a:schemeClr val="tx2"/>
                </a:solidFill>
              </a:rPr>
              <a:t>(3 dB atten, 100 ohm line, SMA barrel)</a:t>
            </a:r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99920" y="2481226"/>
            <a:ext cx="114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DUT</a:t>
            </a:r>
          </a:p>
          <a:p>
            <a:pPr algn="ctr"/>
            <a:r>
              <a:rPr lang="en-US" sz="1200" dirty="0" smtClean="0"/>
              <a:t>(50 ohm load)</a:t>
            </a:r>
            <a:endParaRPr lang="en-US" sz="12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999920" y="1691039"/>
            <a:ext cx="0" cy="1007898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5957563" y="2819400"/>
            <a:ext cx="1905000" cy="591046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/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09" y="2286000"/>
            <a:ext cx="4770581" cy="3584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06" y="685800"/>
            <a:ext cx="508099" cy="71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Freeform 22"/>
          <p:cNvSpPr/>
          <p:nvPr/>
        </p:nvSpPr>
        <p:spPr>
          <a:xfrm>
            <a:off x="5106333" y="2850890"/>
            <a:ext cx="2894667" cy="1187709"/>
          </a:xfrm>
          <a:custGeom>
            <a:avLst/>
            <a:gdLst>
              <a:gd name="connsiteX0" fmla="*/ 0 w 2901820"/>
              <a:gd name="connsiteY0" fmla="*/ 1623527 h 1642188"/>
              <a:gd name="connsiteX1" fmla="*/ 279918 w 2901820"/>
              <a:gd name="connsiteY1" fmla="*/ 1614196 h 1642188"/>
              <a:gd name="connsiteX2" fmla="*/ 447869 w 2901820"/>
              <a:gd name="connsiteY2" fmla="*/ 1632857 h 1642188"/>
              <a:gd name="connsiteX3" fmla="*/ 541175 w 2901820"/>
              <a:gd name="connsiteY3" fmla="*/ 1642188 h 1642188"/>
              <a:gd name="connsiteX4" fmla="*/ 1268963 w 2901820"/>
              <a:gd name="connsiteY4" fmla="*/ 1623527 h 1642188"/>
              <a:gd name="connsiteX5" fmla="*/ 1315616 w 2901820"/>
              <a:gd name="connsiteY5" fmla="*/ 1614196 h 1642188"/>
              <a:gd name="connsiteX6" fmla="*/ 1352939 w 2901820"/>
              <a:gd name="connsiteY6" fmla="*/ 1604865 h 1642188"/>
              <a:gd name="connsiteX7" fmla="*/ 1539551 w 2901820"/>
              <a:gd name="connsiteY7" fmla="*/ 1595535 h 1642188"/>
              <a:gd name="connsiteX8" fmla="*/ 1642188 w 2901820"/>
              <a:gd name="connsiteY8" fmla="*/ 1586204 h 1642188"/>
              <a:gd name="connsiteX9" fmla="*/ 1735494 w 2901820"/>
              <a:gd name="connsiteY9" fmla="*/ 1567543 h 1642188"/>
              <a:gd name="connsiteX10" fmla="*/ 1763486 w 2901820"/>
              <a:gd name="connsiteY10" fmla="*/ 1558212 h 1642188"/>
              <a:gd name="connsiteX11" fmla="*/ 1828800 w 2901820"/>
              <a:gd name="connsiteY11" fmla="*/ 1548882 h 1642188"/>
              <a:gd name="connsiteX12" fmla="*/ 1856792 w 2901820"/>
              <a:gd name="connsiteY12" fmla="*/ 1539551 h 1642188"/>
              <a:gd name="connsiteX13" fmla="*/ 1894114 w 2901820"/>
              <a:gd name="connsiteY13" fmla="*/ 1530220 h 1642188"/>
              <a:gd name="connsiteX14" fmla="*/ 1922106 w 2901820"/>
              <a:gd name="connsiteY14" fmla="*/ 1511559 h 1642188"/>
              <a:gd name="connsiteX15" fmla="*/ 1968759 w 2901820"/>
              <a:gd name="connsiteY15" fmla="*/ 1502229 h 1642188"/>
              <a:gd name="connsiteX16" fmla="*/ 2006081 w 2901820"/>
              <a:gd name="connsiteY16" fmla="*/ 1492898 h 1642188"/>
              <a:gd name="connsiteX17" fmla="*/ 2034073 w 2901820"/>
              <a:gd name="connsiteY17" fmla="*/ 1474237 h 1642188"/>
              <a:gd name="connsiteX18" fmla="*/ 2099388 w 2901820"/>
              <a:gd name="connsiteY18" fmla="*/ 1455576 h 1642188"/>
              <a:gd name="connsiteX19" fmla="*/ 2164702 w 2901820"/>
              <a:gd name="connsiteY19" fmla="*/ 1418253 h 1642188"/>
              <a:gd name="connsiteX20" fmla="*/ 2202024 w 2901820"/>
              <a:gd name="connsiteY20" fmla="*/ 1408922 h 1642188"/>
              <a:gd name="connsiteX21" fmla="*/ 2230016 w 2901820"/>
              <a:gd name="connsiteY21" fmla="*/ 1399592 h 1642188"/>
              <a:gd name="connsiteX22" fmla="*/ 2258008 w 2901820"/>
              <a:gd name="connsiteY22" fmla="*/ 1371600 h 1642188"/>
              <a:gd name="connsiteX23" fmla="*/ 2295330 w 2901820"/>
              <a:gd name="connsiteY23" fmla="*/ 1352939 h 1642188"/>
              <a:gd name="connsiteX24" fmla="*/ 2323322 w 2901820"/>
              <a:gd name="connsiteY24" fmla="*/ 1334278 h 1642188"/>
              <a:gd name="connsiteX25" fmla="*/ 2425959 w 2901820"/>
              <a:gd name="connsiteY25" fmla="*/ 1268963 h 1642188"/>
              <a:gd name="connsiteX26" fmla="*/ 2444620 w 2901820"/>
              <a:gd name="connsiteY26" fmla="*/ 1240971 h 1642188"/>
              <a:gd name="connsiteX27" fmla="*/ 2509935 w 2901820"/>
              <a:gd name="connsiteY27" fmla="*/ 1194318 h 1642188"/>
              <a:gd name="connsiteX28" fmla="*/ 2519265 w 2901820"/>
              <a:gd name="connsiteY28" fmla="*/ 1166327 h 1642188"/>
              <a:gd name="connsiteX29" fmla="*/ 2556588 w 2901820"/>
              <a:gd name="connsiteY29" fmla="*/ 1129004 h 1642188"/>
              <a:gd name="connsiteX30" fmla="*/ 2575249 w 2901820"/>
              <a:gd name="connsiteY30" fmla="*/ 1101012 h 1642188"/>
              <a:gd name="connsiteX31" fmla="*/ 2603241 w 2901820"/>
              <a:gd name="connsiteY31" fmla="*/ 1045029 h 1642188"/>
              <a:gd name="connsiteX32" fmla="*/ 2612571 w 2901820"/>
              <a:gd name="connsiteY32" fmla="*/ 1017037 h 1642188"/>
              <a:gd name="connsiteX33" fmla="*/ 2631232 w 2901820"/>
              <a:gd name="connsiteY33" fmla="*/ 989045 h 1642188"/>
              <a:gd name="connsiteX34" fmla="*/ 2640563 w 2901820"/>
              <a:gd name="connsiteY34" fmla="*/ 961053 h 1642188"/>
              <a:gd name="connsiteX35" fmla="*/ 2659224 w 2901820"/>
              <a:gd name="connsiteY35" fmla="*/ 933061 h 1642188"/>
              <a:gd name="connsiteX36" fmla="*/ 2696547 w 2901820"/>
              <a:gd name="connsiteY36" fmla="*/ 849086 h 1642188"/>
              <a:gd name="connsiteX37" fmla="*/ 2743200 w 2901820"/>
              <a:gd name="connsiteY37" fmla="*/ 709127 h 1642188"/>
              <a:gd name="connsiteX38" fmla="*/ 2761861 w 2901820"/>
              <a:gd name="connsiteY38" fmla="*/ 653143 h 1642188"/>
              <a:gd name="connsiteX39" fmla="*/ 2780522 w 2901820"/>
              <a:gd name="connsiteY39" fmla="*/ 625151 h 1642188"/>
              <a:gd name="connsiteX40" fmla="*/ 2799184 w 2901820"/>
              <a:gd name="connsiteY40" fmla="*/ 569167 h 1642188"/>
              <a:gd name="connsiteX41" fmla="*/ 2808514 w 2901820"/>
              <a:gd name="connsiteY41" fmla="*/ 541176 h 1642188"/>
              <a:gd name="connsiteX42" fmla="*/ 2827175 w 2901820"/>
              <a:gd name="connsiteY42" fmla="*/ 466531 h 1642188"/>
              <a:gd name="connsiteX43" fmla="*/ 2836506 w 2901820"/>
              <a:gd name="connsiteY43" fmla="*/ 438539 h 1642188"/>
              <a:gd name="connsiteX44" fmla="*/ 2855167 w 2901820"/>
              <a:gd name="connsiteY44" fmla="*/ 354563 h 1642188"/>
              <a:gd name="connsiteX45" fmla="*/ 2883159 w 2901820"/>
              <a:gd name="connsiteY45" fmla="*/ 261257 h 1642188"/>
              <a:gd name="connsiteX46" fmla="*/ 2901820 w 2901820"/>
              <a:gd name="connsiteY46" fmla="*/ 167951 h 1642188"/>
              <a:gd name="connsiteX47" fmla="*/ 2901820 w 2901820"/>
              <a:gd name="connsiteY47" fmla="*/ 0 h 164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01820" h="1642188">
                <a:moveTo>
                  <a:pt x="0" y="1623527"/>
                </a:moveTo>
                <a:cubicBezTo>
                  <a:pt x="115495" y="1577327"/>
                  <a:pt x="45758" y="1597859"/>
                  <a:pt x="279918" y="1614196"/>
                </a:cubicBezTo>
                <a:cubicBezTo>
                  <a:pt x="336110" y="1618116"/>
                  <a:pt x="391861" y="1626856"/>
                  <a:pt x="447869" y="1632857"/>
                </a:cubicBezTo>
                <a:lnTo>
                  <a:pt x="541175" y="1642188"/>
                </a:lnTo>
                <a:cubicBezTo>
                  <a:pt x="636639" y="1640542"/>
                  <a:pt x="1077517" y="1638843"/>
                  <a:pt x="1268963" y="1623527"/>
                </a:cubicBezTo>
                <a:cubicBezTo>
                  <a:pt x="1284771" y="1622262"/>
                  <a:pt x="1300135" y="1617636"/>
                  <a:pt x="1315616" y="1614196"/>
                </a:cubicBezTo>
                <a:cubicBezTo>
                  <a:pt x="1328135" y="1611414"/>
                  <a:pt x="1340159" y="1605930"/>
                  <a:pt x="1352939" y="1604865"/>
                </a:cubicBezTo>
                <a:cubicBezTo>
                  <a:pt x="1415006" y="1599693"/>
                  <a:pt x="1477399" y="1599545"/>
                  <a:pt x="1539551" y="1595535"/>
                </a:cubicBezTo>
                <a:cubicBezTo>
                  <a:pt x="1573833" y="1593323"/>
                  <a:pt x="1607976" y="1589314"/>
                  <a:pt x="1642188" y="1586204"/>
                </a:cubicBezTo>
                <a:cubicBezTo>
                  <a:pt x="1673290" y="1579984"/>
                  <a:pt x="1705404" y="1577573"/>
                  <a:pt x="1735494" y="1567543"/>
                </a:cubicBezTo>
                <a:cubicBezTo>
                  <a:pt x="1744825" y="1564433"/>
                  <a:pt x="1753842" y="1560141"/>
                  <a:pt x="1763486" y="1558212"/>
                </a:cubicBezTo>
                <a:cubicBezTo>
                  <a:pt x="1785051" y="1553899"/>
                  <a:pt x="1807029" y="1551992"/>
                  <a:pt x="1828800" y="1548882"/>
                </a:cubicBezTo>
                <a:cubicBezTo>
                  <a:pt x="1838131" y="1545772"/>
                  <a:pt x="1847335" y="1542253"/>
                  <a:pt x="1856792" y="1539551"/>
                </a:cubicBezTo>
                <a:cubicBezTo>
                  <a:pt x="1869122" y="1536028"/>
                  <a:pt x="1882327" y="1535272"/>
                  <a:pt x="1894114" y="1530220"/>
                </a:cubicBezTo>
                <a:cubicBezTo>
                  <a:pt x="1904421" y="1525803"/>
                  <a:pt x="1911606" y="1515496"/>
                  <a:pt x="1922106" y="1511559"/>
                </a:cubicBezTo>
                <a:cubicBezTo>
                  <a:pt x="1936955" y="1505991"/>
                  <a:pt x="1953278" y="1505669"/>
                  <a:pt x="1968759" y="1502229"/>
                </a:cubicBezTo>
                <a:cubicBezTo>
                  <a:pt x="1981277" y="1499447"/>
                  <a:pt x="1993640" y="1496008"/>
                  <a:pt x="2006081" y="1492898"/>
                </a:cubicBezTo>
                <a:cubicBezTo>
                  <a:pt x="2015412" y="1486678"/>
                  <a:pt x="2024043" y="1479252"/>
                  <a:pt x="2034073" y="1474237"/>
                </a:cubicBezTo>
                <a:cubicBezTo>
                  <a:pt x="2047463" y="1467542"/>
                  <a:pt x="2087424" y="1458567"/>
                  <a:pt x="2099388" y="1455576"/>
                </a:cubicBezTo>
                <a:cubicBezTo>
                  <a:pt x="2122595" y="1440103"/>
                  <a:pt x="2137637" y="1428402"/>
                  <a:pt x="2164702" y="1418253"/>
                </a:cubicBezTo>
                <a:cubicBezTo>
                  <a:pt x="2176709" y="1413750"/>
                  <a:pt x="2189694" y="1412445"/>
                  <a:pt x="2202024" y="1408922"/>
                </a:cubicBezTo>
                <a:cubicBezTo>
                  <a:pt x="2211481" y="1406220"/>
                  <a:pt x="2220685" y="1402702"/>
                  <a:pt x="2230016" y="1399592"/>
                </a:cubicBezTo>
                <a:cubicBezTo>
                  <a:pt x="2239347" y="1390261"/>
                  <a:pt x="2247270" y="1379270"/>
                  <a:pt x="2258008" y="1371600"/>
                </a:cubicBezTo>
                <a:cubicBezTo>
                  <a:pt x="2269326" y="1363515"/>
                  <a:pt x="2283254" y="1359840"/>
                  <a:pt x="2295330" y="1352939"/>
                </a:cubicBezTo>
                <a:cubicBezTo>
                  <a:pt x="2305067" y="1347375"/>
                  <a:pt x="2314253" y="1340874"/>
                  <a:pt x="2323322" y="1334278"/>
                </a:cubicBezTo>
                <a:cubicBezTo>
                  <a:pt x="2410597" y="1270806"/>
                  <a:pt x="2366955" y="1288632"/>
                  <a:pt x="2425959" y="1268963"/>
                </a:cubicBezTo>
                <a:cubicBezTo>
                  <a:pt x="2432179" y="1259632"/>
                  <a:pt x="2436690" y="1248900"/>
                  <a:pt x="2444620" y="1240971"/>
                </a:cubicBezTo>
                <a:cubicBezTo>
                  <a:pt x="2456187" y="1229404"/>
                  <a:pt x="2494047" y="1204911"/>
                  <a:pt x="2509935" y="1194318"/>
                </a:cubicBezTo>
                <a:cubicBezTo>
                  <a:pt x="2513045" y="1184988"/>
                  <a:pt x="2513549" y="1174330"/>
                  <a:pt x="2519265" y="1166327"/>
                </a:cubicBezTo>
                <a:cubicBezTo>
                  <a:pt x="2529491" y="1152010"/>
                  <a:pt x="2546829" y="1143643"/>
                  <a:pt x="2556588" y="1129004"/>
                </a:cubicBezTo>
                <a:lnTo>
                  <a:pt x="2575249" y="1101012"/>
                </a:lnTo>
                <a:cubicBezTo>
                  <a:pt x="2598700" y="1030653"/>
                  <a:pt x="2567065" y="1117379"/>
                  <a:pt x="2603241" y="1045029"/>
                </a:cubicBezTo>
                <a:cubicBezTo>
                  <a:pt x="2607640" y="1036232"/>
                  <a:pt x="2608173" y="1025834"/>
                  <a:pt x="2612571" y="1017037"/>
                </a:cubicBezTo>
                <a:cubicBezTo>
                  <a:pt x="2617586" y="1007007"/>
                  <a:pt x="2626217" y="999075"/>
                  <a:pt x="2631232" y="989045"/>
                </a:cubicBezTo>
                <a:cubicBezTo>
                  <a:pt x="2635631" y="980248"/>
                  <a:pt x="2636164" y="969850"/>
                  <a:pt x="2640563" y="961053"/>
                </a:cubicBezTo>
                <a:cubicBezTo>
                  <a:pt x="2645578" y="951023"/>
                  <a:pt x="2654669" y="943308"/>
                  <a:pt x="2659224" y="933061"/>
                </a:cubicBezTo>
                <a:cubicBezTo>
                  <a:pt x="2703640" y="833128"/>
                  <a:pt x="2654315" y="912435"/>
                  <a:pt x="2696547" y="849086"/>
                </a:cubicBezTo>
                <a:lnTo>
                  <a:pt x="2743200" y="709127"/>
                </a:lnTo>
                <a:cubicBezTo>
                  <a:pt x="2743202" y="709122"/>
                  <a:pt x="2761858" y="653147"/>
                  <a:pt x="2761861" y="653143"/>
                </a:cubicBezTo>
                <a:cubicBezTo>
                  <a:pt x="2768081" y="643812"/>
                  <a:pt x="2775968" y="635398"/>
                  <a:pt x="2780522" y="625151"/>
                </a:cubicBezTo>
                <a:cubicBezTo>
                  <a:pt x="2788511" y="607176"/>
                  <a:pt x="2792963" y="587828"/>
                  <a:pt x="2799184" y="569167"/>
                </a:cubicBezTo>
                <a:cubicBezTo>
                  <a:pt x="2802294" y="559837"/>
                  <a:pt x="2806129" y="550717"/>
                  <a:pt x="2808514" y="541176"/>
                </a:cubicBezTo>
                <a:cubicBezTo>
                  <a:pt x="2814734" y="516294"/>
                  <a:pt x="2819064" y="490862"/>
                  <a:pt x="2827175" y="466531"/>
                </a:cubicBezTo>
                <a:cubicBezTo>
                  <a:pt x="2830285" y="457200"/>
                  <a:pt x="2834120" y="448081"/>
                  <a:pt x="2836506" y="438539"/>
                </a:cubicBezTo>
                <a:cubicBezTo>
                  <a:pt x="2849821" y="385283"/>
                  <a:pt x="2840803" y="402443"/>
                  <a:pt x="2855167" y="354563"/>
                </a:cubicBezTo>
                <a:cubicBezTo>
                  <a:pt x="2872747" y="295962"/>
                  <a:pt x="2872406" y="311438"/>
                  <a:pt x="2883159" y="261257"/>
                </a:cubicBezTo>
                <a:cubicBezTo>
                  <a:pt x="2889805" y="230243"/>
                  <a:pt x="2901820" y="199669"/>
                  <a:pt x="2901820" y="167951"/>
                </a:cubicBezTo>
                <a:lnTo>
                  <a:pt x="2901820" y="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41383" y="2907268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Deembed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65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743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{  View s2p File of Fixture or Probe  }</a:t>
            </a:r>
            <a:endParaRPr lang="en-US" sz="4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37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temp\SNAGHTML1e1ab3b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57" y="5009768"/>
            <a:ext cx="4407215" cy="115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view the s2p file of the Fixture?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13" y="990600"/>
            <a:ext cx="8647704" cy="4680000"/>
          </a:xfrm>
        </p:spPr>
        <p:txBody>
          <a:bodyPr/>
          <a:lstStyle/>
          <a:p>
            <a:r>
              <a:rPr lang="en-US" dirty="0" smtClean="0"/>
              <a:t>Preset the ZVA</a:t>
            </a:r>
          </a:p>
          <a:p>
            <a:r>
              <a:rPr lang="en-US" dirty="0"/>
              <a:t>Set the start and stop frequency to match your s2p </a:t>
            </a:r>
            <a:r>
              <a:rPr lang="en-US" dirty="0" smtClean="0"/>
              <a:t>file</a:t>
            </a:r>
          </a:p>
          <a:p>
            <a:r>
              <a:rPr lang="en-US" sz="1400" i="1" dirty="0" smtClean="0"/>
              <a:t>(optional on a 4 port ZVA)  </a:t>
            </a:r>
            <a:r>
              <a:rPr lang="en-US" dirty="0" smtClean="0"/>
              <a:t>Press Port Mode -&gt; Port Config and uncheck ports 3 and 4</a:t>
            </a:r>
          </a:p>
          <a:p>
            <a:r>
              <a:rPr lang="en-US" dirty="0" smtClean="0"/>
              <a:t>Press Measure -&gt; More -&gt; More -&gt; All S parameters  (you get 4 display windows)</a:t>
            </a:r>
          </a:p>
          <a:p>
            <a:r>
              <a:rPr lang="en-US" dirty="0" smtClean="0"/>
              <a:t>Select Trace 1, then press Trace Function -&gt; Show Data (to uncheck it…)</a:t>
            </a:r>
          </a:p>
          <a:p>
            <a:r>
              <a:rPr lang="en-US" dirty="0" smtClean="0"/>
              <a:t>Press Trace Function -&gt; More -&gt; Trace Data -&gt; Import Complex Data</a:t>
            </a:r>
          </a:p>
          <a:p>
            <a:pPr lvl="1"/>
            <a:r>
              <a:rPr lang="en-US" dirty="0" smtClean="0"/>
              <a:t>Select the file, and select S11 for trace 1.</a:t>
            </a:r>
          </a:p>
          <a:p>
            <a:r>
              <a:rPr lang="en-US" dirty="0" smtClean="0"/>
              <a:t>Repeat for Trace 2 displaying S12.</a:t>
            </a:r>
          </a:p>
          <a:p>
            <a:r>
              <a:rPr lang="en-US" dirty="0" smtClean="0"/>
              <a:t>Repeat for Trace 3 (S21) and Trace 4 (S22).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24200"/>
            <a:ext cx="3910617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235099"/>
            <a:ext cx="508099" cy="71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2895600" y="4411597"/>
            <a:ext cx="1981200" cy="35718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08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view the s2p file of the Fixture?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77" y="1638300"/>
            <a:ext cx="5761251" cy="432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41814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eft Brace 9"/>
          <p:cNvSpPr/>
          <p:nvPr/>
        </p:nvSpPr>
        <p:spPr>
          <a:xfrm rot="16200000">
            <a:off x="1921296" y="1249794"/>
            <a:ext cx="436814" cy="2097903"/>
          </a:xfrm>
          <a:prstGeom prst="leftBrac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90752" y="1775538"/>
            <a:ext cx="19874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Fixture</a:t>
            </a:r>
          </a:p>
          <a:p>
            <a:pPr algn="ctr"/>
            <a:r>
              <a:rPr lang="en-US" sz="700" dirty="0" smtClean="0">
                <a:solidFill>
                  <a:schemeClr val="tx2"/>
                </a:solidFill>
              </a:rPr>
              <a:t>(3 dB atten, 100 ohm line, SMA barrel)</a:t>
            </a:r>
            <a:endParaRPr lang="en-US" sz="700" dirty="0">
              <a:solidFill>
                <a:schemeClr val="tx2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53" y="2667000"/>
            <a:ext cx="508099" cy="71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Bent-Up Arrow 11"/>
          <p:cNvSpPr/>
          <p:nvPr/>
        </p:nvSpPr>
        <p:spPr>
          <a:xfrm rot="5400000">
            <a:off x="2256261" y="3234912"/>
            <a:ext cx="609601" cy="997779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4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743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{  Deembedding during Power Cal}</a:t>
            </a:r>
            <a:endParaRPr lang="en-US" sz="4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0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707800" cy="546000"/>
          </a:xfrm>
        </p:spPr>
        <p:txBody>
          <a:bodyPr/>
          <a:lstStyle/>
          <a:p>
            <a:r>
              <a:rPr lang="en-US" dirty="0" smtClean="0"/>
              <a:t>Want to Deembed during Power Calibration?  (…)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the channel for the measurement</a:t>
            </a:r>
          </a:p>
          <a:p>
            <a:pPr lvl="1"/>
            <a:r>
              <a:rPr lang="en-US" dirty="0" smtClean="0"/>
              <a:t>Frequency sweep range, IF BW, power level, etc.</a:t>
            </a:r>
          </a:p>
          <a:p>
            <a:pPr lvl="1"/>
            <a:r>
              <a:rPr lang="en-US" dirty="0" smtClean="0"/>
              <a:t>or Power sweep range, start and stop power, number of steps etc.</a:t>
            </a:r>
          </a:p>
          <a:p>
            <a:r>
              <a:rPr lang="en-US" dirty="0" smtClean="0"/>
              <a:t>Press Cal -&gt; Start Power Cal -&gt; Source Power Cal</a:t>
            </a:r>
          </a:p>
          <a:p>
            <a:r>
              <a:rPr lang="en-US" dirty="0" smtClean="0"/>
              <a:t>In the dialog box, select Power Meter Correction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956" y="2725768"/>
            <a:ext cx="4033838" cy="32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:\temp\SNAGHTML1e2c39e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556" y="4800600"/>
            <a:ext cx="1209044" cy="32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0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6870687" cy="4680000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tx2"/>
                </a:solidFill>
              </a:rPr>
              <a:t>Overview</a:t>
            </a:r>
          </a:p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tx2"/>
                </a:solidFill>
              </a:rPr>
              <a:t>Four steps to create an s2p file of the fixture or wafer probe</a:t>
            </a:r>
          </a:p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tx2"/>
                </a:solidFill>
              </a:rPr>
              <a:t>Exercise to validate the procedure</a:t>
            </a:r>
          </a:p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tx2"/>
                </a:solidFill>
              </a:rPr>
              <a:t>How to view the s2p file of the fixture or wafer probe</a:t>
            </a:r>
          </a:p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tx2"/>
                </a:solidFill>
              </a:rPr>
              <a:t>Deembedding the s2p file during power calibration</a:t>
            </a:r>
          </a:p>
          <a:p>
            <a:pPr>
              <a:lnSpc>
                <a:spcPct val="300000"/>
              </a:lnSpc>
            </a:pPr>
            <a:r>
              <a:rPr lang="en-US" dirty="0" smtClean="0">
                <a:solidFill>
                  <a:schemeClr val="tx2"/>
                </a:solidFill>
              </a:rPr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4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707800" cy="546000"/>
          </a:xfrm>
        </p:spPr>
        <p:txBody>
          <a:bodyPr/>
          <a:lstStyle/>
          <a:p>
            <a:r>
              <a:rPr lang="en-US" dirty="0"/>
              <a:t>Want to Deembed during Power Calibration?  (…)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dialog box we are going to Deembed the test fixture during measurement of the DUT, so we </a:t>
            </a:r>
            <a:r>
              <a:rPr lang="en-US" dirty="0"/>
              <a:t>select  </a:t>
            </a:r>
            <a:r>
              <a:rPr lang="en-US" dirty="0">
                <a:solidFill>
                  <a:srgbClr val="0070C0"/>
                </a:solidFill>
              </a:rPr>
              <a:t>(Additional </a:t>
            </a:r>
            <a:r>
              <a:rPr lang="en-US" dirty="0" smtClean="0">
                <a:solidFill>
                  <a:srgbClr val="0070C0"/>
                </a:solidFill>
              </a:rPr>
              <a:t>Two-Port in Front of)</a:t>
            </a:r>
          </a:p>
          <a:p>
            <a:endParaRPr lang="en-US" sz="900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Device Under Test (During Measurement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Then we need to import the fixture data.</a:t>
            </a:r>
          </a:p>
          <a:p>
            <a:pPr lvl="1"/>
            <a:r>
              <a:rPr lang="en-US" dirty="0" smtClean="0"/>
              <a:t>Press Import Data</a:t>
            </a:r>
          </a:p>
          <a:p>
            <a:pPr marL="18000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1800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1800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180000" lvl="1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1800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180000" lvl="1" indent="0"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09800"/>
            <a:ext cx="2998588" cy="385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76" y="3429000"/>
            <a:ext cx="2362200" cy="1886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634740" y="4594475"/>
            <a:ext cx="838200" cy="31280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/>
          </a:p>
        </p:txBody>
      </p:sp>
      <p:pic>
        <p:nvPicPr>
          <p:cNvPr id="8" name="Picture 7" descr="c:\temp\SNAGHTML1e2c39e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88" y="4685914"/>
            <a:ext cx="769042" cy="20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temp\SNAGHTML1e2c39e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57600"/>
            <a:ext cx="2438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temp\SNAGHTML1e2c39e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894" y="4998878"/>
            <a:ext cx="939106" cy="2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8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707800" cy="546000"/>
          </a:xfrm>
        </p:spPr>
        <p:txBody>
          <a:bodyPr/>
          <a:lstStyle/>
          <a:p>
            <a:r>
              <a:rPr lang="en-US" dirty="0"/>
              <a:t>Want to Deembed during Power Calibration?  (…)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s2p file that corresponds to the test fixture.</a:t>
            </a:r>
          </a:p>
          <a:p>
            <a:pPr lvl="1"/>
            <a:r>
              <a:rPr lang="en-US" dirty="0" smtClean="0"/>
              <a:t>Select S21, which represents the loss of the test fixture.</a:t>
            </a:r>
          </a:p>
          <a:p>
            <a:r>
              <a:rPr lang="en-US" dirty="0" smtClean="0"/>
              <a:t>Activate with the Take Transmission Coefficient into Account checkbox.</a:t>
            </a:r>
          </a:p>
          <a:p>
            <a:r>
              <a:rPr lang="en-US" dirty="0"/>
              <a:t>Proceed from here with a normal </a:t>
            </a:r>
            <a:r>
              <a:rPr lang="en-US" dirty="0" smtClean="0"/>
              <a:t>power calibration </a:t>
            </a:r>
            <a:r>
              <a:rPr lang="en-US" dirty="0"/>
              <a:t>at the connector </a:t>
            </a:r>
            <a:r>
              <a:rPr lang="en-US" dirty="0" smtClean="0"/>
              <a:t>plane.</a:t>
            </a:r>
            <a:r>
              <a:rPr lang="en-US" dirty="0"/>
              <a:t>	</a:t>
            </a:r>
            <a:endParaRPr lang="en-US" dirty="0" smtClean="0"/>
          </a:p>
          <a:p>
            <a:pPr marL="1800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1800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180000" lvl="1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1800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180000" lvl="1" indent="0"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2438400"/>
            <a:ext cx="2702329" cy="3475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4414076"/>
            <a:ext cx="1400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412807"/>
            <a:ext cx="2780913" cy="357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:\temp\SNAGHTML1e2c39e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60" y="4980814"/>
            <a:ext cx="939106" cy="2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287649" y="4873024"/>
            <a:ext cx="419100" cy="31280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9" name="Right Arrow 8"/>
          <p:cNvSpPr/>
          <p:nvPr/>
        </p:nvSpPr>
        <p:spPr>
          <a:xfrm>
            <a:off x="5143500" y="4873023"/>
            <a:ext cx="419100" cy="31280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/>
          </a:p>
        </p:txBody>
      </p:sp>
      <p:pic>
        <p:nvPicPr>
          <p:cNvPr id="10" name="Picture 9" descr="c:\temp\SNAGHTML1e2c39e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76600"/>
            <a:ext cx="2552700" cy="32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0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707800" cy="546000"/>
          </a:xfrm>
        </p:spPr>
        <p:txBody>
          <a:bodyPr/>
          <a:lstStyle/>
          <a:p>
            <a:r>
              <a:rPr lang="en-US" dirty="0" smtClean="0"/>
              <a:t>Deembed the Fixture during Power Calibration.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4532" y="1143000"/>
            <a:ext cx="8280000" cy="609600"/>
          </a:xfrm>
        </p:spPr>
        <p:txBody>
          <a:bodyPr/>
          <a:lstStyle/>
          <a:p>
            <a:pPr marL="180000" lvl="1" indent="0">
              <a:buNone/>
            </a:pPr>
            <a:r>
              <a:rPr lang="en-US" dirty="0" smtClean="0"/>
              <a:t>Summary for Power Calibration:</a:t>
            </a:r>
            <a:endParaRPr lang="en-US" dirty="0">
              <a:solidFill>
                <a:srgbClr val="0070C0"/>
              </a:solidFill>
            </a:endParaRPr>
          </a:p>
          <a:p>
            <a:pPr marL="1800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180000" lvl="1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1800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180000" lvl="1" indent="0"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3924300"/>
            <a:ext cx="41814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4408446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>
            <a:endCxn id="18" idx="1"/>
          </p:cNvCxnSpPr>
          <p:nvPr/>
        </p:nvCxnSpPr>
        <p:spPr>
          <a:xfrm flipH="1">
            <a:off x="2958729" y="1979737"/>
            <a:ext cx="13071" cy="2963336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24200" y="3105834"/>
            <a:ext cx="3576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Power is calibrated here during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the Power calibration step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0" y="4647442"/>
            <a:ext cx="3576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But Deembedding the fixture means power is set and controlled at the DUT input during measurements.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105400" y="3924300"/>
            <a:ext cx="0" cy="1799630"/>
          </a:xfrm>
          <a:prstGeom prst="line">
            <a:avLst/>
          </a:prstGeom>
          <a:ln w="381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 rot="16200000">
            <a:off x="3789273" y="4198656"/>
            <a:ext cx="436814" cy="2097903"/>
          </a:xfrm>
          <a:prstGeom prst="leftBrac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58729" y="4704546"/>
            <a:ext cx="19874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Fixture</a:t>
            </a:r>
          </a:p>
          <a:p>
            <a:pPr algn="ctr"/>
            <a:r>
              <a:rPr lang="en-US" sz="700" dirty="0" smtClean="0">
                <a:solidFill>
                  <a:schemeClr val="tx2"/>
                </a:solidFill>
              </a:rPr>
              <a:t>(3 dB atten, 100 ohm line, SMA barrel)</a:t>
            </a:r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39000" y="5421868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Deembed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743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{  Conclusion  }</a:t>
            </a:r>
            <a:endParaRPr lang="en-US" sz="4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2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13" y="990600"/>
            <a:ext cx="8089887" cy="5105400"/>
          </a:xfrm>
        </p:spPr>
        <p:txBody>
          <a:bodyPr/>
          <a:lstStyle/>
          <a:p>
            <a:r>
              <a:rPr lang="en-US" dirty="0" smtClean="0"/>
              <a:t>The approach was confirmed using a connectorized “fixture.” </a:t>
            </a:r>
          </a:p>
          <a:p>
            <a:pPr lvl="1"/>
            <a:r>
              <a:rPr lang="en-US" dirty="0" smtClean="0"/>
              <a:t>The fixture included a 100 ohm transmission line to create mismatch.</a:t>
            </a:r>
          </a:p>
          <a:p>
            <a:pPr lvl="1"/>
            <a:r>
              <a:rPr lang="en-US" dirty="0" smtClean="0"/>
              <a:t>The fixture included a 3 dB attenuator on one end to force S11 and S22 to be very different from each other.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approach can be used to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deembed wafer probes.</a:t>
            </a:r>
          </a:p>
          <a:p>
            <a:pPr lvl="1"/>
            <a:r>
              <a:rPr lang="en-US" dirty="0" smtClean="0"/>
              <a:t>Use TOSM or UOSM calibration at the outer cal plane.</a:t>
            </a:r>
          </a:p>
          <a:p>
            <a:pPr lvl="1"/>
            <a:r>
              <a:rPr lang="en-US" dirty="0" smtClean="0"/>
              <a:t>Use TRL calibration on wafer, at the probe tips.</a:t>
            </a:r>
          </a:p>
          <a:p>
            <a:pPr lvl="1"/>
            <a:r>
              <a:rPr lang="en-US" dirty="0" smtClean="0"/>
              <a:t>Generate s2p files for each probe.</a:t>
            </a:r>
          </a:p>
          <a:p>
            <a:pPr lvl="1"/>
            <a:endParaRPr lang="en-US" dirty="0"/>
          </a:p>
          <a:p>
            <a:r>
              <a:rPr lang="en-US" dirty="0" smtClean="0"/>
              <a:t>Deembedding probes can simplify calibration.</a:t>
            </a:r>
          </a:p>
          <a:p>
            <a:endParaRPr lang="en-US" dirty="0"/>
          </a:p>
          <a:p>
            <a:r>
              <a:rPr lang="en-US" dirty="0" smtClean="0"/>
              <a:t>Use s2p files to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deembed probes during power calibration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Did you notice that the 2 port fixture’s s2p parameters were </a:t>
            </a:r>
            <a:r>
              <a:rPr lang="en-US" dirty="0" smtClean="0"/>
              <a:t>measured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using one port of the VNA?  </a:t>
            </a:r>
            <a:r>
              <a:rPr lang="en-US" dirty="0" smtClean="0"/>
              <a:t>Could </a:t>
            </a:r>
            <a:r>
              <a:rPr lang="en-US" dirty="0" smtClean="0"/>
              <a:t>be a handy trick at some point…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94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temp\SNAGHTML4596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908720"/>
            <a:ext cx="3757786" cy="497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98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743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{  End  }</a:t>
            </a:r>
            <a:endParaRPr lang="en-US" sz="4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40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743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{  Overview  }</a:t>
            </a:r>
            <a:endParaRPr lang="en-US" sz="4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96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1"/>
          <p:cNvSpPr>
            <a:spLocks noGrp="1"/>
          </p:cNvSpPr>
          <p:nvPr>
            <p:ph idx="1"/>
          </p:nvPr>
        </p:nvSpPr>
        <p:spPr>
          <a:xfrm>
            <a:off x="295131" y="3581400"/>
            <a:ext cx="4749600" cy="5334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400" dirty="0" smtClean="0"/>
              <a:t>Do a two port coaxial calibration at the probe connectors.</a:t>
            </a:r>
          </a:p>
          <a:p>
            <a:pPr lvl="1"/>
            <a:r>
              <a:rPr lang="en-US" sz="1400" dirty="0" smtClean="0"/>
              <a:t>This gives us the </a:t>
            </a:r>
            <a:r>
              <a:rPr lang="en-US" sz="1400" dirty="0" smtClean="0">
                <a:solidFill>
                  <a:schemeClr val="accent2"/>
                </a:solidFill>
              </a:rPr>
              <a:t>port 1 and port 2 “outer” error models.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82"/>
          <a:stretch/>
        </p:blipFill>
        <p:spPr bwMode="auto">
          <a:xfrm>
            <a:off x="0" y="0"/>
            <a:ext cx="9144000" cy="2288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Brace 7"/>
          <p:cNvSpPr/>
          <p:nvPr/>
        </p:nvSpPr>
        <p:spPr>
          <a:xfrm rot="5400000">
            <a:off x="2015607" y="1008186"/>
            <a:ext cx="458724" cy="3118338"/>
          </a:xfrm>
          <a:prstGeom prst="rightBrace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 rot="5400000">
            <a:off x="2400299" y="1181100"/>
            <a:ext cx="381001" cy="3810000"/>
          </a:xfrm>
          <a:prstGeom prst="righ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810000" y="1134208"/>
            <a:ext cx="0" cy="115458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11927" y="2743086"/>
            <a:ext cx="2227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</a:rPr>
              <a:t>Port 1 “outer” error model</a:t>
            </a:r>
            <a:endParaRPr lang="en-US" sz="1400" dirty="0">
              <a:solidFill>
                <a:schemeClr val="accent2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495800" y="1711502"/>
            <a:ext cx="0" cy="1195674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85280" y="3276600"/>
            <a:ext cx="230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Port 1 “inner” error model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87402" y="5486400"/>
            <a:ext cx="5341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Port 1 probe s2p </a:t>
            </a:r>
            <a:r>
              <a:rPr lang="en-US" sz="1400" dirty="0" smtClean="0">
                <a:solidFill>
                  <a:schemeClr val="accent3"/>
                </a:solidFill>
              </a:rPr>
              <a:t>= P1 inner error model </a:t>
            </a:r>
            <a:r>
              <a:rPr lang="en-US" sz="1400" dirty="0" smtClean="0"/>
              <a:t>–</a:t>
            </a:r>
            <a:r>
              <a:rPr lang="en-US" sz="1400" dirty="0" smtClean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2"/>
                </a:solidFill>
              </a:rPr>
              <a:t>P1 outer error model</a:t>
            </a:r>
          </a:p>
          <a:p>
            <a:r>
              <a:rPr lang="en-US" sz="1400" dirty="0">
                <a:solidFill>
                  <a:schemeClr val="tx2"/>
                </a:solidFill>
              </a:rPr>
              <a:t>Port </a:t>
            </a:r>
            <a:r>
              <a:rPr lang="en-US" sz="1400" dirty="0" smtClean="0">
                <a:solidFill>
                  <a:schemeClr val="tx2"/>
                </a:solidFill>
              </a:rPr>
              <a:t>2 </a:t>
            </a:r>
            <a:r>
              <a:rPr lang="en-US" sz="1400" dirty="0">
                <a:solidFill>
                  <a:schemeClr val="tx2"/>
                </a:solidFill>
              </a:rPr>
              <a:t>probe s2p </a:t>
            </a:r>
            <a:r>
              <a:rPr lang="en-US" sz="1400" dirty="0">
                <a:solidFill>
                  <a:schemeClr val="accent3"/>
                </a:solidFill>
              </a:rPr>
              <a:t>= </a:t>
            </a:r>
            <a:r>
              <a:rPr lang="en-US" sz="1400" dirty="0" smtClean="0">
                <a:solidFill>
                  <a:schemeClr val="accent3"/>
                </a:solidFill>
              </a:rPr>
              <a:t>P2 </a:t>
            </a:r>
            <a:r>
              <a:rPr lang="en-US" sz="1400" dirty="0">
                <a:solidFill>
                  <a:schemeClr val="accent3"/>
                </a:solidFill>
              </a:rPr>
              <a:t>inner error model </a:t>
            </a:r>
            <a:r>
              <a:rPr lang="en-US" sz="1400" dirty="0"/>
              <a:t>–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2"/>
                </a:solidFill>
              </a:rPr>
              <a:t>P2 </a:t>
            </a:r>
            <a:r>
              <a:rPr lang="en-US" sz="1400" dirty="0">
                <a:solidFill>
                  <a:schemeClr val="accent2"/>
                </a:solidFill>
              </a:rPr>
              <a:t>outer error model</a:t>
            </a:r>
          </a:p>
          <a:p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1" name="Inhaltsplatzhalter 1"/>
          <p:cNvSpPr txBox="1">
            <a:spLocks/>
          </p:cNvSpPr>
          <p:nvPr/>
        </p:nvSpPr>
        <p:spPr>
          <a:xfrm>
            <a:off x="1295400" y="4198231"/>
            <a:ext cx="6324600" cy="5261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2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Do a two port TRL calibration with the probe tips on the calibration substrate.</a:t>
            </a:r>
          </a:p>
          <a:p>
            <a:pPr lvl="1"/>
            <a:r>
              <a:rPr lang="en-US" sz="1400" dirty="0" smtClean="0"/>
              <a:t>This gives us the </a:t>
            </a:r>
            <a:r>
              <a:rPr lang="en-US" sz="1400" dirty="0" smtClean="0">
                <a:solidFill>
                  <a:schemeClr val="accent3"/>
                </a:solidFill>
              </a:rPr>
              <a:t>port 1 and port 2 “inner” error models.</a:t>
            </a:r>
          </a:p>
        </p:txBody>
      </p:sp>
      <p:sp>
        <p:nvSpPr>
          <p:cNvPr id="22" name="Inhaltsplatzhalter 1"/>
          <p:cNvSpPr txBox="1">
            <a:spLocks/>
          </p:cNvSpPr>
          <p:nvPr/>
        </p:nvSpPr>
        <p:spPr>
          <a:xfrm>
            <a:off x="2477262" y="4836900"/>
            <a:ext cx="6552000" cy="573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2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Use math to calculate the difference in the two error models.</a:t>
            </a:r>
          </a:p>
          <a:p>
            <a:pPr lvl="1"/>
            <a:r>
              <a:rPr lang="en-US" sz="1400" dirty="0" smtClean="0"/>
              <a:t>This difference is captured in an s2p file at each calibrated port.</a:t>
            </a:r>
          </a:p>
        </p:txBody>
      </p:sp>
      <p:sp>
        <p:nvSpPr>
          <p:cNvPr id="23" name="Right Brace 22"/>
          <p:cNvSpPr/>
          <p:nvPr/>
        </p:nvSpPr>
        <p:spPr>
          <a:xfrm rot="5400000">
            <a:off x="6277083" y="1190515"/>
            <a:ext cx="381001" cy="3791169"/>
          </a:xfrm>
          <a:prstGeom prst="righ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4566138" y="1711502"/>
            <a:ext cx="5862" cy="1195674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44204" y="3276600"/>
            <a:ext cx="2475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Port 2 “inner” error model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 rot="5400000">
            <a:off x="6574638" y="1011730"/>
            <a:ext cx="458724" cy="3118338"/>
          </a:xfrm>
          <a:prstGeom prst="rightBrace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257800" y="1144398"/>
            <a:ext cx="0" cy="115458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67400" y="2716766"/>
            <a:ext cx="2227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</a:rPr>
              <a:t>Port 2 “outer” error model</a:t>
            </a:r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483" y="2156371"/>
            <a:ext cx="56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2156371"/>
            <a:ext cx="56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0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743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{  Four Steps  }</a:t>
            </a:r>
            <a:endParaRPr lang="en-US" sz="4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1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71610" y="228600"/>
            <a:ext cx="3845654" cy="5743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tabLst>
                <a:tab pos="457200" algn="l"/>
              </a:tabLst>
            </a:pPr>
            <a:r>
              <a:rPr lang="en-US" sz="2400" b="1" u="sng" dirty="0" smtClean="0"/>
              <a:t>RSA s2p Extractor:</a:t>
            </a:r>
          </a:p>
          <a:p>
            <a:pPr marL="457200" indent="-457200">
              <a:tabLst>
                <a:tab pos="457200" algn="l"/>
              </a:tabLst>
            </a:pPr>
            <a:endParaRPr lang="en-US" sz="700" dirty="0"/>
          </a:p>
          <a:p>
            <a:pPr>
              <a:tabLst>
                <a:tab pos="457200" algn="l"/>
              </a:tabLst>
            </a:pPr>
            <a:r>
              <a:rPr lang="en-US" sz="1200" dirty="0" smtClean="0"/>
              <a:t>Launch the utility by pressing:</a:t>
            </a:r>
          </a:p>
          <a:p>
            <a:pPr>
              <a:tabLst>
                <a:tab pos="457200" algn="l"/>
              </a:tabLst>
            </a:pPr>
            <a:endParaRPr lang="en-US" sz="2800" dirty="0"/>
          </a:p>
          <a:p>
            <a:pPr>
              <a:tabLst>
                <a:tab pos="457200" algn="l"/>
              </a:tabLst>
            </a:pPr>
            <a:endParaRPr lang="en-US" sz="1200" dirty="0" smtClean="0"/>
          </a:p>
          <a:p>
            <a:pPr marL="457200" indent="-457200">
              <a:tabLst>
                <a:tab pos="457200" algn="l"/>
              </a:tabLst>
            </a:pPr>
            <a:r>
              <a:rPr lang="en-US" sz="2000" dirty="0" smtClean="0"/>
              <a:t>1.  	Select the channel that contains the “outer” cal.</a:t>
            </a:r>
          </a:p>
          <a:p>
            <a:pPr marL="457200" indent="-457200">
              <a:buAutoNum type="arabicPeriod" startAt="2"/>
              <a:tabLst>
                <a:tab pos="457200" algn="l"/>
              </a:tabLst>
            </a:pPr>
            <a:endParaRPr lang="en-US" sz="600" dirty="0" smtClean="0"/>
          </a:p>
          <a:p>
            <a:pPr marL="457200" indent="-457200">
              <a:tabLst>
                <a:tab pos="457200" algn="l"/>
              </a:tabLst>
            </a:pPr>
            <a:r>
              <a:rPr lang="en-US" sz="1200" dirty="0"/>
              <a:t>	</a:t>
            </a:r>
            <a:r>
              <a:rPr lang="en-US" sz="1200" dirty="0" smtClean="0"/>
              <a:t>Or select a saved cal file from the calibration pool</a:t>
            </a:r>
            <a:endParaRPr lang="en-US" sz="1200" dirty="0"/>
          </a:p>
          <a:p>
            <a:pPr marL="457200" indent="-457200">
              <a:tabLst>
                <a:tab pos="457200" algn="l"/>
              </a:tabLst>
            </a:pPr>
            <a:endParaRPr lang="en-US" sz="600" dirty="0"/>
          </a:p>
          <a:p>
            <a:pPr marL="457200" indent="-457200">
              <a:buAutoNum type="arabicPeriod" startAt="2"/>
              <a:tabLst>
                <a:tab pos="457200" algn="l"/>
              </a:tabLst>
            </a:pPr>
            <a:r>
              <a:rPr lang="en-US" sz="2000" dirty="0" smtClean="0"/>
              <a:t>Select the channel that contains the ‘inner’ cal.</a:t>
            </a:r>
          </a:p>
          <a:p>
            <a:pPr marL="457200" indent="-457200">
              <a:buAutoNum type="arabicPeriod" startAt="2"/>
              <a:tabLst>
                <a:tab pos="457200" algn="l"/>
              </a:tabLst>
            </a:pPr>
            <a:endParaRPr lang="en-US" sz="600" dirty="0" smtClean="0"/>
          </a:p>
          <a:p>
            <a:pPr>
              <a:tabLst>
                <a:tab pos="457200" algn="l"/>
              </a:tabLst>
            </a:pPr>
            <a:r>
              <a:rPr lang="en-US" sz="2000" dirty="0"/>
              <a:t>3.  </a:t>
            </a:r>
            <a:r>
              <a:rPr lang="en-US" sz="2000" dirty="0" smtClean="0"/>
              <a:t>	Select ports for s2p extraction.</a:t>
            </a:r>
          </a:p>
          <a:p>
            <a:pPr marL="457200" indent="-457200">
              <a:tabLst>
                <a:tab pos="457200" algn="l"/>
              </a:tabLst>
            </a:pPr>
            <a:endParaRPr lang="en-US" sz="600" dirty="0"/>
          </a:p>
          <a:p>
            <a:pPr>
              <a:tabLst>
                <a:tab pos="457200" algn="l"/>
              </a:tabLst>
            </a:pPr>
            <a:r>
              <a:rPr lang="en-US" sz="2000" dirty="0" smtClean="0"/>
              <a:t>4.  	Press Generate s2p Files. </a:t>
            </a:r>
            <a:endParaRPr lang="en-US" sz="1200" dirty="0"/>
          </a:p>
          <a:p>
            <a:pPr marL="457200" indent="-457200">
              <a:tabLst>
                <a:tab pos="457200" algn="l"/>
              </a:tabLst>
            </a:pPr>
            <a:endParaRPr lang="en-US" sz="600" dirty="0" smtClean="0"/>
          </a:p>
          <a:p>
            <a:pPr marL="457200" indent="-457200">
              <a:tabLst>
                <a:tab pos="457200" algn="l"/>
              </a:tabLst>
            </a:pPr>
            <a:r>
              <a:rPr lang="en-US" sz="1200" dirty="0" smtClean="0"/>
              <a:t>	An s2p file for each port will be saved in the Traces directory by default.  This is the same directory that is used (by default) in the </a:t>
            </a:r>
            <a:r>
              <a:rPr lang="en-US" sz="1200" dirty="0"/>
              <a:t>D</a:t>
            </a:r>
            <a:r>
              <a:rPr lang="en-US" sz="1200" dirty="0" smtClean="0"/>
              <a:t>eembedding  routine.</a:t>
            </a:r>
          </a:p>
          <a:p>
            <a:pPr marL="457200" indent="-457200">
              <a:tabLst>
                <a:tab pos="457200" algn="l"/>
              </a:tabLst>
            </a:pPr>
            <a:endParaRPr lang="en-US" sz="1200" dirty="0" smtClean="0"/>
          </a:p>
          <a:p>
            <a:pPr marL="457200" indent="-457200">
              <a:tabLst>
                <a:tab pos="457200" algn="l"/>
              </a:tabLst>
            </a:pPr>
            <a:r>
              <a:rPr lang="en-US" sz="2400" b="1" u="sng" dirty="0" smtClean="0"/>
              <a:t>Deembedding:</a:t>
            </a:r>
            <a:endParaRPr lang="en-US" sz="2400" b="1" u="sng" dirty="0"/>
          </a:p>
          <a:p>
            <a:pPr marL="457200" indent="-457200">
              <a:tabLst>
                <a:tab pos="457200" algn="l"/>
              </a:tabLst>
            </a:pPr>
            <a:endParaRPr lang="en-US" sz="600" dirty="0" smtClean="0"/>
          </a:p>
          <a:p>
            <a:pPr marL="457200" indent="-457200">
              <a:tabLst>
                <a:tab pos="457200" algn="l"/>
              </a:tabLst>
            </a:pPr>
            <a:r>
              <a:rPr lang="en-US" sz="1200" dirty="0" smtClean="0"/>
              <a:t>Launch  Deembedding routine by pressing:</a:t>
            </a:r>
            <a:endParaRPr lang="en-US" sz="1200" dirty="0"/>
          </a:p>
          <a:p>
            <a:pPr marL="457200" indent="-457200">
              <a:tabLst>
                <a:tab pos="457200" algn="l"/>
              </a:tabLst>
            </a:pPr>
            <a:endParaRPr lang="en-US" sz="12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8623"/>
            <a:ext cx="4086225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90600"/>
            <a:ext cx="762000" cy="42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384" y="990600"/>
            <a:ext cx="761999" cy="42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37" y="990600"/>
            <a:ext cx="762000" cy="42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717112" cy="42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37" y="5562600"/>
            <a:ext cx="762000" cy="42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562600"/>
            <a:ext cx="762000" cy="42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383" y="5551263"/>
            <a:ext cx="762000" cy="42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08" y="5568188"/>
            <a:ext cx="774192" cy="45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6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743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{  Verification  }</a:t>
            </a:r>
            <a:endParaRPr lang="en-US" sz="4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3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to Validate the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497" y="990600"/>
            <a:ext cx="8280000" cy="1981200"/>
          </a:xfrm>
        </p:spPr>
        <p:txBody>
          <a:bodyPr/>
          <a:lstStyle/>
          <a:p>
            <a:pPr marL="0" indent="0">
              <a:buNone/>
            </a:pPr>
            <a:r>
              <a:rPr lang="en-US" b="1" i="1" u="sng" dirty="0" smtClean="0">
                <a:solidFill>
                  <a:srgbClr val="0070C0"/>
                </a:solidFill>
              </a:rPr>
              <a:t>Scenario:</a:t>
            </a:r>
            <a:endParaRPr lang="en-US" b="1" i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You have a male test cable.</a:t>
            </a:r>
            <a:endParaRPr lang="en-US" dirty="0"/>
          </a:p>
          <a:p>
            <a:r>
              <a:rPr lang="en-US" dirty="0" smtClean="0"/>
              <a:t>You have a female auto cal unit.</a:t>
            </a:r>
          </a:p>
          <a:p>
            <a:r>
              <a:rPr lang="en-US" dirty="0" smtClean="0"/>
              <a:t>The connection to your DUT passes through a 3 dB attenuator, a 100 ohm transmission line, and a male to male adaptor.</a:t>
            </a:r>
          </a:p>
          <a:p>
            <a:pPr lvl="2"/>
            <a:r>
              <a:rPr lang="en-US" i="1" dirty="0" smtClean="0">
                <a:solidFill>
                  <a:srgbClr val="FF0000"/>
                </a:solidFill>
              </a:rPr>
              <a:t>(This is the “test fixture.”)</a:t>
            </a:r>
            <a:endParaRPr lang="en-US" i="1" dirty="0">
              <a:solidFill>
                <a:srgbClr val="FF0000"/>
              </a:solidFill>
            </a:endParaRPr>
          </a:p>
          <a:p>
            <a:pPr lvl="3"/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0881" y="3657600"/>
            <a:ext cx="3983400" cy="2209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20000" indent="-180000" algn="l" defTabSz="914400" rtl="0" eaLnBrk="1" latinLnBrk="0" hangingPunct="1">
              <a:lnSpc>
                <a:spcPct val="112000"/>
              </a:lnSpc>
              <a:spcBef>
                <a:spcPts val="0"/>
              </a:spcBef>
              <a:buSzPct val="7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 smtClean="0">
                <a:solidFill>
                  <a:schemeClr val="accent1">
                    <a:lumMod val="75000"/>
                  </a:schemeClr>
                </a:solidFill>
              </a:rPr>
              <a:t>Your Task:</a:t>
            </a:r>
          </a:p>
          <a:p>
            <a:endParaRPr lang="en-US" dirty="0"/>
          </a:p>
          <a:p>
            <a:r>
              <a:rPr lang="en-US" dirty="0" smtClean="0"/>
              <a:t>Use the RSA s2p </a:t>
            </a:r>
            <a:r>
              <a:rPr lang="en-US" dirty="0"/>
              <a:t>E</a:t>
            </a:r>
            <a:r>
              <a:rPr lang="en-US" dirty="0" smtClean="0"/>
              <a:t>xtractor to find the s parameters of the test fixture.</a:t>
            </a:r>
          </a:p>
          <a:p>
            <a:endParaRPr lang="en-US" dirty="0"/>
          </a:p>
          <a:p>
            <a:r>
              <a:rPr lang="en-US" dirty="0" smtClean="0"/>
              <a:t>Deembed the test fixture and demonstrate correct performance.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1027" name="Picture 3" descr="C:\Users\leffel\Documents\Dropbox\Camera Uploads from Mike\2014-02-21 13.23.3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906659"/>
            <a:ext cx="3948297" cy="31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temp\SNAGHTML1e2c39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24" y="4601898"/>
            <a:ext cx="3963537" cy="153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48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60" y="3391766"/>
            <a:ext cx="41814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 Calibrate Channel 1 </a:t>
            </a:r>
            <a:r>
              <a:rPr lang="en-US" b="1" dirty="0" smtClean="0">
                <a:solidFill>
                  <a:srgbClr val="00B050"/>
                </a:solidFill>
              </a:rPr>
              <a:t>w/out</a:t>
            </a:r>
            <a:r>
              <a:rPr lang="en-US" dirty="0" smtClean="0"/>
              <a:t> the Fixture</a:t>
            </a:r>
            <a:endParaRPr lang="en-US" dirty="0"/>
          </a:p>
        </p:txBody>
      </p:sp>
      <p:pic>
        <p:nvPicPr>
          <p:cNvPr id="2050" name="Picture 2" descr="C:\Users\leffel\Documents\Dropbox\Camera Uploads from Mike\2014-02-21 13.31.4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08651"/>
            <a:ext cx="3581400" cy="438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0000" y="1614313"/>
            <a:ext cx="4296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This is the “outer” calibration plane because it is farther away from the DUT.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23642" y="3556853"/>
            <a:ext cx="0" cy="1007898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3024" y="4690230"/>
            <a:ext cx="1701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Ch 1 “outer”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Cal plane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09819" y="4555023"/>
            <a:ext cx="114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DUT</a:t>
            </a:r>
          </a:p>
          <a:p>
            <a:pPr algn="ctr"/>
            <a:r>
              <a:rPr lang="en-US" sz="1200" dirty="0" smtClean="0"/>
              <a:t>(50 ohm load)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302379" y="3617996"/>
            <a:ext cx="114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VNA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423642" y="2784048"/>
            <a:ext cx="19874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Fixture</a:t>
            </a:r>
          </a:p>
          <a:p>
            <a:pPr algn="ctr"/>
            <a:r>
              <a:rPr lang="en-US" sz="700" dirty="0" smtClean="0">
                <a:solidFill>
                  <a:schemeClr val="tx2"/>
                </a:solidFill>
              </a:rPr>
              <a:t>(3 dB atten, 100 ohm line, SMA barrel)</a:t>
            </a:r>
            <a:endParaRPr lang="en-US" sz="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Rohde &amp; Schwarz Colors">
      <a:dk1>
        <a:srgbClr val="000000"/>
      </a:dk1>
      <a:lt1>
        <a:srgbClr val="FFFFFF"/>
      </a:lt1>
      <a:dk2>
        <a:srgbClr val="165F9A"/>
      </a:dk2>
      <a:lt2>
        <a:srgbClr val="F6960F"/>
      </a:lt2>
      <a:accent1>
        <a:srgbClr val="009DEC"/>
      </a:accent1>
      <a:accent2>
        <a:srgbClr val="EF2433"/>
      </a:accent2>
      <a:accent3>
        <a:srgbClr val="009759"/>
      </a:accent3>
      <a:accent4>
        <a:srgbClr val="AEB5BB"/>
      </a:accent4>
      <a:accent5>
        <a:srgbClr val="0091B1"/>
      </a:accent5>
      <a:accent6>
        <a:srgbClr val="5A3275"/>
      </a:accent6>
      <a:hlink>
        <a:srgbClr val="009DEC"/>
      </a:hlink>
      <a:folHlink>
        <a:srgbClr val="933973"/>
      </a:folHlink>
    </a:clrScheme>
    <a:fontScheme name="Rohde &amp; Schwarz Font">
      <a:majorFont>
        <a:latin typeface="Arial Narrow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24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1040</Words>
  <Application>Microsoft Office PowerPoint</Application>
  <PresentationFormat>On-screen Show (4:3)</PresentationFormat>
  <Paragraphs>176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Blank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to Validate the Procedure</vt:lpstr>
      <vt:lpstr>Step 1:  Calibrate Channel 1 w/out the Fixture</vt:lpstr>
      <vt:lpstr>Step 2:  Calibrate Channel 2 with the Fixture</vt:lpstr>
      <vt:lpstr>Measure the DUT with these two channels…</vt:lpstr>
      <vt:lpstr>Step 3:  Run the RSA s2p Extractor utility…</vt:lpstr>
      <vt:lpstr>Step 4:  Deembed the Fixture s2p file from Ch 1</vt:lpstr>
      <vt:lpstr>Results after Deembedding:</vt:lpstr>
      <vt:lpstr>PowerPoint Presentation</vt:lpstr>
      <vt:lpstr>Want to view the s2p file of the Fixture?</vt:lpstr>
      <vt:lpstr>Want to view the s2p file of the Fixture?</vt:lpstr>
      <vt:lpstr>PowerPoint Presentation</vt:lpstr>
      <vt:lpstr>Want to Deembed during Power Calibration?  (…)</vt:lpstr>
      <vt:lpstr>Want to Deembed during Power Calibration?  (…)</vt:lpstr>
      <vt:lpstr>Want to Deembed during Power Calibration?  (…)</vt:lpstr>
      <vt:lpstr>Deembed the Fixture during Power Calibration.</vt:lpstr>
      <vt:lpstr>PowerPoint Presentation</vt:lpstr>
      <vt:lpstr>Conclusion</vt:lpstr>
      <vt:lpstr>PowerPoint Presentation</vt:lpstr>
      <vt:lpstr>PowerPoint Presentation</vt:lpstr>
    </vt:vector>
  </TitlesOfParts>
  <Company>Rohde &amp; Schwarz America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Rohde &amp; Schwarz America</dc:creator>
  <cp:lastModifiedBy>Rohde &amp; Schwarz America</cp:lastModifiedBy>
  <cp:revision>105</cp:revision>
  <dcterms:created xsi:type="dcterms:W3CDTF">2013-02-12T15:46:05Z</dcterms:created>
  <dcterms:modified xsi:type="dcterms:W3CDTF">2014-02-22T19:47:19Z</dcterms:modified>
  <cp:contentStatus>1.0.0.2</cp:contentStatus>
</cp:coreProperties>
</file>