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6">
          <p15:clr>
            <a:srgbClr val="A4A3A4"/>
          </p15:clr>
        </p15:guide>
        <p15:guide id="2" orient="horz" pos="2845">
          <p15:clr>
            <a:srgbClr val="A4A3A4"/>
          </p15:clr>
        </p15:guide>
        <p15:guide id="3" pos="226">
          <p15:clr>
            <a:srgbClr val="A4A3A4"/>
          </p15:clr>
        </p15:guide>
        <p15:guide id="4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1310" autoAdjust="0"/>
  </p:normalViewPr>
  <p:slideViewPr>
    <p:cSldViewPr snapToObjects="1" showGuides="1">
      <p:cViewPr varScale="1">
        <p:scale>
          <a:sx n="60" d="100"/>
          <a:sy n="60" d="100"/>
        </p:scale>
        <p:origin x="58" y="1118"/>
      </p:cViewPr>
      <p:guideLst>
        <p:guide orient="horz" pos="646"/>
        <p:guide orient="horz" pos="2845"/>
        <p:guide pos="226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53" d="100"/>
          <a:sy n="53" d="100"/>
        </p:scale>
        <p:origin x="-1790" y="-77"/>
      </p:cViewPr>
      <p:guideLst>
        <p:guide orient="horz" pos="3223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7110D-8713-4818-A6C5-BA5073E6EF19}" type="datetimeFigureOut">
              <a:rPr lang="en-US" smtClean="0"/>
              <a:t>7/21/2016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20C28-1F57-4AC3-BC38-27FE91AD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0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20C28-1F57-4AC3-BC38-27FE91AD92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1890000"/>
            <a:ext cx="6300000" cy="792000"/>
          </a:xfrm>
        </p:spPr>
        <p:txBody>
          <a:bodyPr/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Enter subtitle (max. 3 lines), e. g. name, 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162000"/>
            <a:ext cx="6300000" cy="1215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Enter title of presentation</a:t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7520"/>
            <a:ext cx="7132320" cy="176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14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26000"/>
            <a:ext cx="5940000" cy="348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A7D8-F3C4-4F2E-AA33-7411D94CCCF5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02600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79612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123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26000"/>
            <a:ext cx="5940000" cy="348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BCA6-2F95-4D38-8C68-BBAECE4A6731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026000"/>
            <a:ext cx="2664000" cy="11242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2206440"/>
            <a:ext cx="2664000" cy="11242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3385800"/>
            <a:ext cx="2664000" cy="11242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02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162000"/>
            <a:ext cx="5940000" cy="81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26000"/>
            <a:ext cx="5940000" cy="348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E55A-D2D9-4194-AD41-F5547984C463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108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1141560"/>
            <a:ext cx="2664000" cy="108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2283120"/>
            <a:ext cx="2664000" cy="108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3424680"/>
            <a:ext cx="2664000" cy="108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578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5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000" y="162000"/>
            <a:ext cx="5940000" cy="81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26000"/>
            <a:ext cx="5940000" cy="348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B547-C7B0-4444-AE7C-E8A57E9EEE74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0"/>
            <a:ext cx="2664000" cy="858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80000" y="909630"/>
            <a:ext cx="2664000" cy="858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480000" y="1819260"/>
            <a:ext cx="2664000" cy="858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480000" y="2728890"/>
            <a:ext cx="2664000" cy="858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6480000" y="3638520"/>
            <a:ext cx="2664000" cy="858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344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6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D5F5-EA15-420D-8F26-317F4D5C87B2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59999" y="1025999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359999" y="279612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68000" y="102708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3168000" y="279612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5976000" y="102708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5976000" y="2796120"/>
            <a:ext cx="2664000" cy="1713960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224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8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This layout is primarily for equipment pictures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76E5-65F2-46D5-A16E-0D589B237BEA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60000" y="10260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60000" y="28188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466000" y="10260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466000" y="28188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572000" y="10260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72000" y="28188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678000" y="10260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678000" y="2818800"/>
            <a:ext cx="1962000" cy="1312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Text Placeholder 2"/>
          <p:cNvSpPr>
            <a:spLocks noGrp="1"/>
          </p:cNvSpPr>
          <p:nvPr>
            <p:ph type="body" idx="21" hasCustomPrompt="1"/>
          </p:nvPr>
        </p:nvSpPr>
        <p:spPr>
          <a:xfrm>
            <a:off x="360000" y="2397600"/>
            <a:ext cx="1962000" cy="324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1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360000" y="4186080"/>
            <a:ext cx="1962000" cy="324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1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66000" y="2397600"/>
            <a:ext cx="1962000" cy="324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18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2466000" y="4186080"/>
            <a:ext cx="1962000" cy="324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19" name="Text Placeholder 2"/>
          <p:cNvSpPr>
            <a:spLocks noGrp="1"/>
          </p:cNvSpPr>
          <p:nvPr>
            <p:ph type="body" idx="25" hasCustomPrompt="1"/>
          </p:nvPr>
        </p:nvSpPr>
        <p:spPr>
          <a:xfrm>
            <a:off x="4572000" y="2397600"/>
            <a:ext cx="1962000" cy="324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6" hasCustomPrompt="1"/>
          </p:nvPr>
        </p:nvSpPr>
        <p:spPr>
          <a:xfrm>
            <a:off x="4572000" y="4186080"/>
            <a:ext cx="1962000" cy="324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21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6678000" y="2397600"/>
            <a:ext cx="1962000" cy="324000"/>
          </a:xfrm>
        </p:spPr>
        <p:txBody>
          <a:bodyPr wrap="square" anchor="t"/>
          <a:lstStyle>
            <a:lvl1pPr marL="0" indent="0">
              <a:lnSpc>
                <a:spcPct val="100000"/>
              </a:lnSpc>
              <a:buFontTx/>
              <a:buNone/>
              <a:defRPr sz="1200" b="0"/>
            </a:lvl1pPr>
            <a:lvl2pPr marL="0" indent="0" algn="r" rtl="1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  <p:sp>
        <p:nvSpPr>
          <p:cNvPr id="22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6678000" y="4186080"/>
            <a:ext cx="1962000" cy="324000"/>
          </a:xfrm>
        </p:spPr>
        <p:txBody>
          <a:bodyPr wrap="square" anchor="t"/>
          <a:lstStyle>
            <a:lvl1pPr marL="0" indent="0" rtl="0">
              <a:lnSpc>
                <a:spcPct val="100000"/>
              </a:lnSpc>
              <a:buFontTx/>
              <a:buNone/>
              <a:defRPr sz="1200" b="0"/>
            </a:lvl1pPr>
            <a:lvl2pPr marL="0" indent="0" algn="l" rtl="0">
              <a:lnSpc>
                <a:spcPct val="100000"/>
              </a:lnSpc>
              <a:buFontTx/>
              <a:buNone/>
              <a:defRPr sz="1200" b="0"/>
            </a:lvl2pPr>
            <a:lvl3pPr marL="0" indent="0">
              <a:lnSpc>
                <a:spcPct val="100000"/>
              </a:lnSpc>
              <a:buFontTx/>
              <a:buNone/>
              <a:defRPr/>
            </a:lvl3pPr>
            <a:lvl4pPr marL="0" indent="0">
              <a:lnSpc>
                <a:spcPct val="100000"/>
              </a:lnSpc>
              <a:buNone/>
              <a:defRPr/>
            </a:lvl4pPr>
            <a:lvl5pPr marL="0" indent="0">
              <a:lnSpc>
                <a:spcPct val="100000"/>
              </a:lnSpc>
              <a:buFontTx/>
              <a:buNone/>
              <a:defRPr/>
            </a:lvl5pPr>
            <a:lvl6pPr marL="0" indent="0">
              <a:lnSpc>
                <a:spcPct val="100000"/>
              </a:lnSpc>
              <a:buFontTx/>
              <a:buNone/>
              <a:defRPr/>
            </a:lvl6pPr>
          </a:lstStyle>
          <a:p>
            <a:pPr lvl="0"/>
            <a:r>
              <a:rPr lang="en-US" dirty="0" smtClean="0"/>
              <a:t>Enter caption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59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1010-50FE-43EE-9FE7-D615252D1F5D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332000"/>
            <a:ext cx="8280000" cy="31788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32E4-FB1D-490C-9B64-7CE94920DC12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026001"/>
            <a:ext cx="8280000" cy="252000"/>
          </a:xfrm>
        </p:spPr>
        <p:txBody>
          <a:bodyPr wrap="non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lvl="0"/>
            <a:r>
              <a:rPr lang="en-US" dirty="0" smtClean="0"/>
              <a:t>Enter subtitle (max. 1 line)</a:t>
            </a:r>
          </a:p>
        </p:txBody>
      </p:sp>
    </p:spTree>
    <p:extLst>
      <p:ext uri="{BB962C8B-B14F-4D97-AF65-F5344CB8AC3E}">
        <p14:creationId xmlns:p14="http://schemas.microsoft.com/office/powerpoint/2010/main" val="378908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082"/>
            <a:ext cx="9144000" cy="51545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4D77-323A-45B6-B7C0-977808D886D4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60000" y="162000"/>
            <a:ext cx="6300000" cy="1215000"/>
          </a:xfrm>
        </p:spPr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/>
              <a:t>intertitle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(max. 3 lines)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34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26000"/>
            <a:ext cx="4050000" cy="34830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90000" y="1026318"/>
            <a:ext cx="4050000" cy="3483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None/>
              <a:tabLst/>
              <a:defRPr/>
            </a:lvl1pPr>
          </a:lstStyle>
          <a:p>
            <a:pPr marL="180000" marR="0" lvl="0" indent="-180000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Pct val="110000"/>
              <a:buFont typeface="Arial Black" pitchFamily="34" charset="0"/>
              <a:buChar char="ı"/>
              <a:tabLst/>
              <a:defRPr/>
            </a:pPr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C1C47-DCF0-4939-A01C-05E8FDB21403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62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58775" y="1584000"/>
            <a:ext cx="4050000" cy="29268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90000" y="1584000"/>
            <a:ext cx="4050000" cy="2926800"/>
          </a:xfrm>
        </p:spPr>
        <p:txBody>
          <a:bodyPr/>
          <a:lstStyle/>
          <a:p>
            <a:pPr lvl="0"/>
            <a:r>
              <a:rPr lang="en-US" dirty="0" smtClean="0"/>
              <a:t>Enter text or define content via symbol in the middle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B6DF-1454-4EA4-A2CC-21B4F370D53F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60000" y="1026000"/>
            <a:ext cx="4050000" cy="504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90763" y="1026000"/>
            <a:ext cx="4050000" cy="504000"/>
          </a:xfrm>
        </p:spPr>
        <p:txBody>
          <a:bodyPr wrap="square" anchor="b"/>
          <a:lstStyle>
            <a:lvl1pPr marL="0" indent="0">
              <a:lnSpc>
                <a:spcPct val="100000"/>
              </a:lnSpc>
              <a:buFontTx/>
              <a:buNone/>
              <a:defRPr b="1"/>
            </a:lvl1pPr>
          </a:lstStyle>
          <a:p>
            <a:pPr marL="0" lvl="0" indent="0"/>
            <a:r>
              <a:rPr lang="en-US" dirty="0" smtClean="0"/>
              <a:t>Enter subtitle</a:t>
            </a:r>
            <a:br>
              <a:rPr lang="en-US" dirty="0" smtClean="0"/>
            </a:br>
            <a:r>
              <a:rPr lang="en-US" dirty="0" smtClean="0"/>
              <a:t>(max. 2 lines)</a:t>
            </a:r>
          </a:p>
        </p:txBody>
      </p:sp>
    </p:spTree>
    <p:extLst>
      <p:ext uri="{BB962C8B-B14F-4D97-AF65-F5344CB8AC3E}">
        <p14:creationId xmlns:p14="http://schemas.microsoft.com/office/powerpoint/2010/main" val="684508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92FDA-953E-4248-BE2B-23F4751D8DBE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0584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9850-B244-4292-8C2D-00736F904B92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86BA-F4C1-4466-B31C-C9232764D356}" type="slidenum">
              <a:rPr lang="en-US" smtClean="0"/>
              <a:t>‹#›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636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0000" y="1026000"/>
            <a:ext cx="5940000" cy="348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Enter text (no picture)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763F-27AC-4497-83B3-AF64E922B52F}" type="datetime1">
              <a:rPr lang="en-US" smtClean="0"/>
              <a:t>7/21/2016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80000" y="1026000"/>
            <a:ext cx="2664000" cy="348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723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209"/>
            <a:ext cx="9144000" cy="60791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62000"/>
            <a:ext cx="8280000" cy="81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Enter slide title (max. 2 lines)</a:t>
            </a:r>
            <a:br>
              <a:rPr lang="en-US" dirty="0" smtClean="0"/>
            </a:br>
            <a:r>
              <a:rPr lang="en-US" dirty="0" smtClean="0"/>
              <a:t>The 2nd line may be black if reasonable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26000"/>
            <a:ext cx="8280000" cy="3483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enter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92000" y="4791849"/>
            <a:ext cx="792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93E67B2-F07B-4A74-B472-E686EE77E000}" type="datetime1">
              <a:rPr lang="en-US" smtClean="0"/>
              <a:t>7/21/2016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0000" y="4791849"/>
            <a:ext cx="2880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NASM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0000" y="4791849"/>
            <a:ext cx="504000" cy="13500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B76AC-E5DF-427C-ABDC-2F4FBD8E4B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4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2000"/>
        </a:lnSpc>
        <a:spcBef>
          <a:spcPts val="0"/>
        </a:spcBef>
        <a:buSzPct val="110000"/>
        <a:buFont typeface="Arial Black" pitchFamily="34" charset="0"/>
        <a:buChar char="ı"/>
        <a:defRPr sz="15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12000"/>
        </a:lnSpc>
        <a:spcBef>
          <a:spcPts val="0"/>
        </a:spcBef>
        <a:buSzPct val="7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rrabits/measure_with_a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ick.lalic@rsa.rohde-schwarz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na.rs-us.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Nick </a:t>
            </a:r>
            <a:r>
              <a:rPr lang="en-US" sz="2000" dirty="0" err="1"/>
              <a:t>Lalic</a:t>
            </a:r>
            <a:endParaRPr lang="en-US" sz="2000" dirty="0"/>
          </a:p>
          <a:p>
            <a:r>
              <a:rPr lang="en-US" sz="1600" i="1" dirty="0"/>
              <a:t>VNA Software Developer</a:t>
            </a:r>
          </a:p>
          <a:p>
            <a:r>
              <a:rPr lang="en-US" sz="1600" i="1" dirty="0"/>
              <a:t>Rohde &amp; Schwarz North </a:t>
            </a:r>
            <a:r>
              <a:rPr lang="en-US" sz="1600" i="1" dirty="0" smtClean="0"/>
              <a:t>America</a:t>
            </a:r>
            <a:endParaRPr lang="en-US" sz="1600" i="1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Power measurements </a:t>
            </a:r>
            <a:r>
              <a:rPr lang="en-US" sz="2800" dirty="0"/>
              <a:t>vs a-wave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example.py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https://github.com/Terrabits/measure_with_a1</a:t>
            </a:r>
            <a:endParaRPr lang="en-US" dirty="0"/>
          </a:p>
          <a:p>
            <a:r>
              <a:rPr lang="en-US" dirty="0"/>
              <a:t>Assumes ‘example1.cal’ contains calibration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dirty="0"/>
              <a:t>Connect to VNA</a:t>
            </a:r>
          </a:p>
          <a:p>
            <a:pPr lvl="1"/>
            <a:r>
              <a:rPr lang="en-US" dirty="0"/>
              <a:t>Preset</a:t>
            </a:r>
          </a:p>
          <a:p>
            <a:pPr lvl="1"/>
            <a:r>
              <a:rPr lang="en-US" dirty="0"/>
              <a:t>Setup channel</a:t>
            </a:r>
          </a:p>
          <a:p>
            <a:pPr lvl="1"/>
            <a:r>
              <a:rPr lang="en-US" dirty="0"/>
              <a:t>Apply </a:t>
            </a:r>
            <a:r>
              <a:rPr lang="en-US" dirty="0" err="1"/>
              <a:t>cal</a:t>
            </a:r>
            <a:r>
              <a:rPr lang="en-US" dirty="0"/>
              <a:t> group ‘example1’</a:t>
            </a:r>
          </a:p>
          <a:p>
            <a:pPr lvl="1"/>
            <a:r>
              <a:rPr lang="en-US" dirty="0"/>
              <a:t>Setup S21 trace</a:t>
            </a:r>
          </a:p>
          <a:p>
            <a:pPr lvl="1"/>
            <a:r>
              <a:rPr lang="en-US" dirty="0"/>
              <a:t>Create, display a1 trace</a:t>
            </a:r>
          </a:p>
          <a:p>
            <a:pPr lvl="1"/>
            <a:r>
              <a:rPr lang="en-US" dirty="0"/>
              <a:t>Sweep</a:t>
            </a:r>
          </a:p>
          <a:p>
            <a:pPr lvl="1"/>
            <a:r>
              <a:rPr lang="en-US" dirty="0"/>
              <a:t>Query result</a:t>
            </a:r>
          </a:p>
          <a:p>
            <a:pPr lvl="1"/>
            <a:r>
              <a:rPr lang="en-US" dirty="0"/>
              <a:t>Create plot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Suggested experiment</a:t>
            </a:r>
            <a:r>
              <a:rPr lang="en-US" dirty="0"/>
              <a:t>:</a:t>
            </a:r>
          </a:p>
          <a:p>
            <a:pPr marL="522287" lvl="1" indent="-342900">
              <a:buFont typeface="+mj-lt"/>
              <a:buAutoNum type="arabicPeriod"/>
            </a:pPr>
            <a:r>
              <a:rPr lang="en-US" dirty="0"/>
              <a:t>Once with just DUT</a:t>
            </a:r>
          </a:p>
          <a:p>
            <a:pPr marL="522287" lvl="1" indent="-342900">
              <a:buFont typeface="+mj-lt"/>
              <a:buAutoNum type="arabicPeriod"/>
            </a:pPr>
            <a:r>
              <a:rPr lang="en-US" dirty="0"/>
              <a:t>Once with ~ 0.5 dB pad at input to simulate driver amplifier drift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contact me with feedback or requests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6200" y="2647950"/>
            <a:ext cx="53285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9138" lvl="3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Nick Lalic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VNA Software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Developer</a:t>
            </a:r>
          </a:p>
          <a:p>
            <a:pPr marL="539138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Half Moon Bay, CA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+1 (424) 200-2846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  <a:hlinkClick r:id="rId3"/>
              </a:rPr>
              <a:t>nick.lalic@rsa.rohde-schwarz.com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39138" lvl="3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  <a:hlinkClick r:id="rId4"/>
              </a:rPr>
              <a:t>http://vna.rs-us.net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9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 Compression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study: MACOM Boston, Massachusetts USA</a:t>
            </a:r>
          </a:p>
          <a:p>
            <a:r>
              <a:rPr lang="en-US" dirty="0"/>
              <a:t>Setup:</a:t>
            </a:r>
          </a:p>
          <a:p>
            <a:pPr lvl="1"/>
            <a:r>
              <a:rPr lang="en-US" dirty="0"/>
              <a:t>Pulsed RF power</a:t>
            </a:r>
          </a:p>
          <a:p>
            <a:pPr lvl="1"/>
            <a:r>
              <a:rPr lang="en-US" dirty="0"/>
              <a:t>Driver amplifier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Calibration</a:t>
            </a:r>
          </a:p>
          <a:p>
            <a:pPr lvl="1"/>
            <a:r>
              <a:rPr lang="en-US" dirty="0"/>
              <a:t>One Path, Two port</a:t>
            </a:r>
          </a:p>
          <a:p>
            <a:pPr lvl="1"/>
            <a:r>
              <a:rPr lang="en-US" dirty="0"/>
              <a:t>Question: How to power </a:t>
            </a:r>
            <a:r>
              <a:rPr lang="en-US" dirty="0" err="1"/>
              <a:t>cal</a:t>
            </a:r>
            <a:r>
              <a:rPr lang="en-US" dirty="0"/>
              <a:t>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248724" y="1429444"/>
            <a:ext cx="5882640" cy="3016756"/>
            <a:chOff x="1559243" y="3148548"/>
            <a:chExt cx="5882640" cy="3016756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28" name="Isosceles Triangle 2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26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1659716" y="3579152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6395403" y="3582888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617789" y="4100284"/>
              <a:ext cx="774700" cy="899160"/>
              <a:chOff x="50800" y="0"/>
              <a:chExt cx="774700" cy="899160"/>
            </a:xfrm>
          </p:grpSpPr>
          <p:sp>
            <p:nvSpPr>
              <p:cNvPr id="26" name="Isosceles Triangle 25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58458" y="322818"/>
                <a:ext cx="739140" cy="21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4123373" y="3284984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0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Power </a:t>
            </a:r>
            <a:r>
              <a:rPr lang="en-US" dirty="0" err="1"/>
              <a:t>cal</a:t>
            </a:r>
            <a:r>
              <a:rPr lang="en-US" dirty="0"/>
              <a:t> of source, receiver on Port 1</a:t>
            </a:r>
          </a:p>
          <a:p>
            <a:r>
              <a:rPr lang="en-US" dirty="0"/>
              <a:t>Calculate compression from 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/>
              <a:t>P</a:t>
            </a:r>
            <a:r>
              <a:rPr lang="en-US" b="1" baseline="-25000" dirty="0"/>
              <a:t>in</a:t>
            </a:r>
            <a:r>
              <a:rPr lang="en-US" dirty="0"/>
              <a:t>)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No “2D” source power </a:t>
            </a:r>
            <a:r>
              <a:rPr lang="en-US" dirty="0" err="1" smtClean="0"/>
              <a:t>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(vs </a:t>
            </a:r>
            <a:r>
              <a:rPr lang="en-US" dirty="0"/>
              <a:t>power, frequency)</a:t>
            </a:r>
          </a:p>
          <a:p>
            <a:pPr lvl="1"/>
            <a:r>
              <a:rPr lang="en-US" dirty="0"/>
              <a:t>Driver amplifier will drift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3</a:t>
            </a:fld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Option 1 – Power </a:t>
            </a:r>
            <a:r>
              <a:rPr lang="en-US" dirty="0" err="1" smtClean="0"/>
              <a:t>cal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498196" y="1878730"/>
            <a:ext cx="4658504" cy="2330956"/>
            <a:chOff x="1559243" y="3148548"/>
            <a:chExt cx="5882640" cy="3016756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28" name="Isosceles Triangle 2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3" name="Straight Connector 12"/>
            <p:cNvCxnSpPr>
              <a:stCxn id="26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Cal.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26" name="Isosceles Triangle 25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7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08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Power </a:t>
            </a:r>
            <a:r>
              <a:rPr lang="en-US" dirty="0" err="1"/>
              <a:t>cal</a:t>
            </a:r>
            <a:r>
              <a:rPr lang="en-US" dirty="0"/>
              <a:t> of source, receiver on Port 1</a:t>
            </a:r>
          </a:p>
          <a:p>
            <a:r>
              <a:rPr lang="en-US" dirty="0"/>
              <a:t>Enable ALC</a:t>
            </a:r>
          </a:p>
          <a:p>
            <a:r>
              <a:rPr lang="en-US" dirty="0"/>
              <a:t>Calculate compression from 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/>
              <a:t>P</a:t>
            </a:r>
            <a:r>
              <a:rPr lang="en-US" b="1" baseline="-25000" dirty="0"/>
              <a:t>in</a:t>
            </a:r>
            <a:r>
              <a:rPr lang="en-US" dirty="0"/>
              <a:t>)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ALC is slow</a:t>
            </a:r>
          </a:p>
          <a:p>
            <a:pPr lvl="1"/>
            <a:r>
              <a:rPr lang="en-US" dirty="0"/>
              <a:t>ALC (often) too slow for pulsed RF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2: ALC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485496" y="1885950"/>
            <a:ext cx="4658504" cy="2330956"/>
            <a:chOff x="1559243" y="3148548"/>
            <a:chExt cx="5882640" cy="3016756"/>
          </a:xfrm>
        </p:grpSpPr>
        <p:sp>
          <p:nvSpPr>
            <p:cNvPr id="9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30" name="Isosceles Triangle 2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>
              <a:stCxn id="28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Cal,</a:t>
              </a:r>
              <a:b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ALC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1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28" name="Isosceles Triangle 27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9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3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Power </a:t>
            </a:r>
            <a:r>
              <a:rPr lang="en-US" dirty="0" err="1"/>
              <a:t>cal</a:t>
            </a:r>
            <a:r>
              <a:rPr lang="en-US" dirty="0"/>
              <a:t> of source, </a:t>
            </a:r>
            <a:r>
              <a:rPr lang="en-US" b="1" dirty="0"/>
              <a:t>receiver</a:t>
            </a:r>
            <a:r>
              <a:rPr lang="en-US" dirty="0"/>
              <a:t> on Port 1</a:t>
            </a:r>
          </a:p>
          <a:p>
            <a:r>
              <a:rPr lang="en-US" dirty="0"/>
              <a:t>Measure source power (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dirty="0"/>
              <a:t>) along with S-Parameters</a:t>
            </a:r>
          </a:p>
          <a:p>
            <a:r>
              <a:rPr lang="en-US" dirty="0"/>
              <a:t>Calculate compression from S</a:t>
            </a:r>
            <a:r>
              <a:rPr lang="en-US" baseline="-25000" dirty="0"/>
              <a:t>21</a:t>
            </a:r>
            <a:r>
              <a:rPr lang="en-US" dirty="0"/>
              <a:t>(f, </a:t>
            </a:r>
            <a:r>
              <a:rPr lang="en-US" b="1" dirty="0"/>
              <a:t>a</a:t>
            </a:r>
            <a:r>
              <a:rPr lang="en-US" b="1" baseline="-25000" dirty="0"/>
              <a:t>1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5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Option 3: Use measured power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472796" y="1885950"/>
            <a:ext cx="4658504" cy="2330956"/>
            <a:chOff x="1559243" y="3148548"/>
            <a:chExt cx="5882640" cy="301675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3243263" y="493848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2" name="Text Box 2"/>
            <p:cNvSpPr txBox="1">
              <a:spLocks noChangeArrowheads="1"/>
            </p:cNvSpPr>
            <p:nvPr/>
          </p:nvSpPr>
          <p:spPr bwMode="auto">
            <a:xfrm>
              <a:off x="5910263" y="4938484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905953" y="4542244"/>
              <a:ext cx="69659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4713923" y="4100284"/>
              <a:ext cx="825500" cy="899160"/>
              <a:chOff x="0" y="0"/>
              <a:chExt cx="825500" cy="899160"/>
            </a:xfrm>
          </p:grpSpPr>
          <p:sp>
            <p:nvSpPr>
              <p:cNvPr id="32" name="Isosceles Triangle 31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3" name="Text Box 2"/>
              <p:cNvSpPr txBox="1">
                <a:spLocks noChangeArrowheads="1"/>
              </p:cNvSpPr>
              <p:nvPr/>
            </p:nvSpPr>
            <p:spPr bwMode="auto">
              <a:xfrm>
                <a:off x="0" y="262508"/>
                <a:ext cx="739140" cy="2987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8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1905953" y="3830612"/>
              <a:ext cx="0" cy="7116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559243" y="3148548"/>
              <a:ext cx="545592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/>
            <p:cNvCxnSpPr>
              <a:stCxn id="30" idx="0"/>
            </p:cNvCxnSpPr>
            <p:nvPr/>
          </p:nvCxnSpPr>
          <p:spPr>
            <a:xfrm flipV="1">
              <a:off x="3392489" y="4542244"/>
              <a:ext cx="1359534" cy="76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36883" y="4549864"/>
              <a:ext cx="114617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673533" y="3830612"/>
              <a:ext cx="0" cy="71925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01503" y="403170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34063" y="4046944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 Box 2"/>
            <p:cNvSpPr txBox="1">
              <a:spLocks noChangeArrowheads="1"/>
            </p:cNvSpPr>
            <p:nvPr/>
          </p:nvSpPr>
          <p:spPr bwMode="auto">
            <a:xfrm>
              <a:off x="3830003" y="5875744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Cal. Plane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4523423" y="5189944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363403" y="450414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95963" y="4511764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Text Box 2"/>
            <p:cNvSpPr txBox="1">
              <a:spLocks noChangeArrowheads="1"/>
            </p:cNvSpPr>
            <p:nvPr/>
          </p:nvSpPr>
          <p:spPr bwMode="auto">
            <a:xfrm>
              <a:off x="1659714" y="3579152"/>
              <a:ext cx="690095" cy="251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 Box 2"/>
            <p:cNvSpPr txBox="1">
              <a:spLocks noChangeArrowheads="1"/>
            </p:cNvSpPr>
            <p:nvPr/>
          </p:nvSpPr>
          <p:spPr bwMode="auto">
            <a:xfrm>
              <a:off x="6395402" y="3582888"/>
              <a:ext cx="737196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596196" y="4100284"/>
              <a:ext cx="796293" cy="899160"/>
              <a:chOff x="29207" y="0"/>
              <a:chExt cx="796293" cy="899160"/>
            </a:xfrm>
          </p:grpSpPr>
          <p:sp>
            <p:nvSpPr>
              <p:cNvPr id="30" name="Isosceles Triangle 29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1" name="Text Box 2"/>
              <p:cNvSpPr txBox="1">
                <a:spLocks noChangeArrowheads="1"/>
              </p:cNvSpPr>
              <p:nvPr/>
            </p:nvSpPr>
            <p:spPr bwMode="auto">
              <a:xfrm>
                <a:off x="29207" y="278071"/>
                <a:ext cx="739140" cy="215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8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4123374" y="3284984"/>
              <a:ext cx="590549" cy="251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b="1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VNA</a:t>
              </a:r>
              <a:endParaRPr lang="en-US" sz="1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110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Options 1, 2 illustrated</a:t>
            </a:r>
          </a:p>
          <a:p>
            <a:r>
              <a:rPr lang="en-US" dirty="0"/>
              <a:t>Measure </a:t>
            </a:r>
            <a:r>
              <a:rPr lang="en-US" dirty="0" smtClean="0"/>
              <a:t>S</a:t>
            </a:r>
            <a:r>
              <a:rPr lang="en-US" baseline="-25000" dirty="0" smtClean="0"/>
              <a:t>21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plot </a:t>
            </a:r>
            <a:r>
              <a:rPr lang="en-US" dirty="0"/>
              <a:t>vs theoretical power</a:t>
            </a:r>
          </a:p>
          <a:p>
            <a:r>
              <a:rPr lang="en-US" dirty="0"/>
              <a:t>Use power </a:t>
            </a:r>
            <a:r>
              <a:rPr lang="en-US" dirty="0" err="1" smtClean="0"/>
              <a:t>cal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ALC </a:t>
            </a:r>
            <a:r>
              <a:rPr lang="en-US" dirty="0"/>
              <a:t>to force actual </a:t>
            </a:r>
            <a:r>
              <a:rPr lang="en-US" dirty="0" smtClean="0"/>
              <a:t>power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theoretical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692369" y="1467515"/>
            <a:ext cx="6716488" cy="2952328"/>
            <a:chOff x="1599928" y="2780928"/>
            <a:chExt cx="6716488" cy="2952328"/>
          </a:xfrm>
        </p:grpSpPr>
        <p:grpSp>
          <p:nvGrpSpPr>
            <p:cNvPr id="8" name="Group 7"/>
            <p:cNvGrpSpPr/>
            <p:nvPr/>
          </p:nvGrpSpPr>
          <p:grpSpPr>
            <a:xfrm>
              <a:off x="1599928" y="2780928"/>
              <a:ext cx="6716488" cy="2952328"/>
              <a:chOff x="1599928" y="2780928"/>
              <a:chExt cx="6716488" cy="295232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943708" y="2780928"/>
                <a:ext cx="5256584" cy="280831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961710" y="3182115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961710" y="3583302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961710" y="3984489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961710" y="4385676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1961710" y="4786863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961710" y="5188050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31094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66018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00942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35866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3707905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057144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406383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4755622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104861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5454100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580333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15257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50181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85105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2123728" y="3418571"/>
                <a:ext cx="361457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Arc 43"/>
              <p:cNvSpPr/>
              <p:nvPr/>
            </p:nvSpPr>
            <p:spPr>
              <a:xfrm>
                <a:off x="5378266" y="3418571"/>
                <a:ext cx="648072" cy="216024"/>
              </a:xfrm>
              <a:prstGeom prst="arc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6026338" y="3505121"/>
                <a:ext cx="576064" cy="126014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7200292" y="5589240"/>
                <a:ext cx="39604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7596336" y="5425479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Pin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16200000">
                <a:off x="1458934" y="3830600"/>
                <a:ext cx="589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Gain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5066456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0" name="Oval 9"/>
            <p:cNvSpPr/>
            <p:nvPr/>
          </p:nvSpPr>
          <p:spPr>
            <a:xfrm>
              <a:off x="4716617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1" name="Oval 10"/>
            <p:cNvSpPr/>
            <p:nvPr/>
          </p:nvSpPr>
          <p:spPr>
            <a:xfrm>
              <a:off x="4366778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2" name="Oval 11"/>
            <p:cNvSpPr/>
            <p:nvPr/>
          </p:nvSpPr>
          <p:spPr>
            <a:xfrm>
              <a:off x="4016939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3" name="Oval 12"/>
            <p:cNvSpPr/>
            <p:nvPr/>
          </p:nvSpPr>
          <p:spPr>
            <a:xfrm>
              <a:off x="3667100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4" name="Oval 13"/>
            <p:cNvSpPr/>
            <p:nvPr/>
          </p:nvSpPr>
          <p:spPr>
            <a:xfrm>
              <a:off x="3317261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5" name="Oval 14"/>
            <p:cNvSpPr/>
            <p:nvPr/>
          </p:nvSpPr>
          <p:spPr>
            <a:xfrm>
              <a:off x="2967422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6" name="Oval 15"/>
            <p:cNvSpPr/>
            <p:nvPr/>
          </p:nvSpPr>
          <p:spPr>
            <a:xfrm>
              <a:off x="2617583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7" name="Oval 16"/>
            <p:cNvSpPr/>
            <p:nvPr/>
          </p:nvSpPr>
          <p:spPr>
            <a:xfrm>
              <a:off x="2267744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8" name="Oval 17"/>
            <p:cNvSpPr/>
            <p:nvPr/>
          </p:nvSpPr>
          <p:spPr>
            <a:xfrm>
              <a:off x="5416295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19" name="Oval 18"/>
            <p:cNvSpPr/>
            <p:nvPr/>
          </p:nvSpPr>
          <p:spPr>
            <a:xfrm>
              <a:off x="5766134" y="339299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20" name="Oval 19"/>
            <p:cNvSpPr/>
            <p:nvPr/>
          </p:nvSpPr>
          <p:spPr>
            <a:xfrm>
              <a:off x="6115973" y="374398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21" name="Oval 20"/>
            <p:cNvSpPr/>
            <p:nvPr/>
          </p:nvSpPr>
          <p:spPr>
            <a:xfrm>
              <a:off x="6465813" y="4509120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91262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3 illustrated</a:t>
            </a:r>
          </a:p>
          <a:p>
            <a:r>
              <a:rPr lang="en-US" dirty="0" smtClean="0"/>
              <a:t>Measure [S] and measured</a:t>
            </a:r>
            <a:br>
              <a:rPr lang="en-US" dirty="0" smtClean="0"/>
            </a:br>
            <a:r>
              <a:rPr lang="en-US" dirty="0" smtClean="0"/>
              <a:t>power</a:t>
            </a:r>
          </a:p>
          <a:p>
            <a:r>
              <a:rPr lang="en-US" dirty="0" smtClean="0"/>
              <a:t>Plot vs measured power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Option 3: Use measured power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2667000" y="1504950"/>
            <a:ext cx="6716488" cy="2952328"/>
            <a:chOff x="1599928" y="2780928"/>
            <a:chExt cx="6716488" cy="2952328"/>
          </a:xfrm>
        </p:grpSpPr>
        <p:grpSp>
          <p:nvGrpSpPr>
            <p:cNvPr id="78" name="Group 77"/>
            <p:cNvGrpSpPr/>
            <p:nvPr/>
          </p:nvGrpSpPr>
          <p:grpSpPr>
            <a:xfrm>
              <a:off x="1599928" y="2780928"/>
              <a:ext cx="6716488" cy="2952328"/>
              <a:chOff x="1599928" y="2780928"/>
              <a:chExt cx="6716488" cy="2952328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1943708" y="2780928"/>
                <a:ext cx="5256584" cy="2808312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400" dirty="0" err="1"/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>
                <a:off x="1961710" y="3182115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1961710" y="3583302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1961710" y="3984489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1961710" y="4385676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1961710" y="4786863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1961710" y="5188050"/>
                <a:ext cx="525658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31094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266018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00942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335866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3707905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4057144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4406383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4755622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5104861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5454100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5803339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152578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501817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851056" y="2780928"/>
                <a:ext cx="0" cy="2808312"/>
              </a:xfrm>
              <a:prstGeom prst="line">
                <a:avLst/>
              </a:prstGeom>
              <a:ln w="3175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2123728" y="3418571"/>
                <a:ext cx="361457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Arc 113"/>
              <p:cNvSpPr/>
              <p:nvPr/>
            </p:nvSpPr>
            <p:spPr>
              <a:xfrm>
                <a:off x="5378266" y="3418571"/>
                <a:ext cx="648072" cy="216024"/>
              </a:xfrm>
              <a:prstGeom prst="arc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5" name="Straight Connector 114"/>
              <p:cNvCxnSpPr/>
              <p:nvPr/>
            </p:nvCxnSpPr>
            <p:spPr>
              <a:xfrm>
                <a:off x="6026338" y="3505121"/>
                <a:ext cx="576064" cy="1260140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>
                <a:off x="7200292" y="5589240"/>
                <a:ext cx="396044" cy="0"/>
              </a:xfrm>
              <a:prstGeom prst="line">
                <a:avLst/>
              </a:prstGeom>
              <a:ln w="3175">
                <a:solidFill>
                  <a:schemeClr val="accent4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7596336" y="5425479"/>
                <a:ext cx="7200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Pin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 rot="16200000">
                <a:off x="1458934" y="3830600"/>
                <a:ext cx="5897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chemeClr val="accent4"/>
                    </a:solidFill>
                  </a:rPr>
                  <a:t>Gain</a:t>
                </a:r>
                <a:endParaRPr lang="en-US" sz="1400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5292080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0" name="Oval 79"/>
            <p:cNvSpPr/>
            <p:nvPr/>
          </p:nvSpPr>
          <p:spPr>
            <a:xfrm>
              <a:off x="4860032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1" name="Oval 80"/>
            <p:cNvSpPr/>
            <p:nvPr/>
          </p:nvSpPr>
          <p:spPr>
            <a:xfrm>
              <a:off x="4499992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2" name="Oval 81"/>
            <p:cNvSpPr/>
            <p:nvPr/>
          </p:nvSpPr>
          <p:spPr>
            <a:xfrm>
              <a:off x="4139952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3" name="Oval 82"/>
            <p:cNvSpPr/>
            <p:nvPr/>
          </p:nvSpPr>
          <p:spPr>
            <a:xfrm>
              <a:off x="3779912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4" name="Oval 83"/>
            <p:cNvSpPr/>
            <p:nvPr/>
          </p:nvSpPr>
          <p:spPr>
            <a:xfrm>
              <a:off x="3419872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5" name="Oval 84"/>
            <p:cNvSpPr/>
            <p:nvPr/>
          </p:nvSpPr>
          <p:spPr>
            <a:xfrm>
              <a:off x="3059832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6" name="Oval 85"/>
            <p:cNvSpPr/>
            <p:nvPr/>
          </p:nvSpPr>
          <p:spPr>
            <a:xfrm>
              <a:off x="2681415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7" name="Oval 86"/>
            <p:cNvSpPr/>
            <p:nvPr/>
          </p:nvSpPr>
          <p:spPr>
            <a:xfrm>
              <a:off x="2310950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8" name="Oval 87"/>
            <p:cNvSpPr/>
            <p:nvPr/>
          </p:nvSpPr>
          <p:spPr>
            <a:xfrm>
              <a:off x="5652120" y="339509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89" name="Oval 88"/>
            <p:cNvSpPr/>
            <p:nvPr/>
          </p:nvSpPr>
          <p:spPr>
            <a:xfrm>
              <a:off x="5979986" y="346643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0" name="Oval 89"/>
            <p:cNvSpPr/>
            <p:nvPr/>
          </p:nvSpPr>
          <p:spPr>
            <a:xfrm>
              <a:off x="6248986" y="4013886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  <p:sp>
          <p:nvSpPr>
            <p:cNvPr id="91" name="Oval 90"/>
            <p:cNvSpPr/>
            <p:nvPr/>
          </p:nvSpPr>
          <p:spPr>
            <a:xfrm>
              <a:off x="6544682" y="4660245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94123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 Compression Test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Conclusion: MACOM Boston, MA setup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34914" y="1254849"/>
            <a:ext cx="6591250" cy="3304262"/>
            <a:chOff x="971600" y="1852930"/>
            <a:chExt cx="6591250" cy="3304262"/>
          </a:xfrm>
        </p:grpSpPr>
        <p:sp>
          <p:nvSpPr>
            <p:cNvPr id="10" name="Text Box 2"/>
            <p:cNvSpPr txBox="1">
              <a:spLocks noChangeArrowheads="1"/>
            </p:cNvSpPr>
            <p:nvPr/>
          </p:nvSpPr>
          <p:spPr bwMode="auto">
            <a:xfrm>
              <a:off x="3364230" y="3930372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6031230" y="3930372"/>
              <a:ext cx="1531620" cy="281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Output Power (P</a:t>
              </a:r>
              <a:r>
                <a:rPr lang="en-US" sz="1000" baseline="-25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311444" y="3547164"/>
              <a:ext cx="3959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834890" y="3092172"/>
              <a:ext cx="825500" cy="899160"/>
              <a:chOff x="0" y="0"/>
              <a:chExt cx="825500" cy="899160"/>
            </a:xfrm>
          </p:grpSpPr>
          <p:sp>
            <p:nvSpPr>
              <p:cNvPr id="66" name="Isosceles Triangle 65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0" y="233680"/>
                <a:ext cx="739140" cy="441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PA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S(f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en-US" sz="1000" baseline="-25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sz="1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322874" y="2792730"/>
              <a:ext cx="0" cy="7544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2724150" y="3229332"/>
              <a:ext cx="617220" cy="464820"/>
              <a:chOff x="0" y="0"/>
              <a:chExt cx="617220" cy="464820"/>
            </a:xfrm>
          </p:grpSpPr>
          <p:sp>
            <p:nvSpPr>
              <p:cNvPr id="63" name="Rectangle 62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170" y="3221712"/>
              <a:ext cx="617220" cy="464820"/>
              <a:chOff x="0" y="0"/>
              <a:chExt cx="617220" cy="464820"/>
            </a:xfrm>
          </p:grpSpPr>
          <p:sp>
            <p:nvSpPr>
              <p:cNvPr id="60" name="Rectangle 59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Arc 61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flipH="1">
              <a:off x="3600450" y="3229332"/>
              <a:ext cx="617220" cy="464820"/>
              <a:chOff x="0" y="0"/>
              <a:chExt cx="617220" cy="464820"/>
            </a:xfrm>
          </p:grpSpPr>
          <p:sp>
            <p:nvSpPr>
              <p:cNvPr id="57" name="Rectangle 56"/>
              <p:cNvSpPr/>
              <p:nvPr/>
            </p:nvSpPr>
            <p:spPr>
              <a:xfrm rot="10800000">
                <a:off x="7620" y="137160"/>
                <a:ext cx="609600" cy="3276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>
                <a:off x="0" y="373380"/>
                <a:ext cx="61722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Arc 58"/>
              <p:cNvSpPr/>
              <p:nvPr/>
            </p:nvSpPr>
            <p:spPr>
              <a:xfrm flipV="1">
                <a:off x="106680" y="0"/>
                <a:ext cx="373380" cy="373380"/>
              </a:xfrm>
              <a:prstGeom prst="arc">
                <a:avLst/>
              </a:prstGeom>
              <a:ln w="12700"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090464" y="2221230"/>
              <a:ext cx="457200" cy="457200"/>
              <a:chOff x="-38100" y="0"/>
              <a:chExt cx="457200" cy="4572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-38100" y="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6" name="Text Box 2"/>
              <p:cNvSpPr txBox="1">
                <a:spLocks noChangeArrowheads="1"/>
              </p:cNvSpPr>
              <p:nvPr/>
            </p:nvSpPr>
            <p:spPr bwMode="auto">
              <a:xfrm>
                <a:off x="45720" y="1066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S1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945130" y="2251710"/>
              <a:ext cx="388620" cy="388620"/>
              <a:chOff x="0" y="0"/>
              <a:chExt cx="388620" cy="38862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Text Box 2"/>
              <p:cNvSpPr txBox="1">
                <a:spLocks noChangeArrowheads="1"/>
              </p:cNvSpPr>
              <p:nvPr/>
            </p:nvSpPr>
            <p:spPr bwMode="auto">
              <a:xfrm>
                <a:off x="1524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a1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592830" y="2251710"/>
              <a:ext cx="388620" cy="388620"/>
              <a:chOff x="0" y="0"/>
              <a:chExt cx="388620" cy="3886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0" y="0"/>
                <a:ext cx="388620" cy="3886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Text Box 2"/>
              <p:cNvSpPr txBox="1">
                <a:spLocks noChangeArrowheads="1"/>
              </p:cNvSpPr>
              <p:nvPr/>
            </p:nvSpPr>
            <p:spPr bwMode="auto">
              <a:xfrm>
                <a:off x="7620" y="68580"/>
                <a:ext cx="365760" cy="251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>
                    <a:solidFill>
                      <a:srgbClr val="009DEC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b1</a:t>
                </a:r>
                <a:endParaRPr lang="en-US" sz="100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971600" y="2106930"/>
              <a:ext cx="3154630" cy="6858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4210050" y="3534132"/>
              <a:ext cx="662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3341370" y="3541752"/>
              <a:ext cx="2590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657850" y="3541752"/>
              <a:ext cx="6629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10243" y="2657157"/>
              <a:ext cx="0" cy="69564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739515" y="2653665"/>
              <a:ext cx="0" cy="7128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94500" y="2654300"/>
              <a:ext cx="0" cy="6985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4690110" y="2106930"/>
              <a:ext cx="2446020" cy="685800"/>
              <a:chOff x="0" y="0"/>
              <a:chExt cx="2446020" cy="6858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114300" y="114300"/>
                <a:ext cx="457200" cy="457200"/>
                <a:chOff x="-38100" y="0"/>
                <a:chExt cx="457200" cy="4572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-38100" y="0"/>
                  <a:ext cx="457200" cy="45720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5720" y="1066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S2</a:t>
                  </a:r>
                  <a:endParaRPr lang="en-US" sz="1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1264920" y="144780"/>
                <a:ext cx="388620" cy="388620"/>
                <a:chOff x="0" y="0"/>
                <a:chExt cx="388620" cy="388620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0" y="0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1524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a2</a:t>
                  </a:r>
                  <a:endParaRPr lang="en-US" sz="1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1912620" y="144780"/>
                <a:ext cx="388620" cy="388620"/>
                <a:chOff x="0" y="0"/>
                <a:chExt cx="388620" cy="388620"/>
              </a:xfrm>
            </p:grpSpPr>
            <p:sp>
              <p:nvSpPr>
                <p:cNvPr id="45" name="Rectangle 44"/>
                <p:cNvSpPr/>
                <p:nvPr/>
              </p:nvSpPr>
              <p:spPr>
                <a:xfrm>
                  <a:off x="0" y="0"/>
                  <a:ext cx="388620" cy="38862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7620" y="68580"/>
                  <a:ext cx="365760" cy="2514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12000"/>
                    </a:lnSpc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000">
                      <a:solidFill>
                        <a:srgbClr val="009DEC"/>
                      </a:solidFill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b2</a:t>
                  </a:r>
                  <a:endParaRPr lang="en-US" sz="100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0" y="0"/>
                <a:ext cx="2446020" cy="6858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29" name="Straight Connector 28"/>
            <p:cNvCxnSpPr/>
            <p:nvPr/>
          </p:nvCxnSpPr>
          <p:spPr>
            <a:xfrm>
              <a:off x="4522470" y="3023592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955030" y="3038832"/>
              <a:ext cx="0" cy="182118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3950970" y="4867632"/>
              <a:ext cx="117348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Power Cal. Plane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2" name="Text Box 2"/>
            <p:cNvSpPr txBox="1">
              <a:spLocks noChangeArrowheads="1"/>
            </p:cNvSpPr>
            <p:nvPr/>
          </p:nvSpPr>
          <p:spPr bwMode="auto">
            <a:xfrm>
              <a:off x="4644390" y="4181832"/>
              <a:ext cx="1272540" cy="289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Calibration </a:t>
              </a: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Planes</a:t>
              </a:r>
            </a:p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484370" y="3496032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16930" y="3503652"/>
              <a:ext cx="83820" cy="838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971859" y="1855470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Port1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"/>
            <p:cNvSpPr txBox="1">
              <a:spLocks noChangeArrowheads="1"/>
            </p:cNvSpPr>
            <p:nvPr/>
          </p:nvSpPr>
          <p:spPr bwMode="auto">
            <a:xfrm>
              <a:off x="4591050" y="1852930"/>
              <a:ext cx="556260" cy="251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12000"/>
                </a:lnSpc>
                <a:spcBef>
                  <a:spcPts val="0"/>
                </a:spcBef>
                <a:spcAft>
                  <a:spcPts val="600"/>
                </a:spcAft>
              </a:pPr>
              <a:r>
                <a:rPr lang="en-US" sz="1000" dirty="0" smtClean="0">
                  <a:solidFill>
                    <a:srgbClr val="009DE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Port2</a:t>
              </a:r>
              <a:endParaRPr lang="en-US" sz="1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707430" y="3092172"/>
              <a:ext cx="774700" cy="899160"/>
              <a:chOff x="50800" y="0"/>
              <a:chExt cx="774700" cy="899160"/>
            </a:xfrm>
          </p:grpSpPr>
          <p:sp>
            <p:nvSpPr>
              <p:cNvPr id="39" name="Isosceles Triangle 38"/>
              <p:cNvSpPr/>
              <p:nvPr/>
            </p:nvSpPr>
            <p:spPr>
              <a:xfrm rot="5400000">
                <a:off x="-11430" y="62230"/>
                <a:ext cx="899160" cy="774700"/>
              </a:xfrm>
              <a:prstGeom prst="triangle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Text Box 2"/>
              <p:cNvSpPr txBox="1">
                <a:spLocks noChangeArrowheads="1"/>
              </p:cNvSpPr>
              <p:nvPr/>
            </p:nvSpPr>
            <p:spPr bwMode="auto">
              <a:xfrm>
                <a:off x="88900" y="332342"/>
                <a:ext cx="532498" cy="219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2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000" dirty="0" smtClean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Driver</a:t>
                </a:r>
                <a:endParaRPr lang="en-US" sz="1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2483768" y="3545087"/>
              <a:ext cx="24038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8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VNA cannot plot with measured a-wave x-axis</a:t>
            </a:r>
          </a:p>
          <a:p>
            <a:r>
              <a:rPr lang="en-US" dirty="0"/>
              <a:t>Software is necessary</a:t>
            </a:r>
          </a:p>
          <a:p>
            <a:r>
              <a:rPr lang="en-US" dirty="0"/>
              <a:t>Measure:</a:t>
            </a:r>
          </a:p>
          <a:p>
            <a:pPr lvl="1"/>
            <a:r>
              <a:rPr lang="en-US" dirty="0"/>
              <a:t>Desired parameters (S-Parameter group, S21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an(</a:t>
            </a:r>
            <a:r>
              <a:rPr lang="en-US" dirty="0" err="1"/>
              <a:t>Pn</a:t>
            </a:r>
            <a:r>
              <a:rPr lang="en-US" dirty="0"/>
              <a:t>) trace</a:t>
            </a:r>
          </a:p>
          <a:p>
            <a:r>
              <a:rPr lang="en-US" dirty="0"/>
              <a:t>Plot vs a-wave (measured power)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NASM 2016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B76AC-E5DF-427C-ABDC-2F4FBD8E4B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80"/>
      </p:ext>
    </p:extLst>
  </p:cSld>
  <p:clrMapOvr>
    <a:masterClrMapping/>
  </p:clrMapOvr>
</p:sld>
</file>

<file path=ppt/theme/theme1.xml><?xml version="1.0" encoding="utf-8"?>
<a:theme xmlns:a="http://schemas.openxmlformats.org/drawingml/2006/main" name="US 16 to 9 Rohde und Schwarz">
  <a:themeElements>
    <a:clrScheme name="Rohde &amp; Schwarz Colors">
      <a:dk1>
        <a:srgbClr val="000000"/>
      </a:dk1>
      <a:lt1>
        <a:srgbClr val="FFFFFF"/>
      </a:lt1>
      <a:dk2>
        <a:srgbClr val="165F9A"/>
      </a:dk2>
      <a:lt2>
        <a:srgbClr val="F6960F"/>
      </a:lt2>
      <a:accent1>
        <a:srgbClr val="009DEC"/>
      </a:accent1>
      <a:accent2>
        <a:srgbClr val="EF2433"/>
      </a:accent2>
      <a:accent3>
        <a:srgbClr val="009759"/>
      </a:accent3>
      <a:accent4>
        <a:srgbClr val="AEB5BB"/>
      </a:accent4>
      <a:accent5>
        <a:srgbClr val="0091B1"/>
      </a:accent5>
      <a:accent6>
        <a:srgbClr val="5A3275"/>
      </a:accent6>
      <a:hlink>
        <a:srgbClr val="009DEC"/>
      </a:hlink>
      <a:folHlink>
        <a:srgbClr val="933973"/>
      </a:folHlink>
    </a:clrScheme>
    <a:fontScheme name="Rohde &amp; Schwarz Font">
      <a:majorFont>
        <a:latin typeface="Arial Narrow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t"/>
      <a:lstStyle>
        <a:defPPr>
          <a:defRPr sz="15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16 to 9 US.potx" id="{D87FDDCE-E4A7-4D88-A8CD-5491B30F7F6A}" vid="{A3639A37-494C-4D87-AC3D-86556FB826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422</Words>
  <Application>Microsoft Office PowerPoint</Application>
  <PresentationFormat>On-screen Show (16:9)</PresentationFormat>
  <Paragraphs>172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 Unicode MS</vt:lpstr>
      <vt:lpstr>Arial</vt:lpstr>
      <vt:lpstr>Arial Black</vt:lpstr>
      <vt:lpstr>Arial Narrow</vt:lpstr>
      <vt:lpstr>Calibri</vt:lpstr>
      <vt:lpstr>Courier New</vt:lpstr>
      <vt:lpstr>Times New Roman</vt:lpstr>
      <vt:lpstr>Wingdings</vt:lpstr>
      <vt:lpstr>US 16 to 9 Rohde und Schwarz</vt:lpstr>
      <vt:lpstr>Power measurements vs a-wave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PA Compression Test</vt:lpstr>
      <vt:lpstr>Measurement</vt:lpstr>
      <vt:lpstr>Python Example</vt:lpstr>
      <vt:lpstr>Python Example</vt:lpstr>
      <vt:lpstr>Contact</vt:lpstr>
    </vt:vector>
  </TitlesOfParts>
  <Manager>Volker Bach, GF-MC-C</Manager>
  <Company>Rohde &amp; Schwarz America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Process landscape</dc:subject>
  <dc:creator>Stallings,Justin,85000085</dc:creator>
  <cp:keywords>2015-09-11</cp:keywords>
  <cp:lastModifiedBy>Lalic,Nick,80003715</cp:lastModifiedBy>
  <cp:revision>4</cp:revision>
  <dcterms:created xsi:type="dcterms:W3CDTF">2016-06-20T15:05:58Z</dcterms:created>
  <dcterms:modified xsi:type="dcterms:W3CDTF">2016-07-21T17:01:59Z</dcterms:modified>
  <cp:category>3575.4794.02</cp:category>
  <cp:contentStatus>02.00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S_TemplateCategory">
    <vt:lpwstr>EN(uk.png)/Global(global.png)</vt:lpwstr>
  </property>
  <property fmtid="{D5CDD505-2E9C-101B-9397-08002B2CF9AE}" pid="3" name="RS_TemplateID">
    <vt:lpwstr>3575.4794.02</vt:lpwstr>
  </property>
  <property fmtid="{D5CDD505-2E9C-101B-9397-08002B2CF9AE}" pid="4" name="RS_Version">
    <vt:lpwstr>02.00</vt:lpwstr>
  </property>
  <property fmtid="{D5CDD505-2E9C-101B-9397-08002B2CF9AE}" pid="5" name="RS_TemplateName">
    <vt:lpwstr>R&amp;&amp;S standard template 16 to 9 (PAD-T-R)</vt:lpwstr>
  </property>
  <property fmtid="{D5CDD505-2E9C-101B-9397-08002B2CF9AE}" pid="6" name="RS_TemplateImage">
    <vt:lpwstr>global.png</vt:lpwstr>
  </property>
</Properties>
</file>